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3"/>
  </p:notesMasterIdLst>
  <p:handoutMasterIdLst>
    <p:handoutMasterId r:id="rId114"/>
  </p:handoutMasterIdLst>
  <p:sldIdLst>
    <p:sldId id="1215" r:id="rId2"/>
    <p:sldId id="1110" r:id="rId3"/>
    <p:sldId id="1111" r:id="rId4"/>
    <p:sldId id="1220" r:id="rId5"/>
    <p:sldId id="1150" r:id="rId6"/>
    <p:sldId id="1221" r:id="rId7"/>
    <p:sldId id="1222" r:id="rId8"/>
    <p:sldId id="1114" r:id="rId9"/>
    <p:sldId id="1152" r:id="rId10"/>
    <p:sldId id="1360" r:id="rId11"/>
    <p:sldId id="1223" r:id="rId12"/>
    <p:sldId id="1116" r:id="rId13"/>
    <p:sldId id="1117" r:id="rId14"/>
    <p:sldId id="1118" r:id="rId15"/>
    <p:sldId id="1153" r:id="rId16"/>
    <p:sldId id="1154" r:id="rId17"/>
    <p:sldId id="1155" r:id="rId18"/>
    <p:sldId id="1156" r:id="rId19"/>
    <p:sldId id="1224" r:id="rId20"/>
    <p:sldId id="1225" r:id="rId21"/>
    <p:sldId id="1219" r:id="rId22"/>
    <p:sldId id="1226" r:id="rId23"/>
    <p:sldId id="1227" r:id="rId24"/>
    <p:sldId id="1228" r:id="rId25"/>
    <p:sldId id="1229" r:id="rId26"/>
    <p:sldId id="1361" r:id="rId27"/>
    <p:sldId id="1121" r:id="rId28"/>
    <p:sldId id="1162" r:id="rId29"/>
    <p:sldId id="1230" r:id="rId30"/>
    <p:sldId id="1164" r:id="rId31"/>
    <p:sldId id="1231" r:id="rId32"/>
    <p:sldId id="1122" r:id="rId33"/>
    <p:sldId id="1232" r:id="rId34"/>
    <p:sldId id="1233" r:id="rId35"/>
    <p:sldId id="1362" r:id="rId36"/>
    <p:sldId id="1280" r:id="rId37"/>
    <p:sldId id="1269" r:id="rId38"/>
    <p:sldId id="1363" r:id="rId39"/>
    <p:sldId id="1276" r:id="rId40"/>
    <p:sldId id="1364" r:id="rId41"/>
    <p:sldId id="1277" r:id="rId42"/>
    <p:sldId id="1278" r:id="rId43"/>
    <p:sldId id="1279" r:id="rId44"/>
    <p:sldId id="1365" r:id="rId45"/>
    <p:sldId id="1274" r:id="rId46"/>
    <p:sldId id="1275" r:id="rId47"/>
    <p:sldId id="1126" r:id="rId48"/>
    <p:sldId id="1166" r:id="rId49"/>
    <p:sldId id="1281" r:id="rId50"/>
    <p:sldId id="1282" r:id="rId51"/>
    <p:sldId id="1366" r:id="rId52"/>
    <p:sldId id="1367" r:id="rId53"/>
    <p:sldId id="1368" r:id="rId54"/>
    <p:sldId id="1132" r:id="rId55"/>
    <p:sldId id="1241" r:id="rId56"/>
    <p:sldId id="1242" r:id="rId57"/>
    <p:sldId id="1243" r:id="rId58"/>
    <p:sldId id="1133" r:id="rId59"/>
    <p:sldId id="1176" r:id="rId60"/>
    <p:sldId id="1177" r:id="rId61"/>
    <p:sldId id="1244" r:id="rId62"/>
    <p:sldId id="1369" r:id="rId63"/>
    <p:sldId id="1246" r:id="rId64"/>
    <p:sldId id="1134" r:id="rId65"/>
    <p:sldId id="1248" r:id="rId66"/>
    <p:sldId id="1370" r:id="rId67"/>
    <p:sldId id="1283" r:id="rId68"/>
    <p:sldId id="1371" r:id="rId69"/>
    <p:sldId id="1135" r:id="rId70"/>
    <p:sldId id="1250" r:id="rId71"/>
    <p:sldId id="1143" r:id="rId72"/>
    <p:sldId id="1183" r:id="rId73"/>
    <p:sldId id="1251" r:id="rId74"/>
    <p:sldId id="1185" r:id="rId75"/>
    <p:sldId id="1252" r:id="rId76"/>
    <p:sldId id="1187" r:id="rId77"/>
    <p:sldId id="1188" r:id="rId78"/>
    <p:sldId id="1253" r:id="rId79"/>
    <p:sldId id="1254" r:id="rId80"/>
    <p:sldId id="1372" r:id="rId81"/>
    <p:sldId id="1255" r:id="rId82"/>
    <p:sldId id="1192" r:id="rId83"/>
    <p:sldId id="1256" r:id="rId84"/>
    <p:sldId id="1194" r:id="rId85"/>
    <p:sldId id="1257" r:id="rId86"/>
    <p:sldId id="1258" r:id="rId87"/>
    <p:sldId id="1197" r:id="rId88"/>
    <p:sldId id="1259" r:id="rId89"/>
    <p:sldId id="1199" r:id="rId90"/>
    <p:sldId id="1200" r:id="rId91"/>
    <p:sldId id="1260" r:id="rId92"/>
    <p:sldId id="1203" r:id="rId93"/>
    <p:sldId id="1261" r:id="rId94"/>
    <p:sldId id="1262" r:id="rId95"/>
    <p:sldId id="1206" r:id="rId96"/>
    <p:sldId id="1207" r:id="rId97"/>
    <p:sldId id="1263" r:id="rId98"/>
    <p:sldId id="1265" r:id="rId99"/>
    <p:sldId id="1266" r:id="rId100"/>
    <p:sldId id="1147" r:id="rId101"/>
    <p:sldId id="1148" r:id="rId102"/>
    <p:sldId id="1211" r:id="rId103"/>
    <p:sldId id="1267" r:id="rId104"/>
    <p:sldId id="1285" r:id="rId105"/>
    <p:sldId id="1268" r:id="rId106"/>
    <p:sldId id="1373" r:id="rId107"/>
    <p:sldId id="1286" r:id="rId108"/>
    <p:sldId id="1284" r:id="rId109"/>
    <p:sldId id="1287" r:id="rId110"/>
    <p:sldId id="1204" r:id="rId111"/>
    <p:sldId id="1076" r:id="rId1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84">
          <p15:clr>
            <a:srgbClr val="A4A3A4"/>
          </p15:clr>
        </p15:guide>
        <p15:guide id="4" orient="horz" pos="384">
          <p15:clr>
            <a:srgbClr val="A4A3A4"/>
          </p15:clr>
        </p15:guide>
        <p15:guide id="5" orient="horz" pos="144">
          <p15:clr>
            <a:srgbClr val="A4A3A4"/>
          </p15:clr>
        </p15:guide>
        <p15:guide id="6" orient="horz" pos="912">
          <p15:clr>
            <a:srgbClr val="A4A3A4"/>
          </p15:clr>
        </p15:guide>
        <p15:guide id="7" orient="horz" pos="624">
          <p15:clr>
            <a:srgbClr val="A4A3A4"/>
          </p15:clr>
        </p15:guide>
        <p15:guide id="8" orient="horz" pos="1248">
          <p15:clr>
            <a:srgbClr val="A4A3A4"/>
          </p15:clr>
        </p15:guide>
        <p15:guide id="9" pos="288">
          <p15:clr>
            <a:srgbClr val="A4A3A4"/>
          </p15:clr>
        </p15:guide>
        <p15:guide id="10"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Editorial Integra" initials="Q" lastIdx="1" clrIdx="1"/>
  <p:cmAuthor id="3" name="Author"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91" autoAdjust="0"/>
    <p:restoredTop sz="90877" autoAdjust="0"/>
  </p:normalViewPr>
  <p:slideViewPr>
    <p:cSldViewPr>
      <p:cViewPr varScale="1">
        <p:scale>
          <a:sx n="104" d="100"/>
          <a:sy n="104" d="100"/>
        </p:scale>
        <p:origin x="1398" y="102"/>
      </p:cViewPr>
      <p:guideLst>
        <p:guide orient="horz" pos="2160"/>
        <p:guide pos="2880"/>
        <p:guide orient="horz" pos="3984"/>
        <p:guide orient="horz" pos="384"/>
        <p:guide orient="horz" pos="144"/>
        <p:guide orient="horz" pos="912"/>
        <p:guide orient="horz" pos="624"/>
        <p:guide orient="horz" pos="1248"/>
        <p:guide pos="288"/>
        <p:guide pos="5472"/>
      </p:guideLst>
    </p:cSldViewPr>
  </p:slideViewPr>
  <p:outlineViewPr>
    <p:cViewPr>
      <p:scale>
        <a:sx n="25" d="100"/>
        <a:sy n="25" d="100"/>
      </p:scale>
      <p:origin x="0" y="-12012"/>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11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handoutMaster" Target="handoutMasters/handoutMaster1.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6/19/2023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6/19/2023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11318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0401626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none" strike="noStrike" kern="1200" baseline="0" dirty="0">
                <a:solidFill>
                  <a:schemeClr val="tx1"/>
                </a:solidFill>
                <a:latin typeface="+mn-lt"/>
                <a:ea typeface="+mn-ea"/>
                <a:cs typeface="+mn-cs"/>
              </a:rPr>
              <a:t>MODULE COMMUNICATION</a:t>
            </a:r>
          </a:p>
          <a:p>
            <a:r>
              <a:rPr lang="en-US" sz="1200" b="0" i="0" u="none" strike="noStrike" kern="1200" baseline="0" dirty="0">
                <a:solidFill>
                  <a:schemeClr val="tx1"/>
                </a:solidFill>
                <a:latin typeface="+mn-lt"/>
                <a:ea typeface="+mn-ea"/>
                <a:cs typeface="+mn-cs"/>
              </a:rPr>
              <a:t>The body control module (BCM) and other electronic modules are used to operate the various vehicle systems. The number of these modules and the purpose of them varies among the vehicle manufacturers. All these systems use the different controller area networks (CAN) to connect all these modules together. If there are communication errors on the various networks some or all of these modules may not function. Many communication errors will set a “U” DTC. If this network is active or partially active, a bidirectional factory level scan tool is needed to diagnose the diagnostic trouble code(s). A factory or factory-level aftermarket scan tool is also required to reprogram the current or new BCM with the latest operating software and calibrations.</a:t>
            </a:r>
          </a:p>
          <a:p>
            <a:endParaRPr lang="en-US" sz="1200" b="0" i="0" u="none" strike="noStrike" kern="1200" baseline="0" dirty="0">
              <a:solidFill>
                <a:schemeClr val="tx1"/>
              </a:solidFill>
              <a:latin typeface="+mn-lt"/>
              <a:ea typeface="+mn-ea"/>
              <a:cs typeface="+mn-cs"/>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0174217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3455022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6422375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110</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67801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2922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mn-lt"/>
                <a:ea typeface="Arial"/>
                <a:cs typeface="Arial"/>
                <a:sym typeface="Arial"/>
              </a:rPr>
              <a:t>CASE STUDY: </a:t>
            </a:r>
            <a:r>
              <a:rPr lang="en-US" sz="1400" b="1" i="0" u="sng" strike="noStrike" kern="1200" baseline="0" dirty="0">
                <a:solidFill>
                  <a:schemeClr val="tx1"/>
                </a:solidFill>
                <a:latin typeface="+mn-lt"/>
                <a:ea typeface="+mn-ea"/>
                <a:cs typeface="+mn-cs"/>
              </a:rPr>
              <a:t>Wipers Would Stop Working</a:t>
            </a:r>
          </a:p>
          <a:p>
            <a:r>
              <a:rPr lang="en-US" sz="1200" b="0" i="0" u="none" strike="noStrike" kern="1200" baseline="0" dirty="0">
                <a:solidFill>
                  <a:schemeClr val="tx1"/>
                </a:solidFill>
                <a:latin typeface="+mn-lt"/>
                <a:ea typeface="+mn-ea"/>
                <a:cs typeface="+mn-cs"/>
              </a:rPr>
              <a:t>The owner of a Ford Focus stated that the wipers would stop working randomly in the middle of a sweep. The technician saw that the wiper blades were aftermarket multiple blade type. The wiper motors have a fail-safe over load protection built in. If the body control module (BCM) detects too much current, it will shut the motors down to protect them. The motors communicate over a LIN network between the two motors. The technician replaced the wiper blades with factor original equipment (OE) blades. This corrected the customer concern.</a:t>
            </a:r>
          </a:p>
          <a:p>
            <a:r>
              <a:rPr lang="en-US" sz="1400" b="1" i="0" u="none" strike="noStrike" kern="1200" baseline="0" dirty="0">
                <a:solidFill>
                  <a:schemeClr val="tx1"/>
                </a:solidFill>
                <a:latin typeface="+mn-lt"/>
                <a:ea typeface="+mn-ea"/>
                <a:cs typeface="+mn-cs"/>
              </a:rPr>
              <a:t>Summary:</a:t>
            </a:r>
          </a:p>
          <a:p>
            <a:r>
              <a:rPr lang="en-US" sz="1400" b="1" i="0" u="none" strike="noStrike" kern="1200" baseline="0" dirty="0">
                <a:solidFill>
                  <a:schemeClr val="tx1"/>
                </a:solidFill>
                <a:latin typeface="+mn-lt"/>
                <a:ea typeface="+mn-ea"/>
                <a:cs typeface="+mn-cs"/>
              </a:rPr>
              <a:t>Complaint—The wipers would stop working randomly in the middle of a sweep.</a:t>
            </a:r>
          </a:p>
          <a:p>
            <a:r>
              <a:rPr lang="en-US" sz="1400" b="1" i="0" u="none" strike="noStrike" kern="1200" baseline="0" dirty="0">
                <a:solidFill>
                  <a:schemeClr val="tx1"/>
                </a:solidFill>
                <a:latin typeface="+mn-lt"/>
                <a:ea typeface="+mn-ea"/>
                <a:cs typeface="+mn-cs"/>
              </a:rPr>
              <a:t>Cause—The aftermarket wiper blades created too much of a drag on the wiper motor and caused it to stop working.</a:t>
            </a:r>
          </a:p>
          <a:p>
            <a:r>
              <a:rPr lang="en-US" sz="1400" b="1" i="0" u="none" strike="noStrike" kern="1200" baseline="0" dirty="0">
                <a:solidFill>
                  <a:schemeClr val="tx1"/>
                </a:solidFill>
                <a:latin typeface="+mn-lt"/>
                <a:ea typeface="+mn-ea"/>
                <a:cs typeface="+mn-cs"/>
              </a:rPr>
              <a:t>Correction—The wiper blades were replaced with the factory original type.</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24318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18437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59068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mn-lt"/>
                <a:ea typeface="Arial"/>
                <a:cs typeface="Arial"/>
                <a:sym typeface="Arial"/>
              </a:rPr>
              <a:t>CASE STUDY: </a:t>
            </a:r>
            <a:r>
              <a:rPr lang="en-US" sz="1400" b="1" i="0" u="sng" strike="noStrike" kern="1200" baseline="0" dirty="0">
                <a:solidFill>
                  <a:schemeClr val="tx1"/>
                </a:solidFill>
                <a:latin typeface="+mn-lt"/>
                <a:ea typeface="+mn-ea"/>
                <a:cs typeface="+mn-cs"/>
              </a:rPr>
              <a:t>Intermittent Wipers Inoperative</a:t>
            </a:r>
          </a:p>
          <a:p>
            <a:r>
              <a:rPr lang="en-US" sz="1200" b="0" i="0" u="none" strike="noStrike" kern="1200" baseline="0" dirty="0">
                <a:solidFill>
                  <a:schemeClr val="tx1"/>
                </a:solidFill>
                <a:latin typeface="+mn-lt"/>
                <a:ea typeface="+mn-ea"/>
                <a:cs typeface="+mn-cs"/>
              </a:rPr>
              <a:t>The owner of a Chevrolet Tahoe LTZ complained the intermittent wipers did not work. On the initial selection of the wiper switch to one of the pulse positions, the wipers made one swipe and stopped working after that. The wipers would just sit in the park position. The low speed, high speed, and park positions worked fine.</a:t>
            </a:r>
          </a:p>
          <a:p>
            <a:r>
              <a:rPr lang="en-US" sz="1200" b="0" i="0" u="none" strike="noStrike" kern="1200" baseline="0" dirty="0">
                <a:solidFill>
                  <a:schemeClr val="tx1"/>
                </a:solidFill>
                <a:latin typeface="+mn-lt"/>
                <a:ea typeface="+mn-ea"/>
                <a:cs typeface="+mn-cs"/>
              </a:rPr>
              <a:t>This vehicle was equipped with rain-sense wipers. The wipers are not supposed to work in the pulse mode unless there is water on the windshield. In this case, the rain sensor at the top of the windshield was defective. The wipers would not come on because the body control module (BCM) was not being notified that there was a wipe pulse required. The rain sensor was replaced. After replacement of the sensor, with wipers in pulse mode, the windshield was sprayed with a spray bottle and the wipers operated correctly.</a:t>
            </a:r>
          </a:p>
          <a:p>
            <a:r>
              <a:rPr lang="en-US" sz="1400" b="1" i="0" u="none" strike="noStrike" kern="1200" baseline="0" dirty="0">
                <a:solidFill>
                  <a:schemeClr val="tx1"/>
                </a:solidFill>
                <a:latin typeface="+mn-lt"/>
                <a:ea typeface="+mn-ea"/>
                <a:cs typeface="+mn-cs"/>
              </a:rPr>
              <a:t>Summary:</a:t>
            </a:r>
          </a:p>
          <a:p>
            <a:r>
              <a:rPr lang="en-US" sz="1400" b="1" i="0" u="none" strike="noStrike" kern="1200" baseline="0" dirty="0">
                <a:solidFill>
                  <a:schemeClr val="tx1"/>
                </a:solidFill>
                <a:latin typeface="+mn-lt"/>
                <a:ea typeface="+mn-ea"/>
                <a:cs typeface="+mn-cs"/>
              </a:rPr>
              <a:t>Complaint—Intermittent wipers inoperative. </a:t>
            </a:r>
          </a:p>
          <a:p>
            <a:r>
              <a:rPr lang="en-US" sz="1400" b="1" i="0" u="none" strike="noStrike" kern="1200" baseline="0" dirty="0">
                <a:solidFill>
                  <a:schemeClr val="tx1"/>
                </a:solidFill>
                <a:latin typeface="+mn-lt"/>
                <a:ea typeface="+mn-ea"/>
                <a:cs typeface="+mn-cs"/>
              </a:rPr>
              <a:t>Cause—The rain senor on the inside of the windshield was defective.</a:t>
            </a:r>
          </a:p>
          <a:p>
            <a:r>
              <a:rPr lang="en-US" sz="1400" b="1" i="0" u="none" strike="noStrike" kern="1200" baseline="0" dirty="0">
                <a:solidFill>
                  <a:schemeClr val="tx1"/>
                </a:solidFill>
                <a:latin typeface="+mn-lt"/>
                <a:ea typeface="+mn-ea"/>
                <a:cs typeface="+mn-cs"/>
              </a:rPr>
              <a:t>Correction—The rain sensor was replaced and normal operation of the windshield wipers was restored.</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663696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61644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kern="1200" baseline="0" dirty="0">
                <a:solidFill>
                  <a:schemeClr val="tx1"/>
                </a:solidFill>
                <a:latin typeface="+mn-lt"/>
                <a:ea typeface="+mn-ea"/>
                <a:cs typeface="+mn-cs"/>
              </a:rPr>
              <a:t>TECH TIP: Scan Tool Bidirectional Control</a:t>
            </a:r>
          </a:p>
          <a:p>
            <a:r>
              <a:rPr lang="en-US" sz="1200" b="0" i="0" u="none" strike="noStrike" kern="1200" baseline="0" dirty="0">
                <a:solidFill>
                  <a:schemeClr val="tx1"/>
                </a:solidFill>
                <a:latin typeface="+mn-lt"/>
                <a:ea typeface="+mn-ea"/>
                <a:cs typeface="+mn-cs"/>
              </a:rPr>
              <a:t>Most vehicles built since 2000 can have the lighting and accessory circuits checked using a scan tool. A technician can use the following:</a:t>
            </a:r>
          </a:p>
          <a:p>
            <a:r>
              <a:rPr lang="en-US" sz="1200" b="0" i="0" u="none" strike="noStrike" kern="1200" baseline="0" dirty="0">
                <a:solidFill>
                  <a:schemeClr val="tx1"/>
                </a:solidFill>
                <a:latin typeface="+mn-lt"/>
                <a:ea typeface="+mn-ea"/>
                <a:cs typeface="+mn-cs"/>
              </a:rPr>
              <a:t>Factory scan tool, such as:</a:t>
            </a:r>
          </a:p>
          <a:p>
            <a:r>
              <a:rPr lang="en-US" sz="1200" b="0" i="0" u="none" strike="noStrike" kern="1200" baseline="0" dirty="0">
                <a:solidFill>
                  <a:schemeClr val="tx1"/>
                </a:solidFill>
                <a:latin typeface="+mn-lt"/>
                <a:ea typeface="+mn-ea"/>
                <a:cs typeface="+mn-cs"/>
              </a:rPr>
              <a:t>GDS II (General Motors vehicles)</a:t>
            </a:r>
          </a:p>
          <a:p>
            <a:r>
              <a:rPr lang="en-US" sz="1200" b="0" i="0" u="none" strike="noStrike" kern="1200" baseline="0" dirty="0">
                <a:solidFill>
                  <a:schemeClr val="tx1"/>
                </a:solidFill>
                <a:latin typeface="+mn-lt"/>
                <a:ea typeface="+mn-ea"/>
                <a:cs typeface="+mn-cs"/>
              </a:rPr>
              <a:t>DRB III, Star Scan, Star Mobile, WiTech, or MicroPOD II (Chrysler-Jeep vehicles)</a:t>
            </a:r>
          </a:p>
          <a:p>
            <a:r>
              <a:rPr lang="en-US" sz="1200" b="0" i="0" u="none" strike="noStrike" kern="1200" baseline="0" dirty="0">
                <a:solidFill>
                  <a:schemeClr val="tx1"/>
                </a:solidFill>
                <a:latin typeface="+mn-lt"/>
                <a:ea typeface="+mn-ea"/>
                <a:cs typeface="+mn-cs"/>
              </a:rPr>
              <a:t>New Generation Star or IDS (Ford)</a:t>
            </a:r>
          </a:p>
          <a:p>
            <a:r>
              <a:rPr lang="en-US" sz="1200" b="0" i="0" u="none" strike="noStrike" kern="1200" baseline="0" dirty="0">
                <a:solidFill>
                  <a:schemeClr val="tx1"/>
                </a:solidFill>
                <a:latin typeface="+mn-lt"/>
                <a:ea typeface="+mn-ea"/>
                <a:cs typeface="+mn-cs"/>
              </a:rPr>
              <a:t>Honda Diagnostic System (HDS)</a:t>
            </a:r>
          </a:p>
          <a:p>
            <a:r>
              <a:rPr lang="en-US" sz="1200" b="0" i="0" u="none" strike="noStrike" kern="1200" baseline="0" dirty="0">
                <a:solidFill>
                  <a:schemeClr val="tx1"/>
                </a:solidFill>
                <a:latin typeface="+mn-lt"/>
                <a:ea typeface="+mn-ea"/>
                <a:cs typeface="+mn-cs"/>
              </a:rPr>
              <a:t>TIS Tech Stream (Toyota/Lexus)</a:t>
            </a:r>
          </a:p>
          <a:p>
            <a:r>
              <a:rPr lang="en-US" sz="1200" b="0" i="0" u="none" strike="noStrike" kern="1200" baseline="0" dirty="0">
                <a:solidFill>
                  <a:schemeClr val="tx1"/>
                </a:solidFill>
                <a:latin typeface="+mn-lt"/>
                <a:ea typeface="+mn-ea"/>
                <a:cs typeface="+mn-cs"/>
              </a:rPr>
              <a:t>An enhanced aftermarket scan tool has body bidirectional control capability, including</a:t>
            </a:r>
          </a:p>
          <a:p>
            <a:r>
              <a:rPr lang="en-US" sz="1200" b="0" i="0" u="none" strike="noStrike" kern="1200" baseline="0" dirty="0">
                <a:solidFill>
                  <a:schemeClr val="tx1"/>
                </a:solidFill>
                <a:latin typeface="+mn-lt"/>
                <a:ea typeface="+mn-ea"/>
                <a:cs typeface="+mn-cs"/>
              </a:rPr>
              <a:t>Snap-on Modis, Solus, or Verus</a:t>
            </a:r>
          </a:p>
          <a:p>
            <a:r>
              <a:rPr lang="en-US" sz="1200" b="0" i="0" u="none" strike="noStrike" kern="1200" baseline="0" dirty="0">
                <a:solidFill>
                  <a:schemeClr val="tx1"/>
                </a:solidFill>
                <a:latin typeface="+mn-lt"/>
                <a:ea typeface="+mn-ea"/>
                <a:cs typeface="+mn-cs"/>
              </a:rPr>
              <a:t>OTC Genisys</a:t>
            </a:r>
          </a:p>
          <a:p>
            <a:r>
              <a:rPr lang="en-US" sz="1200" b="0" i="0" u="none" strike="noStrike" kern="1200" baseline="0" dirty="0">
                <a:solidFill>
                  <a:schemeClr val="tx1"/>
                </a:solidFill>
                <a:latin typeface="+mn-lt"/>
                <a:ea typeface="+mn-ea"/>
                <a:cs typeface="+mn-cs"/>
              </a:rPr>
              <a:t>AutoEnginuity</a:t>
            </a:r>
          </a:p>
          <a:p>
            <a:r>
              <a:rPr lang="en-US" sz="1200" b="0" i="0" u="none" strike="noStrike" kern="1200" baseline="0" dirty="0">
                <a:solidFill>
                  <a:schemeClr val="tx1"/>
                </a:solidFill>
                <a:latin typeface="+mn-lt"/>
                <a:ea typeface="+mn-ea"/>
                <a:cs typeface="+mn-cs"/>
              </a:rPr>
              <a:t>Using a bidirectional scan tool allows the technician to command the operation of electrical accessories, such as horns, windows, lights, door locks, and wipers. SEE FIGURE 57-9.  If the circuit operates correctly when commanded by the scan tool and does not function using the switch(s), follow service information instructions for the exact tests and testing procedures to follow for the vehicle being tested.</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20793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27805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555116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481863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TECH TIP:</a:t>
            </a:r>
            <a:r>
              <a:rPr lang="en-US" sz="1400" b="1" i="0" u="sng" strike="noStrike" cap="none" baseline="0" dirty="0">
                <a:solidFill>
                  <a:schemeClr val="dk1"/>
                </a:solidFill>
                <a:latin typeface="Arial"/>
                <a:ea typeface="Arial"/>
                <a:cs typeface="Arial"/>
                <a:sym typeface="Arial"/>
              </a:rPr>
              <a:t> </a:t>
            </a:r>
            <a:r>
              <a:rPr lang="en-US" sz="1400" b="1" i="0" u="sng" strike="noStrike" kern="1200" baseline="0" dirty="0">
                <a:solidFill>
                  <a:schemeClr val="tx1"/>
                </a:solidFill>
                <a:latin typeface="+mn-lt"/>
                <a:ea typeface="+mn-ea"/>
                <a:cs typeface="+mn-cs"/>
              </a:rPr>
              <a:t>Rain Sense and Cruise Control</a:t>
            </a:r>
          </a:p>
          <a:p>
            <a:r>
              <a:rPr lang="en-US" sz="1200" b="0" i="0" u="none" strike="noStrike" kern="1200" baseline="0" dirty="0">
                <a:solidFill>
                  <a:schemeClr val="tx1"/>
                </a:solidFill>
                <a:latin typeface="+mn-lt"/>
                <a:ea typeface="+mn-ea"/>
                <a:cs typeface="+mn-cs"/>
              </a:rPr>
              <a:t>The rain-sense wiper module communicates with the BCM over the data links and, if the rain is heavy, a signal is sent to deactivate the cruise control. A message is then displayed on the instrument panel warning that the cruise control is not available. This is normal operation and is used to help prevent the vehicle from hydroplaning during heavy rain. Normal cruise control operation resumes when the rain intensity is reduced. This is normal operation and not a fault with the cruise control system.</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68259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652330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103917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66090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898327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53641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218636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0175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5413332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34440868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26206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mn-lt"/>
                <a:ea typeface="Arial"/>
                <a:cs typeface="Arial"/>
                <a:sym typeface="Arial"/>
              </a:rPr>
              <a:t>TECH TIP: </a:t>
            </a:r>
            <a:r>
              <a:rPr lang="en-US" sz="1400" b="1" i="0" u="sng" strike="noStrike" kern="1200" baseline="0" dirty="0">
                <a:solidFill>
                  <a:schemeClr val="tx1"/>
                </a:solidFill>
                <a:latin typeface="+mn-lt"/>
                <a:ea typeface="+mn-ea"/>
                <a:cs typeface="+mn-cs"/>
              </a:rPr>
              <a:t>Bump Problems</a:t>
            </a:r>
          </a:p>
          <a:p>
            <a:r>
              <a:rPr lang="en-US" sz="1400" b="0" i="0" u="none" strike="noStrike" kern="1200" baseline="0" dirty="0">
                <a:solidFill>
                  <a:schemeClr val="tx1"/>
                </a:solidFill>
                <a:latin typeface="+mn-lt"/>
                <a:ea typeface="+mn-ea"/>
                <a:cs typeface="+mn-cs"/>
              </a:rPr>
              <a:t>Cruise control problem diagnosis can involve a complex series of checks and tests. The troubleshooting procedures vary among manufacturers (and year), so a technician should always check service information for the exact vehicle being serviced. However, every cruise control system</a:t>
            </a:r>
          </a:p>
          <a:p>
            <a:r>
              <a:rPr lang="en-US" sz="1400" b="0" i="0" u="none" strike="noStrike" kern="1200" baseline="0" dirty="0">
                <a:solidFill>
                  <a:schemeClr val="tx1"/>
                </a:solidFill>
                <a:latin typeface="+mn-lt"/>
                <a:ea typeface="+mn-ea"/>
                <a:cs typeface="+mn-cs"/>
              </a:rPr>
              <a:t>uses a brake safety switch and, if the vehicle has manual transmission, a clutch safety switch. The purpose of these safety switches is to ensure that the cruise control system is disabled if the brakes or the clutch are applied. Some systems use a redundant brake pedal safety switch. If the cruise control “cuts out” or disengages itself while traveling over bumpy roads, the most common cause is a misadjusted brake (and/or clutch) safety switch(es). Often, a simple readjustment of these safety switches cures the intermittent cruise control disengagement problems.</a:t>
            </a:r>
          </a:p>
          <a:p>
            <a:r>
              <a:rPr lang="en-US" sz="1400" b="1" i="0" u="sng" strike="noStrike" kern="1200" baseline="0" dirty="0">
                <a:solidFill>
                  <a:schemeClr val="tx1"/>
                </a:solidFill>
                <a:latin typeface="+mn-lt"/>
                <a:ea typeface="+mn-ea"/>
                <a:cs typeface="+mn-cs"/>
              </a:rPr>
              <a:t>CAUTION: </a:t>
            </a:r>
            <a:r>
              <a:rPr lang="en-US" sz="1400" b="0" i="0" u="none" strike="noStrike" kern="1200" baseline="0" dirty="0">
                <a:solidFill>
                  <a:schemeClr val="tx1"/>
                </a:solidFill>
                <a:latin typeface="+mn-lt"/>
                <a:ea typeface="+mn-ea"/>
                <a:cs typeface="+mn-cs"/>
              </a:rPr>
              <a:t>Always follow the manufacturer’s recommended safety switch adjustment procedures. If the brake safety switch(es) is misadjusted, it could keep pressure applied to the master brake cylinder, resulting in severe damage to the braking system.</a:t>
            </a:r>
          </a:p>
          <a:p>
            <a:endParaRPr lang="en-US" sz="1400" b="1" i="0" u="sng" strike="noStrike" kern="1200" cap="none" baseline="0" dirty="0">
              <a:solidFill>
                <a:schemeClr val="tx1"/>
              </a:solidFill>
              <a:latin typeface="+mn-lt"/>
              <a:ea typeface="+mn-ea"/>
              <a:cs typeface="+mn-cs"/>
              <a:sym typeface="Arial"/>
            </a:endParaRPr>
          </a:p>
          <a:p>
            <a:r>
              <a:rPr lang="en-US" sz="1600" b="1" i="0" u="sng" strike="noStrike" kern="1200" cap="none" baseline="0" dirty="0">
                <a:solidFill>
                  <a:schemeClr val="tx1"/>
                </a:solidFill>
                <a:latin typeface="+mn-lt"/>
                <a:ea typeface="+mn-ea"/>
                <a:cs typeface="+mn-cs"/>
                <a:sym typeface="Arial"/>
              </a:rPr>
              <a:t>TECH TIP: </a:t>
            </a:r>
            <a:r>
              <a:rPr lang="en-US" sz="1400" b="1" i="0" u="sng" strike="noStrike" kern="1200" baseline="0" dirty="0">
                <a:solidFill>
                  <a:schemeClr val="tx1"/>
                </a:solidFill>
                <a:latin typeface="+mn-lt"/>
                <a:ea typeface="+mn-ea"/>
                <a:cs typeface="+mn-cs"/>
              </a:rPr>
              <a:t>Check the Brake Lights</a:t>
            </a:r>
          </a:p>
          <a:p>
            <a:r>
              <a:rPr lang="en-US" sz="1400" b="0" i="0" u="none" strike="noStrike" kern="1200" baseline="0" dirty="0">
                <a:solidFill>
                  <a:schemeClr val="tx1"/>
                </a:solidFill>
                <a:latin typeface="+mn-lt"/>
                <a:ea typeface="+mn-ea"/>
                <a:cs typeface="+mn-cs"/>
              </a:rPr>
              <a:t>On many vehicles, the cruise control does not work if the brake lights are not working. This includes the third brake light, commonly called the center high-mounted stop light (CHMSL). Always check for the proper operation of the brake lights first if the cruise control does not work.</a:t>
            </a:r>
            <a:endParaRPr sz="16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206619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384615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974108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20273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56966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718753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TECH TIP: </a:t>
            </a:r>
            <a:r>
              <a:rPr lang="en-US" sz="1400" b="1" i="0" u="sng" strike="noStrike" kern="1200" baseline="0" dirty="0">
                <a:solidFill>
                  <a:schemeClr val="tx1"/>
                </a:solidFill>
                <a:latin typeface="+mn-lt"/>
                <a:ea typeface="+mn-ea"/>
                <a:cs typeface="+mn-cs"/>
              </a:rPr>
              <a:t>Programming Auto Down/Up Power Windows</a:t>
            </a:r>
          </a:p>
          <a:p>
            <a:r>
              <a:rPr lang="en-US" sz="1200" b="0" i="0" u="none" strike="noStrike" kern="1200" baseline="0" dirty="0">
                <a:solidFill>
                  <a:schemeClr val="tx1"/>
                </a:solidFill>
                <a:latin typeface="+mn-lt"/>
                <a:ea typeface="+mn-ea"/>
                <a:cs typeface="+mn-cs"/>
              </a:rPr>
              <a:t>Many vehicles are equipped with automatic operation that can cause the window to go all the way down (or up) if the switch is depressed beyond a certain point or held for a fraction of a second. Sometimes this feature is lost if the battery in the vehicle has been disconnected. Although this programming procedure can vary depending on the make and model, many times the window(s) can be reprogrammed without using a scan tool by depressing and holding the down button for 10 seconds. If the vehicle is equipped with an auto up feature, repeat the procedure by holding the button up for 10 seconds. Always check exact</a:t>
            </a:r>
          </a:p>
          <a:p>
            <a:r>
              <a:rPr lang="en-US" sz="1200" b="0" i="0" u="none" strike="noStrike" kern="1200" baseline="0" dirty="0">
                <a:solidFill>
                  <a:schemeClr val="tx1"/>
                </a:solidFill>
                <a:latin typeface="+mn-lt"/>
                <a:ea typeface="+mn-ea"/>
                <a:cs typeface="+mn-cs"/>
              </a:rPr>
              <a:t>service information for the vehicle being serviced.</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937908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865855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222996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028335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892943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025866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237099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9654017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87537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6072173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687869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9423692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3951981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9545865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7052406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5118995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4034753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8568504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8915012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13618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3535644683"/>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14739277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646331"/>
          </a:xfrm>
          <a:prstGeom prst="rect">
            <a:avLst/>
          </a:prstGeom>
        </p:spPr>
        <p:txBody>
          <a:bodyPr vert="horz" lIns="0" tIns="45720" rIns="0" bIns="45720" rtlCol="0" anchor="t" anchorCtr="0">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nchor="t" anchorCtr="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64.png"/><Relationship Id="rId4" Type="http://schemas.openxmlformats.org/officeDocument/2006/relationships/notesSlide" Target="../notesSlides/notesSlide10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hyperlink" Target="https://jameshalderman.com/a6_vid_lib_page/" TargetMode="External"/><Relationship Id="rId2" Type="http://schemas.openxmlformats.org/officeDocument/2006/relationships/notesSlide" Target="../notesSlides/notesSlide108.xml"/><Relationship Id="rId1" Type="http://schemas.openxmlformats.org/officeDocument/2006/relationships/slideLayout" Target="../slideLayouts/slideLayout1.xml"/><Relationship Id="rId4" Type="http://schemas.openxmlformats.org/officeDocument/2006/relationships/hyperlink" Target="https://jameshalderman.com/a6_anim_lib_page/"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67.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5.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9.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32.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33.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34.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39.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42.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44.pn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50.png"/><Relationship Id="rId4"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57</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430887"/>
          </a:xfrm>
        </p:spPr>
        <p:txBody>
          <a:bodyPr lIns="0" tIns="45720" rIns="0" bIns="45720">
            <a:spAutoFit/>
          </a:bodyPr>
          <a:lstStyle/>
          <a:p>
            <a:r>
              <a:rPr lang="en-US" dirty="0"/>
              <a:t>Electrical Accessory Circuits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257898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Meter Usage, Measure Amps (Horn)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meter_usage_measure_amps_ch42">
            <a:hlinkClick r:id="" action="ppaction://media"/>
            <a:extLst>
              <a:ext uri="{FF2B5EF4-FFF2-40B4-BE49-F238E27FC236}">
                <a16:creationId xmlns:a16="http://schemas.microsoft.com/office/drawing/2014/main" id="{3A32D9B4-B7D1-03F5-D334-1C367438E3C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135210"/>
            <a:ext cx="8942388" cy="5030093"/>
          </a:xfrm>
          <a:prstGeom prst="rect">
            <a:avLst/>
          </a:prstGeom>
        </p:spPr>
      </p:pic>
    </p:spTree>
    <p:extLst>
      <p:ext uri="{BB962C8B-B14F-4D97-AF65-F5344CB8AC3E}">
        <p14:creationId xmlns:p14="http://schemas.microsoft.com/office/powerpoint/2010/main" val="43209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2709"/>
            <a:ext cx="8229600" cy="646331"/>
          </a:xfrm>
        </p:spPr>
        <p:txBody>
          <a:bodyPr>
            <a:spAutoFit/>
          </a:bodyPr>
          <a:lstStyle/>
          <a:p>
            <a:r>
              <a:rPr lang="en-US" dirty="0"/>
              <a:t>Question 3: ?</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What is meant by a “rolling code”?</a:t>
            </a:r>
          </a:p>
        </p:txBody>
      </p:sp>
    </p:spTree>
    <p:extLst>
      <p:ext uri="{BB962C8B-B14F-4D97-AF65-F5344CB8AC3E}">
        <p14:creationId xmlns:p14="http://schemas.microsoft.com/office/powerpoint/2010/main" val="1543447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4377"/>
            <a:ext cx="8229600" cy="646331"/>
          </a:xfrm>
        </p:spPr>
        <p:txBody>
          <a:bodyPr>
            <a:spAutoFit/>
          </a:bodyPr>
          <a:lstStyle/>
          <a:p>
            <a:r>
              <a:rPr lang="en-US" dirty="0"/>
              <a:t>Answer 3</a:t>
            </a:r>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IN" sz="2400" dirty="0"/>
              <a:t>The changing of the coding between the keyless remote and the vehicle every time a button is pushed to prevent theft.</a:t>
            </a:r>
          </a:p>
        </p:txBody>
      </p:sp>
    </p:spTree>
    <p:extLst>
      <p:ext uri="{BB962C8B-B14F-4D97-AF65-F5344CB8AC3E}">
        <p14:creationId xmlns:p14="http://schemas.microsoft.com/office/powerpoint/2010/main" val="362540397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9618"/>
            <a:ext cx="8229600" cy="646331"/>
          </a:xfrm>
        </p:spPr>
        <p:txBody>
          <a:bodyPr>
            <a:spAutoFit/>
          </a:bodyPr>
          <a:lstStyle/>
          <a:p>
            <a:r>
              <a:rPr lang="en-IN" dirty="0"/>
              <a:t>Garage Door Opener</a:t>
            </a:r>
            <a:endParaRPr lang="en-US" sz="2800" dirty="0"/>
          </a:p>
        </p:txBody>
      </p:sp>
      <p:sp>
        <p:nvSpPr>
          <p:cNvPr id="4" name="Content Placeholder 3"/>
          <p:cNvSpPr>
            <a:spLocks noGrp="1"/>
          </p:cNvSpPr>
          <p:nvPr>
            <p:ph idx="1"/>
          </p:nvPr>
        </p:nvSpPr>
        <p:spPr>
          <a:xfrm>
            <a:off x="457200" y="990600"/>
            <a:ext cx="8229600" cy="4031873"/>
          </a:xfrm>
        </p:spPr>
        <p:txBody>
          <a:bodyPr>
            <a:spAutoFit/>
          </a:bodyPr>
          <a:lstStyle/>
          <a:p>
            <a:r>
              <a:rPr lang="en-IN" sz="2400" dirty="0"/>
              <a:t>Operation</a:t>
            </a:r>
          </a:p>
          <a:p>
            <a:pPr lvl="1"/>
            <a:r>
              <a:rPr lang="en-IN" sz="2400" dirty="0"/>
              <a:t>HomeLink or Car2U is a device installed in many new vehicles that duplicates the radio-frequency code of the original garage door opener.</a:t>
            </a:r>
          </a:p>
          <a:p>
            <a:r>
              <a:rPr lang="en-IN" sz="2400" dirty="0"/>
              <a:t>Programming </a:t>
            </a:r>
          </a:p>
          <a:p>
            <a:pPr lvl="1"/>
            <a:r>
              <a:rPr lang="en-IN" sz="2400" dirty="0"/>
              <a:t>Must be programmed using the transmitter for the garage door opener or other device.</a:t>
            </a:r>
          </a:p>
          <a:p>
            <a:r>
              <a:rPr lang="en-IN" sz="2400" dirty="0"/>
              <a:t>Diagnosis</a:t>
            </a:r>
          </a:p>
          <a:p>
            <a:pPr lvl="1"/>
            <a:r>
              <a:rPr lang="en-IN" sz="2400" dirty="0"/>
              <a:t>Ensure the garage door opener is compatible.</a:t>
            </a:r>
          </a:p>
        </p:txBody>
      </p:sp>
    </p:spTree>
    <p:extLst>
      <p:ext uri="{BB962C8B-B14F-4D97-AF65-F5344CB8AC3E}">
        <p14:creationId xmlns:p14="http://schemas.microsoft.com/office/powerpoint/2010/main" val="277698387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57.44 Garage Door Opener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783080" y="997527"/>
            <a:ext cx="5577840" cy="401996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100" y="4993464"/>
            <a:ext cx="7543800" cy="1200329"/>
          </a:xfrm>
        </p:spPr>
        <p:txBody>
          <a:bodyPr/>
          <a:lstStyle/>
          <a:p>
            <a:r>
              <a:rPr lang="en-US" sz="2400" dirty="0"/>
              <a:t>Typical HomeLink garage door opener buttons. Notice that three different units can be controlled from the vehicle using the HomeLink system</a:t>
            </a:r>
          </a:p>
        </p:txBody>
      </p:sp>
    </p:spTree>
    <p:extLst>
      <p:ext uri="{BB962C8B-B14F-4D97-AF65-F5344CB8AC3E}">
        <p14:creationId xmlns:p14="http://schemas.microsoft.com/office/powerpoint/2010/main" val="41240992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46331"/>
          </a:xfrm>
        </p:spPr>
        <p:txBody>
          <a:bodyPr/>
          <a:lstStyle/>
          <a:p>
            <a:r>
              <a:rPr lang="en-US" dirty="0"/>
              <a:t>Module Communications</a:t>
            </a:r>
          </a:p>
        </p:txBody>
      </p:sp>
      <p:sp>
        <p:nvSpPr>
          <p:cNvPr id="4" name="Content Placeholder 3"/>
          <p:cNvSpPr>
            <a:spLocks noGrp="1"/>
          </p:cNvSpPr>
          <p:nvPr>
            <p:ph sz="quarter" idx="15"/>
          </p:nvPr>
        </p:nvSpPr>
        <p:spPr>
          <a:xfrm>
            <a:off x="609600" y="964870"/>
            <a:ext cx="7772400" cy="4085734"/>
          </a:xfrm>
        </p:spPr>
        <p:txBody>
          <a:bodyPr/>
          <a:lstStyle/>
          <a:p>
            <a:r>
              <a:rPr lang="en-US" sz="2400" dirty="0"/>
              <a:t>Steps to determine module communications:</a:t>
            </a:r>
          </a:p>
          <a:p>
            <a:pPr lvl="1"/>
            <a:r>
              <a:rPr lang="en-US" sz="2400" dirty="0"/>
              <a:t>STEP 1 Connect factory/factory-level scan tool to DLC.</a:t>
            </a:r>
          </a:p>
          <a:p>
            <a:pPr lvl="1"/>
            <a:r>
              <a:rPr lang="en-US" sz="2400" dirty="0"/>
              <a:t>STEP 2 Perform all-module scan to check for DTCs </a:t>
            </a:r>
          </a:p>
          <a:p>
            <a:pPr lvl="1"/>
            <a:r>
              <a:rPr lang="en-US" sz="2400" dirty="0"/>
              <a:t>STEP 3 Command module to take action and observe the response. If component operates OK, this means that there is nothing wrong on output. If an incorrect response is shown, then refer to service information for diagnostic procedure</a:t>
            </a:r>
            <a:r>
              <a:rPr lang="en-US" sz="1800" dirty="0"/>
              <a:t>.</a:t>
            </a:r>
          </a:p>
          <a:p>
            <a:endParaRPr lang="en-US" dirty="0"/>
          </a:p>
        </p:txBody>
      </p:sp>
    </p:spTree>
    <p:extLst>
      <p:ext uri="{BB962C8B-B14F-4D97-AF65-F5344CB8AC3E}">
        <p14:creationId xmlns:p14="http://schemas.microsoft.com/office/powerpoint/2010/main" val="280924496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57.45 DLC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24201" y="990600"/>
            <a:ext cx="5562600" cy="455931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438400" cy="1879600"/>
          </a:xfrm>
        </p:spPr>
        <p:txBody>
          <a:bodyPr/>
          <a:lstStyle/>
          <a:p>
            <a:r>
              <a:rPr lang="en-US" sz="2400" dirty="0"/>
              <a:t>The data link connector (DLC) is located under the dash.</a:t>
            </a:r>
          </a:p>
        </p:txBody>
      </p:sp>
    </p:spTree>
    <p:extLst>
      <p:ext uri="{BB962C8B-B14F-4D97-AF65-F5344CB8AC3E}">
        <p14:creationId xmlns:p14="http://schemas.microsoft.com/office/powerpoint/2010/main" val="28819887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Data Link Connector, DLC</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data_link_connector">
            <a:hlinkClick r:id="" action="ppaction://media"/>
            <a:extLst>
              <a:ext uri="{FF2B5EF4-FFF2-40B4-BE49-F238E27FC236}">
                <a16:creationId xmlns:a16="http://schemas.microsoft.com/office/drawing/2014/main" id="{EBEBD93A-CEEF-2A62-01BF-22A2925AF0D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15881"/>
            <a:ext cx="9134764" cy="5138305"/>
          </a:xfrm>
          <a:prstGeom prst="rect">
            <a:avLst/>
          </a:prstGeom>
        </p:spPr>
      </p:pic>
    </p:spTree>
    <p:extLst>
      <p:ext uri="{BB962C8B-B14F-4D97-AF65-F5344CB8AC3E}">
        <p14:creationId xmlns:p14="http://schemas.microsoft.com/office/powerpoint/2010/main" val="150059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46331"/>
          </a:xfrm>
        </p:spPr>
        <p:txBody>
          <a:bodyPr/>
          <a:lstStyle/>
          <a:p>
            <a:r>
              <a:rPr lang="en-US" dirty="0"/>
              <a:t>Module Reprogramming</a:t>
            </a:r>
          </a:p>
        </p:txBody>
      </p:sp>
      <p:sp>
        <p:nvSpPr>
          <p:cNvPr id="4" name="Content Placeholder 3"/>
          <p:cNvSpPr>
            <a:spLocks noGrp="1"/>
          </p:cNvSpPr>
          <p:nvPr>
            <p:ph sz="quarter" idx="15"/>
          </p:nvPr>
        </p:nvSpPr>
        <p:spPr>
          <a:xfrm>
            <a:off x="609600" y="964870"/>
            <a:ext cx="7772400" cy="4732065"/>
          </a:xfrm>
        </p:spPr>
        <p:txBody>
          <a:bodyPr/>
          <a:lstStyle/>
          <a:p>
            <a:r>
              <a:rPr lang="en-US" sz="2400" dirty="0"/>
              <a:t>STEP 1 Download latest vehicle software program updates from OEM or subscription website and load these updates onto flash programmer or scan tool.</a:t>
            </a:r>
          </a:p>
          <a:p>
            <a:r>
              <a:rPr lang="en-US" sz="2400" dirty="0"/>
              <a:t>STEP 2 Power on the flash programming tool, then turn on ignition (KOEO).</a:t>
            </a:r>
          </a:p>
          <a:p>
            <a:r>
              <a:rPr lang="en-US" sz="2400" dirty="0"/>
              <a:t>STEP 3 Establish flash programming tool communication </a:t>
            </a:r>
          </a:p>
          <a:p>
            <a:r>
              <a:rPr lang="en-US" sz="2400" dirty="0"/>
              <a:t>STEP 4 Identify vehicle modules that will need to be updated, and use flash programming tool (J2934) or scan tool to perform software updates or reprogramming. </a:t>
            </a:r>
            <a:endParaRPr lang="en-US" sz="2000" dirty="0"/>
          </a:p>
        </p:txBody>
      </p:sp>
    </p:spTree>
    <p:extLst>
      <p:ext uri="{BB962C8B-B14F-4D97-AF65-F5344CB8AC3E}">
        <p14:creationId xmlns:p14="http://schemas.microsoft.com/office/powerpoint/2010/main" val="3580740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57.46 Re-Programming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42721" y="952995"/>
            <a:ext cx="5044079" cy="37338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819400" cy="4716676"/>
          </a:xfrm>
        </p:spPr>
        <p:txBody>
          <a:bodyPr/>
          <a:lstStyle/>
          <a:p>
            <a:r>
              <a:rPr lang="en-US" sz="2400" dirty="0"/>
              <a:t>A laptop computer being used to download the latest software from the Internet, which needs to be transferred to a factory or factory-level scan tool that is connected to DLC to perform the file transfer.</a:t>
            </a:r>
          </a:p>
          <a:p>
            <a:endParaRPr lang="en-US" sz="2400" dirty="0"/>
          </a:p>
        </p:txBody>
      </p:sp>
    </p:spTree>
    <p:extLst>
      <p:ext uri="{BB962C8B-B14F-4D97-AF65-F5344CB8AC3E}">
        <p14:creationId xmlns:p14="http://schemas.microsoft.com/office/powerpoint/2010/main" val="52969754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981199"/>
            <a:ext cx="7975529" cy="4304851"/>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45533"/>
            <a:ext cx="8229600" cy="1754326"/>
          </a:xfrm>
        </p:spPr>
        <p:txBody>
          <a:bodyPr/>
          <a:lstStyle/>
          <a:p>
            <a:r>
              <a:rPr lang="en-US" dirty="0"/>
              <a:t>Frequently Asked Question: How Do Over the Air (OTA) Module Updates Work?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40523" y="2868740"/>
            <a:ext cx="7667625" cy="3416320"/>
          </a:xfrm>
        </p:spPr>
        <p:txBody>
          <a:bodyPr/>
          <a:lstStyle/>
          <a:p>
            <a:r>
              <a:rPr lang="en-US" sz="2400" b="1" dirty="0"/>
              <a:t>How Do Over the Air (OTA) Module Updates Work?</a:t>
            </a:r>
            <a:r>
              <a:rPr lang="en-US" sz="2400" dirty="0"/>
              <a:t> Electronic modules can be updated using over the air (OTA) on many vehicles. Tesla was the first to use OTA to update some of the electronic modules in 2012 on their Model S. Since then, many vehicle manufacturers are able to update the software of many electronic modules using OTA communication. Some use Wi-Fi whereas others use cellular systems to communicate with the vehicle.</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40524" y="2054856"/>
            <a:ext cx="766762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517439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57.3 BCM Horn Schematic</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828800" y="990600"/>
            <a:ext cx="5486400" cy="42475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100" y="5254935"/>
            <a:ext cx="7543800" cy="1015663"/>
          </a:xfrm>
        </p:spPr>
        <p:txBody>
          <a:bodyPr/>
          <a:lstStyle/>
          <a:p>
            <a:r>
              <a:rPr lang="en-US" sz="2000" dirty="0"/>
              <a:t>A typical schematic of a horn circuit. Note that the horn relay can be activated by either the horn switch in the steering wheel or by the body control module (BCM)</a:t>
            </a:r>
          </a:p>
        </p:txBody>
      </p:sp>
    </p:spTree>
    <p:extLst>
      <p:ext uri="{BB962C8B-B14F-4D97-AF65-F5344CB8AC3E}">
        <p14:creationId xmlns:p14="http://schemas.microsoft.com/office/powerpoint/2010/main" val="167810327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Electrical and Electronic Systems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(A6) Electrical/Electronic Systems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33353"/>
            <a:ext cx="8305800" cy="430887"/>
          </a:xfrm>
          <a:prstGeom prst="rect">
            <a:avLst/>
          </a:prstGeom>
          <a:noFill/>
        </p:spPr>
        <p:txBody>
          <a:bodyPr wrap="square" rtlCol="0">
            <a:spAutoFit/>
          </a:bodyPr>
          <a:lstStyle/>
          <a:p>
            <a:r>
              <a:rPr lang="en-US" sz="2200" dirty="0"/>
              <a:t>Animations Link: </a:t>
            </a:r>
            <a:r>
              <a:rPr lang="en-US" sz="2200" dirty="0">
                <a:hlinkClick r:id="rId4"/>
              </a:rPr>
              <a:t>(A6) Electrical/Electronic Systems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0980"/>
            <a:ext cx="8229600" cy="646331"/>
          </a:xfrm>
        </p:spPr>
        <p:txBody>
          <a:bodyPr>
            <a:spAutoFit/>
          </a:bodyPr>
          <a:lstStyle/>
          <a:p>
            <a:r>
              <a:rPr lang="en-US" dirty="0"/>
              <a:t>Question 1: ?</a:t>
            </a:r>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IN" sz="2400" dirty="0"/>
              <a:t>What are the advantages of using the </a:t>
            </a:r>
            <a:r>
              <a:rPr lang="en-IN" sz="2400" spc="-300" dirty="0"/>
              <a:t>B C </a:t>
            </a:r>
            <a:r>
              <a:rPr lang="en-IN" sz="2400" dirty="0"/>
              <a:t>M to able to operate the horns?</a:t>
            </a:r>
          </a:p>
        </p:txBody>
      </p:sp>
    </p:spTree>
    <p:extLst>
      <p:ext uri="{BB962C8B-B14F-4D97-AF65-F5344CB8AC3E}">
        <p14:creationId xmlns:p14="http://schemas.microsoft.com/office/powerpoint/2010/main" val="3699023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0980"/>
            <a:ext cx="8229600" cy="646331"/>
          </a:xfrm>
        </p:spPr>
        <p:txBody>
          <a:bodyPr>
            <a:spAutoFit/>
          </a:bodyPr>
          <a:lstStyle/>
          <a:p>
            <a:r>
              <a:rPr lang="en-US" dirty="0"/>
              <a:t>Answer 1</a:t>
            </a:r>
            <a:endParaRPr lang="en-US" sz="2800" dirty="0"/>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IN" sz="2400" dirty="0"/>
              <a:t>Improve diagnostics and use for systems such as theft alarm and remote keyless entry.</a:t>
            </a:r>
          </a:p>
        </p:txBody>
      </p:sp>
    </p:spTree>
    <p:extLst>
      <p:ext uri="{BB962C8B-B14F-4D97-AF65-F5344CB8AC3E}">
        <p14:creationId xmlns:p14="http://schemas.microsoft.com/office/powerpoint/2010/main" val="2556515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6204"/>
            <a:ext cx="8229600" cy="646331"/>
          </a:xfrm>
        </p:spPr>
        <p:txBody>
          <a:bodyPr>
            <a:spAutoFit/>
          </a:bodyPr>
          <a:lstStyle/>
          <a:p>
            <a:r>
              <a:rPr lang="en-IN" dirty="0"/>
              <a:t>Windshield Wipers </a:t>
            </a:r>
            <a:r>
              <a:rPr lang="en-IN" sz="2800" dirty="0"/>
              <a:t>(1 of 5)</a:t>
            </a:r>
            <a:endParaRPr lang="en-US" sz="2800" dirty="0"/>
          </a:p>
        </p:txBody>
      </p:sp>
      <p:sp>
        <p:nvSpPr>
          <p:cNvPr id="4" name="Content Placeholder 3"/>
          <p:cNvSpPr>
            <a:spLocks noGrp="1"/>
          </p:cNvSpPr>
          <p:nvPr>
            <p:ph idx="1"/>
          </p:nvPr>
        </p:nvSpPr>
        <p:spPr>
          <a:xfrm>
            <a:off x="457200" y="1003027"/>
            <a:ext cx="8229600" cy="2654573"/>
          </a:xfrm>
        </p:spPr>
        <p:txBody>
          <a:bodyPr>
            <a:spAutoFit/>
          </a:bodyPr>
          <a:lstStyle/>
          <a:p>
            <a:r>
              <a:rPr lang="en-IN" sz="2400" dirty="0"/>
              <a:t>Purpose and Function</a:t>
            </a:r>
          </a:p>
          <a:p>
            <a:pPr lvl="1"/>
            <a:r>
              <a:rPr lang="en-IN" sz="2400" dirty="0"/>
              <a:t>Windshield wipers keep viewing area of windshield clear of rain.</a:t>
            </a:r>
          </a:p>
          <a:p>
            <a:r>
              <a:rPr lang="en-IN" sz="2400" dirty="0"/>
              <a:t>Computer Controlled Wipers</a:t>
            </a:r>
          </a:p>
          <a:p>
            <a:pPr lvl="1"/>
            <a:r>
              <a:rPr lang="en-IN" sz="2400" spc="-300" dirty="0"/>
              <a:t>B C </a:t>
            </a:r>
            <a:r>
              <a:rPr lang="en-IN" sz="2400" dirty="0"/>
              <a:t>M to control actual operation of wiper based on the input from switch.</a:t>
            </a:r>
          </a:p>
        </p:txBody>
      </p:sp>
    </p:spTree>
    <p:extLst>
      <p:ext uri="{BB962C8B-B14F-4D97-AF65-F5344CB8AC3E}">
        <p14:creationId xmlns:p14="http://schemas.microsoft.com/office/powerpoint/2010/main" val="1016902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0504"/>
            <a:ext cx="8229600" cy="646331"/>
          </a:xfrm>
        </p:spPr>
        <p:txBody>
          <a:bodyPr>
            <a:spAutoFit/>
          </a:bodyPr>
          <a:lstStyle/>
          <a:p>
            <a:r>
              <a:rPr lang="en-IN" dirty="0"/>
              <a:t>Windshield Wipers </a:t>
            </a:r>
            <a:r>
              <a:rPr lang="en-IN" sz="2800" dirty="0"/>
              <a:t>(2 of 5)</a:t>
            </a:r>
            <a:endParaRPr lang="en-US" sz="2800" dirty="0"/>
          </a:p>
        </p:txBody>
      </p:sp>
      <p:sp>
        <p:nvSpPr>
          <p:cNvPr id="4" name="Content Placeholder 3"/>
          <p:cNvSpPr>
            <a:spLocks noGrp="1"/>
          </p:cNvSpPr>
          <p:nvPr>
            <p:ph idx="1"/>
          </p:nvPr>
        </p:nvSpPr>
        <p:spPr>
          <a:xfrm>
            <a:off x="457200" y="997327"/>
            <a:ext cx="8229600" cy="4031873"/>
          </a:xfrm>
        </p:spPr>
        <p:txBody>
          <a:bodyPr>
            <a:spAutoFit/>
          </a:bodyPr>
          <a:lstStyle/>
          <a:p>
            <a:r>
              <a:rPr lang="en-IN" sz="2400" dirty="0"/>
              <a:t>Wiper and Washer Components</a:t>
            </a:r>
          </a:p>
          <a:p>
            <a:pPr lvl="1"/>
            <a:r>
              <a:rPr lang="en-IN" sz="2400" dirty="0"/>
              <a:t>Wiper motor(s)</a:t>
            </a:r>
          </a:p>
          <a:p>
            <a:pPr lvl="1"/>
            <a:r>
              <a:rPr lang="en-IN" sz="2400" dirty="0"/>
              <a:t>Gearbox</a:t>
            </a:r>
          </a:p>
          <a:p>
            <a:pPr lvl="1"/>
            <a:r>
              <a:rPr lang="en-IN" sz="2400" dirty="0"/>
              <a:t>Wiper arms and linkage</a:t>
            </a:r>
          </a:p>
          <a:p>
            <a:pPr lvl="1"/>
            <a:r>
              <a:rPr lang="en-IN" sz="2400" dirty="0"/>
              <a:t>Wiper blades</a:t>
            </a:r>
          </a:p>
          <a:p>
            <a:pPr lvl="1"/>
            <a:r>
              <a:rPr lang="en-IN" sz="2400" dirty="0"/>
              <a:t>Washer pump</a:t>
            </a:r>
          </a:p>
          <a:p>
            <a:pPr lvl="1"/>
            <a:r>
              <a:rPr lang="en-IN" sz="2400" dirty="0"/>
              <a:t>Hoses and jets (nozzles)</a:t>
            </a:r>
          </a:p>
          <a:p>
            <a:pPr lvl="1"/>
            <a:r>
              <a:rPr lang="en-IN" sz="2400" dirty="0"/>
              <a:t>Fluid reservoir</a:t>
            </a:r>
          </a:p>
          <a:p>
            <a:pPr lvl="1"/>
            <a:r>
              <a:rPr lang="en-IN" sz="2400" dirty="0"/>
              <a:t>Switches, wiring and connectors</a:t>
            </a:r>
          </a:p>
        </p:txBody>
      </p:sp>
    </p:spTree>
    <p:extLst>
      <p:ext uri="{BB962C8B-B14F-4D97-AF65-F5344CB8AC3E}">
        <p14:creationId xmlns:p14="http://schemas.microsoft.com/office/powerpoint/2010/main" val="3478934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7128"/>
            <a:ext cx="8229600" cy="646331"/>
          </a:xfrm>
        </p:spPr>
        <p:txBody>
          <a:bodyPr>
            <a:spAutoFit/>
          </a:bodyPr>
          <a:lstStyle/>
          <a:p>
            <a:r>
              <a:rPr lang="en-IN" dirty="0"/>
              <a:t>Windshield Wipers </a:t>
            </a:r>
            <a:r>
              <a:rPr lang="en-IN" sz="2800" dirty="0"/>
              <a:t>(3 of 5)</a:t>
            </a:r>
            <a:endParaRPr lang="en-US" sz="2800" dirty="0"/>
          </a:p>
        </p:txBody>
      </p:sp>
      <p:sp>
        <p:nvSpPr>
          <p:cNvPr id="4" name="Content Placeholder 3"/>
          <p:cNvSpPr>
            <a:spLocks noGrp="1"/>
          </p:cNvSpPr>
          <p:nvPr>
            <p:ph idx="1"/>
          </p:nvPr>
        </p:nvSpPr>
        <p:spPr>
          <a:xfrm>
            <a:off x="457200" y="1013951"/>
            <a:ext cx="8229600" cy="4147289"/>
          </a:xfrm>
        </p:spPr>
        <p:txBody>
          <a:bodyPr>
            <a:spAutoFit/>
          </a:bodyPr>
          <a:lstStyle/>
          <a:p>
            <a:r>
              <a:rPr lang="en-IN" sz="2400" dirty="0"/>
              <a:t>Windshield Wiper Motors</a:t>
            </a:r>
          </a:p>
          <a:p>
            <a:pPr lvl="1"/>
            <a:r>
              <a:rPr lang="en-IN" sz="2400" dirty="0"/>
              <a:t>Series-wound field</a:t>
            </a:r>
          </a:p>
          <a:p>
            <a:pPr lvl="1"/>
            <a:r>
              <a:rPr lang="en-IN" sz="2400" dirty="0"/>
              <a:t>Shunt field</a:t>
            </a:r>
          </a:p>
          <a:p>
            <a:r>
              <a:rPr lang="en-IN" sz="2400" dirty="0"/>
              <a:t>Wiper Motor Operation</a:t>
            </a:r>
          </a:p>
          <a:p>
            <a:pPr lvl="1"/>
            <a:r>
              <a:rPr lang="en-IN" sz="2400" dirty="0"/>
              <a:t>Wiper motors using a permanent magnet motor </a:t>
            </a:r>
          </a:p>
          <a:p>
            <a:pPr lvl="1"/>
            <a:r>
              <a:rPr lang="en-IN" sz="2400" dirty="0"/>
              <a:t>Have a low-speed positive brush</a:t>
            </a:r>
          </a:p>
          <a:p>
            <a:pPr lvl="1"/>
            <a:r>
              <a:rPr lang="en-IN" sz="2400" dirty="0"/>
              <a:t>High-speed positive brush </a:t>
            </a:r>
          </a:p>
          <a:p>
            <a:pPr lvl="1"/>
            <a:r>
              <a:rPr lang="en-IN" sz="2400" dirty="0"/>
              <a:t>Ground (negative) brush </a:t>
            </a:r>
          </a:p>
          <a:p>
            <a:pPr lvl="1"/>
            <a:r>
              <a:rPr lang="en-IN" sz="2400" dirty="0"/>
              <a:t>To conduct electricity</a:t>
            </a:r>
          </a:p>
        </p:txBody>
      </p:sp>
    </p:spTree>
    <p:extLst>
      <p:ext uri="{BB962C8B-B14F-4D97-AF65-F5344CB8AC3E}">
        <p14:creationId xmlns:p14="http://schemas.microsoft.com/office/powerpoint/2010/main" val="2604404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069"/>
            <a:ext cx="8229600" cy="646331"/>
          </a:xfrm>
        </p:spPr>
        <p:txBody>
          <a:bodyPr>
            <a:spAutoFit/>
          </a:bodyPr>
          <a:lstStyle/>
          <a:p>
            <a:r>
              <a:rPr lang="en-IN" dirty="0"/>
              <a:t>Windshield Wipers </a:t>
            </a:r>
            <a:r>
              <a:rPr lang="en-IN" sz="2800" dirty="0"/>
              <a:t>(4 of 5)</a:t>
            </a:r>
            <a:endParaRPr lang="en-US" sz="2800" dirty="0"/>
          </a:p>
        </p:txBody>
      </p:sp>
      <p:sp>
        <p:nvSpPr>
          <p:cNvPr id="4" name="Content Placeholder 3"/>
          <p:cNvSpPr>
            <a:spLocks noGrp="1"/>
          </p:cNvSpPr>
          <p:nvPr>
            <p:ph idx="1"/>
          </p:nvPr>
        </p:nvSpPr>
        <p:spPr>
          <a:xfrm>
            <a:off x="457200" y="1026363"/>
            <a:ext cx="8229600" cy="3023905"/>
          </a:xfrm>
        </p:spPr>
        <p:txBody>
          <a:bodyPr>
            <a:spAutoFit/>
          </a:bodyPr>
          <a:lstStyle/>
          <a:p>
            <a:r>
              <a:rPr lang="en-IN" sz="2400" dirty="0"/>
              <a:t>Park Position</a:t>
            </a:r>
          </a:p>
          <a:p>
            <a:pPr lvl="1"/>
            <a:r>
              <a:rPr lang="en-IN" sz="2400" dirty="0"/>
              <a:t>Windshield wiper motor park operation is controlled by wiper motor module using an input from park switch within wiper motor assembly.</a:t>
            </a:r>
          </a:p>
          <a:p>
            <a:r>
              <a:rPr lang="en-IN" sz="2400" dirty="0"/>
              <a:t>Variable Wipers</a:t>
            </a:r>
          </a:p>
          <a:p>
            <a:pPr lvl="1"/>
            <a:r>
              <a:rPr lang="en-IN" sz="2400" dirty="0"/>
              <a:t>Describes operation of the wipers that operate on an interval that can be delayed when the rain is light.</a:t>
            </a:r>
          </a:p>
        </p:txBody>
      </p:sp>
    </p:spTree>
    <p:extLst>
      <p:ext uri="{BB962C8B-B14F-4D97-AF65-F5344CB8AC3E}">
        <p14:creationId xmlns:p14="http://schemas.microsoft.com/office/powerpoint/2010/main" val="1783535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2172"/>
            <a:ext cx="8229600" cy="646331"/>
          </a:xfrm>
        </p:spPr>
        <p:txBody>
          <a:bodyPr>
            <a:spAutoFit/>
          </a:bodyPr>
          <a:lstStyle/>
          <a:p>
            <a:r>
              <a:rPr lang="en-IN" dirty="0"/>
              <a:t>Windshield Wipers </a:t>
            </a:r>
            <a:r>
              <a:rPr lang="en-IN" sz="2800" dirty="0"/>
              <a:t>(5 of 5)</a:t>
            </a:r>
            <a:endParaRPr lang="en-US" sz="2800" dirty="0"/>
          </a:p>
        </p:txBody>
      </p:sp>
      <p:sp>
        <p:nvSpPr>
          <p:cNvPr id="4" name="Content Placeholder 3"/>
          <p:cNvSpPr>
            <a:spLocks noGrp="1"/>
          </p:cNvSpPr>
          <p:nvPr>
            <p:ph idx="1"/>
          </p:nvPr>
        </p:nvSpPr>
        <p:spPr>
          <a:xfrm>
            <a:off x="457200" y="1008995"/>
            <a:ext cx="8229600" cy="4401205"/>
          </a:xfrm>
        </p:spPr>
        <p:txBody>
          <a:bodyPr>
            <a:spAutoFit/>
          </a:bodyPr>
          <a:lstStyle/>
          <a:p>
            <a:r>
              <a:rPr lang="en-IN" sz="2400" dirty="0"/>
              <a:t>Windshield Wiper Diagnosis</a:t>
            </a:r>
          </a:p>
          <a:p>
            <a:pPr lvl="1"/>
            <a:r>
              <a:rPr lang="en-IN" sz="2400" dirty="0"/>
              <a:t>Electrical failures can typically be diagnosed with a scan tool and a multimeter.</a:t>
            </a:r>
          </a:p>
          <a:p>
            <a:pPr lvl="1"/>
            <a:r>
              <a:rPr lang="en-IN" sz="2400" dirty="0"/>
              <a:t>Electrical failures can include</a:t>
            </a:r>
          </a:p>
          <a:p>
            <a:pPr lvl="2"/>
            <a:r>
              <a:rPr lang="en-IN" sz="2400" dirty="0"/>
              <a:t>Defective wiper switch or connections</a:t>
            </a:r>
          </a:p>
          <a:p>
            <a:pPr lvl="2"/>
            <a:r>
              <a:rPr lang="en-IN" sz="2400" dirty="0"/>
              <a:t>Failed motors or park switches</a:t>
            </a:r>
          </a:p>
          <a:p>
            <a:pPr lvl="1"/>
            <a:r>
              <a:rPr lang="en-IN" sz="2400" dirty="0"/>
              <a:t>Mechanical failures can include</a:t>
            </a:r>
          </a:p>
          <a:p>
            <a:pPr lvl="2"/>
            <a:r>
              <a:rPr lang="en-IN" sz="2400" dirty="0"/>
              <a:t>Stripped gears or linkage connections</a:t>
            </a:r>
          </a:p>
          <a:p>
            <a:pPr lvl="2"/>
            <a:r>
              <a:rPr lang="en-IN" sz="2400" dirty="0"/>
              <a:t>Loose or separated connection at motor</a:t>
            </a:r>
          </a:p>
          <a:p>
            <a:pPr lvl="2"/>
            <a:r>
              <a:rPr lang="en-IN" sz="2400" dirty="0"/>
              <a:t>Loose linkage </a:t>
            </a:r>
          </a:p>
        </p:txBody>
      </p:sp>
    </p:spTree>
    <p:extLst>
      <p:ext uri="{BB962C8B-B14F-4D97-AF65-F5344CB8AC3E}">
        <p14:creationId xmlns:p14="http://schemas.microsoft.com/office/powerpoint/2010/main" val="1524347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57.4 Motor Linkage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91000" y="999066"/>
            <a:ext cx="4183703" cy="516573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3163784" cy="1938992"/>
          </a:xfrm>
        </p:spPr>
        <p:txBody>
          <a:bodyPr/>
          <a:lstStyle/>
          <a:p>
            <a:r>
              <a:rPr lang="en-US" sz="2400" dirty="0"/>
              <a:t>The motor and linkage bolt to the body and connect to the switch with a wiring harness</a:t>
            </a:r>
          </a:p>
        </p:txBody>
      </p:sp>
    </p:spTree>
    <p:extLst>
      <p:ext uri="{BB962C8B-B14F-4D97-AF65-F5344CB8AC3E}">
        <p14:creationId xmlns:p14="http://schemas.microsoft.com/office/powerpoint/2010/main" val="2729618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3333" y="237067"/>
            <a:ext cx="8229600" cy="646331"/>
          </a:xfrm>
        </p:spPr>
        <p:txBody>
          <a:bodyPr>
            <a:spAutoFit/>
          </a:bodyPr>
          <a:lstStyle/>
          <a:p>
            <a:r>
              <a:rPr lang="en-US" dirty="0"/>
              <a:t>Learning Objectives </a:t>
            </a:r>
            <a:r>
              <a:rPr lang="en-US" sz="2800" dirty="0"/>
              <a:t>(1 of 3)</a:t>
            </a:r>
          </a:p>
        </p:txBody>
      </p:sp>
      <p:sp>
        <p:nvSpPr>
          <p:cNvPr id="4" name="Content Placeholder 3"/>
          <p:cNvSpPr>
            <a:spLocks noGrp="1"/>
          </p:cNvSpPr>
          <p:nvPr>
            <p:ph idx="1"/>
          </p:nvPr>
        </p:nvSpPr>
        <p:spPr>
          <a:xfrm>
            <a:off x="474133" y="990600"/>
            <a:ext cx="8229600" cy="5501506"/>
          </a:xfrm>
        </p:spPr>
        <p:txBody>
          <a:bodyPr>
            <a:spAutoFit/>
          </a:bodyPr>
          <a:lstStyle/>
          <a:p>
            <a:pPr marL="714375" indent="-714375">
              <a:buNone/>
            </a:pPr>
            <a:r>
              <a:rPr lang="en-IN" sz="2400" b="1" dirty="0">
                <a:solidFill>
                  <a:schemeClr val="bg2"/>
                </a:solidFill>
              </a:rPr>
              <a:t>57.1 </a:t>
            </a:r>
            <a:r>
              <a:rPr lang="en-IN" sz="2400" dirty="0"/>
              <a:t>Describe how the horn operates.</a:t>
            </a:r>
          </a:p>
          <a:p>
            <a:pPr marL="714375" indent="-714375">
              <a:buNone/>
            </a:pPr>
            <a:r>
              <a:rPr lang="en-IN" sz="2400" b="1" dirty="0">
                <a:solidFill>
                  <a:schemeClr val="bg2"/>
                </a:solidFill>
              </a:rPr>
              <a:t>57.2 </a:t>
            </a:r>
            <a:r>
              <a:rPr lang="en-US" sz="2400" dirty="0"/>
              <a:t>Diagnose faulty horn operation.</a:t>
            </a:r>
          </a:p>
          <a:p>
            <a:pPr marL="714375" indent="-714375">
              <a:buNone/>
            </a:pPr>
            <a:r>
              <a:rPr lang="en-IN" sz="2400" b="1" dirty="0">
                <a:solidFill>
                  <a:schemeClr val="bg2"/>
                </a:solidFill>
              </a:rPr>
              <a:t>57.3 </a:t>
            </a:r>
            <a:r>
              <a:rPr lang="en-US" sz="2400" dirty="0"/>
              <a:t>Explain the testing and diagnosis of windshield wipers.</a:t>
            </a:r>
          </a:p>
          <a:p>
            <a:pPr marL="714375" indent="-714375">
              <a:buNone/>
            </a:pPr>
            <a:r>
              <a:rPr lang="en-IN" sz="2400" b="1" dirty="0">
                <a:solidFill>
                  <a:schemeClr val="bg2"/>
                </a:solidFill>
              </a:rPr>
              <a:t>57.4 </a:t>
            </a:r>
            <a:r>
              <a:rPr lang="en-US" sz="2400" dirty="0"/>
              <a:t>Explain the testing and diagnosis of windshield washers.</a:t>
            </a:r>
          </a:p>
          <a:p>
            <a:pPr marL="714375" indent="-714375">
              <a:buNone/>
            </a:pPr>
            <a:r>
              <a:rPr lang="en-IN" sz="2400" b="1" dirty="0">
                <a:solidFill>
                  <a:schemeClr val="bg2"/>
                </a:solidFill>
              </a:rPr>
              <a:t>57.5 </a:t>
            </a:r>
            <a:r>
              <a:rPr lang="en-US" sz="2400" dirty="0"/>
              <a:t>Describe how rain-sense wipers operate and are serviced.</a:t>
            </a:r>
          </a:p>
          <a:p>
            <a:pPr marL="714375" indent="-714375">
              <a:buNone/>
            </a:pPr>
            <a:r>
              <a:rPr lang="en-IN" sz="2400" b="1" dirty="0">
                <a:solidFill>
                  <a:schemeClr val="bg2"/>
                </a:solidFill>
              </a:rPr>
              <a:t>57.6 </a:t>
            </a:r>
            <a:r>
              <a:rPr lang="en-US" sz="2400" dirty="0"/>
              <a:t>Describe the operation of the blower motor.</a:t>
            </a:r>
          </a:p>
          <a:p>
            <a:pPr marL="714375" indent="-714375">
              <a:buNone/>
            </a:pPr>
            <a:r>
              <a:rPr lang="en-IN" sz="2400" b="1" dirty="0">
                <a:solidFill>
                  <a:schemeClr val="bg2"/>
                </a:solidFill>
              </a:rPr>
              <a:t>57.7 </a:t>
            </a:r>
            <a:r>
              <a:rPr lang="en-US" sz="2400" dirty="0"/>
              <a:t>Describe the operation of cruise control.</a:t>
            </a:r>
          </a:p>
          <a:p>
            <a:pPr marL="714375" indent="-714375">
              <a:buNone/>
            </a:pPr>
            <a:r>
              <a:rPr lang="en-IN" sz="2400" b="1" dirty="0">
                <a:solidFill>
                  <a:schemeClr val="bg2"/>
                </a:solidFill>
              </a:rPr>
              <a:t>57.8 </a:t>
            </a:r>
            <a:r>
              <a:rPr lang="en-US" sz="2400" dirty="0"/>
              <a:t>Discuss electrically heated rear window defogger systems.</a:t>
            </a:r>
          </a:p>
        </p:txBody>
      </p:sp>
    </p:spTree>
    <p:extLst>
      <p:ext uri="{BB962C8B-B14F-4D97-AF65-F5344CB8AC3E}">
        <p14:creationId xmlns:p14="http://schemas.microsoft.com/office/powerpoint/2010/main" val="343660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57.5 Typical Motor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714500" y="1005577"/>
            <a:ext cx="5715000" cy="389746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100" y="5025218"/>
            <a:ext cx="7543800" cy="1015663"/>
          </a:xfrm>
        </p:spPr>
        <p:txBody>
          <a:bodyPr/>
          <a:lstStyle/>
          <a:p>
            <a:r>
              <a:rPr lang="en-US" sz="2000" dirty="0"/>
              <a:t>A typical wiper motor with the housing cover removed. Motor itself has a worm gear on shaft that turns the small intermediate gear, which then rotates the gear and tube assembly</a:t>
            </a:r>
          </a:p>
        </p:txBody>
      </p:sp>
    </p:spTree>
    <p:extLst>
      <p:ext uri="{BB962C8B-B14F-4D97-AF65-F5344CB8AC3E}">
        <p14:creationId xmlns:p14="http://schemas.microsoft.com/office/powerpoint/2010/main" val="3901662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627881"/>
            <a:ext cx="79755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45533"/>
            <a:ext cx="8229600" cy="1200329"/>
          </a:xfrm>
        </p:spPr>
        <p:txBody>
          <a:bodyPr/>
          <a:lstStyle/>
          <a:p>
            <a:r>
              <a:rPr lang="en-US" dirty="0"/>
              <a:t>Frequently Asked Question: How Do Wipers Park?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50" y="2643254"/>
            <a:ext cx="7543800" cy="3670236"/>
          </a:xfrm>
        </p:spPr>
        <p:txBody>
          <a:bodyPr/>
          <a:lstStyle/>
          <a:p>
            <a:r>
              <a:rPr lang="en-US" sz="2000" b="1" dirty="0"/>
              <a:t>How Do Wipers Park? </a:t>
            </a:r>
            <a:r>
              <a:rPr lang="en-US" sz="2000" dirty="0"/>
              <a:t>Some vehicles have wiper arms that park lower than the normal operating position, so they are hidden below the hood when not in operation. This is called a depressed park position. When the wiper motor is turned off, the park switch allows the motor to continue to turn until the wiper arms reach the bottom edge of the windshield. Then the park switch reverses the current flow through the wiper motor, which makes a partial revolution in the opposite direction.  The wiper linkage pulls the wiper arms down below the level of the hood and the park switch is opened, stopping the wiper motor.</a:t>
            </a:r>
          </a:p>
          <a:p>
            <a:endParaRPr lang="en-US" sz="20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28650" y="1828800"/>
            <a:ext cx="766762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662578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57.6 Wiring Diagram 2-Speed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62100" y="990600"/>
            <a:ext cx="6019800" cy="395049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100" y="5001161"/>
            <a:ext cx="7543800" cy="1323439"/>
          </a:xfrm>
        </p:spPr>
        <p:txBody>
          <a:bodyPr/>
          <a:lstStyle/>
          <a:p>
            <a:r>
              <a:rPr lang="en-US" sz="2000" dirty="0"/>
              <a:t>A wiring diagram of a two-speed windshield wiper circuit using a three-brush, two-speed motor. The dashed line for the multifunction lever indicates that the circuit shown is only part of the total function of the steering column lever</a:t>
            </a:r>
          </a:p>
        </p:txBody>
      </p:sp>
    </p:spTree>
    <p:extLst>
      <p:ext uri="{BB962C8B-B14F-4D97-AF65-F5344CB8AC3E}">
        <p14:creationId xmlns:p14="http://schemas.microsoft.com/office/powerpoint/2010/main" val="34842541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57.7 Diagnosis Diagram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724400" y="990600"/>
            <a:ext cx="3610884" cy="517380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3886200" cy="1938992"/>
          </a:xfrm>
        </p:spPr>
        <p:txBody>
          <a:bodyPr/>
          <a:lstStyle/>
          <a:p>
            <a:r>
              <a:rPr lang="en-US" sz="2400" dirty="0"/>
              <a:t>A circuit diagram is necessary to troubleshoot a windshield wiper problem</a:t>
            </a:r>
          </a:p>
        </p:txBody>
      </p:sp>
    </p:spTree>
    <p:extLst>
      <p:ext uri="{BB962C8B-B14F-4D97-AF65-F5344CB8AC3E}">
        <p14:creationId xmlns:p14="http://schemas.microsoft.com/office/powerpoint/2010/main" val="20532513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57.8 Cowl Panel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62400" y="973666"/>
            <a:ext cx="4699000" cy="511891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91067" y="990600"/>
            <a:ext cx="3395133" cy="1676400"/>
          </a:xfrm>
        </p:spPr>
        <p:txBody>
          <a:bodyPr/>
          <a:lstStyle/>
          <a:p>
            <a:r>
              <a:rPr lang="en-US" sz="2400" dirty="0"/>
              <a:t>The wiper motor and linkage mount under the cowl panel on many vehicles</a:t>
            </a:r>
          </a:p>
        </p:txBody>
      </p:sp>
    </p:spTree>
    <p:extLst>
      <p:ext uri="{BB962C8B-B14F-4D97-AF65-F5344CB8AC3E}">
        <p14:creationId xmlns:p14="http://schemas.microsoft.com/office/powerpoint/2010/main" val="1638771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57.9 CAN BUS Connection</a:t>
            </a:r>
            <a:endParaRPr lang="en-US" sz="2800" dirty="0">
              <a:solidFill>
                <a:srgbClr val="FF0000"/>
              </a:solidFill>
            </a:endParaRPr>
          </a:p>
        </p:txBody>
      </p:sp>
      <p:pic>
        <p:nvPicPr>
          <p:cNvPr id="6" name="Content Placeholder 5"/>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1016000"/>
            <a:ext cx="4617633" cy="473477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819400" cy="3785652"/>
          </a:xfrm>
        </p:spPr>
        <p:txBody>
          <a:bodyPr/>
          <a:lstStyle/>
          <a:p>
            <a:r>
              <a:rPr lang="en-US" sz="2400" dirty="0"/>
              <a:t>A typical schematic showing how a scan tool connected to the CAN bus could be used to operate the components connected to the bus</a:t>
            </a:r>
          </a:p>
        </p:txBody>
      </p:sp>
    </p:spTree>
    <p:extLst>
      <p:ext uri="{BB962C8B-B14F-4D97-AF65-F5344CB8AC3E}">
        <p14:creationId xmlns:p14="http://schemas.microsoft.com/office/powerpoint/2010/main" val="14560430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Meter Usage, Check CAN Circuit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meter_usage_check_can_circuit_ch49">
            <a:hlinkClick r:id="" action="ppaction://media"/>
            <a:extLst>
              <a:ext uri="{FF2B5EF4-FFF2-40B4-BE49-F238E27FC236}">
                <a16:creationId xmlns:a16="http://schemas.microsoft.com/office/drawing/2014/main" id="{3E8126F5-196B-B478-FC3B-B36035C3A67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136465"/>
            <a:ext cx="8991600" cy="5057775"/>
          </a:xfrm>
          <a:prstGeom prst="rect">
            <a:avLst/>
          </a:prstGeom>
        </p:spPr>
      </p:pic>
    </p:spTree>
    <p:extLst>
      <p:ext uri="{BB962C8B-B14F-4D97-AF65-F5344CB8AC3E}">
        <p14:creationId xmlns:p14="http://schemas.microsoft.com/office/powerpoint/2010/main" val="49913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0504"/>
            <a:ext cx="8229600" cy="646331"/>
          </a:xfrm>
        </p:spPr>
        <p:txBody>
          <a:bodyPr>
            <a:spAutoFit/>
          </a:bodyPr>
          <a:lstStyle/>
          <a:p>
            <a:r>
              <a:rPr lang="en-US" dirty="0"/>
              <a:t>Windshield Washers </a:t>
            </a:r>
            <a:r>
              <a:rPr lang="en-US" sz="2800" dirty="0"/>
              <a:t>(1 of 2)</a:t>
            </a:r>
          </a:p>
        </p:txBody>
      </p:sp>
      <p:sp>
        <p:nvSpPr>
          <p:cNvPr id="4" name="Content Placeholder 3"/>
          <p:cNvSpPr>
            <a:spLocks noGrp="1"/>
          </p:cNvSpPr>
          <p:nvPr>
            <p:ph idx="1"/>
          </p:nvPr>
        </p:nvSpPr>
        <p:spPr>
          <a:xfrm>
            <a:off x="457200" y="997327"/>
            <a:ext cx="8229600" cy="4185761"/>
          </a:xfrm>
        </p:spPr>
        <p:txBody>
          <a:bodyPr>
            <a:spAutoFit/>
          </a:bodyPr>
          <a:lstStyle/>
          <a:p>
            <a:r>
              <a:rPr lang="en-IN" sz="2400" dirty="0"/>
              <a:t>Operation</a:t>
            </a:r>
          </a:p>
          <a:p>
            <a:pPr lvl="1"/>
            <a:r>
              <a:rPr lang="en-IN" sz="2400" dirty="0"/>
              <a:t>Used to squirt washer fluid onto the surface of the windshield where wipers are used.</a:t>
            </a:r>
          </a:p>
          <a:p>
            <a:r>
              <a:rPr lang="en-IN" sz="2400" dirty="0"/>
              <a:t>Rear Washers</a:t>
            </a:r>
          </a:p>
          <a:p>
            <a:pPr lvl="1"/>
            <a:r>
              <a:rPr lang="en-IN" sz="2400" dirty="0"/>
              <a:t>Used to squirt washer fluid on the rear glass. </a:t>
            </a:r>
          </a:p>
          <a:p>
            <a:pPr lvl="1"/>
            <a:r>
              <a:rPr lang="en-IN" sz="2400" dirty="0"/>
              <a:t>Typically a shared reservoir with the front washers.</a:t>
            </a:r>
          </a:p>
          <a:p>
            <a:r>
              <a:rPr lang="en-IN" sz="2400" dirty="0"/>
              <a:t>Headlight Washers</a:t>
            </a:r>
          </a:p>
          <a:p>
            <a:pPr lvl="1"/>
            <a:r>
              <a:rPr lang="en-IN" sz="2400" dirty="0"/>
              <a:t>Used to wash the surface of the headlight. </a:t>
            </a:r>
          </a:p>
          <a:p>
            <a:pPr lvl="1"/>
            <a:r>
              <a:rPr lang="en-IN" sz="2400" dirty="0"/>
              <a:t>May be equipped with a wiper blade. </a:t>
            </a:r>
          </a:p>
        </p:txBody>
      </p:sp>
    </p:spTree>
    <p:extLst>
      <p:ext uri="{BB962C8B-B14F-4D97-AF65-F5344CB8AC3E}">
        <p14:creationId xmlns:p14="http://schemas.microsoft.com/office/powerpoint/2010/main" val="20883015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6112"/>
            <a:ext cx="8229600" cy="646331"/>
          </a:xfrm>
        </p:spPr>
        <p:txBody>
          <a:bodyPr>
            <a:spAutoFit/>
          </a:bodyPr>
          <a:lstStyle/>
          <a:p>
            <a:r>
              <a:rPr lang="en-US" dirty="0"/>
              <a:t>Windshield Washers </a:t>
            </a:r>
            <a:r>
              <a:rPr lang="en-US" sz="2800" dirty="0"/>
              <a:t>(2 of 2)</a:t>
            </a:r>
          </a:p>
        </p:txBody>
      </p:sp>
      <p:sp>
        <p:nvSpPr>
          <p:cNvPr id="4" name="Content Placeholder 3"/>
          <p:cNvSpPr>
            <a:spLocks noGrp="1"/>
          </p:cNvSpPr>
          <p:nvPr>
            <p:ph idx="1"/>
          </p:nvPr>
        </p:nvSpPr>
        <p:spPr>
          <a:xfrm>
            <a:off x="457200" y="982935"/>
            <a:ext cx="8229600" cy="4070345"/>
          </a:xfrm>
        </p:spPr>
        <p:txBody>
          <a:bodyPr>
            <a:spAutoFit/>
          </a:bodyPr>
          <a:lstStyle/>
          <a:p>
            <a:r>
              <a:rPr lang="en-IN" sz="2400" dirty="0"/>
              <a:t>Windshield Washer Diagnosis</a:t>
            </a:r>
          </a:p>
          <a:p>
            <a:pPr lvl="1"/>
            <a:r>
              <a:rPr lang="en-IN" sz="2400" dirty="0"/>
              <a:t>Make sure reservoir has fluid and is not frozen.</a:t>
            </a:r>
          </a:p>
          <a:p>
            <a:pPr lvl="1"/>
            <a:r>
              <a:rPr lang="en-IN" sz="2400" dirty="0"/>
              <a:t>If pump does not operate  it is an electrical problem.</a:t>
            </a:r>
          </a:p>
          <a:p>
            <a:pPr lvl="1"/>
            <a:r>
              <a:rPr lang="en-IN" sz="2400" dirty="0"/>
              <a:t>If fluid does not reach nozzle it is distribution problem. </a:t>
            </a:r>
          </a:p>
          <a:p>
            <a:r>
              <a:rPr lang="en-IN" sz="2400" dirty="0"/>
              <a:t>Windshield Washer Service</a:t>
            </a:r>
          </a:p>
          <a:p>
            <a:pPr lvl="1"/>
            <a:r>
              <a:rPr lang="en-IN" sz="2400" dirty="0"/>
              <a:t>Washer motors are not repairable </a:t>
            </a:r>
          </a:p>
          <a:p>
            <a:pPr lvl="1"/>
            <a:r>
              <a:rPr lang="en-IN" sz="2400" dirty="0"/>
              <a:t>Replaced if defective.</a:t>
            </a:r>
          </a:p>
          <a:p>
            <a:pPr lvl="1"/>
            <a:r>
              <a:rPr lang="en-IN" sz="2400" dirty="0"/>
              <a:t>Pumps are located on or inside washer reservoir tank or cover.</a:t>
            </a:r>
          </a:p>
        </p:txBody>
      </p:sp>
    </p:spTree>
    <p:extLst>
      <p:ext uri="{BB962C8B-B14F-4D97-AF65-F5344CB8AC3E}">
        <p14:creationId xmlns:p14="http://schemas.microsoft.com/office/powerpoint/2010/main" val="1214659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57.10 Washer Pump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38600" y="990600"/>
            <a:ext cx="4237478" cy="514120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971800" cy="1879600"/>
          </a:xfrm>
        </p:spPr>
        <p:txBody>
          <a:bodyPr/>
          <a:lstStyle/>
          <a:p>
            <a:r>
              <a:rPr lang="en-US" sz="2400" dirty="0"/>
              <a:t>A typical windshield washer reservoir and pump assembly</a:t>
            </a:r>
          </a:p>
        </p:txBody>
      </p:sp>
    </p:spTree>
    <p:extLst>
      <p:ext uri="{BB962C8B-B14F-4D97-AF65-F5344CB8AC3E}">
        <p14:creationId xmlns:p14="http://schemas.microsoft.com/office/powerpoint/2010/main" val="2317227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2776"/>
            <a:ext cx="8229600" cy="646331"/>
          </a:xfrm>
        </p:spPr>
        <p:txBody>
          <a:bodyPr>
            <a:spAutoFit/>
          </a:bodyPr>
          <a:lstStyle/>
          <a:p>
            <a:r>
              <a:rPr lang="en-US" dirty="0"/>
              <a:t>Learning Objectives </a:t>
            </a:r>
            <a:r>
              <a:rPr lang="en-US" sz="2800" dirty="0"/>
              <a:t>(2 of 3)</a:t>
            </a:r>
            <a:r>
              <a:rPr lang="en-US" dirty="0"/>
              <a:t> </a:t>
            </a:r>
          </a:p>
        </p:txBody>
      </p:sp>
      <p:sp>
        <p:nvSpPr>
          <p:cNvPr id="4" name="Content Placeholder 3"/>
          <p:cNvSpPr>
            <a:spLocks noGrp="1"/>
          </p:cNvSpPr>
          <p:nvPr>
            <p:ph idx="1"/>
          </p:nvPr>
        </p:nvSpPr>
        <p:spPr>
          <a:xfrm>
            <a:off x="457200" y="959599"/>
            <a:ext cx="8229600" cy="5309146"/>
          </a:xfrm>
        </p:spPr>
        <p:txBody>
          <a:bodyPr>
            <a:spAutoFit/>
          </a:bodyPr>
          <a:lstStyle/>
          <a:p>
            <a:pPr marL="714375" indent="-714375">
              <a:buNone/>
            </a:pPr>
            <a:r>
              <a:rPr lang="en-IN" sz="2400" b="1" dirty="0">
                <a:solidFill>
                  <a:schemeClr val="bg2"/>
                </a:solidFill>
              </a:rPr>
              <a:t>57.9 </a:t>
            </a:r>
            <a:r>
              <a:rPr lang="en-US" sz="2400" dirty="0"/>
              <a:t>Explain the operation and testing procedures for power windows.</a:t>
            </a:r>
          </a:p>
          <a:p>
            <a:pPr marL="822960" indent="-822960">
              <a:buNone/>
            </a:pPr>
            <a:r>
              <a:rPr lang="en-IN" sz="2400" b="1" dirty="0">
                <a:solidFill>
                  <a:schemeClr val="bg2"/>
                </a:solidFill>
              </a:rPr>
              <a:t>57.10 </a:t>
            </a:r>
            <a:r>
              <a:rPr lang="en-US" sz="2400" dirty="0"/>
              <a:t>Discuss electric power door locks and trunk/lift gate locks.</a:t>
            </a:r>
          </a:p>
          <a:p>
            <a:pPr marL="822960" indent="-822960">
              <a:buNone/>
            </a:pPr>
            <a:r>
              <a:rPr lang="en-IN" sz="2400" b="1" dirty="0">
                <a:solidFill>
                  <a:schemeClr val="bg2"/>
                </a:solidFill>
              </a:rPr>
              <a:t>57.11 </a:t>
            </a:r>
            <a:r>
              <a:rPr lang="en-US" sz="2400" dirty="0"/>
              <a:t>Discuss the operation of power sun roofs/moon roofs and sun shades.</a:t>
            </a:r>
          </a:p>
          <a:p>
            <a:pPr marL="822960" indent="-822960">
              <a:buNone/>
            </a:pPr>
            <a:r>
              <a:rPr lang="en-IN" sz="2400" b="1" dirty="0">
                <a:solidFill>
                  <a:schemeClr val="bg2"/>
                </a:solidFill>
              </a:rPr>
              <a:t>57.12 </a:t>
            </a:r>
            <a:r>
              <a:rPr lang="en-US" sz="2400" dirty="0"/>
              <a:t>Describe the operation of power seats.</a:t>
            </a:r>
          </a:p>
          <a:p>
            <a:pPr marL="822960" indent="-822960">
              <a:buNone/>
            </a:pPr>
            <a:r>
              <a:rPr lang="en-IN" sz="2400" b="1" dirty="0">
                <a:solidFill>
                  <a:schemeClr val="bg2"/>
                </a:solidFill>
              </a:rPr>
              <a:t>57.13 </a:t>
            </a:r>
            <a:r>
              <a:rPr lang="en-US" sz="2400" dirty="0"/>
              <a:t>Describe the operation of electrically heated seats and cooled seats.</a:t>
            </a:r>
          </a:p>
          <a:p>
            <a:pPr marL="822960" indent="-822960">
              <a:buNone/>
            </a:pPr>
            <a:r>
              <a:rPr lang="en-IN" sz="2400" b="1" dirty="0">
                <a:solidFill>
                  <a:schemeClr val="bg2"/>
                </a:solidFill>
              </a:rPr>
              <a:t>57.14 </a:t>
            </a:r>
            <a:r>
              <a:rPr lang="en-US" sz="2400" dirty="0"/>
              <a:t>Describe the operation of heated steering wheels.</a:t>
            </a:r>
          </a:p>
          <a:p>
            <a:pPr marL="822960" indent="-822960">
              <a:buNone/>
            </a:pPr>
            <a:r>
              <a:rPr lang="en-IN" sz="2400" b="1" dirty="0">
                <a:solidFill>
                  <a:schemeClr val="bg2"/>
                </a:solidFill>
              </a:rPr>
              <a:t>57.15 </a:t>
            </a:r>
            <a:r>
              <a:rPr lang="en-US" sz="2400" dirty="0"/>
              <a:t>Describe the operation of heated mirrors</a:t>
            </a:r>
            <a:r>
              <a:rPr lang="en-US" sz="2400" b="1" dirty="0">
                <a:solidFill>
                  <a:schemeClr val="bg2"/>
                </a:solidFill>
              </a:rPr>
              <a:t>.</a:t>
            </a:r>
            <a:endParaRPr lang="en-IN" sz="2400" dirty="0"/>
          </a:p>
        </p:txBody>
      </p:sp>
    </p:spTree>
    <p:extLst>
      <p:ext uri="{BB962C8B-B14F-4D97-AF65-F5344CB8AC3E}">
        <p14:creationId xmlns:p14="http://schemas.microsoft.com/office/powerpoint/2010/main" val="32124823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73415"/>
            <a:ext cx="8229600" cy="1569660"/>
          </a:xfrm>
        </p:spPr>
        <p:txBody>
          <a:bodyPr>
            <a:noAutofit/>
          </a:bodyPr>
          <a:lstStyle/>
          <a:p>
            <a:r>
              <a:rPr lang="en-IN" sz="3400" dirty="0"/>
              <a:t>Figure 58.11</a:t>
            </a:r>
            <a:endParaRPr lang="en-US" sz="3400" dirty="0"/>
          </a:p>
        </p:txBody>
      </p:sp>
      <p:pic>
        <p:nvPicPr>
          <p:cNvPr id="11266" name="Picture 2" descr="An illustration shows a washer pump assembly in a reservoir.  Washer pump is held in its place by retaining ring which is placed in front of motor assembly. The rear of the motor assembly has dry lube and the reservoir and motor assembly are aligned using a notch in motor assembly and slot in reservo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25" y="2025806"/>
            <a:ext cx="5607302" cy="4289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5478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57.12 Washer Pump Location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1910" y="1016000"/>
            <a:ext cx="5009522" cy="42418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819400" cy="2308324"/>
          </a:xfrm>
        </p:spPr>
        <p:txBody>
          <a:bodyPr/>
          <a:lstStyle/>
          <a:p>
            <a:r>
              <a:rPr lang="en-US" sz="2400" dirty="0"/>
              <a:t>Washer pumps usually install into the reservoir and are held in place with a retaining ring</a:t>
            </a:r>
          </a:p>
        </p:txBody>
      </p:sp>
    </p:spTree>
    <p:extLst>
      <p:ext uri="{BB962C8B-B14F-4D97-AF65-F5344CB8AC3E}">
        <p14:creationId xmlns:p14="http://schemas.microsoft.com/office/powerpoint/2010/main" val="1544835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7601"/>
            <a:ext cx="8229600" cy="646331"/>
          </a:xfrm>
        </p:spPr>
        <p:txBody>
          <a:bodyPr>
            <a:spAutoFit/>
          </a:bodyPr>
          <a:lstStyle/>
          <a:p>
            <a:r>
              <a:rPr lang="en-US" dirty="0"/>
              <a:t>Rain-Sense Wipers</a:t>
            </a:r>
            <a:endParaRPr lang="en-US" sz="2800" dirty="0"/>
          </a:p>
        </p:txBody>
      </p:sp>
      <p:sp>
        <p:nvSpPr>
          <p:cNvPr id="4" name="Content Placeholder 3"/>
          <p:cNvSpPr>
            <a:spLocks noGrp="1"/>
          </p:cNvSpPr>
          <p:nvPr>
            <p:ph idx="1"/>
          </p:nvPr>
        </p:nvSpPr>
        <p:spPr>
          <a:xfrm>
            <a:off x="457200" y="984424"/>
            <a:ext cx="8229600" cy="3839513"/>
          </a:xfrm>
        </p:spPr>
        <p:txBody>
          <a:bodyPr>
            <a:spAutoFit/>
          </a:bodyPr>
          <a:lstStyle/>
          <a:p>
            <a:r>
              <a:rPr lang="en-IN" sz="2400" dirty="0"/>
              <a:t>Parts and Operation</a:t>
            </a:r>
          </a:p>
          <a:p>
            <a:pPr lvl="1"/>
            <a:r>
              <a:rPr lang="en-IN" sz="2400" dirty="0"/>
              <a:t>Rain-sense wiper systems use a sensor located on inside and at top of windshield to detect rain droplets.</a:t>
            </a:r>
          </a:p>
          <a:p>
            <a:pPr lvl="1"/>
            <a:r>
              <a:rPr lang="en-IN" sz="2400" dirty="0"/>
              <a:t>Wiper switch can be left on the sense position all the time, and if no rain is sensed, the wipers do not swipe.</a:t>
            </a:r>
          </a:p>
          <a:p>
            <a:pPr lvl="1"/>
            <a:r>
              <a:rPr lang="en-IN" sz="2400" dirty="0"/>
              <a:t>Contains 4 infrared (</a:t>
            </a:r>
            <a:r>
              <a:rPr lang="en-IN" sz="2400" spc="-300" dirty="0"/>
              <a:t>I</a:t>
            </a:r>
            <a:r>
              <a:rPr lang="en-IN" sz="2400" dirty="0"/>
              <a:t>R) diodes, 2 photocells, and a microprocessor.</a:t>
            </a:r>
          </a:p>
          <a:p>
            <a:r>
              <a:rPr lang="en-IN" sz="2400" dirty="0"/>
              <a:t>Follow vehicle manufacturer’s recommended diagnosis and testing procedures.</a:t>
            </a:r>
          </a:p>
        </p:txBody>
      </p:sp>
    </p:spTree>
    <p:extLst>
      <p:ext uri="{BB962C8B-B14F-4D97-AF65-F5344CB8AC3E}">
        <p14:creationId xmlns:p14="http://schemas.microsoft.com/office/powerpoint/2010/main" val="37158106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57.13 Rain-Sense Wipers</a:t>
            </a:r>
            <a:endParaRPr lang="en-US" sz="2800" dirty="0">
              <a:solidFill>
                <a:srgbClr val="FF0000"/>
              </a:solidFill>
            </a:endParaRP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98333" y="1007533"/>
            <a:ext cx="5105400" cy="418904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667000" cy="2641600"/>
          </a:xfrm>
        </p:spPr>
        <p:txBody>
          <a:bodyPr/>
          <a:lstStyle/>
          <a:p>
            <a:r>
              <a:rPr lang="en-US" sz="2400" dirty="0"/>
              <a:t>A typical rain-sensing module located on the inside of the windshield near the inside rearview mirror</a:t>
            </a:r>
          </a:p>
        </p:txBody>
      </p:sp>
    </p:spTree>
    <p:extLst>
      <p:ext uri="{BB962C8B-B14F-4D97-AF65-F5344CB8AC3E}">
        <p14:creationId xmlns:p14="http://schemas.microsoft.com/office/powerpoint/2010/main" val="14416022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57.14 Rain-Sense Operation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47800" y="990600"/>
            <a:ext cx="6248400" cy="402118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100" y="5181600"/>
            <a:ext cx="7543800" cy="1200329"/>
          </a:xfrm>
        </p:spPr>
        <p:txBody>
          <a:bodyPr/>
          <a:lstStyle/>
          <a:p>
            <a:r>
              <a:rPr lang="en-US" sz="2400" dirty="0"/>
              <a:t>The electronics in the rain-sense wiper module can detect the presence of rain drops under various lighting conditions</a:t>
            </a:r>
          </a:p>
        </p:txBody>
      </p:sp>
    </p:spTree>
    <p:extLst>
      <p:ext uri="{BB962C8B-B14F-4D97-AF65-F5344CB8AC3E}">
        <p14:creationId xmlns:p14="http://schemas.microsoft.com/office/powerpoint/2010/main" val="1281709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Rain Sensing</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Rain_Sensing-Chapter_58-A6">
            <a:hlinkClick r:id="" action="ppaction://media"/>
            <a:extLst>
              <a:ext uri="{FF2B5EF4-FFF2-40B4-BE49-F238E27FC236}">
                <a16:creationId xmlns:a16="http://schemas.microsoft.com/office/drawing/2014/main" id="{CB1DBB81-4FB1-8E78-98DF-5709DFBC890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03476"/>
            <a:ext cx="9144000" cy="5143500"/>
          </a:xfrm>
          <a:prstGeom prst="rect">
            <a:avLst/>
          </a:prstGeom>
        </p:spPr>
      </p:pic>
    </p:spTree>
    <p:extLst>
      <p:ext uri="{BB962C8B-B14F-4D97-AF65-F5344CB8AC3E}">
        <p14:creationId xmlns:p14="http://schemas.microsoft.com/office/powerpoint/2010/main" val="146421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55104"/>
            <a:ext cx="8229600" cy="646331"/>
          </a:xfrm>
        </p:spPr>
        <p:txBody>
          <a:bodyPr/>
          <a:lstStyle/>
          <a:p>
            <a:r>
              <a:rPr lang="en-US" dirty="0"/>
              <a:t>Blower Motor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90600"/>
            <a:ext cx="7239000" cy="4955203"/>
          </a:xfrm>
        </p:spPr>
        <p:txBody>
          <a:bodyPr/>
          <a:lstStyle/>
          <a:p>
            <a:r>
              <a:rPr lang="en-US" sz="2400" dirty="0"/>
              <a:t>Blower motor moves air inside vehicle for:</a:t>
            </a:r>
          </a:p>
          <a:p>
            <a:pPr marL="457200" indent="-457200">
              <a:buFont typeface="+mj-lt"/>
              <a:buAutoNum type="arabicPeriod"/>
            </a:pPr>
            <a:r>
              <a:rPr lang="en-US" sz="2400" dirty="0"/>
              <a:t>Air conditioning</a:t>
            </a:r>
          </a:p>
          <a:p>
            <a:pPr marL="457200" indent="-457200">
              <a:buFont typeface="+mj-lt"/>
              <a:buAutoNum type="arabicPeriod"/>
            </a:pPr>
            <a:r>
              <a:rPr lang="en-US" sz="2400" dirty="0"/>
              <a:t>Heat</a:t>
            </a:r>
          </a:p>
          <a:p>
            <a:pPr marL="457200" indent="-457200">
              <a:buFont typeface="+mj-lt"/>
              <a:buAutoNum type="arabicPeriod"/>
            </a:pPr>
            <a:r>
              <a:rPr lang="en-US" sz="2400" dirty="0"/>
              <a:t>Defrosting</a:t>
            </a:r>
          </a:p>
          <a:p>
            <a:pPr marL="457200" indent="-457200">
              <a:buFont typeface="+mj-lt"/>
              <a:buAutoNum type="arabicPeriod"/>
            </a:pPr>
            <a:r>
              <a:rPr lang="en-US" sz="2400" dirty="0"/>
              <a:t>Defogging</a:t>
            </a:r>
          </a:p>
          <a:p>
            <a:pPr marL="457200" indent="-457200">
              <a:buFont typeface="+mj-lt"/>
              <a:buAutoNum type="arabicPeriod"/>
            </a:pPr>
            <a:r>
              <a:rPr lang="en-US" sz="2400" dirty="0"/>
              <a:t>Venting passenger compartment.</a:t>
            </a:r>
          </a:p>
          <a:p>
            <a:r>
              <a:rPr lang="en-US" sz="2400" dirty="0"/>
              <a:t>Turns a squirrel cage-type fan</a:t>
            </a:r>
          </a:p>
          <a:p>
            <a:r>
              <a:rPr lang="en-US" sz="2400" dirty="0"/>
              <a:t>Move air without creating a lot of noise</a:t>
            </a:r>
          </a:p>
          <a:p>
            <a:r>
              <a:rPr lang="en-US" sz="2400" dirty="0"/>
              <a:t>Fan switch controls current to the blower motor. </a:t>
            </a:r>
          </a:p>
        </p:txBody>
      </p:sp>
    </p:spTree>
    <p:extLst>
      <p:ext uri="{BB962C8B-B14F-4D97-AF65-F5344CB8AC3E}">
        <p14:creationId xmlns:p14="http://schemas.microsoft.com/office/powerpoint/2010/main" val="17128979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57.14 Blower Motor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55714" y="1066800"/>
            <a:ext cx="4727774" cy="38100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3048000" cy="3416320"/>
          </a:xfrm>
        </p:spPr>
        <p:txBody>
          <a:bodyPr/>
          <a:lstStyle/>
          <a:p>
            <a:r>
              <a:rPr lang="en-US" sz="2400" dirty="0"/>
              <a:t>A squirrel cage blower motor. A replacement blower motor usually does not come  equipped with the squirrel cage blower, so it has to be switched from the old motor.</a:t>
            </a:r>
          </a:p>
        </p:txBody>
      </p:sp>
    </p:spTree>
    <p:extLst>
      <p:ext uri="{BB962C8B-B14F-4D97-AF65-F5344CB8AC3E}">
        <p14:creationId xmlns:p14="http://schemas.microsoft.com/office/powerpoint/2010/main" val="25933922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Blower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blower">
            <a:hlinkClick r:id="" action="ppaction://media"/>
            <a:extLst>
              <a:ext uri="{FF2B5EF4-FFF2-40B4-BE49-F238E27FC236}">
                <a16:creationId xmlns:a16="http://schemas.microsoft.com/office/drawing/2014/main" id="{F11AE6B2-58A3-E33C-A6DC-28F48BF22E1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78206"/>
            <a:ext cx="9144000" cy="5143500"/>
          </a:xfrm>
          <a:prstGeom prst="rect">
            <a:avLst/>
          </a:prstGeom>
        </p:spPr>
      </p:pic>
    </p:spTree>
    <p:extLst>
      <p:ext uri="{BB962C8B-B14F-4D97-AF65-F5344CB8AC3E}">
        <p14:creationId xmlns:p14="http://schemas.microsoft.com/office/powerpoint/2010/main" val="102332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57.15 Blower Motor Circuit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95400" y="1017104"/>
            <a:ext cx="6553200" cy="373097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100" y="4793628"/>
            <a:ext cx="7543800" cy="1323439"/>
          </a:xfrm>
        </p:spPr>
        <p:txBody>
          <a:bodyPr/>
          <a:lstStyle/>
          <a:p>
            <a:r>
              <a:rPr lang="en-US" sz="2000" dirty="0"/>
              <a:t>A blower motor circuit with four speeds controlled  Ng resistors. The three lowest fan speeds (low, medium-low, and medium-high) use the blower motor resistors to drop the voltage to the motor and reduce current to the motor</a:t>
            </a:r>
          </a:p>
        </p:txBody>
      </p:sp>
    </p:spTree>
    <p:extLst>
      <p:ext uri="{BB962C8B-B14F-4D97-AF65-F5344CB8AC3E}">
        <p14:creationId xmlns:p14="http://schemas.microsoft.com/office/powerpoint/2010/main" val="3439659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2776"/>
            <a:ext cx="8229600" cy="646331"/>
          </a:xfrm>
        </p:spPr>
        <p:txBody>
          <a:bodyPr>
            <a:spAutoFit/>
          </a:bodyPr>
          <a:lstStyle/>
          <a:p>
            <a:r>
              <a:rPr lang="en-US" dirty="0"/>
              <a:t>Learning Objectives </a:t>
            </a:r>
            <a:r>
              <a:rPr lang="en-US" sz="2800" dirty="0"/>
              <a:t>(3 of 3)</a:t>
            </a:r>
            <a:r>
              <a:rPr lang="en-US" dirty="0"/>
              <a:t> </a:t>
            </a:r>
          </a:p>
        </p:txBody>
      </p:sp>
      <p:sp>
        <p:nvSpPr>
          <p:cNvPr id="4" name="Content Placeholder 3"/>
          <p:cNvSpPr>
            <a:spLocks noGrp="1"/>
          </p:cNvSpPr>
          <p:nvPr>
            <p:ph idx="1"/>
          </p:nvPr>
        </p:nvSpPr>
        <p:spPr>
          <a:xfrm>
            <a:off x="457200" y="959599"/>
            <a:ext cx="8229600" cy="4555093"/>
          </a:xfrm>
        </p:spPr>
        <p:txBody>
          <a:bodyPr>
            <a:spAutoFit/>
          </a:bodyPr>
          <a:lstStyle/>
          <a:p>
            <a:pPr marL="841248" indent="-841248">
              <a:buNone/>
            </a:pPr>
            <a:r>
              <a:rPr lang="en-IN" sz="2400" b="1" dirty="0">
                <a:solidFill>
                  <a:srgbClr val="007FA3"/>
                </a:solidFill>
              </a:rPr>
              <a:t>57.16</a:t>
            </a:r>
            <a:r>
              <a:rPr lang="en-IN" sz="2400" dirty="0"/>
              <a:t> </a:t>
            </a:r>
            <a:r>
              <a:rPr lang="en-US" sz="2400" dirty="0"/>
              <a:t>Explain the operation of adjustable pedals and folding outside mirrors.</a:t>
            </a:r>
          </a:p>
          <a:p>
            <a:pPr marL="841248" indent="-841248">
              <a:buNone/>
            </a:pPr>
            <a:r>
              <a:rPr lang="en-IN" sz="2400" b="1" dirty="0">
                <a:solidFill>
                  <a:srgbClr val="007FA3"/>
                </a:solidFill>
              </a:rPr>
              <a:t>57.17 </a:t>
            </a:r>
            <a:r>
              <a:rPr lang="en-US" sz="2400" dirty="0"/>
              <a:t>Describe the operation and diagnosis of remote keyless entry.</a:t>
            </a:r>
          </a:p>
          <a:p>
            <a:pPr marL="841248" indent="-841248">
              <a:buNone/>
            </a:pPr>
            <a:r>
              <a:rPr lang="en-IN" sz="2400" b="1" dirty="0">
                <a:solidFill>
                  <a:srgbClr val="007FA3"/>
                </a:solidFill>
              </a:rPr>
              <a:t>57.18 </a:t>
            </a:r>
            <a:r>
              <a:rPr lang="en-US" sz="2400" dirty="0"/>
              <a:t>Describe the operation and diagnosis of garage door openers.</a:t>
            </a:r>
          </a:p>
          <a:p>
            <a:pPr marL="841248" indent="-841248">
              <a:buNone/>
            </a:pPr>
            <a:r>
              <a:rPr lang="en-IN" sz="2400" b="1" dirty="0">
                <a:solidFill>
                  <a:srgbClr val="007FA3"/>
                </a:solidFill>
              </a:rPr>
              <a:t>57.19 </a:t>
            </a:r>
            <a:r>
              <a:rPr lang="en-US" sz="2400" dirty="0"/>
              <a:t>Discuss remote start systems.</a:t>
            </a:r>
          </a:p>
          <a:p>
            <a:pPr marL="841248" indent="-841248">
              <a:buNone/>
            </a:pPr>
            <a:r>
              <a:rPr lang="en-IN" sz="2400" b="1" dirty="0">
                <a:solidFill>
                  <a:srgbClr val="007FA3"/>
                </a:solidFill>
              </a:rPr>
              <a:t>57.20 </a:t>
            </a:r>
            <a:r>
              <a:rPr lang="en-US" sz="2400" dirty="0"/>
              <a:t>Explain the diagnosis of body electrical communications systems and describe the process to reprogram electronic modules.</a:t>
            </a:r>
            <a:endParaRPr lang="en-IN" sz="2400" dirty="0"/>
          </a:p>
        </p:txBody>
      </p:sp>
    </p:spTree>
    <p:extLst>
      <p:ext uri="{BB962C8B-B14F-4D97-AF65-F5344CB8AC3E}">
        <p14:creationId xmlns:p14="http://schemas.microsoft.com/office/powerpoint/2010/main" val="4177744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Manual Blower Control</a:t>
            </a:r>
            <a:br>
              <a:rPr lang="en-US" sz="2400"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blower_control_manual">
            <a:hlinkClick r:id="" action="ppaction://media"/>
            <a:extLst>
              <a:ext uri="{FF2B5EF4-FFF2-40B4-BE49-F238E27FC236}">
                <a16:creationId xmlns:a16="http://schemas.microsoft.com/office/drawing/2014/main" id="{D46A5E0D-C7E5-BE23-2A98-D340C7AB3A0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1802658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57.16 Resistor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62259" y="1053351"/>
            <a:ext cx="4824542" cy="359484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971800" cy="3416320"/>
          </a:xfrm>
        </p:spPr>
        <p:txBody>
          <a:bodyPr/>
          <a:lstStyle/>
          <a:p>
            <a:r>
              <a:rPr lang="en-US" sz="2400" dirty="0"/>
              <a:t>A blower motor resistor pack used to control blower motor speed. Some Blower motor resistors are flat and look like a credit card and are called “credit card resistors</a:t>
            </a:r>
          </a:p>
        </p:txBody>
      </p:sp>
    </p:spTree>
    <p:extLst>
      <p:ext uri="{BB962C8B-B14F-4D97-AF65-F5344CB8AC3E}">
        <p14:creationId xmlns:p14="http://schemas.microsoft.com/office/powerpoint/2010/main" val="31286759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57.17 Brushless Blower Motor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1016000"/>
            <a:ext cx="4875012" cy="480617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514600" cy="2413000"/>
          </a:xfrm>
        </p:spPr>
        <p:txBody>
          <a:bodyPr/>
          <a:lstStyle/>
          <a:p>
            <a:r>
              <a:rPr lang="en-US" sz="2400" dirty="0"/>
              <a:t>A brushless DC motor that uses the body computer to control the speed</a:t>
            </a:r>
          </a:p>
        </p:txBody>
      </p:sp>
    </p:spTree>
    <p:extLst>
      <p:ext uri="{BB962C8B-B14F-4D97-AF65-F5344CB8AC3E}">
        <p14:creationId xmlns:p14="http://schemas.microsoft.com/office/powerpoint/2010/main" val="19766205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57.18 DMM Diagnosis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59117" y="1019313"/>
            <a:ext cx="5140935" cy="370508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667000" cy="2308324"/>
          </a:xfrm>
        </p:spPr>
        <p:txBody>
          <a:bodyPr/>
          <a:lstStyle/>
          <a:p>
            <a:r>
              <a:rPr lang="en-US" sz="2400" dirty="0"/>
              <a:t>Using a mini AC/DC clamp-on multimeter to measure the current drawn by a blower motor</a:t>
            </a:r>
          </a:p>
        </p:txBody>
      </p:sp>
    </p:spTree>
    <p:extLst>
      <p:ext uri="{BB962C8B-B14F-4D97-AF65-F5344CB8AC3E}">
        <p14:creationId xmlns:p14="http://schemas.microsoft.com/office/powerpoint/2010/main" val="7685118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Test Blower Motor, Clamp Meter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est_blower_motor_clamp_meter">
            <a:hlinkClick r:id="" action="ppaction://media"/>
            <a:extLst>
              <a:ext uri="{FF2B5EF4-FFF2-40B4-BE49-F238E27FC236}">
                <a16:creationId xmlns:a16="http://schemas.microsoft.com/office/drawing/2014/main" id="{81B8DC13-A9BD-008C-2DEC-FEF247A9F13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0179" y="1262701"/>
            <a:ext cx="8715737" cy="4902602"/>
          </a:xfrm>
          <a:prstGeom prst="rect">
            <a:avLst/>
          </a:prstGeom>
        </p:spPr>
      </p:pic>
    </p:spTree>
    <p:extLst>
      <p:ext uri="{BB962C8B-B14F-4D97-AF65-F5344CB8AC3E}">
        <p14:creationId xmlns:p14="http://schemas.microsoft.com/office/powerpoint/2010/main" val="415307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0981"/>
            <a:ext cx="8229600" cy="646331"/>
          </a:xfrm>
        </p:spPr>
        <p:txBody>
          <a:bodyPr>
            <a:spAutoFit/>
          </a:bodyPr>
          <a:lstStyle/>
          <a:p>
            <a:r>
              <a:rPr lang="en-US" dirty="0"/>
              <a:t>Question 3: ?</a:t>
            </a:r>
            <a:endParaRPr lang="en-US" sz="1600" dirty="0">
              <a:solidFill>
                <a:schemeClr val="bg2"/>
              </a:solidFill>
            </a:endParaRPr>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US" sz="2400" dirty="0">
                <a:solidFill>
                  <a:srgbClr val="000000"/>
                </a:solidFill>
              </a:rPr>
              <a:t>A blower motor only operates on high speed. What is the most likely cause?</a:t>
            </a:r>
          </a:p>
        </p:txBody>
      </p:sp>
    </p:spTree>
    <p:extLst>
      <p:ext uri="{BB962C8B-B14F-4D97-AF65-F5344CB8AC3E}">
        <p14:creationId xmlns:p14="http://schemas.microsoft.com/office/powerpoint/2010/main" val="27569049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313"/>
            <a:ext cx="8229600" cy="646331"/>
          </a:xfrm>
        </p:spPr>
        <p:txBody>
          <a:bodyPr>
            <a:spAutoFit/>
          </a:bodyPr>
          <a:lstStyle/>
          <a:p>
            <a:r>
              <a:rPr lang="en-US" dirty="0"/>
              <a:t>Answer 3</a:t>
            </a:r>
            <a:endParaRPr lang="en-US" sz="1600" dirty="0">
              <a:solidFill>
                <a:schemeClr val="bg2"/>
              </a:solidFill>
            </a:endParaRP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solidFill>
                  <a:srgbClr val="000000"/>
                </a:solidFill>
              </a:rPr>
              <a:t>A bad blower motor resistor pack.</a:t>
            </a:r>
          </a:p>
        </p:txBody>
      </p:sp>
    </p:spTree>
    <p:extLst>
      <p:ext uri="{BB962C8B-B14F-4D97-AF65-F5344CB8AC3E}">
        <p14:creationId xmlns:p14="http://schemas.microsoft.com/office/powerpoint/2010/main" val="38648539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7128"/>
            <a:ext cx="8229600" cy="646331"/>
          </a:xfrm>
        </p:spPr>
        <p:txBody>
          <a:bodyPr>
            <a:spAutoFit/>
          </a:bodyPr>
          <a:lstStyle/>
          <a:p>
            <a:r>
              <a:rPr lang="en-IN" dirty="0"/>
              <a:t>Cruise Control </a:t>
            </a:r>
            <a:r>
              <a:rPr lang="en-IN" sz="2800" dirty="0"/>
              <a:t>(1 of 2)</a:t>
            </a:r>
            <a:endParaRPr lang="en-US" sz="2800" dirty="0"/>
          </a:p>
        </p:txBody>
      </p:sp>
      <p:sp>
        <p:nvSpPr>
          <p:cNvPr id="4" name="Content Placeholder 3"/>
          <p:cNvSpPr>
            <a:spLocks noGrp="1"/>
          </p:cNvSpPr>
          <p:nvPr>
            <p:ph idx="1"/>
          </p:nvPr>
        </p:nvSpPr>
        <p:spPr>
          <a:xfrm>
            <a:off x="457200" y="1013951"/>
            <a:ext cx="8229600" cy="2731517"/>
          </a:xfrm>
        </p:spPr>
        <p:txBody>
          <a:bodyPr>
            <a:spAutoFit/>
          </a:bodyPr>
          <a:lstStyle/>
          <a:p>
            <a:r>
              <a:rPr lang="en-IN" sz="2400" dirty="0"/>
              <a:t>Purpose and Function</a:t>
            </a:r>
          </a:p>
          <a:p>
            <a:pPr lvl="1"/>
            <a:r>
              <a:rPr lang="en-IN" sz="2400" dirty="0"/>
              <a:t>Maintain pre-set vehicle speed, even up gentle grades.</a:t>
            </a:r>
          </a:p>
          <a:p>
            <a:r>
              <a:rPr lang="en-IN" sz="2400" dirty="0"/>
              <a:t>Cruise Control Operation</a:t>
            </a:r>
          </a:p>
          <a:p>
            <a:pPr lvl="1"/>
            <a:r>
              <a:rPr lang="en-IN" sz="2400" dirty="0"/>
              <a:t>Can usually be set only if the vehicle speed is 25 </a:t>
            </a:r>
            <a:r>
              <a:rPr lang="en-IN" sz="2400" kern="0" spc="-350" dirty="0"/>
              <a:t>M P </a:t>
            </a:r>
            <a:r>
              <a:rPr lang="en-IN" sz="2400" dirty="0"/>
              <a:t>H (40 km/h) or more.</a:t>
            </a:r>
          </a:p>
          <a:p>
            <a:pPr lvl="1"/>
            <a:r>
              <a:rPr lang="en-IN" sz="2400" dirty="0"/>
              <a:t>Clutch cannot be depressed or the brakes applied.</a:t>
            </a:r>
          </a:p>
        </p:txBody>
      </p:sp>
    </p:spTree>
    <p:extLst>
      <p:ext uri="{BB962C8B-B14F-4D97-AF65-F5344CB8AC3E}">
        <p14:creationId xmlns:p14="http://schemas.microsoft.com/office/powerpoint/2010/main" val="10775281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9540"/>
            <a:ext cx="8229600" cy="646331"/>
          </a:xfrm>
        </p:spPr>
        <p:txBody>
          <a:bodyPr>
            <a:spAutoFit/>
          </a:bodyPr>
          <a:lstStyle/>
          <a:p>
            <a:r>
              <a:rPr lang="en-IN" dirty="0"/>
              <a:t>Cruise Control </a:t>
            </a:r>
            <a:r>
              <a:rPr lang="en-IN" sz="2800" dirty="0"/>
              <a:t>(2 of 2)</a:t>
            </a:r>
            <a:endParaRPr lang="en-US" sz="2800" dirty="0"/>
          </a:p>
        </p:txBody>
      </p:sp>
      <p:sp>
        <p:nvSpPr>
          <p:cNvPr id="4" name="Content Placeholder 3"/>
          <p:cNvSpPr>
            <a:spLocks noGrp="1"/>
          </p:cNvSpPr>
          <p:nvPr>
            <p:ph idx="1"/>
          </p:nvPr>
        </p:nvSpPr>
        <p:spPr>
          <a:xfrm>
            <a:off x="457200" y="1026363"/>
            <a:ext cx="8229600" cy="3393237"/>
          </a:xfrm>
        </p:spPr>
        <p:txBody>
          <a:bodyPr>
            <a:spAutoFit/>
          </a:bodyPr>
          <a:lstStyle/>
          <a:p>
            <a:r>
              <a:rPr lang="en-IN" sz="2400" dirty="0"/>
              <a:t>Electronic Throttle Cruise Control</a:t>
            </a:r>
          </a:p>
          <a:p>
            <a:pPr lvl="1"/>
            <a:r>
              <a:rPr lang="en-IN" sz="2400" dirty="0"/>
              <a:t>Vehicles equipped with such a system do not use throttle actuators for cruise control, but instead use electronic throttle to control vehicle speed.</a:t>
            </a:r>
          </a:p>
          <a:p>
            <a:r>
              <a:rPr lang="en-IN" sz="2400" dirty="0"/>
              <a:t>Diagnosis and Service</a:t>
            </a:r>
          </a:p>
          <a:p>
            <a:pPr lvl="1"/>
            <a:r>
              <a:rPr lang="en-IN" sz="2400" dirty="0"/>
              <a:t>Fault with the accelerator position sensor, the brake switch or the electronic throttle control system will disable the system.</a:t>
            </a:r>
          </a:p>
        </p:txBody>
      </p:sp>
    </p:spTree>
    <p:extLst>
      <p:ext uri="{BB962C8B-B14F-4D97-AF65-F5344CB8AC3E}">
        <p14:creationId xmlns:p14="http://schemas.microsoft.com/office/powerpoint/2010/main" val="10249693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57.19 Cruise Circuit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95800" y="1016000"/>
            <a:ext cx="4043952" cy="509976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3163784" cy="1569660"/>
          </a:xfrm>
        </p:spPr>
        <p:txBody>
          <a:bodyPr/>
          <a:lstStyle/>
          <a:p>
            <a:r>
              <a:rPr lang="en-US" sz="2400" dirty="0"/>
              <a:t>Circuit diagram of a typical electronic cruise control system.</a:t>
            </a:r>
          </a:p>
        </p:txBody>
      </p:sp>
    </p:spTree>
    <p:extLst>
      <p:ext uri="{BB962C8B-B14F-4D97-AF65-F5344CB8AC3E}">
        <p14:creationId xmlns:p14="http://schemas.microsoft.com/office/powerpoint/2010/main" val="1036358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0504"/>
            <a:ext cx="8229600" cy="646331"/>
          </a:xfrm>
        </p:spPr>
        <p:txBody>
          <a:bodyPr>
            <a:spAutoFit/>
          </a:bodyPr>
          <a:lstStyle/>
          <a:p>
            <a:r>
              <a:rPr lang="en-US" dirty="0"/>
              <a:t>Horns</a:t>
            </a:r>
            <a:endParaRPr lang="en-US" sz="2800" dirty="0"/>
          </a:p>
        </p:txBody>
      </p:sp>
      <p:sp>
        <p:nvSpPr>
          <p:cNvPr id="4" name="Content Placeholder 3"/>
          <p:cNvSpPr>
            <a:spLocks noGrp="1"/>
          </p:cNvSpPr>
          <p:nvPr>
            <p:ph idx="1"/>
          </p:nvPr>
        </p:nvSpPr>
        <p:spPr>
          <a:xfrm>
            <a:off x="457200" y="997327"/>
            <a:ext cx="8229600" cy="4031873"/>
          </a:xfrm>
        </p:spPr>
        <p:txBody>
          <a:bodyPr>
            <a:spAutoFit/>
          </a:bodyPr>
          <a:lstStyle/>
          <a:p>
            <a:r>
              <a:rPr lang="en-IN" sz="2400" dirty="0"/>
              <a:t>Purpose and Function</a:t>
            </a:r>
          </a:p>
          <a:p>
            <a:pPr lvl="1"/>
            <a:r>
              <a:rPr lang="en-IN" sz="2400" dirty="0"/>
              <a:t>Horns are electric devices that emit a loud sound used to alert other drivers or persons in the area.</a:t>
            </a:r>
          </a:p>
          <a:p>
            <a:r>
              <a:rPr lang="en-IN" sz="2400" dirty="0"/>
              <a:t>Horn Circuits</a:t>
            </a:r>
          </a:p>
          <a:p>
            <a:pPr lvl="1"/>
            <a:r>
              <a:rPr lang="en-IN" sz="2400" dirty="0"/>
              <a:t>Horn circuit consists of fused power that is controlled by a relay when the switch is grounded. </a:t>
            </a:r>
          </a:p>
          <a:p>
            <a:r>
              <a:rPr lang="en-IN" sz="2400" dirty="0"/>
              <a:t>Computer - Controlled Horns</a:t>
            </a:r>
          </a:p>
          <a:p>
            <a:pPr lvl="1"/>
            <a:r>
              <a:rPr lang="en-IN" sz="2400" spc="-300" dirty="0"/>
              <a:t>B C </a:t>
            </a:r>
            <a:r>
              <a:rPr lang="en-IN" sz="2400" dirty="0"/>
              <a:t>M controls the horn relay based on an input from the switch.</a:t>
            </a:r>
            <a:endParaRPr lang="en-US" sz="2400" dirty="0"/>
          </a:p>
        </p:txBody>
      </p:sp>
    </p:spTree>
    <p:extLst>
      <p:ext uri="{BB962C8B-B14F-4D97-AF65-F5344CB8AC3E}">
        <p14:creationId xmlns:p14="http://schemas.microsoft.com/office/powerpoint/2010/main" val="30092072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57.20 ETC Cruise Control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232737" y="1005840"/>
            <a:ext cx="4678526" cy="377031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4878274"/>
            <a:ext cx="7924800" cy="1323439"/>
          </a:xfrm>
        </p:spPr>
        <p:txBody>
          <a:bodyPr/>
          <a:lstStyle/>
          <a:p>
            <a:r>
              <a:rPr lang="en-US" sz="2000" dirty="0"/>
              <a:t>The ETC system uses a sensor that measures position and the speed of the driver’s foot on the accelerator pedal. A throttle position sensor measures the throttle angle. An electric motor operates the movement of the throttle plate using commands from the PCM.</a:t>
            </a:r>
          </a:p>
        </p:txBody>
      </p:sp>
    </p:spTree>
    <p:extLst>
      <p:ext uri="{BB962C8B-B14F-4D97-AF65-F5344CB8AC3E}">
        <p14:creationId xmlns:p14="http://schemas.microsoft.com/office/powerpoint/2010/main" val="30476208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Warning Lights, Cruise Control</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warning_lights_cruise_control">
            <a:hlinkClick r:id="" action="ppaction://media"/>
            <a:extLst>
              <a:ext uri="{FF2B5EF4-FFF2-40B4-BE49-F238E27FC236}">
                <a16:creationId xmlns:a16="http://schemas.microsoft.com/office/drawing/2014/main" id="{C5472BB0-0A8B-1B1B-C750-41B0DB19FD3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107528"/>
            <a:ext cx="8991600" cy="5057775"/>
          </a:xfrm>
          <a:prstGeom prst="rect">
            <a:avLst/>
          </a:prstGeom>
        </p:spPr>
      </p:pic>
    </p:spTree>
    <p:extLst>
      <p:ext uri="{BB962C8B-B14F-4D97-AF65-F5344CB8AC3E}">
        <p14:creationId xmlns:p14="http://schemas.microsoft.com/office/powerpoint/2010/main" val="212389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Radar Cruise Control</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Radar_Cruise_Control-Chapter_59-A6">
            <a:hlinkClick r:id="" action="ppaction://media"/>
            <a:extLst>
              <a:ext uri="{FF2B5EF4-FFF2-40B4-BE49-F238E27FC236}">
                <a16:creationId xmlns:a16="http://schemas.microsoft.com/office/drawing/2014/main" id="{FEE8D2F3-599E-F2A5-91F7-64ED85E88B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0500" y="1278978"/>
            <a:ext cx="8686800" cy="4886325"/>
          </a:xfrm>
          <a:prstGeom prst="rect">
            <a:avLst/>
          </a:prstGeom>
        </p:spPr>
      </p:pic>
    </p:spTree>
    <p:extLst>
      <p:ext uri="{BB962C8B-B14F-4D97-AF65-F5344CB8AC3E}">
        <p14:creationId xmlns:p14="http://schemas.microsoft.com/office/powerpoint/2010/main" val="345067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ADAS Adaptive Cruise Control</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das_adaptive_cruise_control">
            <a:hlinkClick r:id="" action="ppaction://media"/>
            <a:extLst>
              <a:ext uri="{FF2B5EF4-FFF2-40B4-BE49-F238E27FC236}">
                <a16:creationId xmlns:a16="http://schemas.microsoft.com/office/drawing/2014/main" id="{C8C54AA6-A820-6C5D-97B9-2520042C298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545" y="1181100"/>
            <a:ext cx="9144000" cy="5143500"/>
          </a:xfrm>
          <a:prstGeom prst="rect">
            <a:avLst/>
          </a:prstGeom>
        </p:spPr>
      </p:pic>
    </p:spTree>
    <p:extLst>
      <p:ext uri="{BB962C8B-B14F-4D97-AF65-F5344CB8AC3E}">
        <p14:creationId xmlns:p14="http://schemas.microsoft.com/office/powerpoint/2010/main" val="374028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2916"/>
            <a:ext cx="8229600" cy="646331"/>
          </a:xfrm>
        </p:spPr>
        <p:txBody>
          <a:bodyPr>
            <a:spAutoFit/>
          </a:bodyPr>
          <a:lstStyle/>
          <a:p>
            <a:r>
              <a:rPr lang="en-US" dirty="0"/>
              <a:t>Heated Rear Window Defoggers</a:t>
            </a:r>
            <a:endParaRPr lang="en-US" sz="2800" dirty="0"/>
          </a:p>
        </p:txBody>
      </p:sp>
      <p:sp>
        <p:nvSpPr>
          <p:cNvPr id="4" name="Content Placeholder 3"/>
          <p:cNvSpPr>
            <a:spLocks noGrp="1"/>
          </p:cNvSpPr>
          <p:nvPr>
            <p:ph idx="1"/>
          </p:nvPr>
        </p:nvSpPr>
        <p:spPr>
          <a:xfrm>
            <a:off x="457200" y="1009739"/>
            <a:ext cx="8229600" cy="3954929"/>
          </a:xfrm>
        </p:spPr>
        <p:txBody>
          <a:bodyPr>
            <a:spAutoFit/>
          </a:bodyPr>
          <a:lstStyle/>
          <a:p>
            <a:r>
              <a:rPr lang="en-IN" sz="2400" dirty="0"/>
              <a:t>Parts and Operation</a:t>
            </a:r>
          </a:p>
          <a:p>
            <a:pPr lvl="1"/>
            <a:r>
              <a:rPr lang="en-IN" sz="2400" dirty="0"/>
              <a:t>Uses electrical grid baked on glass that warms glass to about 85°F (29°C) and clears it of fog or frost.</a:t>
            </a:r>
          </a:p>
          <a:p>
            <a:r>
              <a:rPr lang="en-IN" sz="2400" dirty="0"/>
              <a:t>Heated Rear Window Defogger Diagnosis</a:t>
            </a:r>
          </a:p>
          <a:p>
            <a:pPr lvl="1"/>
            <a:r>
              <a:rPr lang="en-IN" sz="2400" dirty="0"/>
              <a:t>Troubleshooting a nonfunctioning rear window defogger unit involves using a test light or a voltmeter to check for voltage to the grid.</a:t>
            </a:r>
          </a:p>
          <a:p>
            <a:r>
              <a:rPr lang="en-IN" sz="2400" dirty="0"/>
              <a:t>If a break in grid exceeds 2 inches, most manufacturers recommend replacing the glass.</a:t>
            </a:r>
            <a:endParaRPr lang="en-US" sz="2400" dirty="0"/>
          </a:p>
        </p:txBody>
      </p:sp>
    </p:spTree>
    <p:extLst>
      <p:ext uri="{BB962C8B-B14F-4D97-AF65-F5344CB8AC3E}">
        <p14:creationId xmlns:p14="http://schemas.microsoft.com/office/powerpoint/2010/main" val="24007298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57.21 Heated Glass Wiring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724400" y="1015009"/>
            <a:ext cx="3951514" cy="515239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3163784" cy="3416320"/>
          </a:xfrm>
        </p:spPr>
        <p:txBody>
          <a:bodyPr/>
          <a:lstStyle/>
          <a:p>
            <a:r>
              <a:rPr lang="en-US" sz="2400" dirty="0"/>
              <a:t>A schematic showing that the side view mirrors are heated along with the rear window defogger whenever the rear window switch (lower right) is turned to the on position</a:t>
            </a:r>
          </a:p>
        </p:txBody>
      </p:sp>
    </p:spTree>
    <p:extLst>
      <p:ext uri="{BB962C8B-B14F-4D97-AF65-F5344CB8AC3E}">
        <p14:creationId xmlns:p14="http://schemas.microsoft.com/office/powerpoint/2010/main" val="18222808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57.22 Defogger Working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12643" y="999506"/>
            <a:ext cx="5185044" cy="415669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667000" cy="2677656"/>
          </a:xfrm>
        </p:spPr>
        <p:txBody>
          <a:bodyPr/>
          <a:lstStyle/>
          <a:p>
            <a:r>
              <a:rPr lang="en-US" sz="2400" dirty="0"/>
              <a:t>A typical image captured using an infrared camera of a rear defogger that is working as designed</a:t>
            </a:r>
          </a:p>
        </p:txBody>
      </p:sp>
    </p:spTree>
    <p:extLst>
      <p:ext uri="{BB962C8B-B14F-4D97-AF65-F5344CB8AC3E}">
        <p14:creationId xmlns:p14="http://schemas.microsoft.com/office/powerpoint/2010/main" val="25719822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57.23 Testing Defogger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1015999"/>
            <a:ext cx="4919009" cy="479416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81940" y="1024432"/>
            <a:ext cx="3175660" cy="3746005"/>
          </a:xfrm>
        </p:spPr>
        <p:txBody>
          <a:bodyPr/>
          <a:lstStyle/>
          <a:p>
            <a:r>
              <a:rPr lang="en-US" sz="2400" dirty="0"/>
              <a:t>A rear window defogger electrical grid can be tested using a voltmeter to check for a decreasing voltage as the meter lead is moved from the power side toward the ground side</a:t>
            </a:r>
          </a:p>
        </p:txBody>
      </p:sp>
    </p:spTree>
    <p:extLst>
      <p:ext uri="{BB962C8B-B14F-4D97-AF65-F5344CB8AC3E}">
        <p14:creationId xmlns:p14="http://schemas.microsoft.com/office/powerpoint/2010/main" val="33330682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7561"/>
            <a:ext cx="8229600" cy="646331"/>
          </a:xfrm>
        </p:spPr>
        <p:txBody>
          <a:bodyPr>
            <a:spAutoFit/>
          </a:bodyPr>
          <a:lstStyle/>
          <a:p>
            <a:r>
              <a:rPr lang="en-IN" dirty="0"/>
              <a:t>Power Windows </a:t>
            </a:r>
            <a:r>
              <a:rPr lang="en-IN" sz="2800" dirty="0"/>
              <a:t>(1 of 3)</a:t>
            </a:r>
            <a:endParaRPr lang="en-US" sz="2800" dirty="0"/>
          </a:p>
        </p:txBody>
      </p:sp>
      <p:sp>
        <p:nvSpPr>
          <p:cNvPr id="4" name="Content Placeholder 3"/>
          <p:cNvSpPr>
            <a:spLocks noGrp="1"/>
          </p:cNvSpPr>
          <p:nvPr>
            <p:ph idx="1"/>
          </p:nvPr>
        </p:nvSpPr>
        <p:spPr>
          <a:xfrm>
            <a:off x="457200" y="1024384"/>
            <a:ext cx="8229600" cy="4016484"/>
          </a:xfrm>
        </p:spPr>
        <p:txBody>
          <a:bodyPr>
            <a:spAutoFit/>
          </a:bodyPr>
          <a:lstStyle/>
          <a:p>
            <a:r>
              <a:rPr lang="en-IN" sz="2400" dirty="0"/>
              <a:t>Switches and Controls</a:t>
            </a:r>
          </a:p>
          <a:p>
            <a:pPr lvl="1"/>
            <a:r>
              <a:rPr lang="en-IN" sz="2400" dirty="0"/>
              <a:t>Operated by both a master control switch located beside driver and additional independent switches located at each electric window.</a:t>
            </a:r>
          </a:p>
          <a:p>
            <a:pPr lvl="1"/>
            <a:r>
              <a:rPr lang="en-IN" sz="2400" dirty="0"/>
              <a:t>Some power window systems use a lockout/child safety switch located on driver’s controls to prevent operation of power windows from switches.</a:t>
            </a:r>
          </a:p>
          <a:p>
            <a:pPr lvl="1"/>
            <a:r>
              <a:rPr lang="en-IN" sz="2400" dirty="0"/>
              <a:t>Designed to operate with the key on and if equipped, in retained accessory power mode, after key is off for a fixed amount of time or until door is opened.</a:t>
            </a:r>
          </a:p>
        </p:txBody>
      </p:sp>
    </p:spTree>
    <p:extLst>
      <p:ext uri="{BB962C8B-B14F-4D97-AF65-F5344CB8AC3E}">
        <p14:creationId xmlns:p14="http://schemas.microsoft.com/office/powerpoint/2010/main" val="1264572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646331"/>
          </a:xfrm>
        </p:spPr>
        <p:txBody>
          <a:bodyPr>
            <a:spAutoFit/>
          </a:bodyPr>
          <a:lstStyle/>
          <a:p>
            <a:r>
              <a:rPr lang="en-IN" dirty="0"/>
              <a:t>Power Windows </a:t>
            </a:r>
            <a:r>
              <a:rPr lang="en-IN" sz="2800" dirty="0"/>
              <a:t>(2 of 3)</a:t>
            </a:r>
            <a:endParaRPr lang="en-US" sz="2800" dirty="0"/>
          </a:p>
        </p:txBody>
      </p:sp>
      <p:sp>
        <p:nvSpPr>
          <p:cNvPr id="4" name="Content Placeholder 3"/>
          <p:cNvSpPr>
            <a:spLocks noGrp="1"/>
          </p:cNvSpPr>
          <p:nvPr>
            <p:ph idx="1"/>
          </p:nvPr>
        </p:nvSpPr>
        <p:spPr>
          <a:xfrm>
            <a:off x="457200" y="993875"/>
            <a:ext cx="8229600" cy="4340125"/>
          </a:xfrm>
        </p:spPr>
        <p:txBody>
          <a:bodyPr>
            <a:spAutoFit/>
          </a:bodyPr>
          <a:lstStyle/>
          <a:p>
            <a:r>
              <a:rPr lang="en-IN" sz="2400" dirty="0"/>
              <a:t>Power Window Motors</a:t>
            </a:r>
          </a:p>
          <a:p>
            <a:pPr lvl="1"/>
            <a:r>
              <a:rPr lang="en-IN" sz="2400" dirty="0"/>
              <a:t>Most use permanent magnet (</a:t>
            </a:r>
            <a:r>
              <a:rPr lang="en-IN" sz="2400" kern="0" spc="-350" dirty="0"/>
              <a:t>P </a:t>
            </a:r>
            <a:r>
              <a:rPr lang="en-IN" sz="2400" dirty="0"/>
              <a:t>M) electric motors.</a:t>
            </a:r>
          </a:p>
          <a:p>
            <a:pPr lvl="1"/>
            <a:r>
              <a:rPr lang="en-IN" sz="2400" dirty="0"/>
              <a:t>Reverse direction by reversing polarity of 2 wires going to motor.</a:t>
            </a:r>
          </a:p>
          <a:p>
            <a:pPr lvl="1"/>
            <a:r>
              <a:rPr lang="en-IN" sz="2400" dirty="0"/>
              <a:t>Each motor protected by internal positive temperature coefficient (</a:t>
            </a:r>
            <a:r>
              <a:rPr lang="en-IN" sz="2400" spc="-300" dirty="0"/>
              <a:t>P T </a:t>
            </a:r>
            <a:r>
              <a:rPr lang="en-IN" sz="2400" dirty="0"/>
              <a:t>C) electronic circuit breaker.</a:t>
            </a:r>
          </a:p>
          <a:p>
            <a:r>
              <a:rPr lang="en-IN" sz="2400" dirty="0"/>
              <a:t>Auto Down/Up Features</a:t>
            </a:r>
          </a:p>
          <a:p>
            <a:pPr lvl="1"/>
            <a:r>
              <a:rPr lang="en-IN" sz="2400" dirty="0"/>
              <a:t>Allow window to automatically go down or up after clicking detent position in switch.</a:t>
            </a:r>
          </a:p>
          <a:p>
            <a:pPr lvl="1"/>
            <a:r>
              <a:rPr lang="en-IN" sz="2400" dirty="0"/>
              <a:t>Must be equipped with the automatic reversal system.</a:t>
            </a:r>
          </a:p>
        </p:txBody>
      </p:sp>
    </p:spTree>
    <p:extLst>
      <p:ext uri="{BB962C8B-B14F-4D97-AF65-F5344CB8AC3E}">
        <p14:creationId xmlns:p14="http://schemas.microsoft.com/office/powerpoint/2010/main" val="314501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57.1 Horns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95400" y="1028826"/>
            <a:ext cx="6553200" cy="415974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100" y="5334000"/>
            <a:ext cx="7543800" cy="707886"/>
          </a:xfrm>
        </p:spPr>
        <p:txBody>
          <a:bodyPr/>
          <a:lstStyle/>
          <a:p>
            <a:r>
              <a:rPr lang="en-US" sz="2000" dirty="0"/>
              <a:t>Two horns are used on this vehicle. Many vehicles use only one horn, often hidden underneath the vehicle</a:t>
            </a:r>
          </a:p>
        </p:txBody>
      </p:sp>
    </p:spTree>
    <p:extLst>
      <p:ext uri="{BB962C8B-B14F-4D97-AF65-F5344CB8AC3E}">
        <p14:creationId xmlns:p14="http://schemas.microsoft.com/office/powerpoint/2010/main" val="38805603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76"/>
            <a:ext cx="8229600" cy="646331"/>
          </a:xfrm>
        </p:spPr>
        <p:txBody>
          <a:bodyPr>
            <a:spAutoFit/>
          </a:bodyPr>
          <a:lstStyle/>
          <a:p>
            <a:r>
              <a:rPr lang="en-IN" dirty="0"/>
              <a:t>Power Windows </a:t>
            </a:r>
            <a:r>
              <a:rPr lang="en-IN" sz="2800" dirty="0"/>
              <a:t>(3 of 3)</a:t>
            </a:r>
            <a:endParaRPr lang="en-US" sz="2800" dirty="0"/>
          </a:p>
        </p:txBody>
      </p:sp>
      <p:sp>
        <p:nvSpPr>
          <p:cNvPr id="4" name="Content Placeholder 3"/>
          <p:cNvSpPr>
            <a:spLocks noGrp="1"/>
          </p:cNvSpPr>
          <p:nvPr>
            <p:ph idx="1"/>
          </p:nvPr>
        </p:nvSpPr>
        <p:spPr>
          <a:xfrm>
            <a:off x="457200" y="1041499"/>
            <a:ext cx="8229600" cy="2246769"/>
          </a:xfrm>
        </p:spPr>
        <p:txBody>
          <a:bodyPr>
            <a:spAutoFit/>
          </a:bodyPr>
          <a:lstStyle/>
          <a:p>
            <a:r>
              <a:rPr lang="en-IN" sz="2400" dirty="0"/>
              <a:t>Troubleshooting Power Windows</a:t>
            </a:r>
          </a:p>
          <a:p>
            <a:pPr lvl="1"/>
            <a:r>
              <a:rPr lang="en-IN" sz="2400" dirty="0"/>
              <a:t>Check for proper operation of all power windows.</a:t>
            </a:r>
          </a:p>
          <a:p>
            <a:pPr lvl="1"/>
            <a:r>
              <a:rPr lang="en-IN" sz="2400" dirty="0"/>
              <a:t>Check that child-proof switch is not enabled.</a:t>
            </a:r>
          </a:p>
          <a:p>
            <a:pPr lvl="1"/>
            <a:r>
              <a:rPr lang="en-IN" sz="2400" dirty="0"/>
              <a:t>Check for codes with scan tool.</a:t>
            </a:r>
          </a:p>
          <a:p>
            <a:pPr lvl="1"/>
            <a:r>
              <a:rPr lang="en-IN" sz="2400" dirty="0"/>
              <a:t>Relearn/reprogram windows after part replacement.</a:t>
            </a:r>
          </a:p>
        </p:txBody>
      </p:sp>
    </p:spTree>
    <p:extLst>
      <p:ext uri="{BB962C8B-B14F-4D97-AF65-F5344CB8AC3E}">
        <p14:creationId xmlns:p14="http://schemas.microsoft.com/office/powerpoint/2010/main" val="26695628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57.24 Power Windows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876800" y="1016000"/>
            <a:ext cx="3684213" cy="513516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3429000" cy="5262979"/>
          </a:xfrm>
        </p:spPr>
        <p:txBody>
          <a:bodyPr/>
          <a:lstStyle/>
          <a:p>
            <a:r>
              <a:rPr lang="en-US" sz="2400" dirty="0"/>
              <a:t>A typical power window circuit using PM motors. Control of the direction of window operation is achieved by directing the polarity of the current through the non-grounded motors. The only ground for the entire system is located at the master control (driver’s side) switch assembly. </a:t>
            </a:r>
          </a:p>
        </p:txBody>
      </p:sp>
    </p:spTree>
    <p:extLst>
      <p:ext uri="{BB962C8B-B14F-4D97-AF65-F5344CB8AC3E}">
        <p14:creationId xmlns:p14="http://schemas.microsoft.com/office/powerpoint/2010/main" val="371026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Power Windows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ower_windows">
            <a:hlinkClick r:id="" action="ppaction://media"/>
            <a:extLst>
              <a:ext uri="{FF2B5EF4-FFF2-40B4-BE49-F238E27FC236}">
                <a16:creationId xmlns:a16="http://schemas.microsoft.com/office/drawing/2014/main" id="{B799A4B3-D12D-4FAD-0F5E-C194915CBA2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187176"/>
            <a:ext cx="8991600" cy="5057775"/>
          </a:xfrm>
          <a:prstGeom prst="rect">
            <a:avLst/>
          </a:prstGeom>
        </p:spPr>
      </p:pic>
    </p:spTree>
    <p:extLst>
      <p:ext uri="{BB962C8B-B14F-4D97-AF65-F5344CB8AC3E}">
        <p14:creationId xmlns:p14="http://schemas.microsoft.com/office/powerpoint/2010/main" val="51947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57.25 Window Regulator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05200" y="1016000"/>
            <a:ext cx="5015617" cy="506175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819400" cy="2413000"/>
          </a:xfrm>
        </p:spPr>
        <p:txBody>
          <a:bodyPr/>
          <a:lstStyle/>
          <a:p>
            <a:r>
              <a:rPr lang="en-US" sz="2400" dirty="0"/>
              <a:t>An electric motor and a regulator assembly raise and lower the glass on a power window</a:t>
            </a:r>
          </a:p>
        </p:txBody>
      </p:sp>
    </p:spTree>
    <p:extLst>
      <p:ext uri="{BB962C8B-B14F-4D97-AF65-F5344CB8AC3E}">
        <p14:creationId xmlns:p14="http://schemas.microsoft.com/office/powerpoint/2010/main" val="25217750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0464"/>
            <a:ext cx="8229600" cy="646331"/>
          </a:xfrm>
        </p:spPr>
        <p:txBody>
          <a:bodyPr>
            <a:spAutoFit/>
          </a:bodyPr>
          <a:lstStyle/>
          <a:p>
            <a:r>
              <a:rPr lang="en-US" dirty="0"/>
              <a:t>Electric Power Door Locks</a:t>
            </a:r>
            <a:endParaRPr lang="en-US" sz="2800" dirty="0"/>
          </a:p>
        </p:txBody>
      </p:sp>
      <p:sp>
        <p:nvSpPr>
          <p:cNvPr id="4" name="Content Placeholder 3"/>
          <p:cNvSpPr>
            <a:spLocks noGrp="1"/>
          </p:cNvSpPr>
          <p:nvPr>
            <p:ph idx="1"/>
          </p:nvPr>
        </p:nvSpPr>
        <p:spPr>
          <a:xfrm>
            <a:off x="457200" y="1037287"/>
            <a:ext cx="8229600" cy="4732065"/>
          </a:xfrm>
        </p:spPr>
        <p:txBody>
          <a:bodyPr>
            <a:spAutoFit/>
          </a:bodyPr>
          <a:lstStyle/>
          <a:p>
            <a:r>
              <a:rPr lang="en-IN" sz="2400" dirty="0"/>
              <a:t>Parts and Operation</a:t>
            </a:r>
          </a:p>
          <a:p>
            <a:pPr lvl="1"/>
            <a:r>
              <a:rPr lang="en-IN" sz="2400" dirty="0"/>
              <a:t>Electric power door locks use a permanent magnet     (</a:t>
            </a:r>
            <a:r>
              <a:rPr lang="en-IN" sz="2400" kern="0" spc="-350" dirty="0"/>
              <a:t>P </a:t>
            </a:r>
            <a:r>
              <a:rPr lang="en-IN" sz="2400" dirty="0"/>
              <a:t>M) reversible motor </a:t>
            </a:r>
          </a:p>
          <a:p>
            <a:pPr lvl="1"/>
            <a:r>
              <a:rPr lang="en-IN" sz="2400" dirty="0"/>
              <a:t>Lock/unlock all door locks from a control switch or switches.</a:t>
            </a:r>
          </a:p>
          <a:p>
            <a:r>
              <a:rPr lang="en-IN" sz="2400" dirty="0"/>
              <a:t>Troubleshooting Power Door Locks</a:t>
            </a:r>
          </a:p>
          <a:p>
            <a:pPr lvl="1"/>
            <a:r>
              <a:rPr lang="en-IN" sz="2400" dirty="0"/>
              <a:t>Use a factory or factory-level aftermarket scan tool and try operating the locks using the bidirectional control.</a:t>
            </a:r>
          </a:p>
          <a:p>
            <a:pPr lvl="1"/>
            <a:r>
              <a:rPr lang="en-IN" sz="2400" dirty="0"/>
              <a:t>If a single door lock failure</a:t>
            </a:r>
          </a:p>
          <a:p>
            <a:pPr lvl="1"/>
            <a:r>
              <a:rPr lang="en-IN" sz="2400" dirty="0"/>
              <a:t>Check electrical connections and binding of mechanisms. </a:t>
            </a:r>
          </a:p>
        </p:txBody>
      </p:sp>
    </p:spTree>
    <p:extLst>
      <p:ext uri="{BB962C8B-B14F-4D97-AF65-F5344CB8AC3E}">
        <p14:creationId xmlns:p14="http://schemas.microsoft.com/office/powerpoint/2010/main" val="21558549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57.26 Door Lock Wiring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724400" y="1052615"/>
            <a:ext cx="3938649" cy="518847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3505200" cy="5262979"/>
          </a:xfrm>
        </p:spPr>
        <p:txBody>
          <a:bodyPr/>
          <a:lstStyle/>
          <a:p>
            <a:r>
              <a:rPr lang="en-US" sz="2400" dirty="0"/>
              <a:t> A typical electric power door lock circuit diagram. Note that the control circuit is protected by a fuse, whereas the power circuit is protected by a circuit breaker. Power door locks typically use reversible permanent magnet (P M) non-grounded electric motors</a:t>
            </a:r>
          </a:p>
        </p:txBody>
      </p:sp>
    </p:spTree>
    <p:extLst>
      <p:ext uri="{BB962C8B-B14F-4D97-AF65-F5344CB8AC3E}">
        <p14:creationId xmlns:p14="http://schemas.microsoft.com/office/powerpoint/2010/main" val="31488378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Power Door Locks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ower_doors">
            <a:hlinkClick r:id="" action="ppaction://media"/>
            <a:extLst>
              <a:ext uri="{FF2B5EF4-FFF2-40B4-BE49-F238E27FC236}">
                <a16:creationId xmlns:a16="http://schemas.microsoft.com/office/drawing/2014/main" id="{1DFF5130-B3BB-50FE-8352-8678C6FE411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091" y="1014802"/>
            <a:ext cx="9144000" cy="5143500"/>
          </a:xfrm>
          <a:prstGeom prst="rect">
            <a:avLst/>
          </a:prstGeom>
        </p:spPr>
      </p:pic>
    </p:spTree>
    <p:extLst>
      <p:ext uri="{BB962C8B-B14F-4D97-AF65-F5344CB8AC3E}">
        <p14:creationId xmlns:p14="http://schemas.microsoft.com/office/powerpoint/2010/main" val="120416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57.27 Door Lock</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52500" y="990600"/>
            <a:ext cx="7239000" cy="417090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100" y="5257800"/>
            <a:ext cx="7543800" cy="830997"/>
          </a:xfrm>
        </p:spPr>
        <p:txBody>
          <a:bodyPr/>
          <a:lstStyle/>
          <a:p>
            <a:r>
              <a:rPr lang="en-US" sz="2400" dirty="0"/>
              <a:t>A typical power door lock mechanism showing a DC drive motor used to move the door lock plunger</a:t>
            </a:r>
          </a:p>
        </p:txBody>
      </p:sp>
    </p:spTree>
    <p:extLst>
      <p:ext uri="{BB962C8B-B14F-4D97-AF65-F5344CB8AC3E}">
        <p14:creationId xmlns:p14="http://schemas.microsoft.com/office/powerpoint/2010/main" val="26781099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Power Door Lock Motor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ower_Door_Lock_Motor">
            <a:hlinkClick r:id="" action="ppaction://media"/>
            <a:extLst>
              <a:ext uri="{FF2B5EF4-FFF2-40B4-BE49-F238E27FC236}">
                <a16:creationId xmlns:a16="http://schemas.microsoft.com/office/drawing/2014/main" id="{064BE404-4D4D-C7A3-F669-45002C48434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107528"/>
            <a:ext cx="8991600" cy="5057775"/>
          </a:xfrm>
          <a:prstGeom prst="rect">
            <a:avLst/>
          </a:prstGeom>
        </p:spPr>
      </p:pic>
    </p:spTree>
    <p:extLst>
      <p:ext uri="{BB962C8B-B14F-4D97-AF65-F5344CB8AC3E}">
        <p14:creationId xmlns:p14="http://schemas.microsoft.com/office/powerpoint/2010/main" val="138663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89041"/>
            <a:ext cx="8229600" cy="646331"/>
          </a:xfrm>
        </p:spPr>
        <p:txBody>
          <a:bodyPr>
            <a:spAutoFit/>
          </a:bodyPr>
          <a:lstStyle/>
          <a:p>
            <a:r>
              <a:rPr lang="en-US" dirty="0"/>
              <a:t>Trunk/Lift Gate Locks</a:t>
            </a:r>
            <a:endParaRPr lang="en-US" sz="2800" dirty="0"/>
          </a:p>
        </p:txBody>
      </p:sp>
      <p:sp>
        <p:nvSpPr>
          <p:cNvPr id="4" name="Content Placeholder 3"/>
          <p:cNvSpPr>
            <a:spLocks noGrp="1"/>
          </p:cNvSpPr>
          <p:nvPr>
            <p:ph idx="1"/>
          </p:nvPr>
        </p:nvSpPr>
        <p:spPr>
          <a:xfrm>
            <a:off x="457200" y="955864"/>
            <a:ext cx="8229600" cy="2246769"/>
          </a:xfrm>
        </p:spPr>
        <p:txBody>
          <a:bodyPr>
            <a:spAutoFit/>
          </a:bodyPr>
          <a:lstStyle/>
          <a:p>
            <a:r>
              <a:rPr lang="en-US" sz="2400" dirty="0"/>
              <a:t> </a:t>
            </a:r>
            <a:r>
              <a:rPr lang="en-IN" sz="2400" dirty="0"/>
              <a:t>Circuit Description</a:t>
            </a:r>
          </a:p>
          <a:p>
            <a:pPr lvl="1"/>
            <a:r>
              <a:rPr lang="en-IN" sz="2400" dirty="0"/>
              <a:t>Electric power trunk/lift gate lock </a:t>
            </a:r>
          </a:p>
          <a:p>
            <a:pPr lvl="1"/>
            <a:r>
              <a:rPr lang="en-IN" sz="2400" dirty="0"/>
              <a:t>Uses a permanent magnet (</a:t>
            </a:r>
            <a:r>
              <a:rPr lang="en-IN" sz="2400" kern="0" spc="-350" dirty="0"/>
              <a:t>P </a:t>
            </a:r>
            <a:r>
              <a:rPr lang="en-IN" sz="2400" dirty="0"/>
              <a:t>M) reversible motor </a:t>
            </a:r>
          </a:p>
          <a:p>
            <a:pPr lvl="1"/>
            <a:r>
              <a:rPr lang="en-IN" sz="2400" dirty="0"/>
              <a:t>To lock or unlock the trunk/lift gate lock </a:t>
            </a:r>
          </a:p>
          <a:p>
            <a:pPr lvl="1"/>
            <a:r>
              <a:rPr lang="en-IN" sz="2400" dirty="0"/>
              <a:t>From a control switch or with the remote.</a:t>
            </a:r>
          </a:p>
        </p:txBody>
      </p:sp>
    </p:spTree>
    <p:extLst>
      <p:ext uri="{BB962C8B-B14F-4D97-AF65-F5344CB8AC3E}">
        <p14:creationId xmlns:p14="http://schemas.microsoft.com/office/powerpoint/2010/main" val="3873060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57.2 Horn Circuit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62400" y="1024466"/>
            <a:ext cx="4567031" cy="489871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3163784" cy="1938992"/>
          </a:xfrm>
        </p:spPr>
        <p:txBody>
          <a:bodyPr/>
          <a:lstStyle/>
          <a:p>
            <a:r>
              <a:rPr lang="en-US" sz="2400" dirty="0"/>
              <a:t>Horns are generally mounted on the radiator core support by bolts and nuts or sheet metal screws</a:t>
            </a:r>
          </a:p>
        </p:txBody>
      </p:sp>
    </p:spTree>
    <p:extLst>
      <p:ext uri="{BB962C8B-B14F-4D97-AF65-F5344CB8AC3E}">
        <p14:creationId xmlns:p14="http://schemas.microsoft.com/office/powerpoint/2010/main" val="27323787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57.28 Lift Gate Switch</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14800" y="977405"/>
            <a:ext cx="4318566" cy="523132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3048000" cy="2413000"/>
          </a:xfrm>
        </p:spPr>
        <p:txBody>
          <a:bodyPr/>
          <a:lstStyle/>
          <a:p>
            <a:r>
              <a:rPr lang="en-US" sz="2400" dirty="0"/>
              <a:t>The switch to disable the outside opening of the trunk/lift gate is often in the glove box</a:t>
            </a:r>
          </a:p>
        </p:txBody>
      </p:sp>
    </p:spTree>
    <p:extLst>
      <p:ext uri="{BB962C8B-B14F-4D97-AF65-F5344CB8AC3E}">
        <p14:creationId xmlns:p14="http://schemas.microsoft.com/office/powerpoint/2010/main" val="33261102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0402"/>
            <a:ext cx="8229600" cy="646331"/>
          </a:xfrm>
        </p:spPr>
        <p:txBody>
          <a:bodyPr>
            <a:spAutoFit/>
          </a:bodyPr>
          <a:lstStyle/>
          <a:p>
            <a:r>
              <a:rPr lang="en-US" dirty="0"/>
              <a:t>Power Sun Roof/ Moon Roof </a:t>
            </a:r>
            <a:r>
              <a:rPr lang="en-US" sz="2800" dirty="0"/>
              <a:t>(1 of 2)</a:t>
            </a:r>
          </a:p>
        </p:txBody>
      </p:sp>
      <p:sp>
        <p:nvSpPr>
          <p:cNvPr id="4" name="Content Placeholder 3"/>
          <p:cNvSpPr>
            <a:spLocks noGrp="1"/>
          </p:cNvSpPr>
          <p:nvPr>
            <p:ph idx="1"/>
          </p:nvPr>
        </p:nvSpPr>
        <p:spPr>
          <a:xfrm>
            <a:off x="457200" y="1060624"/>
            <a:ext cx="8229600" cy="4578176"/>
          </a:xfrm>
        </p:spPr>
        <p:txBody>
          <a:bodyPr>
            <a:spAutoFit/>
          </a:bodyPr>
          <a:lstStyle/>
          <a:p>
            <a:r>
              <a:rPr lang="en-IN" sz="2400" dirty="0"/>
              <a:t>Definitions</a:t>
            </a:r>
          </a:p>
          <a:p>
            <a:pPr lvl="1"/>
            <a:r>
              <a:rPr lang="en-IN" sz="2400" dirty="0"/>
              <a:t>Sun roof - any kind of panel on the roof of a car that permits light, air, or both to come into a vehicle, but only if the panel is opened.</a:t>
            </a:r>
          </a:p>
          <a:p>
            <a:pPr lvl="1"/>
            <a:r>
              <a:rPr lang="en-IN" sz="2400" dirty="0"/>
              <a:t>Moon roof - made of a tinted glass panel that can be either tilted open or completely retracted to operate as an open window in the roof.</a:t>
            </a:r>
          </a:p>
          <a:p>
            <a:r>
              <a:rPr lang="en-IN" sz="2400" dirty="0"/>
              <a:t>Operation</a:t>
            </a:r>
          </a:p>
          <a:p>
            <a:pPr lvl="1"/>
            <a:r>
              <a:rPr lang="en-IN" sz="2400" dirty="0"/>
              <a:t>Most moon or sun roof systems use permanent magnet (</a:t>
            </a:r>
            <a:r>
              <a:rPr lang="en-IN" sz="2400" kern="0" spc="-350" dirty="0"/>
              <a:t>P </a:t>
            </a:r>
            <a:r>
              <a:rPr lang="en-IN" sz="2400" dirty="0"/>
              <a:t>M) electric motors to open and close the moveable glass panel.</a:t>
            </a:r>
            <a:endParaRPr lang="en-US" sz="2400" dirty="0"/>
          </a:p>
        </p:txBody>
      </p:sp>
    </p:spTree>
    <p:extLst>
      <p:ext uri="{BB962C8B-B14F-4D97-AF65-F5344CB8AC3E}">
        <p14:creationId xmlns:p14="http://schemas.microsoft.com/office/powerpoint/2010/main" val="23602011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7770"/>
            <a:ext cx="8229600" cy="646331"/>
          </a:xfrm>
        </p:spPr>
        <p:txBody>
          <a:bodyPr>
            <a:spAutoFit/>
          </a:bodyPr>
          <a:lstStyle/>
          <a:p>
            <a:r>
              <a:rPr lang="en-US" dirty="0"/>
              <a:t>Power Sun Roof/ Moon Roof </a:t>
            </a:r>
            <a:r>
              <a:rPr lang="en-US" sz="2800" dirty="0"/>
              <a:t>(2 of 2)</a:t>
            </a:r>
          </a:p>
        </p:txBody>
      </p:sp>
      <p:sp>
        <p:nvSpPr>
          <p:cNvPr id="4" name="Content Placeholder 3"/>
          <p:cNvSpPr>
            <a:spLocks noGrp="1"/>
          </p:cNvSpPr>
          <p:nvPr>
            <p:ph idx="1"/>
          </p:nvPr>
        </p:nvSpPr>
        <p:spPr>
          <a:xfrm>
            <a:off x="457200" y="1077992"/>
            <a:ext cx="8229600" cy="4016484"/>
          </a:xfrm>
        </p:spPr>
        <p:txBody>
          <a:bodyPr>
            <a:spAutoFit/>
          </a:bodyPr>
          <a:lstStyle/>
          <a:p>
            <a:r>
              <a:rPr lang="en-IN" sz="2400" dirty="0"/>
              <a:t>Diagnosis and Service</a:t>
            </a:r>
          </a:p>
          <a:p>
            <a:pPr lvl="1"/>
            <a:r>
              <a:rPr lang="en-IN" sz="2400" dirty="0"/>
              <a:t>Water leaks - water seals around moon roofs “controlling the flow of water” and not necessarily trying to provide a water-proof seal.</a:t>
            </a:r>
          </a:p>
          <a:p>
            <a:pPr lvl="1"/>
            <a:r>
              <a:rPr lang="en-IN" sz="2400" dirty="0"/>
              <a:t>Electrical/Mechanical Issues - Electrical or mechanical issues can prevent the moon roof from opening or closing. </a:t>
            </a:r>
          </a:p>
          <a:p>
            <a:pPr lvl="1"/>
            <a:r>
              <a:rPr lang="en-IN" sz="2400" dirty="0"/>
              <a:t>Most vehicle manufacturers include a crank or a way to close the roof if the roof fails to close due to an electrical fault.</a:t>
            </a:r>
          </a:p>
        </p:txBody>
      </p:sp>
    </p:spTree>
    <p:extLst>
      <p:ext uri="{BB962C8B-B14F-4D97-AF65-F5344CB8AC3E}">
        <p14:creationId xmlns:p14="http://schemas.microsoft.com/office/powerpoint/2010/main" val="21263746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57.29 Movable Roof</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49584" y="1030844"/>
            <a:ext cx="4674104" cy="481194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30844"/>
            <a:ext cx="2743200" cy="3388756"/>
          </a:xfrm>
        </p:spPr>
        <p:txBody>
          <a:bodyPr/>
          <a:lstStyle/>
          <a:p>
            <a:r>
              <a:rPr lang="en-US" sz="2400" dirty="0"/>
              <a:t>An exploded view of a typical moveable roof showing the location of the motor and the drain tubes that direct the water to the ground</a:t>
            </a:r>
          </a:p>
        </p:txBody>
      </p:sp>
    </p:spTree>
    <p:extLst>
      <p:ext uri="{BB962C8B-B14F-4D97-AF65-F5344CB8AC3E}">
        <p14:creationId xmlns:p14="http://schemas.microsoft.com/office/powerpoint/2010/main" val="42173000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6886"/>
            <a:ext cx="8229600" cy="646331"/>
          </a:xfrm>
        </p:spPr>
        <p:txBody>
          <a:bodyPr>
            <a:spAutoFit/>
          </a:bodyPr>
          <a:lstStyle/>
          <a:p>
            <a:r>
              <a:rPr lang="en-US" dirty="0"/>
              <a:t>Sun Shades</a:t>
            </a:r>
            <a:endParaRPr lang="en-US" sz="2800" dirty="0"/>
          </a:p>
        </p:txBody>
      </p:sp>
      <p:sp>
        <p:nvSpPr>
          <p:cNvPr id="4" name="Content Placeholder 3"/>
          <p:cNvSpPr>
            <a:spLocks noGrp="1"/>
          </p:cNvSpPr>
          <p:nvPr>
            <p:ph idx="1"/>
          </p:nvPr>
        </p:nvSpPr>
        <p:spPr>
          <a:xfrm>
            <a:off x="457200" y="1027108"/>
            <a:ext cx="8229600" cy="2693045"/>
          </a:xfrm>
        </p:spPr>
        <p:txBody>
          <a:bodyPr>
            <a:spAutoFit/>
          </a:bodyPr>
          <a:lstStyle/>
          <a:p>
            <a:r>
              <a:rPr lang="en-IN" sz="2400" dirty="0"/>
              <a:t>Fabric or screen-like material installed on inside of vehicle </a:t>
            </a:r>
          </a:p>
          <a:p>
            <a:r>
              <a:rPr lang="en-IN" sz="2400" dirty="0"/>
              <a:t>Can be raised, lowered, or moved to block the rays of the sun from entering the interior of the vehicle.</a:t>
            </a:r>
          </a:p>
          <a:p>
            <a:r>
              <a:rPr lang="en-IN" sz="2400" dirty="0"/>
              <a:t>Sun shades are vehicle-specific, so check service information for the exact procedures to follow when servicing or repairing a sun shade.</a:t>
            </a:r>
          </a:p>
        </p:txBody>
      </p:sp>
    </p:spTree>
    <p:extLst>
      <p:ext uri="{BB962C8B-B14F-4D97-AF65-F5344CB8AC3E}">
        <p14:creationId xmlns:p14="http://schemas.microsoft.com/office/powerpoint/2010/main" val="36534216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57.30 Power Sun Shade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2513" y="1055310"/>
            <a:ext cx="5034288" cy="412628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819400" cy="2677656"/>
          </a:xfrm>
        </p:spPr>
        <p:txBody>
          <a:bodyPr/>
          <a:lstStyle/>
          <a:p>
            <a:r>
              <a:rPr lang="en-US" sz="2400" dirty="0"/>
              <a:t>The control for the operation of the powered inside sun shade on this Chevrolet Impala is in the overhead control panel</a:t>
            </a:r>
          </a:p>
        </p:txBody>
      </p:sp>
    </p:spTree>
    <p:extLst>
      <p:ext uri="{BB962C8B-B14F-4D97-AF65-F5344CB8AC3E}">
        <p14:creationId xmlns:p14="http://schemas.microsoft.com/office/powerpoint/2010/main" val="21599445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0378"/>
            <a:ext cx="8229600" cy="553998"/>
          </a:xfrm>
        </p:spPr>
        <p:txBody>
          <a:bodyPr>
            <a:noAutofit/>
          </a:bodyPr>
          <a:lstStyle/>
          <a:p>
            <a:r>
              <a:rPr lang="en-IN" dirty="0"/>
              <a:t>Power Seats </a:t>
            </a:r>
            <a:r>
              <a:rPr lang="en-IN" sz="2800" dirty="0"/>
              <a:t>(1 of 2)</a:t>
            </a:r>
            <a:endParaRPr lang="en-US" sz="2800" dirty="0"/>
          </a:p>
        </p:txBody>
      </p:sp>
      <p:sp>
        <p:nvSpPr>
          <p:cNvPr id="4" name="Content Placeholder 3"/>
          <p:cNvSpPr>
            <a:spLocks noGrp="1"/>
          </p:cNvSpPr>
          <p:nvPr>
            <p:ph idx="1"/>
          </p:nvPr>
        </p:nvSpPr>
        <p:spPr>
          <a:xfrm>
            <a:off x="457200" y="990600"/>
            <a:ext cx="8229600" cy="3300904"/>
          </a:xfrm>
        </p:spPr>
        <p:txBody>
          <a:bodyPr>
            <a:noAutofit/>
          </a:bodyPr>
          <a:lstStyle/>
          <a:p>
            <a:r>
              <a:rPr lang="en-IN" sz="2400" dirty="0"/>
              <a:t>Parts and Operation</a:t>
            </a:r>
          </a:p>
          <a:p>
            <a:pPr lvl="1"/>
            <a:r>
              <a:rPr lang="en-IN" sz="2400" dirty="0"/>
              <a:t>A typical power-operated seat includes a reversible electric motor and a transmission assembly that may have three solenoids or motors, and six drive cables that turn the six seat adjusters.</a:t>
            </a:r>
          </a:p>
          <a:p>
            <a:r>
              <a:rPr lang="en-IN" sz="2400" dirty="0"/>
              <a:t>Power Seat Motor(s)</a:t>
            </a:r>
          </a:p>
          <a:p>
            <a:pPr lvl="1"/>
            <a:r>
              <a:rPr lang="en-IN" sz="2400" dirty="0"/>
              <a:t>Power seats use a permanent magnet motor with built-in circuit protection to power the movement of the seat.</a:t>
            </a:r>
          </a:p>
        </p:txBody>
      </p:sp>
    </p:spTree>
    <p:extLst>
      <p:ext uri="{BB962C8B-B14F-4D97-AF65-F5344CB8AC3E}">
        <p14:creationId xmlns:p14="http://schemas.microsoft.com/office/powerpoint/2010/main" val="14180992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4330"/>
            <a:ext cx="8229600" cy="646331"/>
          </a:xfrm>
        </p:spPr>
        <p:txBody>
          <a:bodyPr>
            <a:spAutoFit/>
          </a:bodyPr>
          <a:lstStyle/>
          <a:p>
            <a:r>
              <a:rPr lang="en-IN" dirty="0"/>
              <a:t>Power Seats </a:t>
            </a:r>
            <a:r>
              <a:rPr lang="en-IN" sz="2800" dirty="0"/>
              <a:t>(2 of 2)</a:t>
            </a:r>
            <a:endParaRPr lang="en-US" sz="2800" dirty="0"/>
          </a:p>
        </p:txBody>
      </p:sp>
      <p:sp>
        <p:nvSpPr>
          <p:cNvPr id="4" name="Content Placeholder 3"/>
          <p:cNvSpPr>
            <a:spLocks noGrp="1"/>
          </p:cNvSpPr>
          <p:nvPr>
            <p:ph idx="1"/>
          </p:nvPr>
        </p:nvSpPr>
        <p:spPr>
          <a:xfrm>
            <a:off x="457200" y="990600"/>
            <a:ext cx="8229600" cy="2539157"/>
          </a:xfrm>
        </p:spPr>
        <p:txBody>
          <a:bodyPr>
            <a:spAutoFit/>
          </a:bodyPr>
          <a:lstStyle/>
          <a:p>
            <a:r>
              <a:rPr lang="en-IN" sz="2400" dirty="0"/>
              <a:t>Memory Seat</a:t>
            </a:r>
          </a:p>
          <a:p>
            <a:pPr lvl="1"/>
            <a:r>
              <a:rPr lang="en-IN" sz="2400" dirty="0"/>
              <a:t>Memory seats use potentiometer to sense seat position</a:t>
            </a:r>
          </a:p>
          <a:p>
            <a:pPr lvl="1"/>
            <a:r>
              <a:rPr lang="en-IN" sz="2400" dirty="0"/>
              <a:t>Position can be programmed into </a:t>
            </a:r>
            <a:r>
              <a:rPr lang="en-IN" sz="2400" spc="-300" dirty="0"/>
              <a:t>B C </a:t>
            </a:r>
            <a:r>
              <a:rPr lang="en-IN" sz="2400" dirty="0"/>
              <a:t>M or memory seat module, and stored by position number 1, 2, or 3.</a:t>
            </a:r>
          </a:p>
          <a:p>
            <a:pPr lvl="1"/>
            <a:r>
              <a:rPr lang="en-IN" sz="2400" dirty="0"/>
              <a:t>Push desired button or key fob and the seat moves to the stored position.</a:t>
            </a:r>
          </a:p>
        </p:txBody>
      </p:sp>
    </p:spTree>
    <p:extLst>
      <p:ext uri="{BB962C8B-B14F-4D97-AF65-F5344CB8AC3E}">
        <p14:creationId xmlns:p14="http://schemas.microsoft.com/office/powerpoint/2010/main" val="40348875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57.31 Power Seat Module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92314" y="1016000"/>
            <a:ext cx="4593496" cy="43180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3163784" cy="3416320"/>
          </a:xfrm>
        </p:spPr>
        <p:txBody>
          <a:bodyPr/>
          <a:lstStyle/>
          <a:p>
            <a:r>
              <a:rPr lang="en-US" sz="2400" dirty="0"/>
              <a:t>A power seat uses electric motors under the seat, which drive cables that extend to operate screw jacks (up and down) or gears to move the seat forward and back</a:t>
            </a:r>
          </a:p>
        </p:txBody>
      </p:sp>
    </p:spTree>
    <p:extLst>
      <p:ext uri="{BB962C8B-B14F-4D97-AF65-F5344CB8AC3E}">
        <p14:creationId xmlns:p14="http://schemas.microsoft.com/office/powerpoint/2010/main" val="7084236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57.32 Seat Wiring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94151" y="1031607"/>
            <a:ext cx="4628808" cy="445479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971800" cy="3785652"/>
          </a:xfrm>
        </p:spPr>
        <p:txBody>
          <a:bodyPr/>
          <a:lstStyle/>
          <a:p>
            <a:r>
              <a:rPr lang="en-US" sz="2400" dirty="0"/>
              <a:t>A typical power seat circuit diagram. The seat control switch can change the direction in which the motor(s) runs by reversing the direction in which the current flows through the motor</a:t>
            </a:r>
          </a:p>
        </p:txBody>
      </p:sp>
    </p:spTree>
    <p:extLst>
      <p:ext uri="{BB962C8B-B14F-4D97-AF65-F5344CB8AC3E}">
        <p14:creationId xmlns:p14="http://schemas.microsoft.com/office/powerpoint/2010/main" val="4141854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2172"/>
            <a:ext cx="8229600" cy="646331"/>
          </a:xfrm>
        </p:spPr>
        <p:txBody>
          <a:bodyPr>
            <a:spAutoFit/>
          </a:bodyPr>
          <a:lstStyle/>
          <a:p>
            <a:r>
              <a:rPr lang="en-US" dirty="0"/>
              <a:t>Horn Diagnosis</a:t>
            </a:r>
          </a:p>
        </p:txBody>
      </p:sp>
      <p:sp>
        <p:nvSpPr>
          <p:cNvPr id="4" name="Content Placeholder 3"/>
          <p:cNvSpPr>
            <a:spLocks noGrp="1"/>
          </p:cNvSpPr>
          <p:nvPr>
            <p:ph idx="1"/>
          </p:nvPr>
        </p:nvSpPr>
        <p:spPr>
          <a:xfrm>
            <a:off x="457200" y="1008995"/>
            <a:ext cx="8229600" cy="4401205"/>
          </a:xfrm>
        </p:spPr>
        <p:txBody>
          <a:bodyPr>
            <a:spAutoFit/>
          </a:bodyPr>
          <a:lstStyle/>
          <a:p>
            <a:r>
              <a:rPr lang="en-IN" sz="2400" dirty="0"/>
              <a:t>Scan Tool Testing</a:t>
            </a:r>
          </a:p>
          <a:p>
            <a:pPr lvl="1"/>
            <a:r>
              <a:rPr lang="en-IN" sz="2400" dirty="0"/>
              <a:t>A scan tool can be used to test a horn that is computer controlled.</a:t>
            </a:r>
          </a:p>
          <a:p>
            <a:r>
              <a:rPr lang="en-IN" sz="2400" dirty="0"/>
              <a:t>Horn Circuit Testing</a:t>
            </a:r>
          </a:p>
          <a:p>
            <a:pPr lvl="1"/>
            <a:r>
              <a:rPr lang="en-IN" sz="2400" dirty="0"/>
              <a:t>Typically, a digital multimeter (</a:t>
            </a:r>
            <a:r>
              <a:rPr lang="en-IN" sz="2400" spc="-300" dirty="0"/>
              <a:t>D M </a:t>
            </a:r>
            <a:r>
              <a:rPr lang="en-IN" sz="2400" dirty="0"/>
              <a:t>M) is used to perform voltage drop and continuity checks to isolate the failure.</a:t>
            </a:r>
          </a:p>
          <a:p>
            <a:r>
              <a:rPr lang="en-IN" sz="2400" dirty="0"/>
              <a:t>Horn replacement</a:t>
            </a:r>
          </a:p>
          <a:p>
            <a:pPr lvl="1"/>
            <a:r>
              <a:rPr lang="en-IN" sz="2400" dirty="0"/>
              <a:t>The horns are typically mounted on either side of the radiator support.</a:t>
            </a:r>
          </a:p>
        </p:txBody>
      </p:sp>
    </p:spTree>
    <p:extLst>
      <p:ext uri="{BB962C8B-B14F-4D97-AF65-F5344CB8AC3E}">
        <p14:creationId xmlns:p14="http://schemas.microsoft.com/office/powerpoint/2010/main" val="26299823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Power Seat Control</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ower_Seat_Control-Chapter_59-A6">
            <a:hlinkClick r:id="" action="ppaction://media"/>
            <a:extLst>
              <a:ext uri="{FF2B5EF4-FFF2-40B4-BE49-F238E27FC236}">
                <a16:creationId xmlns:a16="http://schemas.microsoft.com/office/drawing/2014/main" id="{11F2CD85-37AE-CD3F-8532-4C17B45DC59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203" y="1200680"/>
            <a:ext cx="8967593" cy="5044271"/>
          </a:xfrm>
          <a:prstGeom prst="rect">
            <a:avLst/>
          </a:prstGeom>
        </p:spPr>
      </p:pic>
    </p:spTree>
    <p:extLst>
      <p:ext uri="{BB962C8B-B14F-4D97-AF65-F5344CB8AC3E}">
        <p14:creationId xmlns:p14="http://schemas.microsoft.com/office/powerpoint/2010/main" val="115999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57.33 Memory Seat Circuit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10000" y="990600"/>
            <a:ext cx="4665656" cy="508258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895600" cy="2308324"/>
          </a:xfrm>
        </p:spPr>
        <p:txBody>
          <a:bodyPr/>
          <a:lstStyle/>
          <a:p>
            <a:r>
              <a:rPr lang="en-US" sz="2400" dirty="0"/>
              <a:t>A typical memory seat module showing the three-wire potentiometer used to determine seat position</a:t>
            </a:r>
          </a:p>
        </p:txBody>
      </p:sp>
    </p:spTree>
    <p:extLst>
      <p:ext uri="{BB962C8B-B14F-4D97-AF65-F5344CB8AC3E}">
        <p14:creationId xmlns:p14="http://schemas.microsoft.com/office/powerpoint/2010/main" val="33614245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7065"/>
            <a:ext cx="8229600" cy="646331"/>
          </a:xfrm>
        </p:spPr>
        <p:txBody>
          <a:bodyPr>
            <a:spAutoFit/>
          </a:bodyPr>
          <a:lstStyle/>
          <a:p>
            <a:r>
              <a:rPr lang="en-IN" dirty="0"/>
              <a:t>Electrically Heated Seats</a:t>
            </a:r>
            <a:endParaRPr lang="en-US" sz="2800" dirty="0"/>
          </a:p>
        </p:txBody>
      </p:sp>
      <p:sp>
        <p:nvSpPr>
          <p:cNvPr id="4" name="Content Placeholder 3"/>
          <p:cNvSpPr>
            <a:spLocks noGrp="1"/>
          </p:cNvSpPr>
          <p:nvPr>
            <p:ph idx="1"/>
          </p:nvPr>
        </p:nvSpPr>
        <p:spPr>
          <a:xfrm>
            <a:off x="457200" y="1037287"/>
            <a:ext cx="8229600" cy="3916457"/>
          </a:xfrm>
        </p:spPr>
        <p:txBody>
          <a:bodyPr>
            <a:spAutoFit/>
          </a:bodyPr>
          <a:lstStyle/>
          <a:p>
            <a:r>
              <a:rPr lang="en-IN" sz="2400" dirty="0"/>
              <a:t>Parts and Operation</a:t>
            </a:r>
          </a:p>
          <a:p>
            <a:pPr lvl="1"/>
            <a:r>
              <a:rPr lang="en-IN" sz="2400" dirty="0"/>
              <a:t>Electric heating elements in seat bottom</a:t>
            </a:r>
          </a:p>
          <a:p>
            <a:pPr lvl="1"/>
            <a:r>
              <a:rPr lang="en-IN" sz="2400" dirty="0"/>
              <a:t>Seat back, in many vehicles.</a:t>
            </a:r>
          </a:p>
          <a:p>
            <a:pPr lvl="1"/>
            <a:r>
              <a:rPr lang="en-IN" sz="2400" dirty="0"/>
              <a:t>Temperature sensor in seat cushion used to regulate temperature.</a:t>
            </a:r>
          </a:p>
          <a:p>
            <a:r>
              <a:rPr lang="en-IN" sz="2400" dirty="0"/>
              <a:t>Diagnosis and Service</a:t>
            </a:r>
          </a:p>
          <a:p>
            <a:pPr lvl="1"/>
            <a:r>
              <a:rPr lang="en-IN" sz="2400" dirty="0"/>
              <a:t>Using service information, check for power and ground at the control module and to the heating element in the seat.</a:t>
            </a:r>
          </a:p>
        </p:txBody>
      </p:sp>
    </p:spTree>
    <p:extLst>
      <p:ext uri="{BB962C8B-B14F-4D97-AF65-F5344CB8AC3E}">
        <p14:creationId xmlns:p14="http://schemas.microsoft.com/office/powerpoint/2010/main" val="19800372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57.34 Heating Element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1057270"/>
            <a:ext cx="4484687" cy="367189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3163784" cy="4893647"/>
          </a:xfrm>
        </p:spPr>
        <p:txBody>
          <a:bodyPr/>
          <a:lstStyle/>
          <a:p>
            <a:r>
              <a:rPr lang="en-US" sz="2400" dirty="0"/>
              <a:t>The heating element of a heated seat is a replaceable part, but service requires that the upholstery be removed. The yellow part is the seat foam material and the entire white cover is the replaceable heating element. This is then covered by the seat material</a:t>
            </a:r>
          </a:p>
        </p:txBody>
      </p:sp>
    </p:spTree>
    <p:extLst>
      <p:ext uri="{BB962C8B-B14F-4D97-AF65-F5344CB8AC3E}">
        <p14:creationId xmlns:p14="http://schemas.microsoft.com/office/powerpoint/2010/main" val="34012030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5358"/>
            <a:ext cx="8229600" cy="646331"/>
          </a:xfrm>
        </p:spPr>
        <p:txBody>
          <a:bodyPr>
            <a:spAutoFit/>
          </a:bodyPr>
          <a:lstStyle/>
          <a:p>
            <a:r>
              <a:rPr lang="en-IN" dirty="0"/>
              <a:t>Heated and Cooled Seats</a:t>
            </a:r>
            <a:endParaRPr lang="en-US" sz="2800" dirty="0"/>
          </a:p>
        </p:txBody>
      </p:sp>
      <p:sp>
        <p:nvSpPr>
          <p:cNvPr id="4" name="Content Placeholder 3"/>
          <p:cNvSpPr>
            <a:spLocks noGrp="1"/>
          </p:cNvSpPr>
          <p:nvPr>
            <p:ph idx="1"/>
          </p:nvPr>
        </p:nvSpPr>
        <p:spPr>
          <a:xfrm>
            <a:off x="457200" y="1065580"/>
            <a:ext cx="8229600" cy="2908489"/>
          </a:xfrm>
        </p:spPr>
        <p:txBody>
          <a:bodyPr>
            <a:spAutoFit/>
          </a:bodyPr>
          <a:lstStyle/>
          <a:p>
            <a:r>
              <a:rPr lang="en-IN" sz="2400" dirty="0"/>
              <a:t>Parts and Operation</a:t>
            </a:r>
          </a:p>
          <a:p>
            <a:pPr lvl="1"/>
            <a:r>
              <a:rPr lang="en-IN" sz="2400" dirty="0"/>
              <a:t>Use a thermoelectric device (</a:t>
            </a:r>
            <a:r>
              <a:rPr lang="en-IN" sz="2400" spc="-300" dirty="0"/>
              <a:t>T E </a:t>
            </a:r>
            <a:r>
              <a:rPr lang="en-IN" sz="2400" dirty="0"/>
              <a:t>D) located under the seat cushion and seat back.</a:t>
            </a:r>
          </a:p>
          <a:p>
            <a:pPr lvl="1"/>
            <a:r>
              <a:rPr lang="en-IN" sz="2400" dirty="0"/>
              <a:t>Consists of positive and negative connections between two ceramic plates.</a:t>
            </a:r>
          </a:p>
          <a:p>
            <a:pPr lvl="1"/>
            <a:r>
              <a:rPr lang="en-IN" sz="2400" dirty="0"/>
              <a:t>Electrical current flow determines which plate is headed and which is cooled.</a:t>
            </a:r>
          </a:p>
        </p:txBody>
      </p:sp>
    </p:spTree>
    <p:extLst>
      <p:ext uri="{BB962C8B-B14F-4D97-AF65-F5344CB8AC3E}">
        <p14:creationId xmlns:p14="http://schemas.microsoft.com/office/powerpoint/2010/main" val="13689897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57.35 Peltier Effect Device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14800" y="1015999"/>
            <a:ext cx="4342156" cy="497727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3163784" cy="2308324"/>
          </a:xfrm>
        </p:spPr>
        <p:txBody>
          <a:bodyPr/>
          <a:lstStyle/>
          <a:p>
            <a:r>
              <a:rPr lang="en-US" sz="2400" dirty="0"/>
              <a:t>A Peltier effect device is capable of heating or cooling, depending on the polarity of the applied current</a:t>
            </a:r>
          </a:p>
        </p:txBody>
      </p:sp>
    </p:spTree>
    <p:extLst>
      <p:ext uri="{BB962C8B-B14F-4D97-AF65-F5344CB8AC3E}">
        <p14:creationId xmlns:p14="http://schemas.microsoft.com/office/powerpoint/2010/main" val="20970573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57.36 Seat Cooling Fan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38600" y="990599"/>
            <a:ext cx="4470113" cy="516247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3163784" cy="1938992"/>
          </a:xfrm>
        </p:spPr>
        <p:txBody>
          <a:bodyPr/>
          <a:lstStyle/>
          <a:p>
            <a:r>
              <a:rPr lang="en-US" sz="2400" dirty="0"/>
              <a:t>A fan is used to move the heated or cooled air to heat or cool the bottom or the back of the seat</a:t>
            </a:r>
          </a:p>
        </p:txBody>
      </p:sp>
    </p:spTree>
    <p:extLst>
      <p:ext uri="{BB962C8B-B14F-4D97-AF65-F5344CB8AC3E}">
        <p14:creationId xmlns:p14="http://schemas.microsoft.com/office/powerpoint/2010/main" val="29978353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4010"/>
            <a:ext cx="8229600" cy="646331"/>
          </a:xfrm>
        </p:spPr>
        <p:txBody>
          <a:bodyPr>
            <a:spAutoFit/>
          </a:bodyPr>
          <a:lstStyle/>
          <a:p>
            <a:r>
              <a:rPr lang="en-IN" dirty="0"/>
              <a:t>Heated Steering Wheel</a:t>
            </a:r>
            <a:endParaRPr lang="en-US" sz="2800" dirty="0"/>
          </a:p>
        </p:txBody>
      </p:sp>
      <p:sp>
        <p:nvSpPr>
          <p:cNvPr id="4" name="Content Placeholder 3"/>
          <p:cNvSpPr>
            <a:spLocks noGrp="1"/>
          </p:cNvSpPr>
          <p:nvPr>
            <p:ph idx="1"/>
          </p:nvPr>
        </p:nvSpPr>
        <p:spPr>
          <a:xfrm>
            <a:off x="457200" y="990600"/>
            <a:ext cx="8229600" cy="3393237"/>
          </a:xfrm>
        </p:spPr>
        <p:txBody>
          <a:bodyPr>
            <a:spAutoFit/>
          </a:bodyPr>
          <a:lstStyle/>
          <a:p>
            <a:r>
              <a:rPr lang="en-IN" sz="2400" dirty="0"/>
              <a:t>Operation</a:t>
            </a:r>
          </a:p>
          <a:p>
            <a:pPr lvl="1"/>
            <a:r>
              <a:rPr lang="en-IN" sz="2400" dirty="0"/>
              <a:t>A signal is sent to control module and electrical current flows through heating element in rim of steering wheel.</a:t>
            </a:r>
          </a:p>
          <a:p>
            <a:pPr lvl="1"/>
            <a:r>
              <a:rPr lang="en-IN" sz="2400" dirty="0"/>
              <a:t>Temperature of steering wheel is usually calibrated to stay at about 90°F (32°C).</a:t>
            </a:r>
          </a:p>
          <a:p>
            <a:r>
              <a:rPr lang="en-IN" sz="2400" dirty="0"/>
              <a:t>Always follow vehicle manufacturer’s recommended diagnosis and testing procedures for heated steering wheel diagnosis and repair.</a:t>
            </a:r>
          </a:p>
        </p:txBody>
      </p:sp>
    </p:spTree>
    <p:extLst>
      <p:ext uri="{BB962C8B-B14F-4D97-AF65-F5344CB8AC3E}">
        <p14:creationId xmlns:p14="http://schemas.microsoft.com/office/powerpoint/2010/main" val="6225270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57.37 Heated Steering Wheel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2513" y="1055310"/>
            <a:ext cx="5034288" cy="412628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895600" cy="2413000"/>
          </a:xfrm>
        </p:spPr>
        <p:txBody>
          <a:bodyPr/>
          <a:lstStyle/>
          <a:p>
            <a:r>
              <a:rPr lang="en-US" sz="2400" dirty="0"/>
              <a:t>The heated steering wheel is controlled by a switch on the steering wheel in this vehicle</a:t>
            </a:r>
          </a:p>
        </p:txBody>
      </p:sp>
    </p:spTree>
    <p:extLst>
      <p:ext uri="{BB962C8B-B14F-4D97-AF65-F5344CB8AC3E}">
        <p14:creationId xmlns:p14="http://schemas.microsoft.com/office/powerpoint/2010/main" val="21826107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3305"/>
            <a:ext cx="8229600" cy="646331"/>
          </a:xfrm>
        </p:spPr>
        <p:txBody>
          <a:bodyPr>
            <a:spAutoFit/>
          </a:bodyPr>
          <a:lstStyle/>
          <a:p>
            <a:r>
              <a:rPr lang="en-IN" dirty="0"/>
              <a:t>Heated Mirrors</a:t>
            </a:r>
            <a:endParaRPr lang="en-US" sz="2800" dirty="0"/>
          </a:p>
        </p:txBody>
      </p:sp>
      <p:sp>
        <p:nvSpPr>
          <p:cNvPr id="4" name="Content Placeholder 3"/>
          <p:cNvSpPr>
            <a:spLocks noGrp="1"/>
          </p:cNvSpPr>
          <p:nvPr>
            <p:ph idx="1"/>
          </p:nvPr>
        </p:nvSpPr>
        <p:spPr>
          <a:xfrm>
            <a:off x="457200" y="990600"/>
            <a:ext cx="8229600" cy="3662541"/>
          </a:xfrm>
        </p:spPr>
        <p:txBody>
          <a:bodyPr>
            <a:spAutoFit/>
          </a:bodyPr>
          <a:lstStyle/>
          <a:p>
            <a:r>
              <a:rPr lang="en-IN" sz="2400" dirty="0"/>
              <a:t>Purpose and Function</a:t>
            </a:r>
          </a:p>
          <a:p>
            <a:pPr lvl="1"/>
            <a:r>
              <a:rPr lang="en-IN" sz="2400" dirty="0"/>
              <a:t>To heat surface of mirror, which evaporates moisture on surface.</a:t>
            </a:r>
          </a:p>
          <a:p>
            <a:r>
              <a:rPr lang="en-IN" sz="2400" dirty="0"/>
              <a:t>Parts and Operation</a:t>
            </a:r>
          </a:p>
          <a:p>
            <a:pPr lvl="1"/>
            <a:r>
              <a:rPr lang="en-IN" sz="2400" dirty="0"/>
              <a:t>Heated outside mirrors are often tied into the same electrical circuit as rear window defogger.</a:t>
            </a:r>
          </a:p>
          <a:p>
            <a:r>
              <a:rPr lang="en-IN" sz="2400" dirty="0"/>
              <a:t>Diagnosis</a:t>
            </a:r>
          </a:p>
          <a:p>
            <a:pPr lvl="1"/>
            <a:r>
              <a:rPr lang="en-IN" sz="2400" dirty="0"/>
              <a:t>Check service information for specific procedures.</a:t>
            </a:r>
          </a:p>
        </p:txBody>
      </p:sp>
    </p:spTree>
    <p:extLst>
      <p:ext uri="{BB962C8B-B14F-4D97-AF65-F5344CB8AC3E}">
        <p14:creationId xmlns:p14="http://schemas.microsoft.com/office/powerpoint/2010/main" val="325707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5865"/>
            <a:ext cx="8229600" cy="2154436"/>
          </a:xfrm>
        </p:spPr>
        <p:txBody>
          <a:bodyPr>
            <a:noAutofit/>
          </a:bodyPr>
          <a:lstStyle/>
          <a:p>
            <a:r>
              <a:rPr lang="en-IN" sz="2800" dirty="0"/>
              <a:t>Figure 58.3</a:t>
            </a:r>
            <a:endParaRPr lang="en-US" sz="2800" dirty="0"/>
          </a:p>
        </p:txBody>
      </p:sp>
      <p:pic>
        <p:nvPicPr>
          <p:cNvPr id="3074" name="Picture 2" descr="In the figure, a horn relay with a 10 A fuse is connected to a low pitch horn assembly and to a horn controlled by a BCM. The horn is connected to a horn switch in a steering pad switch assembly through a spiral cable sub-assembl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5320" y="2746086"/>
            <a:ext cx="4815898" cy="3568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692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1597"/>
            <a:ext cx="8229600" cy="646331"/>
          </a:xfrm>
        </p:spPr>
        <p:txBody>
          <a:bodyPr>
            <a:spAutoFit/>
          </a:bodyPr>
          <a:lstStyle/>
          <a:p>
            <a:r>
              <a:rPr lang="en-IN" dirty="0"/>
              <a:t>Adjustable Pedals</a:t>
            </a:r>
            <a:endParaRPr lang="en-US" sz="2800" dirty="0"/>
          </a:p>
        </p:txBody>
      </p:sp>
      <p:sp>
        <p:nvSpPr>
          <p:cNvPr id="4" name="Content Placeholder 3"/>
          <p:cNvSpPr>
            <a:spLocks noGrp="1"/>
          </p:cNvSpPr>
          <p:nvPr>
            <p:ph idx="1"/>
          </p:nvPr>
        </p:nvSpPr>
        <p:spPr>
          <a:xfrm>
            <a:off x="457200" y="1101819"/>
            <a:ext cx="8229600" cy="3470181"/>
          </a:xfrm>
        </p:spPr>
        <p:txBody>
          <a:bodyPr>
            <a:spAutoFit/>
          </a:bodyPr>
          <a:lstStyle/>
          <a:p>
            <a:r>
              <a:rPr lang="en-IN" sz="2400" dirty="0"/>
              <a:t>Purpose and Function</a:t>
            </a:r>
          </a:p>
          <a:p>
            <a:pPr lvl="1"/>
            <a:r>
              <a:rPr lang="en-IN" sz="2400" dirty="0"/>
              <a:t>Ability place the brake pedal and the accelerator pedal at A desired level.</a:t>
            </a:r>
          </a:p>
          <a:p>
            <a:pPr lvl="1"/>
            <a:r>
              <a:rPr lang="en-IN" sz="2400" dirty="0"/>
              <a:t>Both are on movable brackets (that operate together) that are motor operated.</a:t>
            </a:r>
          </a:p>
          <a:p>
            <a:r>
              <a:rPr lang="en-IN" sz="2400" dirty="0"/>
              <a:t>Diagnosis and Service</a:t>
            </a:r>
          </a:p>
          <a:p>
            <a:pPr lvl="1"/>
            <a:r>
              <a:rPr lang="en-IN" sz="2400" dirty="0"/>
              <a:t>Follow vehicle manufacturer’s recommended troubleshooting procedure.</a:t>
            </a:r>
          </a:p>
        </p:txBody>
      </p:sp>
    </p:spTree>
    <p:extLst>
      <p:ext uri="{BB962C8B-B14F-4D97-AF65-F5344CB8AC3E}">
        <p14:creationId xmlns:p14="http://schemas.microsoft.com/office/powerpoint/2010/main" val="13572290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57.38 Movable Pedals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724400" y="990599"/>
            <a:ext cx="3779968" cy="523065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3505200" cy="3046988"/>
          </a:xfrm>
        </p:spPr>
        <p:txBody>
          <a:bodyPr/>
          <a:lstStyle/>
          <a:p>
            <a:r>
              <a:rPr lang="en-US" sz="2400" dirty="0"/>
              <a:t>A typical adjustable pedal assembly. Both the accelerator and the brake pedal can be moved forward and rearward by using the adjustable pedal position switch</a:t>
            </a:r>
          </a:p>
        </p:txBody>
      </p:sp>
    </p:spTree>
    <p:extLst>
      <p:ext uri="{BB962C8B-B14F-4D97-AF65-F5344CB8AC3E}">
        <p14:creationId xmlns:p14="http://schemas.microsoft.com/office/powerpoint/2010/main" val="28093886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0378"/>
            <a:ext cx="8229600" cy="553998"/>
          </a:xfrm>
        </p:spPr>
        <p:txBody>
          <a:bodyPr>
            <a:noAutofit/>
          </a:bodyPr>
          <a:lstStyle/>
          <a:p>
            <a:r>
              <a:rPr lang="en-IN" dirty="0"/>
              <a:t>Folding Outside Mirrors</a:t>
            </a:r>
            <a:endParaRPr lang="en-US" sz="2800" dirty="0"/>
          </a:p>
        </p:txBody>
      </p:sp>
      <p:sp>
        <p:nvSpPr>
          <p:cNvPr id="4" name="Content Placeholder 3"/>
          <p:cNvSpPr>
            <a:spLocks noGrp="1"/>
          </p:cNvSpPr>
          <p:nvPr>
            <p:ph idx="1"/>
          </p:nvPr>
        </p:nvSpPr>
        <p:spPr>
          <a:xfrm>
            <a:off x="457200" y="990600"/>
            <a:ext cx="8229600" cy="2039020"/>
          </a:xfrm>
        </p:spPr>
        <p:txBody>
          <a:bodyPr>
            <a:noAutofit/>
          </a:bodyPr>
          <a:lstStyle/>
          <a:p>
            <a:r>
              <a:rPr lang="en-IN" sz="2400" dirty="0"/>
              <a:t>A control inside is used to fold both mirrors inward when needed, such as when entering a garage or a tight parking spot.</a:t>
            </a:r>
          </a:p>
          <a:p>
            <a:r>
              <a:rPr lang="en-IN" sz="2400" dirty="0"/>
              <a:t>For diagnosis and servicing of outside folding mirrors, check service information for details.</a:t>
            </a:r>
          </a:p>
        </p:txBody>
      </p:sp>
    </p:spTree>
    <p:extLst>
      <p:ext uri="{BB962C8B-B14F-4D97-AF65-F5344CB8AC3E}">
        <p14:creationId xmlns:p14="http://schemas.microsoft.com/office/powerpoint/2010/main" val="42228884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57.39 Electronic Folding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2513" y="1055310"/>
            <a:ext cx="5034288" cy="412628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819400" cy="1200329"/>
          </a:xfrm>
        </p:spPr>
        <p:txBody>
          <a:bodyPr/>
          <a:lstStyle/>
          <a:p>
            <a:r>
              <a:rPr lang="en-US" sz="2400" dirty="0"/>
              <a:t>Electrically folded mirror in the folded position</a:t>
            </a:r>
          </a:p>
        </p:txBody>
      </p:sp>
    </p:spTree>
    <p:extLst>
      <p:ext uri="{BB962C8B-B14F-4D97-AF65-F5344CB8AC3E}">
        <p14:creationId xmlns:p14="http://schemas.microsoft.com/office/powerpoint/2010/main" val="1226558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57.40 Mirror Control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59545" y="1055310"/>
            <a:ext cx="5127255" cy="420248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590800" cy="2794000"/>
          </a:xfrm>
        </p:spPr>
        <p:txBody>
          <a:bodyPr/>
          <a:lstStyle/>
          <a:p>
            <a:r>
              <a:rPr lang="en-US" sz="2400" dirty="0"/>
              <a:t>The electric mirror control is located on the driver’s side door panel on this Cadillac Escalade</a:t>
            </a:r>
          </a:p>
        </p:txBody>
      </p:sp>
    </p:spTree>
    <p:extLst>
      <p:ext uri="{BB962C8B-B14F-4D97-AF65-F5344CB8AC3E}">
        <p14:creationId xmlns:p14="http://schemas.microsoft.com/office/powerpoint/2010/main" val="40306254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478"/>
            <a:ext cx="8229600" cy="646331"/>
          </a:xfrm>
        </p:spPr>
        <p:txBody>
          <a:bodyPr>
            <a:spAutoFit/>
          </a:bodyPr>
          <a:lstStyle/>
          <a:p>
            <a:r>
              <a:rPr lang="en-IN" dirty="0"/>
              <a:t>Keyless Entry </a:t>
            </a:r>
            <a:r>
              <a:rPr lang="en-IN" sz="2800" dirty="0"/>
              <a:t>(1 of 2)</a:t>
            </a:r>
            <a:endParaRPr lang="en-US" sz="2800" dirty="0"/>
          </a:p>
        </p:txBody>
      </p:sp>
      <p:sp>
        <p:nvSpPr>
          <p:cNvPr id="4" name="Content Placeholder 3"/>
          <p:cNvSpPr>
            <a:spLocks noGrp="1"/>
          </p:cNvSpPr>
          <p:nvPr>
            <p:ph idx="1"/>
          </p:nvPr>
        </p:nvSpPr>
        <p:spPr>
          <a:xfrm>
            <a:off x="457200" y="1049700"/>
            <a:ext cx="8229600" cy="4208844"/>
          </a:xfrm>
        </p:spPr>
        <p:txBody>
          <a:bodyPr>
            <a:spAutoFit/>
          </a:bodyPr>
          <a:lstStyle/>
          <a:p>
            <a:r>
              <a:rPr lang="en-IN" sz="2400" dirty="0"/>
              <a:t>System Description</a:t>
            </a:r>
          </a:p>
          <a:p>
            <a:pPr lvl="1"/>
            <a:r>
              <a:rPr lang="en-IN" sz="2400" dirty="0"/>
              <a:t>Some vehicles use a keypad located on the outside of the door, </a:t>
            </a:r>
          </a:p>
          <a:p>
            <a:pPr lvl="1"/>
            <a:r>
              <a:rPr lang="en-IN" sz="2400" dirty="0"/>
              <a:t>Most keyless entry systems use a wireless transmitter built into the key fob or remote.</a:t>
            </a:r>
          </a:p>
          <a:p>
            <a:r>
              <a:rPr lang="en-IN" sz="2400" dirty="0"/>
              <a:t>Rolling Code Reset Procedure</a:t>
            </a:r>
          </a:p>
          <a:p>
            <a:pPr lvl="1"/>
            <a:r>
              <a:rPr lang="en-IN" sz="2400" dirty="0"/>
              <a:t>If the transmitter does not work, try to resynchronize the transmitter to the receiver by depressing and holding both the lock and the unlock button for 10 seconds when within range of the receiver.</a:t>
            </a:r>
          </a:p>
        </p:txBody>
      </p:sp>
    </p:spTree>
    <p:extLst>
      <p:ext uri="{BB962C8B-B14F-4D97-AF65-F5344CB8AC3E}">
        <p14:creationId xmlns:p14="http://schemas.microsoft.com/office/powerpoint/2010/main" val="17594292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0402"/>
            <a:ext cx="8229600" cy="646331"/>
          </a:xfrm>
        </p:spPr>
        <p:txBody>
          <a:bodyPr>
            <a:spAutoFit/>
          </a:bodyPr>
          <a:lstStyle/>
          <a:p>
            <a:r>
              <a:rPr lang="en-IN" dirty="0"/>
              <a:t>Keyless Entry </a:t>
            </a:r>
            <a:r>
              <a:rPr lang="en-IN" sz="2800" dirty="0"/>
              <a:t>(2 of 2)</a:t>
            </a:r>
            <a:endParaRPr lang="en-US" sz="2800" dirty="0"/>
          </a:p>
        </p:txBody>
      </p:sp>
      <p:sp>
        <p:nvSpPr>
          <p:cNvPr id="4" name="Content Placeholder 3"/>
          <p:cNvSpPr>
            <a:spLocks noGrp="1"/>
          </p:cNvSpPr>
          <p:nvPr>
            <p:ph idx="1"/>
          </p:nvPr>
        </p:nvSpPr>
        <p:spPr>
          <a:xfrm>
            <a:off x="457200" y="1060624"/>
            <a:ext cx="8229600" cy="3839513"/>
          </a:xfrm>
        </p:spPr>
        <p:txBody>
          <a:bodyPr>
            <a:spAutoFit/>
          </a:bodyPr>
          <a:lstStyle/>
          <a:p>
            <a:r>
              <a:rPr lang="en-IN" sz="2400" dirty="0"/>
              <a:t>Passive Keyless Entry System</a:t>
            </a:r>
          </a:p>
          <a:p>
            <a:pPr lvl="1"/>
            <a:r>
              <a:rPr lang="en-IN" sz="2400" dirty="0"/>
              <a:t>Passive system uses key fob as a transmitter, which communicates with vehicle as it comes close.</a:t>
            </a:r>
          </a:p>
          <a:p>
            <a:pPr lvl="1"/>
            <a:r>
              <a:rPr lang="en-IN" sz="2400" dirty="0"/>
              <a:t>Vehicle is automatically unlocked when a button or sensor on door handle or trunk release is depressed.</a:t>
            </a:r>
          </a:p>
          <a:p>
            <a:r>
              <a:rPr lang="en-IN" sz="2400" dirty="0"/>
              <a:t>Keyless Entry Diagnosis</a:t>
            </a:r>
          </a:p>
          <a:p>
            <a:pPr lvl="1"/>
            <a:r>
              <a:rPr lang="en-IN" sz="2400" dirty="0"/>
              <a:t>A small battery powers transmitter, and a weak battery is common cause of remote power locks failing to operate.</a:t>
            </a:r>
          </a:p>
        </p:txBody>
      </p:sp>
    </p:spTree>
    <p:extLst>
      <p:ext uri="{BB962C8B-B14F-4D97-AF65-F5344CB8AC3E}">
        <p14:creationId xmlns:p14="http://schemas.microsoft.com/office/powerpoint/2010/main" val="34639938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 41 Key Fob Remote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76300" y="1143000"/>
            <a:ext cx="7391400" cy="3356446"/>
          </a:xfrm>
        </p:spPr>
      </p:pic>
    </p:spTree>
    <p:extLst>
      <p:ext uri="{BB962C8B-B14F-4D97-AF65-F5344CB8AC3E}">
        <p14:creationId xmlns:p14="http://schemas.microsoft.com/office/powerpoint/2010/main" val="21186458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57.42 Keyless Entry Sensors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0751" y="990600"/>
            <a:ext cx="4996049" cy="401356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819400" cy="2641600"/>
          </a:xfrm>
        </p:spPr>
        <p:txBody>
          <a:bodyPr/>
          <a:lstStyle/>
          <a:p>
            <a:r>
              <a:rPr lang="en-US" sz="2400" dirty="0"/>
              <a:t>A typical vehicle showing the location of the various components of the remote keyless entry system</a:t>
            </a:r>
          </a:p>
        </p:txBody>
      </p:sp>
    </p:spTree>
    <p:extLst>
      <p:ext uri="{BB962C8B-B14F-4D97-AF65-F5344CB8AC3E}">
        <p14:creationId xmlns:p14="http://schemas.microsoft.com/office/powerpoint/2010/main" val="1676001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57.43 Passive Key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19624" y="990600"/>
            <a:ext cx="7504751" cy="315140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47699" y="4343400"/>
            <a:ext cx="7848600" cy="1938992"/>
          </a:xfrm>
        </p:spPr>
        <p:txBody>
          <a:bodyPr/>
          <a:lstStyle/>
          <a:p>
            <a:r>
              <a:rPr lang="en-US" sz="2400" dirty="0"/>
              <a:t>(a) If the passive key is within about 15 feet (5 meters) of the vehicle when the door handle is touched, the door unlocks, allowing access to the interior. (b) The engine starts if the smart key is detected being inside the vehicle</a:t>
            </a:r>
          </a:p>
        </p:txBody>
      </p:sp>
    </p:spTree>
    <p:extLst>
      <p:ext uri="{BB962C8B-B14F-4D97-AF65-F5344CB8AC3E}">
        <p14:creationId xmlns:p14="http://schemas.microsoft.com/office/powerpoint/2010/main" val="1003662874"/>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26006</TotalTime>
  <Words>5685</Words>
  <Application>Microsoft Office PowerPoint</Application>
  <PresentationFormat>On-screen Show (4:3)</PresentationFormat>
  <Paragraphs>532</Paragraphs>
  <Slides>111</Slides>
  <Notes>109</Notes>
  <HiddenSlides>0</HiddenSlides>
  <MMClips>14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111</vt:i4>
      </vt:variant>
    </vt:vector>
  </HeadingPairs>
  <TitlesOfParts>
    <vt:vector size="116" baseType="lpstr">
      <vt:lpstr>Arial</vt:lpstr>
      <vt:lpstr>Times New Roman</vt:lpstr>
      <vt:lpstr>Verdana</vt:lpstr>
      <vt:lpstr>Wingdings</vt:lpstr>
      <vt:lpstr>508 Lecture</vt:lpstr>
      <vt:lpstr>Automotive Technology: Principles, Diagnosis, and Service</vt:lpstr>
      <vt:lpstr>Learning Objectives (1 of 3)</vt:lpstr>
      <vt:lpstr>Learning Objectives (2 of 3) </vt:lpstr>
      <vt:lpstr>Learning Objectives (3 of 3) </vt:lpstr>
      <vt:lpstr>Horns</vt:lpstr>
      <vt:lpstr>Figure 57.1 Horns</vt:lpstr>
      <vt:lpstr>Figure 57.2 Horn Circuit</vt:lpstr>
      <vt:lpstr>Horn Diagnosis</vt:lpstr>
      <vt:lpstr>Figure 58.3</vt:lpstr>
      <vt:lpstr>Animation: Meter Usage, Measure Amps (Horn) (Animation will automatically start)</vt:lpstr>
      <vt:lpstr>Figure 57.3 BCM Horn Schematic</vt:lpstr>
      <vt:lpstr>Question 1: ?</vt:lpstr>
      <vt:lpstr>Answer 1</vt:lpstr>
      <vt:lpstr>Windshield Wipers (1 of 5)</vt:lpstr>
      <vt:lpstr>Windshield Wipers (2 of 5)</vt:lpstr>
      <vt:lpstr>Windshield Wipers (3 of 5)</vt:lpstr>
      <vt:lpstr>Windshield Wipers (4 of 5)</vt:lpstr>
      <vt:lpstr>Windshield Wipers (5 of 5)</vt:lpstr>
      <vt:lpstr>Figure 57.4 Motor Linkage</vt:lpstr>
      <vt:lpstr>Figure 57.5 Typical Motor</vt:lpstr>
      <vt:lpstr>Frequently Asked Question: How Do Wipers Park?   </vt:lpstr>
      <vt:lpstr>Figure 57.6 Wiring Diagram 2-Speed</vt:lpstr>
      <vt:lpstr>Figure 57.7 Diagnosis Diagram</vt:lpstr>
      <vt:lpstr>Figure 57.8 Cowl Panel</vt:lpstr>
      <vt:lpstr>Figure 57.9 CAN BUS Connection</vt:lpstr>
      <vt:lpstr>Animation: Meter Usage, Check CAN Circuit (Animation will automatically start)</vt:lpstr>
      <vt:lpstr>Windshield Washers (1 of 2)</vt:lpstr>
      <vt:lpstr>Windshield Washers (2 of 2)</vt:lpstr>
      <vt:lpstr>Figure 57.10 Washer Pump</vt:lpstr>
      <vt:lpstr>Figure 58.11</vt:lpstr>
      <vt:lpstr>Figure 57.12 Washer Pump Location</vt:lpstr>
      <vt:lpstr>Rain-Sense Wipers</vt:lpstr>
      <vt:lpstr>Figure 57.13 Rain-Sense Wipers</vt:lpstr>
      <vt:lpstr>Figure 57.14 Rain-Sense Operation</vt:lpstr>
      <vt:lpstr>Animation: Rain Sensing (Animation will automatically start)</vt:lpstr>
      <vt:lpstr>Blower Motor </vt:lpstr>
      <vt:lpstr>Figure 57.14 Blower Motor</vt:lpstr>
      <vt:lpstr>Animation: Blower (Animation will automatically start)</vt:lpstr>
      <vt:lpstr>Figure 57.15 Blower Motor Circuit</vt:lpstr>
      <vt:lpstr>Animation: Manual Blower Control (Animation will automatically start)</vt:lpstr>
      <vt:lpstr>Figure 57.16 Resistor</vt:lpstr>
      <vt:lpstr>Figure 57.17 Brushless Blower Motor</vt:lpstr>
      <vt:lpstr>Figure 57.18 DMM Diagnosis</vt:lpstr>
      <vt:lpstr>Animation: Test Blower Motor, Clamp Meter (Animation will automatically start)</vt:lpstr>
      <vt:lpstr>Question 3: ?</vt:lpstr>
      <vt:lpstr>Answer 3</vt:lpstr>
      <vt:lpstr>Cruise Control (1 of 2)</vt:lpstr>
      <vt:lpstr>Cruise Control (2 of 2)</vt:lpstr>
      <vt:lpstr>Figure 57.19 Cruise Circuit</vt:lpstr>
      <vt:lpstr>Figure 57.20 ETC Cruise Control</vt:lpstr>
      <vt:lpstr>Animation: Warning Lights, Cruise Control (Animation will automatically start)</vt:lpstr>
      <vt:lpstr>Animation: Radar Cruise Control (Animation will automatically start)</vt:lpstr>
      <vt:lpstr>Animation: ADAS Adaptive Cruise Control (Animation will automatically start)</vt:lpstr>
      <vt:lpstr>Heated Rear Window Defoggers</vt:lpstr>
      <vt:lpstr>Figure 57.21 Heated Glass Wiring</vt:lpstr>
      <vt:lpstr>Figure 57.22 Defogger Working</vt:lpstr>
      <vt:lpstr>Figure 57.23 Testing Defogger</vt:lpstr>
      <vt:lpstr>Power Windows (1 of 3)</vt:lpstr>
      <vt:lpstr>Power Windows (2 of 3)</vt:lpstr>
      <vt:lpstr>Power Windows (3 of 3)</vt:lpstr>
      <vt:lpstr>Figure 57.24 Power Windows </vt:lpstr>
      <vt:lpstr>Animation: Power Windows (Animation will automatically start)</vt:lpstr>
      <vt:lpstr>Figure 57.25 Window Regulator</vt:lpstr>
      <vt:lpstr>Electric Power Door Locks</vt:lpstr>
      <vt:lpstr>Figure 57.26 Door Lock Wiring</vt:lpstr>
      <vt:lpstr>Animation: Power Door Locks (Animation will automatically start)</vt:lpstr>
      <vt:lpstr>Figure 57.27 Door Lock</vt:lpstr>
      <vt:lpstr>Animation: Power Door Lock Motor (Animation will automatically start)</vt:lpstr>
      <vt:lpstr>Trunk/Lift Gate Locks</vt:lpstr>
      <vt:lpstr>Figure 57.28 Lift Gate Switch</vt:lpstr>
      <vt:lpstr>Power Sun Roof/ Moon Roof (1 of 2)</vt:lpstr>
      <vt:lpstr>Power Sun Roof/ Moon Roof (2 of 2)</vt:lpstr>
      <vt:lpstr>Figure 57.29 Movable Roof</vt:lpstr>
      <vt:lpstr>Sun Shades</vt:lpstr>
      <vt:lpstr>Figure 57.30 Power Sun Shade</vt:lpstr>
      <vt:lpstr>Power Seats (1 of 2)</vt:lpstr>
      <vt:lpstr>Power Seats (2 of 2)</vt:lpstr>
      <vt:lpstr>Figure 57.31 Power Seat Module</vt:lpstr>
      <vt:lpstr>Figure 57.32 Seat Wiring</vt:lpstr>
      <vt:lpstr>Animation: Power Seat Control (Animation will automatically start)</vt:lpstr>
      <vt:lpstr>Figure 57.33 Memory Seat Circuit</vt:lpstr>
      <vt:lpstr>Electrically Heated Seats</vt:lpstr>
      <vt:lpstr>Figure 57.34 Heating Element</vt:lpstr>
      <vt:lpstr>Heated and Cooled Seats</vt:lpstr>
      <vt:lpstr>Figure 57.35 Peltier Effect Device </vt:lpstr>
      <vt:lpstr>Figure 57.36 Seat Cooling Fan</vt:lpstr>
      <vt:lpstr>Heated Steering Wheel</vt:lpstr>
      <vt:lpstr>Figure 57.37 Heated Steering Wheel</vt:lpstr>
      <vt:lpstr>Heated Mirrors</vt:lpstr>
      <vt:lpstr>Adjustable Pedals</vt:lpstr>
      <vt:lpstr>Figure 57.38 Movable Pedals</vt:lpstr>
      <vt:lpstr>Folding Outside Mirrors</vt:lpstr>
      <vt:lpstr>Figure 57.39 Electronic Folding</vt:lpstr>
      <vt:lpstr>Figure 57.40 Mirror Control</vt:lpstr>
      <vt:lpstr>Keyless Entry (1 of 2)</vt:lpstr>
      <vt:lpstr>Keyless Entry (2 of 2)</vt:lpstr>
      <vt:lpstr>Figure 57. 41 Key Fob Remote</vt:lpstr>
      <vt:lpstr>Figure 57.42 Keyless Entry Sensors</vt:lpstr>
      <vt:lpstr>Figure 57.43 Passive Key</vt:lpstr>
      <vt:lpstr>Question 3: ?</vt:lpstr>
      <vt:lpstr>Answer 3</vt:lpstr>
      <vt:lpstr>Garage Door Opener</vt:lpstr>
      <vt:lpstr>Figure 57.44 Garage Door Opener</vt:lpstr>
      <vt:lpstr>Module Communications</vt:lpstr>
      <vt:lpstr>Figure 57.45 DLC </vt:lpstr>
      <vt:lpstr>Animation: Data Link Connector, DLC (Animation will automatically start)</vt:lpstr>
      <vt:lpstr>Module Reprogramming</vt:lpstr>
      <vt:lpstr>Figure 57.46 Re-Programming </vt:lpstr>
      <vt:lpstr>Frequently Asked Question: How Do Over the Air (OTA) Module Updates Work?    </vt:lpstr>
      <vt:lpstr>Electrical and Electronic Systems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58, Safety, Comfort, and Convenience Circuits</dc:title>
  <dc:subject>2612-Automotive - Core</dc:subject>
  <dc:creator>James D. Halderman</dc:creator>
  <cp:keywords>Automotive</cp:keywords>
  <cp:lastModifiedBy>Glen Plants</cp:lastModifiedBy>
  <cp:revision>4836</cp:revision>
  <dcterms:created xsi:type="dcterms:W3CDTF">2014-07-14T20:04:21Z</dcterms:created>
  <dcterms:modified xsi:type="dcterms:W3CDTF">2023-06-19T16:29:37Z</dcterms:modified>
</cp:coreProperties>
</file>