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1179" r:id="rId2"/>
    <p:sldId id="1110" r:id="rId3"/>
    <p:sldId id="1182" r:id="rId4"/>
    <p:sldId id="1112" r:id="rId5"/>
    <p:sldId id="1150" r:id="rId6"/>
    <p:sldId id="1113" r:id="rId7"/>
    <p:sldId id="1183" r:id="rId8"/>
    <p:sldId id="1360" r:id="rId9"/>
    <p:sldId id="1184" r:id="rId10"/>
    <p:sldId id="1361" r:id="rId11"/>
    <p:sldId id="1185" r:id="rId12"/>
    <p:sldId id="1362" r:id="rId13"/>
    <p:sldId id="1186" r:id="rId14"/>
    <p:sldId id="1116" r:id="rId15"/>
    <p:sldId id="1117" r:id="rId16"/>
    <p:sldId id="1118" r:id="rId17"/>
    <p:sldId id="1154" r:id="rId18"/>
    <p:sldId id="1155" r:id="rId19"/>
    <p:sldId id="1156" r:id="rId20"/>
    <p:sldId id="1157" r:id="rId21"/>
    <p:sldId id="1187" r:id="rId22"/>
    <p:sldId id="1188" r:id="rId23"/>
    <p:sldId id="1189" r:id="rId24"/>
    <p:sldId id="1190" r:id="rId25"/>
    <p:sldId id="1365" r:id="rId26"/>
    <p:sldId id="1191" r:id="rId27"/>
    <p:sldId id="1363" r:id="rId28"/>
    <p:sldId id="1364" r:id="rId29"/>
    <p:sldId id="1207" r:id="rId30"/>
    <p:sldId id="1192" r:id="rId31"/>
    <p:sldId id="1193" r:id="rId32"/>
    <p:sldId id="1194" r:id="rId33"/>
    <p:sldId id="1195" r:id="rId34"/>
    <p:sldId id="1130" r:id="rId35"/>
    <p:sldId id="1131" r:id="rId36"/>
    <p:sldId id="1132" r:id="rId37"/>
    <p:sldId id="1165" r:id="rId38"/>
    <p:sldId id="1196" r:id="rId39"/>
    <p:sldId id="1208" r:id="rId40"/>
    <p:sldId id="1145" r:id="rId41"/>
    <p:sldId id="1143" r:id="rId42"/>
    <p:sldId id="1209" r:id="rId43"/>
    <p:sldId id="1197" r:id="rId44"/>
    <p:sldId id="1198" r:id="rId45"/>
    <p:sldId id="1199" r:id="rId46"/>
    <p:sldId id="1168" r:id="rId47"/>
    <p:sldId id="1200" r:id="rId48"/>
    <p:sldId id="1170" r:id="rId49"/>
    <p:sldId id="1201" r:id="rId50"/>
    <p:sldId id="1366" r:id="rId51"/>
    <p:sldId id="1203" r:id="rId52"/>
    <p:sldId id="1204" r:id="rId53"/>
    <p:sldId id="1205" r:id="rId54"/>
    <p:sldId id="1147" r:id="rId55"/>
    <p:sldId id="1148" r:id="rId56"/>
    <p:sldId id="1176" r:id="rId57"/>
    <p:sldId id="1206" r:id="rId58"/>
    <p:sldId id="1178" r:id="rId59"/>
    <p:sldId id="1367" r:id="rId60"/>
    <p:sldId id="107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5" autoAdjust="0"/>
    <p:restoredTop sz="82854" autoAdjust="0"/>
  </p:normalViewPr>
  <p:slideViewPr>
    <p:cSldViewPr>
      <p:cViewPr varScale="1">
        <p:scale>
          <a:sx n="95" d="100"/>
          <a:sy n="95" d="100"/>
        </p:scale>
        <p:origin x="1818"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1149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045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8376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271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1975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562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137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940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893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Dual-Stage Airbag Caution</a:t>
            </a:r>
          </a:p>
          <a:p>
            <a:r>
              <a:rPr lang="en-US" sz="1200" b="0" i="0" u="none" strike="noStrike" kern="1200" baseline="0" dirty="0">
                <a:solidFill>
                  <a:schemeClr val="tx1"/>
                </a:solidFill>
                <a:latin typeface="+mn-lt"/>
                <a:ea typeface="+mn-ea"/>
                <a:cs typeface="+mn-cs"/>
              </a:rPr>
              <a:t>Many vehicles are equipped with dual-stage airbags (two-stage airbags) that actually contain two separate inflators, one for less severe crashes and one for higher-speed collisions. These systems are sometimes called </a:t>
            </a:r>
            <a:r>
              <a:rPr lang="en-US" sz="1200" b="0" i="1" u="none" strike="noStrike" kern="1200" baseline="0" dirty="0">
                <a:solidFill>
                  <a:schemeClr val="tx1"/>
                </a:solidFill>
                <a:latin typeface="+mn-lt"/>
                <a:ea typeface="+mn-ea"/>
                <a:cs typeface="+mn-cs"/>
              </a:rPr>
              <a:t>smart airbag systems </a:t>
            </a:r>
            <a:r>
              <a:rPr lang="en-US" sz="1200" b="0" i="0" u="none" strike="noStrike" kern="1200" baseline="0" dirty="0">
                <a:solidFill>
                  <a:schemeClr val="tx1"/>
                </a:solidFill>
                <a:latin typeface="+mn-lt"/>
                <a:ea typeface="+mn-ea"/>
                <a:cs typeface="+mn-cs"/>
              </a:rPr>
              <a:t>because the accelerometer- type sensor used can detect how severe the impact is and deploy one or both stages. If one stage is deployed, the other stage is still active and could be accidentally deployed. A service technician cannot tell by looking at the airbag whether both stages have deployed. Always handle a deployed airbag as if it has not been deployed, and take all precautions necessary to keep any voltage source from getting close to the inflator module terminals.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506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029421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9281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1314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1306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9894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7543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4246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u="sng" dirty="0"/>
              <a:t>TEXH TI</a:t>
            </a:r>
            <a:r>
              <a:rPr lang="en-US" sz="1400" b="0" i="0" u="sng" strike="noStrike" kern="1200" baseline="0" dirty="0">
                <a:solidFill>
                  <a:schemeClr val="tx1"/>
                </a:solidFill>
                <a:latin typeface="+mn-lt"/>
                <a:ea typeface="+mn-ea"/>
                <a:cs typeface="+mn-cs"/>
              </a:rPr>
              <a:t>P: Pocket the Ignition Key to Be Safe</a:t>
            </a:r>
          </a:p>
          <a:p>
            <a:r>
              <a:rPr lang="en-US" sz="1200" b="0" i="0" u="none" strike="noStrike" kern="1200" baseline="0" dirty="0">
                <a:solidFill>
                  <a:schemeClr val="tx1"/>
                </a:solidFill>
                <a:latin typeface="+mn-lt"/>
                <a:ea typeface="+mn-ea"/>
                <a:cs typeface="+mn-cs"/>
              </a:rPr>
              <a:t>When replacing any steering gear, such as a rack-and- pinion steering unit, be sure that no one accidentally turns the steering wheel. If the steering wheel is turned without being connected to the steering gear, the airbag wire coil (clockspring) can become off center. This can cause the wiring to break when the steering wheel is rotated after the steering gear has been replaced. To help prevent this from occurring, simply remove the ignition key from the ignition and keep it in your pocket while servicing the steering gear.</a:t>
            </a:r>
            <a:r>
              <a:rPr lang="en-US" dirty="0"/>
              <a:t> </a:t>
            </a:r>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4020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3710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1478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352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923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226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103354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5043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7475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Aggressive Driving and OnStar</a:t>
            </a:r>
          </a:p>
          <a:p>
            <a:r>
              <a:rPr lang="en-US" sz="1200" b="0" i="0" u="none" strike="noStrike" kern="1200" baseline="0" dirty="0">
                <a:solidFill>
                  <a:schemeClr val="tx1"/>
                </a:solidFill>
                <a:latin typeface="+mn-lt"/>
                <a:ea typeface="+mn-ea"/>
                <a:cs typeface="+mn-cs"/>
              </a:rPr>
              <a:t>If a vehicle equipped with the OnStar system is being driven aggressively and the electronic stability control system has to intercede to keep the vehicle under control, OnStar may call the vehicle to see if there has been an accident. The need for a call from OnStar is usually determined if the accelerometer registers slightly over 1 g-force, which could be achieved while driving on a race track.</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7064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756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427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758654"/>
            <a:ext cx="8229600" cy="646331"/>
          </a:xfrm>
        </p:spPr>
        <p:txBody>
          <a:bodyPr tIns="45720" bIns="45720" anchor="t" anchorCtr="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nchor="t" anchorCtr="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9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4187341498"/>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7318334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65" r:id="rId3"/>
    <p:sldLayoutId id="2147483667" r:id="rId4"/>
    <p:sldLayoutId id="2147483668" r:id="rId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Airbag and Pretensioner Circuits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511529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Safety Belt Retractor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afety_Belt_Retractor">
            <a:hlinkClick r:id="" action="ppaction://media"/>
            <a:extLst>
              <a:ext uri="{FF2B5EF4-FFF2-40B4-BE49-F238E27FC236}">
                <a16:creationId xmlns:a16="http://schemas.microsoft.com/office/drawing/2014/main" id="{DD664E99-F13E-88C1-C2C7-835136CD23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794" y="1302075"/>
            <a:ext cx="8311206" cy="4675054"/>
          </a:xfrm>
          <a:prstGeom prst="rect">
            <a:avLst/>
          </a:prstGeom>
        </p:spPr>
      </p:pic>
    </p:spTree>
    <p:extLst>
      <p:ext uri="{BB962C8B-B14F-4D97-AF65-F5344CB8AC3E}">
        <p14:creationId xmlns:p14="http://schemas.microsoft.com/office/powerpoint/2010/main" val="17699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56.3 Warning Light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9584" y="1007533"/>
            <a:ext cx="4665181" cy="50250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830997"/>
          </a:xfrm>
        </p:spPr>
        <p:txBody>
          <a:bodyPr/>
          <a:lstStyle/>
          <a:p>
            <a:r>
              <a:rPr lang="en-US" sz="2400" dirty="0"/>
              <a:t>A typical safety belt warning light</a:t>
            </a:r>
          </a:p>
        </p:txBody>
      </p:sp>
    </p:spTree>
    <p:extLst>
      <p:ext uri="{BB962C8B-B14F-4D97-AF65-F5344CB8AC3E}">
        <p14:creationId xmlns:p14="http://schemas.microsoft.com/office/powerpoint/2010/main" val="106992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Safety Belt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seat_belt">
            <a:hlinkClick r:id="" action="ppaction://media"/>
            <a:extLst>
              <a:ext uri="{FF2B5EF4-FFF2-40B4-BE49-F238E27FC236}">
                <a16:creationId xmlns:a16="http://schemas.microsoft.com/office/drawing/2014/main" id="{A60527A3-52C1-6678-5EFF-4B357D58F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099032"/>
            <a:ext cx="8763000" cy="4929188"/>
          </a:xfrm>
          <a:prstGeom prst="rect">
            <a:avLst/>
          </a:prstGeom>
        </p:spPr>
      </p:pic>
    </p:spTree>
    <p:extLst>
      <p:ext uri="{BB962C8B-B14F-4D97-AF65-F5344CB8AC3E}">
        <p14:creationId xmlns:p14="http://schemas.microsoft.com/office/powerpoint/2010/main" val="39847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56.4 Pretensioner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43100" y="990600"/>
            <a:ext cx="5257800" cy="40100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81600"/>
            <a:ext cx="7543800" cy="707886"/>
          </a:xfrm>
        </p:spPr>
        <p:txBody>
          <a:bodyPr/>
          <a:lstStyle/>
          <a:p>
            <a:r>
              <a:rPr lang="en-US" sz="2000" dirty="0"/>
              <a:t>A small explosive charge in pretensioner forces end of the seat belt down the tube, which removes any slack in the seat belt</a:t>
            </a:r>
          </a:p>
        </p:txBody>
      </p:sp>
    </p:spTree>
    <p:extLst>
      <p:ext uri="{BB962C8B-B14F-4D97-AF65-F5344CB8AC3E}">
        <p14:creationId xmlns:p14="http://schemas.microsoft.com/office/powerpoint/2010/main" val="230157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purpose of a pretensioner?</a:t>
            </a:r>
          </a:p>
        </p:txBody>
      </p:sp>
    </p:spTree>
    <p:extLst>
      <p:ext uri="{BB962C8B-B14F-4D97-AF65-F5344CB8AC3E}">
        <p14:creationId xmlns:p14="http://schemas.microsoft.com/office/powerpoint/2010/main" val="369902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To position the occupant properly for the airbag deployment.</a:t>
            </a:r>
          </a:p>
        </p:txBody>
      </p:sp>
    </p:spTree>
    <p:extLst>
      <p:ext uri="{BB962C8B-B14F-4D97-AF65-F5344CB8AC3E}">
        <p14:creationId xmlns:p14="http://schemas.microsoft.com/office/powerpoint/2010/main" val="2556515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227052"/>
            <a:ext cx="8229600" cy="646331"/>
          </a:xfrm>
        </p:spPr>
        <p:txBody>
          <a:bodyPr>
            <a:spAutoFit/>
          </a:bodyPr>
          <a:lstStyle/>
          <a:p>
            <a:r>
              <a:rPr lang="en-IN" dirty="0"/>
              <a:t>Front Airbags </a:t>
            </a:r>
            <a:r>
              <a:rPr lang="en-IN" sz="2800" dirty="0"/>
              <a:t>(1 of 5)</a:t>
            </a:r>
            <a:endParaRPr lang="en-US" sz="2800" dirty="0"/>
          </a:p>
        </p:txBody>
      </p:sp>
      <p:sp>
        <p:nvSpPr>
          <p:cNvPr id="4" name="Content Placeholder 3"/>
          <p:cNvSpPr>
            <a:spLocks noGrp="1"/>
          </p:cNvSpPr>
          <p:nvPr>
            <p:ph idx="1"/>
          </p:nvPr>
        </p:nvSpPr>
        <p:spPr>
          <a:xfrm>
            <a:off x="465667" y="993875"/>
            <a:ext cx="8229600" cy="3959125"/>
          </a:xfrm>
        </p:spPr>
        <p:txBody>
          <a:bodyPr>
            <a:spAutoFit/>
          </a:bodyPr>
          <a:lstStyle/>
          <a:p>
            <a:r>
              <a:rPr lang="en-IN" sz="2400" dirty="0"/>
              <a:t>Purpose and Function</a:t>
            </a:r>
          </a:p>
          <a:p>
            <a:pPr lvl="1"/>
            <a:r>
              <a:rPr lang="en-IN" sz="2400" dirty="0"/>
              <a:t>Airbag passive restraints are designed to cushion the driver (or passenger, if the passenger side is so equipped) during a frontal collision.</a:t>
            </a:r>
          </a:p>
          <a:p>
            <a:r>
              <a:rPr lang="en-IN" sz="2400" dirty="0"/>
              <a:t>Airbag systems may be known by many different names, including the following:</a:t>
            </a:r>
          </a:p>
          <a:p>
            <a:pPr lvl="1"/>
            <a:r>
              <a:rPr lang="en-IN" sz="2400" dirty="0"/>
              <a:t>Supplemental restraint system (</a:t>
            </a:r>
            <a:r>
              <a:rPr lang="en-IN" sz="2400" spc="-300" dirty="0"/>
              <a:t>S R </a:t>
            </a:r>
            <a:r>
              <a:rPr lang="en-IN" sz="2400" dirty="0"/>
              <a:t>S)</a:t>
            </a:r>
          </a:p>
          <a:p>
            <a:pPr lvl="1"/>
            <a:r>
              <a:rPr lang="en-IN" sz="2400" dirty="0"/>
              <a:t>Supplemental inflatable restraints (</a:t>
            </a:r>
            <a:r>
              <a:rPr lang="en-IN" sz="2400" spc="-300" dirty="0"/>
              <a:t>S I </a:t>
            </a:r>
            <a:r>
              <a:rPr lang="en-IN" sz="2400" dirty="0"/>
              <a:t>R)</a:t>
            </a:r>
          </a:p>
          <a:p>
            <a:pPr lvl="1"/>
            <a:r>
              <a:rPr lang="en-IN" sz="2400" dirty="0"/>
              <a:t>Supplemental air restraints (</a:t>
            </a:r>
            <a:r>
              <a:rPr lang="en-IN" sz="2400" spc="-300" dirty="0"/>
              <a:t>S A </a:t>
            </a:r>
            <a:r>
              <a:rPr lang="en-IN" sz="2400" dirty="0"/>
              <a:t>R)</a:t>
            </a:r>
          </a:p>
        </p:txBody>
      </p:sp>
    </p:spTree>
    <p:extLst>
      <p:ext uri="{BB962C8B-B14F-4D97-AF65-F5344CB8AC3E}">
        <p14:creationId xmlns:p14="http://schemas.microsoft.com/office/powerpoint/2010/main" val="1016902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7732"/>
            <a:ext cx="8229600" cy="646331"/>
          </a:xfrm>
        </p:spPr>
        <p:txBody>
          <a:bodyPr>
            <a:spAutoFit/>
          </a:bodyPr>
          <a:lstStyle/>
          <a:p>
            <a:r>
              <a:rPr lang="en-IN" dirty="0"/>
              <a:t>Front Airbags </a:t>
            </a:r>
            <a:r>
              <a:rPr lang="en-IN" sz="2800" dirty="0"/>
              <a:t>(2 of 5)</a:t>
            </a:r>
            <a:endParaRPr lang="en-US" sz="2800" dirty="0"/>
          </a:p>
        </p:txBody>
      </p:sp>
      <p:sp>
        <p:nvSpPr>
          <p:cNvPr id="4" name="Content Placeholder 3"/>
          <p:cNvSpPr>
            <a:spLocks noGrp="1"/>
          </p:cNvSpPr>
          <p:nvPr>
            <p:ph idx="1"/>
          </p:nvPr>
        </p:nvSpPr>
        <p:spPr>
          <a:xfrm>
            <a:off x="457200" y="964555"/>
            <a:ext cx="8229600" cy="2693045"/>
          </a:xfrm>
        </p:spPr>
        <p:txBody>
          <a:bodyPr>
            <a:spAutoFit/>
          </a:bodyPr>
          <a:lstStyle/>
          <a:p>
            <a:r>
              <a:rPr lang="en-IN" sz="2400" dirty="0"/>
              <a:t>Parts Involved</a:t>
            </a:r>
          </a:p>
          <a:p>
            <a:pPr lvl="1"/>
            <a:r>
              <a:rPr lang="en-IN" sz="2400" dirty="0"/>
              <a:t>Sensors</a:t>
            </a:r>
          </a:p>
          <a:p>
            <a:pPr lvl="1"/>
            <a:r>
              <a:rPr lang="en-IN" sz="2400" dirty="0"/>
              <a:t>Airbag (inflator) module</a:t>
            </a:r>
          </a:p>
          <a:p>
            <a:pPr lvl="1"/>
            <a:r>
              <a:rPr lang="en-IN" sz="2400" dirty="0"/>
              <a:t>Clockspring wire coil in the steering column</a:t>
            </a:r>
          </a:p>
          <a:p>
            <a:pPr lvl="1"/>
            <a:r>
              <a:rPr lang="en-IN" sz="2400" dirty="0"/>
              <a:t>Control module</a:t>
            </a:r>
          </a:p>
          <a:p>
            <a:pPr lvl="1"/>
            <a:r>
              <a:rPr lang="en-IN" sz="2400" dirty="0"/>
              <a:t>Wiring and connectors</a:t>
            </a:r>
          </a:p>
        </p:txBody>
      </p:sp>
    </p:spTree>
    <p:extLst>
      <p:ext uri="{BB962C8B-B14F-4D97-AF65-F5344CB8AC3E}">
        <p14:creationId xmlns:p14="http://schemas.microsoft.com/office/powerpoint/2010/main" val="415297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188"/>
            <a:ext cx="8229600" cy="646331"/>
          </a:xfrm>
        </p:spPr>
        <p:txBody>
          <a:bodyPr>
            <a:spAutoFit/>
          </a:bodyPr>
          <a:lstStyle/>
          <a:p>
            <a:r>
              <a:rPr lang="en-IN" dirty="0"/>
              <a:t>Front Airbags </a:t>
            </a:r>
            <a:r>
              <a:rPr lang="en-IN" sz="2800" dirty="0"/>
              <a:t>(3 of 5)</a:t>
            </a:r>
            <a:endParaRPr lang="en-US" sz="2800" dirty="0"/>
          </a:p>
        </p:txBody>
      </p:sp>
      <p:sp>
        <p:nvSpPr>
          <p:cNvPr id="4" name="Content Placeholder 3"/>
          <p:cNvSpPr>
            <a:spLocks noGrp="1"/>
          </p:cNvSpPr>
          <p:nvPr>
            <p:ph idx="1"/>
          </p:nvPr>
        </p:nvSpPr>
        <p:spPr>
          <a:xfrm>
            <a:off x="457200" y="972011"/>
            <a:ext cx="8229600" cy="3993401"/>
          </a:xfrm>
        </p:spPr>
        <p:txBody>
          <a:bodyPr>
            <a:spAutoFit/>
          </a:bodyPr>
          <a:lstStyle/>
          <a:p>
            <a:r>
              <a:rPr lang="en-IN" sz="2400" dirty="0"/>
              <a:t>Operation</a:t>
            </a:r>
          </a:p>
          <a:p>
            <a:pPr lvl="1"/>
            <a:r>
              <a:rPr lang="en-IN" sz="2400" dirty="0"/>
              <a:t>To cause a deployment of the airbag, 2 sensors must be triggered at same time. </a:t>
            </a:r>
          </a:p>
          <a:p>
            <a:pPr lvl="1"/>
            <a:r>
              <a:rPr lang="en-IN" sz="2400" dirty="0"/>
              <a:t>Arming sensor and forward sensor.</a:t>
            </a:r>
          </a:p>
          <a:p>
            <a:pPr lvl="1"/>
            <a:r>
              <a:rPr lang="en-IN" sz="2400" dirty="0"/>
              <a:t>Squib uses electrical power and converts it into heat for ignition of the propellant used to inflate the airbag.</a:t>
            </a:r>
          </a:p>
          <a:p>
            <a:r>
              <a:rPr lang="en-IN" sz="2400" dirty="0"/>
              <a:t>Types of Airbag Inflators</a:t>
            </a:r>
          </a:p>
          <a:p>
            <a:pPr lvl="1"/>
            <a:r>
              <a:rPr lang="en-IN" sz="2400" dirty="0"/>
              <a:t>Solid fuel – Sodium Azide pellets</a:t>
            </a:r>
          </a:p>
          <a:p>
            <a:pPr lvl="1"/>
            <a:r>
              <a:rPr lang="en-IN" sz="2400" dirty="0"/>
              <a:t>Compressed gas – Argon gas</a:t>
            </a:r>
          </a:p>
        </p:txBody>
      </p:sp>
    </p:spTree>
    <p:extLst>
      <p:ext uri="{BB962C8B-B14F-4D97-AF65-F5344CB8AC3E}">
        <p14:creationId xmlns:p14="http://schemas.microsoft.com/office/powerpoint/2010/main" val="127230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4444"/>
            <a:ext cx="8229600" cy="646331"/>
          </a:xfrm>
        </p:spPr>
        <p:txBody>
          <a:bodyPr>
            <a:spAutoFit/>
          </a:bodyPr>
          <a:lstStyle/>
          <a:p>
            <a:r>
              <a:rPr lang="en-IN" dirty="0"/>
              <a:t>Front Airbags </a:t>
            </a:r>
            <a:r>
              <a:rPr lang="en-IN" sz="2800" dirty="0"/>
              <a:t>(4 of 5)</a:t>
            </a:r>
            <a:endParaRPr lang="en-US" sz="2800" dirty="0"/>
          </a:p>
        </p:txBody>
      </p:sp>
      <p:sp>
        <p:nvSpPr>
          <p:cNvPr id="4" name="Content Placeholder 3"/>
          <p:cNvSpPr>
            <a:spLocks noGrp="1"/>
          </p:cNvSpPr>
          <p:nvPr>
            <p:ph idx="1"/>
          </p:nvPr>
        </p:nvSpPr>
        <p:spPr>
          <a:xfrm>
            <a:off x="457200" y="971267"/>
            <a:ext cx="8229600" cy="4362733"/>
          </a:xfrm>
        </p:spPr>
        <p:txBody>
          <a:bodyPr>
            <a:spAutoFit/>
          </a:bodyPr>
          <a:lstStyle/>
          <a:p>
            <a:r>
              <a:rPr lang="en-IN" sz="2400" dirty="0"/>
              <a:t>Time For Airbag Deployment</a:t>
            </a:r>
          </a:p>
          <a:p>
            <a:pPr lvl="1"/>
            <a:r>
              <a:rPr lang="en-IN" sz="2400" dirty="0"/>
              <a:t>Collision occurs: 0.0 millisecond</a:t>
            </a:r>
          </a:p>
          <a:p>
            <a:pPr lvl="1"/>
            <a:r>
              <a:rPr lang="en-IN" sz="2400" dirty="0"/>
              <a:t>Sensors detect collision: 16 milliseconds (0.016 second)</a:t>
            </a:r>
          </a:p>
          <a:p>
            <a:pPr lvl="1"/>
            <a:r>
              <a:rPr lang="en-IN" sz="2400" dirty="0"/>
              <a:t>Airbag deployed and seam cover rips: 40 milliseconds (0.040 second)</a:t>
            </a:r>
          </a:p>
          <a:p>
            <a:pPr lvl="1"/>
            <a:r>
              <a:rPr lang="en-IN" sz="2400" dirty="0"/>
              <a:t>Airbag fully inflated: 100 milliseconds (0.100 second)</a:t>
            </a:r>
          </a:p>
          <a:p>
            <a:pPr lvl="1"/>
            <a:r>
              <a:rPr lang="en-IN" sz="2400" dirty="0"/>
              <a:t>Airbag deflated: 250 milliseconds (0.250 second)</a:t>
            </a:r>
          </a:p>
          <a:p>
            <a:r>
              <a:rPr lang="en-IN" sz="2400" dirty="0"/>
              <a:t>Airbag deployment occurs and over in about a ¼  of a second.</a:t>
            </a:r>
          </a:p>
        </p:txBody>
      </p:sp>
    </p:spTree>
    <p:extLst>
      <p:ext uri="{BB962C8B-B14F-4D97-AF65-F5344CB8AC3E}">
        <p14:creationId xmlns:p14="http://schemas.microsoft.com/office/powerpoint/2010/main" val="386795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4"/>
            <a:ext cx="8229600" cy="4378122"/>
          </a:xfrm>
        </p:spPr>
        <p:txBody>
          <a:bodyPr>
            <a:spAutoFit/>
          </a:bodyPr>
          <a:lstStyle/>
          <a:p>
            <a:pPr marL="0" indent="0">
              <a:buNone/>
            </a:pPr>
            <a:r>
              <a:rPr lang="en-US" sz="2400" b="1" dirty="0">
                <a:solidFill>
                  <a:schemeClr val="bg2"/>
                </a:solidFill>
              </a:rPr>
              <a:t>56.1</a:t>
            </a:r>
            <a:r>
              <a:rPr lang="en-US" sz="2400" dirty="0"/>
              <a:t> </a:t>
            </a:r>
            <a:r>
              <a:rPr lang="en-IN" sz="2400" dirty="0"/>
              <a:t>Explain how safety belts and retractors function.</a:t>
            </a:r>
            <a:endParaRPr lang="en-US" sz="2400" dirty="0"/>
          </a:p>
          <a:p>
            <a:pPr marL="0" indent="0">
              <a:buNone/>
            </a:pPr>
            <a:r>
              <a:rPr lang="en-US" sz="2400" b="1" dirty="0">
                <a:solidFill>
                  <a:schemeClr val="bg2"/>
                </a:solidFill>
              </a:rPr>
              <a:t>56.2</a:t>
            </a:r>
            <a:r>
              <a:rPr lang="en-US" sz="2400" dirty="0"/>
              <a:t> </a:t>
            </a:r>
            <a:r>
              <a:rPr lang="en-IN" sz="2400" dirty="0"/>
              <a:t>Explain the operation of front airbags.</a:t>
            </a:r>
            <a:endParaRPr lang="en-US" sz="2400" dirty="0"/>
          </a:p>
          <a:p>
            <a:pPr marL="731520" indent="-731520">
              <a:buNone/>
            </a:pPr>
            <a:r>
              <a:rPr lang="en-US" sz="2400" b="1" dirty="0">
                <a:solidFill>
                  <a:schemeClr val="bg2"/>
                </a:solidFill>
              </a:rPr>
              <a:t>56.3</a:t>
            </a:r>
            <a:r>
              <a:rPr lang="en-US" sz="2400" dirty="0"/>
              <a:t> </a:t>
            </a:r>
            <a:r>
              <a:rPr lang="en-IN" sz="2400" dirty="0"/>
              <a:t>Describe the procedures to diagnose and repair common faults in airbag systems.</a:t>
            </a:r>
          </a:p>
          <a:p>
            <a:pPr marL="731520" indent="-731520">
              <a:buNone/>
            </a:pPr>
            <a:r>
              <a:rPr lang="en-US" sz="2400" b="1" dirty="0">
                <a:solidFill>
                  <a:schemeClr val="bg2"/>
                </a:solidFill>
              </a:rPr>
              <a:t>56.4 </a:t>
            </a:r>
            <a:r>
              <a:rPr lang="en-US" sz="2400" dirty="0"/>
              <a:t>Describe the procedures to repair common faults in airbag systems.</a:t>
            </a:r>
          </a:p>
          <a:p>
            <a:pPr marL="731520" indent="-731520">
              <a:buNone/>
            </a:pPr>
            <a:r>
              <a:rPr lang="en-US" sz="2400" b="1" dirty="0">
                <a:solidFill>
                  <a:schemeClr val="bg2"/>
                </a:solidFill>
              </a:rPr>
              <a:t>56.5</a:t>
            </a:r>
            <a:r>
              <a:rPr lang="en-US" sz="2400" dirty="0"/>
              <a:t> Discuss driver side airbag module replacement.</a:t>
            </a:r>
          </a:p>
          <a:p>
            <a:pPr marL="731520" indent="-731520">
              <a:buNone/>
            </a:pPr>
            <a:r>
              <a:rPr lang="en-US" sz="2400" b="1" dirty="0">
                <a:solidFill>
                  <a:schemeClr val="bg2"/>
                </a:solidFill>
              </a:rPr>
              <a:t>56.6 </a:t>
            </a:r>
            <a:r>
              <a:rPr lang="en-US" sz="2400" dirty="0"/>
              <a:t>Discuss safety issues when manually deploying airbags.</a:t>
            </a:r>
            <a:r>
              <a:rPr lang="en-US" sz="2400" b="1" dirty="0">
                <a:solidFill>
                  <a:schemeClr val="bg2"/>
                </a:solidFill>
              </a:rPr>
              <a:t> </a:t>
            </a:r>
            <a:endParaRPr 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Front Airbags </a:t>
            </a:r>
            <a:r>
              <a:rPr lang="en-IN" sz="2800" dirty="0"/>
              <a:t>(5 of 5)</a:t>
            </a:r>
            <a:endParaRPr lang="en-US" sz="2800" dirty="0"/>
          </a:p>
        </p:txBody>
      </p:sp>
      <p:sp>
        <p:nvSpPr>
          <p:cNvPr id="4" name="Content Placeholder 3"/>
          <p:cNvSpPr>
            <a:spLocks noGrp="1"/>
          </p:cNvSpPr>
          <p:nvPr>
            <p:ph idx="1"/>
          </p:nvPr>
        </p:nvSpPr>
        <p:spPr>
          <a:xfrm>
            <a:off x="457200" y="993875"/>
            <a:ext cx="8229600" cy="4644925"/>
          </a:xfrm>
        </p:spPr>
        <p:txBody>
          <a:bodyPr>
            <a:spAutoFit/>
          </a:bodyPr>
          <a:lstStyle/>
          <a:p>
            <a:r>
              <a:rPr lang="en-IN" sz="2400" dirty="0"/>
              <a:t>Sensor Operation – All 3 types of sensors act as a switch to complete circuit.</a:t>
            </a:r>
          </a:p>
          <a:p>
            <a:pPr lvl="1"/>
            <a:r>
              <a:rPr lang="en-IN" sz="2400" dirty="0"/>
              <a:t>Magnetically retained gold-plated ball sensor</a:t>
            </a:r>
          </a:p>
          <a:p>
            <a:pPr lvl="1"/>
            <a:r>
              <a:rPr lang="en-IN" sz="2400" dirty="0"/>
              <a:t>Rolled up stainless-steel ribbon-type sensor</a:t>
            </a:r>
          </a:p>
          <a:p>
            <a:pPr lvl="1"/>
            <a:r>
              <a:rPr lang="en-IN" sz="2400" dirty="0"/>
              <a:t>Integral sensor</a:t>
            </a:r>
          </a:p>
          <a:p>
            <a:r>
              <a:rPr lang="en-IN" sz="2400" dirty="0"/>
              <a:t>Two-Stage Airbags</a:t>
            </a:r>
          </a:p>
          <a:p>
            <a:pPr lvl="1"/>
            <a:r>
              <a:rPr lang="en-IN" sz="2400" dirty="0"/>
              <a:t>Low-stage deployment</a:t>
            </a:r>
          </a:p>
          <a:p>
            <a:pPr lvl="1"/>
            <a:r>
              <a:rPr lang="en-IN" sz="2400" dirty="0"/>
              <a:t>High-stage deployment</a:t>
            </a:r>
          </a:p>
          <a:p>
            <a:pPr lvl="1"/>
            <a:r>
              <a:rPr lang="en-IN" sz="2400" dirty="0"/>
              <a:t>Low-stage and High-stage deployment</a:t>
            </a:r>
          </a:p>
          <a:p>
            <a:r>
              <a:rPr lang="en-IN" sz="2400" dirty="0"/>
              <a:t>Airbag wiring is yellow for identification purposes. </a:t>
            </a:r>
          </a:p>
        </p:txBody>
      </p:sp>
    </p:spTree>
    <p:extLst>
      <p:ext uri="{BB962C8B-B14F-4D97-AF65-F5344CB8AC3E}">
        <p14:creationId xmlns:p14="http://schemas.microsoft.com/office/powerpoint/2010/main" val="3932878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56.5 SDM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990599"/>
            <a:ext cx="2969625" cy="52309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4114800" cy="4524315"/>
          </a:xfrm>
        </p:spPr>
        <p:txBody>
          <a:bodyPr/>
          <a:lstStyle/>
          <a:p>
            <a:r>
              <a:rPr lang="en-US" sz="2400" dirty="0"/>
              <a:t>A typical airbag system showing many of the components. SDM is the “sensing and diagnostic module” and includes the arming sensor, as well as the electronics that keep checking the circuits for continuity and the capacitors that are discharged to deploy the airbags.</a:t>
            </a:r>
          </a:p>
        </p:txBody>
      </p:sp>
    </p:spTree>
    <p:extLst>
      <p:ext uri="{BB962C8B-B14F-4D97-AF65-F5344CB8AC3E}">
        <p14:creationId xmlns:p14="http://schemas.microsoft.com/office/powerpoint/2010/main" val="70858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56.6 Deployment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30357" y="990600"/>
            <a:ext cx="4146153" cy="4724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6682"/>
            <a:ext cx="3314700" cy="5262979"/>
          </a:xfrm>
        </p:spPr>
        <p:txBody>
          <a:bodyPr/>
          <a:lstStyle/>
          <a:p>
            <a:r>
              <a:rPr lang="en-US" sz="2400" dirty="0"/>
              <a:t>A simplified airbag deployment circuit. Note that both the arming sensor and at least one of the discriminating sensors must be activated at the same time. The arming sensor provides the power, and either one of the discriminating sensors can provide the ground for the circuit</a:t>
            </a:r>
          </a:p>
        </p:txBody>
      </p:sp>
    </p:spTree>
    <p:extLst>
      <p:ext uri="{BB962C8B-B14F-4D97-AF65-F5344CB8AC3E}">
        <p14:creationId xmlns:p14="http://schemas.microsoft.com/office/powerpoint/2010/main" val="1554917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56.7 Inflator Module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29200" cy="36049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819400" cy="5156200"/>
          </a:xfrm>
        </p:spPr>
        <p:txBody>
          <a:bodyPr/>
          <a:lstStyle/>
          <a:p>
            <a:r>
              <a:rPr lang="en-US" sz="2400" dirty="0"/>
              <a:t>The inflator module is being removed from the airbag housing. The squib, inside the inflator module, is the heating element that ignites the pyrotechnic gas generator that rapidly produces nitrogen gas to fill the airbag</a:t>
            </a:r>
          </a:p>
        </p:txBody>
      </p:sp>
    </p:spTree>
    <p:extLst>
      <p:ext uri="{BB962C8B-B14F-4D97-AF65-F5344CB8AC3E}">
        <p14:creationId xmlns:p14="http://schemas.microsoft.com/office/powerpoint/2010/main" val="364760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56.8 Air Curtain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6217" y="1000874"/>
            <a:ext cx="5160584" cy="41807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1148"/>
            <a:ext cx="2781300" cy="1710899"/>
          </a:xfrm>
        </p:spPr>
        <p:txBody>
          <a:bodyPr/>
          <a:lstStyle/>
          <a:p>
            <a:r>
              <a:rPr lang="en-US" sz="2400" dirty="0"/>
              <a:t>This figure shows a deployed side curtain airbag on a training vehicle</a:t>
            </a:r>
          </a:p>
        </p:txBody>
      </p:sp>
    </p:spTree>
    <p:extLst>
      <p:ext uri="{BB962C8B-B14F-4D97-AF65-F5344CB8AC3E}">
        <p14:creationId xmlns:p14="http://schemas.microsoft.com/office/powerpoint/2010/main" val="64159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Airbag Supplemental Restraint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bag_operation">
            <a:hlinkClick r:id="" action="ppaction://media"/>
            <a:extLst>
              <a:ext uri="{FF2B5EF4-FFF2-40B4-BE49-F238E27FC236}">
                <a16:creationId xmlns:a16="http://schemas.microsoft.com/office/drawing/2014/main" id="{20B0CBA0-A7F2-BB20-2533-DCA49632F8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62611"/>
            <a:ext cx="8877300" cy="4993481"/>
          </a:xfrm>
          <a:prstGeom prst="rect">
            <a:avLst/>
          </a:prstGeom>
        </p:spPr>
      </p:pic>
    </p:spTree>
    <p:extLst>
      <p:ext uri="{BB962C8B-B14F-4D97-AF65-F5344CB8AC3E}">
        <p14:creationId xmlns:p14="http://schemas.microsoft.com/office/powerpoint/2010/main" val="33714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56.9 Deployment Sequence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72593" y="1023991"/>
            <a:ext cx="4503934" cy="42338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429000" cy="5209118"/>
          </a:xfrm>
        </p:spPr>
        <p:txBody>
          <a:bodyPr/>
          <a:lstStyle/>
          <a:p>
            <a:pPr marL="0" indent="0">
              <a:buNone/>
            </a:pPr>
            <a:r>
              <a:rPr lang="en-US" dirty="0"/>
              <a:t>The sequence of deployment of a typical airbag includes the following: (a) The driver is sitting in a normal driving position. (b) About 16 milliseconds (0.016 second) after an impact with a solid object that results in a rapid deceleration causing the triggering of the airbag. (c) About 40 milliseconds after impact, the airbag deploys and the driver’s body is moving forward. (d) At 100 milliseconds after impact, the airbag has fully inflated and the driver’s body is being slowed by the airbag and by the seat belt. (e) Starting at about 120 millisecond drivers seat back will start to move  toward the seat and the airbag will be deflated by 250 milliseconds after the impact.</a:t>
            </a:r>
          </a:p>
          <a:p>
            <a:endParaRPr lang="en-US" dirty="0"/>
          </a:p>
        </p:txBody>
      </p:sp>
    </p:spTree>
    <p:extLst>
      <p:ext uri="{BB962C8B-B14F-4D97-AF65-F5344CB8AC3E}">
        <p14:creationId xmlns:p14="http://schemas.microsoft.com/office/powerpoint/2010/main" val="37007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Bag Deploy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Bag_Deploy">
            <a:hlinkClick r:id="" action="ppaction://media"/>
            <a:extLst>
              <a:ext uri="{FF2B5EF4-FFF2-40B4-BE49-F238E27FC236}">
                <a16:creationId xmlns:a16="http://schemas.microsoft.com/office/drawing/2014/main" id="{212ECC27-2942-DAC2-D88F-59C28C912E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405" y="1151704"/>
            <a:ext cx="9054661" cy="5093247"/>
          </a:xfrm>
          <a:prstGeom prst="rect">
            <a:avLst/>
          </a:prstGeom>
        </p:spPr>
      </p:pic>
    </p:spTree>
    <p:extLst>
      <p:ext uri="{BB962C8B-B14F-4D97-AF65-F5344CB8AC3E}">
        <p14:creationId xmlns:p14="http://schemas.microsoft.com/office/powerpoint/2010/main" val="31439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Air Bag Inflation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ir_Bag_Inflation">
            <a:hlinkClick r:id="" action="ppaction://media"/>
            <a:extLst>
              <a:ext uri="{FF2B5EF4-FFF2-40B4-BE49-F238E27FC236}">
                <a16:creationId xmlns:a16="http://schemas.microsoft.com/office/drawing/2014/main" id="{B8892086-889B-44C4-2550-06EAF976BE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 y="1086097"/>
            <a:ext cx="9029700" cy="5079206"/>
          </a:xfrm>
          <a:prstGeom prst="rect">
            <a:avLst/>
          </a:prstGeom>
        </p:spPr>
      </p:pic>
    </p:spTree>
    <p:extLst>
      <p:ext uri="{BB962C8B-B14F-4D97-AF65-F5344CB8AC3E}">
        <p14:creationId xmlns:p14="http://schemas.microsoft.com/office/powerpoint/2010/main" val="7720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56.10 Airbag Magnetic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016000"/>
            <a:ext cx="4083448" cy="51495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830997"/>
          </a:xfrm>
        </p:spPr>
        <p:txBody>
          <a:bodyPr/>
          <a:lstStyle/>
          <a:p>
            <a:r>
              <a:rPr lang="en-US" sz="2400" dirty="0"/>
              <a:t>Airbag magnetic sensor.</a:t>
            </a:r>
          </a:p>
        </p:txBody>
      </p:sp>
    </p:spTree>
    <p:extLst>
      <p:ext uri="{BB962C8B-B14F-4D97-AF65-F5344CB8AC3E}">
        <p14:creationId xmlns:p14="http://schemas.microsoft.com/office/powerpoint/2010/main" val="277318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2305"/>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89127"/>
            <a:ext cx="8229600" cy="2516073"/>
          </a:xfrm>
        </p:spPr>
        <p:txBody>
          <a:bodyPr>
            <a:spAutoFit/>
          </a:bodyPr>
          <a:lstStyle/>
          <a:p>
            <a:pPr marL="731520" indent="-731520">
              <a:buNone/>
            </a:pPr>
            <a:r>
              <a:rPr lang="en-US" sz="2400" b="1" dirty="0">
                <a:solidFill>
                  <a:schemeClr val="bg2"/>
                </a:solidFill>
              </a:rPr>
              <a:t>56.7 </a:t>
            </a:r>
            <a:r>
              <a:rPr lang="en-US" sz="2400" dirty="0"/>
              <a:t>Explain how the passenger presence system works.</a:t>
            </a:r>
          </a:p>
          <a:p>
            <a:pPr marL="731520" indent="-731520">
              <a:buNone/>
            </a:pPr>
            <a:r>
              <a:rPr lang="en-US" sz="2400" b="1" dirty="0">
                <a:solidFill>
                  <a:schemeClr val="bg2"/>
                </a:solidFill>
              </a:rPr>
              <a:t>56.8 </a:t>
            </a:r>
            <a:r>
              <a:rPr lang="en-US" sz="2400" dirty="0"/>
              <a:t>Describe how seat and side curtain airbags function.</a:t>
            </a:r>
          </a:p>
          <a:p>
            <a:pPr marL="731520" indent="-731520">
              <a:buNone/>
            </a:pPr>
            <a:r>
              <a:rPr lang="en-US" sz="2400" b="1" dirty="0">
                <a:solidFill>
                  <a:schemeClr val="bg2"/>
                </a:solidFill>
              </a:rPr>
              <a:t>56.9 </a:t>
            </a:r>
            <a:r>
              <a:rPr lang="en-US" sz="2400" dirty="0"/>
              <a:t>Describe the data recorded by an event data recorder when an airbag is deployed.</a:t>
            </a:r>
            <a:endParaRPr lang="en-IN" sz="2400" dirty="0"/>
          </a:p>
          <a:p>
            <a:pPr marL="0" indent="0">
              <a:buNone/>
            </a:pPr>
            <a:endParaRPr lang="en-US" sz="2400" dirty="0"/>
          </a:p>
        </p:txBody>
      </p:sp>
    </p:spTree>
    <p:extLst>
      <p:ext uri="{BB962C8B-B14F-4D97-AF65-F5344CB8AC3E}">
        <p14:creationId xmlns:p14="http://schemas.microsoft.com/office/powerpoint/2010/main" val="788922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56.11 Ribbon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0" y="1016000"/>
            <a:ext cx="2780988" cy="51714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886200" cy="1200329"/>
          </a:xfrm>
        </p:spPr>
        <p:txBody>
          <a:bodyPr/>
          <a:lstStyle/>
          <a:p>
            <a:r>
              <a:rPr lang="en-US" sz="2400" dirty="0"/>
              <a:t>Some vehicles use a ribbon-type crash sensor</a:t>
            </a:r>
          </a:p>
        </p:txBody>
      </p:sp>
    </p:spTree>
    <p:extLst>
      <p:ext uri="{BB962C8B-B14F-4D97-AF65-F5344CB8AC3E}">
        <p14:creationId xmlns:p14="http://schemas.microsoft.com/office/powerpoint/2010/main" val="3056943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56.12 SDM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2735" y="1016000"/>
            <a:ext cx="4708499" cy="47895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163784" cy="1569660"/>
          </a:xfrm>
        </p:spPr>
        <p:txBody>
          <a:bodyPr/>
          <a:lstStyle/>
          <a:p>
            <a:r>
              <a:rPr lang="en-US" sz="2400" dirty="0"/>
              <a:t>A sensing and diagnostic module that includes an accelerometer</a:t>
            </a:r>
          </a:p>
        </p:txBody>
      </p:sp>
    </p:spTree>
    <p:extLst>
      <p:ext uri="{BB962C8B-B14F-4D97-AF65-F5344CB8AC3E}">
        <p14:creationId xmlns:p14="http://schemas.microsoft.com/office/powerpoint/2010/main" val="251221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56.13 Two Inflator Connectors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15999"/>
            <a:ext cx="4901172" cy="43515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9461" y="1003300"/>
            <a:ext cx="2895600" cy="4851400"/>
          </a:xfrm>
        </p:spPr>
        <p:txBody>
          <a:bodyPr/>
          <a:lstStyle/>
          <a:p>
            <a:r>
              <a:rPr lang="en-US" sz="2400" dirty="0"/>
              <a:t>A driver’s side airbag showing two inflator connectors. One is for the lower-force inflator and the other is for the higher-force inflator. Either can be ignited, or both at the same time if the deceleration sensor detects a severe impact</a:t>
            </a:r>
          </a:p>
        </p:txBody>
      </p:sp>
    </p:spTree>
    <p:extLst>
      <p:ext uri="{BB962C8B-B14F-4D97-AF65-F5344CB8AC3E}">
        <p14:creationId xmlns:p14="http://schemas.microsoft.com/office/powerpoint/2010/main" val="157118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56.14 Airbag Control Module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3967752" cy="50036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76600" cy="4572000"/>
          </a:xfrm>
        </p:spPr>
        <p:txBody>
          <a:bodyPr/>
          <a:lstStyle/>
          <a:p>
            <a:r>
              <a:rPr lang="en-US" sz="2000" dirty="0"/>
              <a:t>The airbag control module is linked to the powertrain control module (PCM) and the body control module (BCM) on this Chrysler System. Notice the airbag wire connecting the module to the airbag through the clockspring. Both power, labeled “driver airbag high,” and ground, labeled “driver airbag Low,” are conducted through the clockspring</a:t>
            </a:r>
          </a:p>
        </p:txBody>
      </p:sp>
    </p:spTree>
    <p:extLst>
      <p:ext uri="{BB962C8B-B14F-4D97-AF65-F5344CB8AC3E}">
        <p14:creationId xmlns:p14="http://schemas.microsoft.com/office/powerpoint/2010/main" val="1713330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two types of airbag inflators?</a:t>
            </a:r>
          </a:p>
        </p:txBody>
      </p:sp>
    </p:spTree>
    <p:extLst>
      <p:ext uri="{BB962C8B-B14F-4D97-AF65-F5344CB8AC3E}">
        <p14:creationId xmlns:p14="http://schemas.microsoft.com/office/powerpoint/2010/main" val="417166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IN" sz="2400" dirty="0"/>
              <a:t>Solid fuel – Sodium Azide, and compressed gas – Argon Gas. </a:t>
            </a:r>
          </a:p>
        </p:txBody>
      </p:sp>
    </p:spTree>
    <p:extLst>
      <p:ext uri="{BB962C8B-B14F-4D97-AF65-F5344CB8AC3E}">
        <p14:creationId xmlns:p14="http://schemas.microsoft.com/office/powerpoint/2010/main" val="128793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416"/>
            <a:ext cx="8229600" cy="1200329"/>
          </a:xfrm>
        </p:spPr>
        <p:txBody>
          <a:bodyPr>
            <a:spAutoFit/>
          </a:bodyPr>
          <a:lstStyle/>
          <a:p>
            <a:r>
              <a:rPr lang="en-IN" dirty="0"/>
              <a:t>Airbag Diagnosis Tools and Equipment </a:t>
            </a:r>
            <a:r>
              <a:rPr lang="en-IN" sz="2800" dirty="0"/>
              <a:t>(1 of 2)</a:t>
            </a:r>
            <a:endParaRPr lang="en-US" sz="2000" dirty="0"/>
          </a:p>
        </p:txBody>
      </p:sp>
      <p:sp>
        <p:nvSpPr>
          <p:cNvPr id="4" name="Content Placeholder 3"/>
          <p:cNvSpPr>
            <a:spLocks noGrp="1"/>
          </p:cNvSpPr>
          <p:nvPr>
            <p:ph idx="1"/>
          </p:nvPr>
        </p:nvSpPr>
        <p:spPr>
          <a:xfrm>
            <a:off x="457200" y="1483563"/>
            <a:ext cx="8229600" cy="3393237"/>
          </a:xfrm>
        </p:spPr>
        <p:txBody>
          <a:bodyPr>
            <a:spAutoFit/>
          </a:bodyPr>
          <a:lstStyle/>
          <a:p>
            <a:r>
              <a:rPr lang="en-IN" sz="2400" dirty="0"/>
              <a:t>Self-Test Procedure</a:t>
            </a:r>
          </a:p>
          <a:p>
            <a:pPr lvl="1"/>
            <a:r>
              <a:rPr lang="en-IN" sz="2400" dirty="0"/>
              <a:t>The electrical portion of airbag systems is constantly checked by the circuits within the airbag energizing power unit or through the airbag controller.</a:t>
            </a:r>
          </a:p>
          <a:p>
            <a:r>
              <a:rPr lang="en-IN" sz="2400" dirty="0"/>
              <a:t>Diagnosis and service of airbag systems usually require some or all of the following items.</a:t>
            </a:r>
          </a:p>
          <a:p>
            <a:pPr lvl="1"/>
            <a:r>
              <a:rPr lang="en-IN" sz="2400" dirty="0"/>
              <a:t>Digital multimeter, air bag load tool, scan tool, shorting bars, airbag system tester, special wire-repair tools.</a:t>
            </a:r>
          </a:p>
        </p:txBody>
      </p:sp>
    </p:spTree>
    <p:extLst>
      <p:ext uri="{BB962C8B-B14F-4D97-AF65-F5344CB8AC3E}">
        <p14:creationId xmlns:p14="http://schemas.microsoft.com/office/powerpoint/2010/main" val="2400729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6260"/>
            <a:ext cx="8229600" cy="1200329"/>
          </a:xfrm>
        </p:spPr>
        <p:txBody>
          <a:bodyPr>
            <a:spAutoFit/>
          </a:bodyPr>
          <a:lstStyle/>
          <a:p>
            <a:r>
              <a:rPr lang="en-IN" dirty="0"/>
              <a:t>Airbag Diagnosis Tools and Equipment </a:t>
            </a:r>
            <a:r>
              <a:rPr lang="en-IN" sz="2800" dirty="0"/>
              <a:t>(2 of 2)</a:t>
            </a:r>
            <a:endParaRPr lang="en-US" sz="2000" dirty="0"/>
          </a:p>
        </p:txBody>
      </p:sp>
      <p:sp>
        <p:nvSpPr>
          <p:cNvPr id="4" name="Content Placeholder 3"/>
          <p:cNvSpPr>
            <a:spLocks noGrp="1"/>
          </p:cNvSpPr>
          <p:nvPr>
            <p:ph idx="1"/>
          </p:nvPr>
        </p:nvSpPr>
        <p:spPr>
          <a:xfrm>
            <a:off x="457200" y="1402407"/>
            <a:ext cx="8229600" cy="3954929"/>
          </a:xfrm>
        </p:spPr>
        <p:txBody>
          <a:bodyPr>
            <a:spAutoFit/>
          </a:bodyPr>
          <a:lstStyle/>
          <a:p>
            <a:r>
              <a:rPr lang="en-IN" sz="2400" dirty="0"/>
              <a:t>Precautions</a:t>
            </a:r>
          </a:p>
          <a:p>
            <a:pPr lvl="1"/>
            <a:r>
              <a:rPr lang="en-IN" sz="2400" dirty="0"/>
              <a:t>Always follow all precautions and warning stickers.</a:t>
            </a:r>
          </a:p>
          <a:p>
            <a:pPr lvl="1"/>
            <a:r>
              <a:rPr lang="en-IN" sz="2400" dirty="0"/>
              <a:t>Maintain safe working distance from all airbags.</a:t>
            </a:r>
          </a:p>
          <a:p>
            <a:pPr lvl="1"/>
            <a:r>
              <a:rPr lang="en-IN" sz="2400" dirty="0"/>
              <a:t>After a collision, inflator module and all sensors usually must be replaced.</a:t>
            </a:r>
          </a:p>
          <a:p>
            <a:pPr lvl="1"/>
            <a:r>
              <a:rPr lang="en-IN" sz="2400" dirty="0"/>
              <a:t>Avoid using self-powered test light on air bag systems.</a:t>
            </a:r>
          </a:p>
          <a:p>
            <a:pPr lvl="1"/>
            <a:r>
              <a:rPr lang="en-IN" sz="2400" dirty="0"/>
              <a:t>Always hold inflator away from your body.</a:t>
            </a:r>
          </a:p>
          <a:p>
            <a:pPr lvl="1"/>
            <a:r>
              <a:rPr lang="en-IN" sz="2400" dirty="0"/>
              <a:t>Never jar or strike a sensor.</a:t>
            </a:r>
          </a:p>
          <a:p>
            <a:pPr lvl="1"/>
            <a:r>
              <a:rPr lang="en-IN" sz="2400" dirty="0"/>
              <a:t>Handling deployed inflator, always wear gloves.</a:t>
            </a:r>
          </a:p>
        </p:txBody>
      </p:sp>
    </p:spTree>
    <p:extLst>
      <p:ext uri="{BB962C8B-B14F-4D97-AF65-F5344CB8AC3E}">
        <p14:creationId xmlns:p14="http://schemas.microsoft.com/office/powerpoint/2010/main" val="1958193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56.15</a:t>
            </a:r>
            <a:r>
              <a:rPr lang="en-US" sz="2800" dirty="0"/>
              <a:t> </a:t>
            </a:r>
            <a:r>
              <a:rPr lang="en-US" dirty="0"/>
              <a:t>Airbag Diagnostic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16000"/>
            <a:ext cx="4948040" cy="44549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590800" cy="4241800"/>
          </a:xfrm>
        </p:spPr>
        <p:txBody>
          <a:bodyPr/>
          <a:lstStyle/>
          <a:p>
            <a:r>
              <a:rPr lang="en-US" sz="2400" dirty="0"/>
              <a:t>An airbag diagnostic tester. Included in the plastic box are electrical connectors and a load tool that substitutes for the inflator module during troubleshooting</a:t>
            </a:r>
          </a:p>
        </p:txBody>
      </p:sp>
    </p:spTree>
    <p:extLst>
      <p:ext uri="{BB962C8B-B14F-4D97-AF65-F5344CB8AC3E}">
        <p14:creationId xmlns:p14="http://schemas.microsoft.com/office/powerpoint/2010/main" val="1155005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7471"/>
            <a:ext cx="8229600" cy="1200329"/>
          </a:xfrm>
        </p:spPr>
        <p:txBody>
          <a:bodyPr/>
          <a:lstStyle/>
          <a:p>
            <a:r>
              <a:rPr lang="en-US" dirty="0"/>
              <a:t>Frequently Asked Question: What Are Smart Airbags?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3416320"/>
          </a:xfrm>
        </p:spPr>
        <p:txBody>
          <a:bodyPr/>
          <a:lstStyle/>
          <a:p>
            <a:r>
              <a:rPr lang="en-US" sz="1800" b="1" dirty="0"/>
              <a:t>What Are Smart Airbags? </a:t>
            </a:r>
            <a:r>
              <a:rPr lang="en-US" sz="1800" dirty="0"/>
              <a:t>Smart airbags use the information from sensors to determine the level of deployment. Sensors used include the following: Vehicle speed (VS) sensors. This type of sensor has a major effect on the intensity of a collision.  The higher the speed is, the greater is the amount of impact force. Seat belt fastened switch. If the seat belt is fastened, as determined by the seat belt buckle switch, the airbag system deploys accordingly. If the driver or passenger is not wearing a seat belt, the airbag system deploys with greater force compared to when the seat belt is being worn.  Passenger seat sensor. The sensor in the seat on the passenger’s side determines the force of deployment. If there is not a passenger detected, the passenger side airbag does not deploy on the Vehicle equipped with a passenger seat sensor system.</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828800"/>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69105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Safety Belts and Retractors </a:t>
            </a:r>
            <a:r>
              <a:rPr lang="en-IN" sz="2800" dirty="0"/>
              <a:t>(1 of 2)</a:t>
            </a:r>
            <a:endParaRPr lang="en-US" sz="2800" dirty="0"/>
          </a:p>
        </p:txBody>
      </p:sp>
      <p:sp>
        <p:nvSpPr>
          <p:cNvPr id="4" name="Content Placeholder 3"/>
          <p:cNvSpPr>
            <a:spLocks noGrp="1"/>
          </p:cNvSpPr>
          <p:nvPr>
            <p:ph idx="1"/>
          </p:nvPr>
        </p:nvSpPr>
        <p:spPr>
          <a:xfrm>
            <a:off x="457200" y="1003399"/>
            <a:ext cx="8229600" cy="4559201"/>
          </a:xfrm>
        </p:spPr>
        <p:txBody>
          <a:bodyPr>
            <a:spAutoFit/>
          </a:bodyPr>
          <a:lstStyle/>
          <a:p>
            <a:r>
              <a:rPr lang="en-IN" sz="2400" dirty="0"/>
              <a:t>Safety Belts</a:t>
            </a:r>
          </a:p>
          <a:p>
            <a:pPr lvl="1"/>
            <a:r>
              <a:rPr lang="en-IN" sz="2400" dirty="0"/>
              <a:t>Most safety belts include three-point support and are constructed of nylon webbing about 2 inches (5 cm) wide.</a:t>
            </a:r>
          </a:p>
          <a:p>
            <a:r>
              <a:rPr lang="en-IN" sz="2400" dirty="0"/>
              <a:t>Belt Retractors</a:t>
            </a:r>
          </a:p>
          <a:p>
            <a:pPr lvl="1"/>
            <a:r>
              <a:rPr lang="en-IN" sz="2400" dirty="0"/>
              <a:t>Emergency locking retractors, which lock the position of the safety belt in the event of a collision or rollover.</a:t>
            </a:r>
          </a:p>
          <a:p>
            <a:pPr lvl="1"/>
            <a:r>
              <a:rPr lang="en-IN" sz="2400" dirty="0"/>
              <a:t>Emergency and web speed-sensitive retractors, which allow freedom of movement for the driver and passenger, but lock if the vehicle is accelerating too fast or if the vehicle is decelerating too fast.</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Airbag System Service</a:t>
            </a:r>
          </a:p>
        </p:txBody>
      </p:sp>
      <p:sp>
        <p:nvSpPr>
          <p:cNvPr id="4" name="Content Placeholder 3"/>
          <p:cNvSpPr>
            <a:spLocks noGrp="1"/>
          </p:cNvSpPr>
          <p:nvPr>
            <p:ph idx="1"/>
          </p:nvPr>
        </p:nvSpPr>
        <p:spPr>
          <a:xfrm>
            <a:off x="457200" y="990601"/>
            <a:ext cx="8229600" cy="4419599"/>
          </a:xfrm>
        </p:spPr>
        <p:txBody>
          <a:bodyPr>
            <a:spAutoFit/>
          </a:bodyPr>
          <a:lstStyle/>
          <a:p>
            <a:r>
              <a:rPr lang="en-IN" sz="2400" dirty="0"/>
              <a:t>Dis-arming</a:t>
            </a:r>
          </a:p>
          <a:p>
            <a:pPr lvl="1"/>
            <a:r>
              <a:rPr lang="en-IN" sz="2400" dirty="0"/>
              <a:t>Disconnect the negative battery cable, remove the airbag fuse, disconnect the airbag connectors.</a:t>
            </a:r>
          </a:p>
          <a:p>
            <a:r>
              <a:rPr lang="en-IN" sz="2400" dirty="0"/>
              <a:t>Diagnostic and Service Procedures</a:t>
            </a:r>
          </a:p>
          <a:p>
            <a:pPr lvl="1"/>
            <a:r>
              <a:rPr lang="en-IN" sz="2400" dirty="0"/>
              <a:t>Use service information to determine how the circuit is designed and the correct sequence of tests to be followed.</a:t>
            </a:r>
          </a:p>
          <a:p>
            <a:r>
              <a:rPr lang="en-IN" sz="2400" dirty="0"/>
              <a:t>Self-Diagnosis</a:t>
            </a:r>
          </a:p>
          <a:p>
            <a:pPr lvl="1"/>
            <a:r>
              <a:rPr lang="en-IN" sz="2400" dirty="0"/>
              <a:t>Airbag systems can detect system electrical faults, disable the system and illuminate the warning lamp.</a:t>
            </a:r>
          </a:p>
        </p:txBody>
      </p:sp>
    </p:spTree>
    <p:extLst>
      <p:ext uri="{BB962C8B-B14F-4D97-AF65-F5344CB8AC3E}">
        <p14:creationId xmlns:p14="http://schemas.microsoft.com/office/powerpoint/2010/main" val="1053008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90591" y="228600"/>
            <a:ext cx="8229600" cy="1107996"/>
          </a:xfrm>
        </p:spPr>
        <p:txBody>
          <a:bodyPr>
            <a:spAutoFit/>
          </a:bodyPr>
          <a:lstStyle/>
          <a:p>
            <a:r>
              <a:rPr lang="en-US" dirty="0"/>
              <a:t>Driver Side Airbag Module Replacement</a:t>
            </a:r>
          </a:p>
        </p:txBody>
      </p:sp>
      <p:sp>
        <p:nvSpPr>
          <p:cNvPr id="4" name="Content Placeholder 3"/>
          <p:cNvSpPr>
            <a:spLocks noGrp="1"/>
          </p:cNvSpPr>
          <p:nvPr>
            <p:ph idx="4294967295"/>
          </p:nvPr>
        </p:nvSpPr>
        <p:spPr>
          <a:xfrm>
            <a:off x="490591" y="1447800"/>
            <a:ext cx="8229600" cy="4539704"/>
          </a:xfrm>
        </p:spPr>
        <p:txBody>
          <a:bodyPr>
            <a:spAutoFit/>
          </a:bodyPr>
          <a:lstStyle/>
          <a:p>
            <a:pPr marL="255588" indent="-255588"/>
            <a:r>
              <a:rPr lang="en-IN" sz="2400" dirty="0"/>
              <a:t>Airbag Module Removal</a:t>
            </a:r>
          </a:p>
          <a:p>
            <a:pPr marL="914400" lvl="1" indent="-457200">
              <a:buFont typeface="+mj-lt"/>
              <a:buAutoNum type="arabicPeriod"/>
            </a:pPr>
            <a:r>
              <a:rPr lang="en-IN" sz="2400" dirty="0"/>
              <a:t>Turn the steering wheel until the front wheels are positioned straight ahead</a:t>
            </a:r>
          </a:p>
          <a:p>
            <a:pPr marL="914400" lvl="1" indent="-457200">
              <a:buFont typeface="+mj-lt"/>
              <a:buAutoNum type="arabicPeriod"/>
            </a:pPr>
            <a:r>
              <a:rPr lang="en-IN" sz="2400" dirty="0"/>
              <a:t>Switch the ignition off and disconnect the negative battery cable. (wait ten minutes)</a:t>
            </a:r>
          </a:p>
          <a:p>
            <a:pPr marL="914400" lvl="1" indent="-457200">
              <a:buFont typeface="+mj-lt"/>
              <a:buAutoNum type="arabicPeriod"/>
            </a:pPr>
            <a:r>
              <a:rPr lang="en-IN" sz="2400" dirty="0"/>
              <a:t>Loosen and remove the nuts or screws that hold the airbag module in place.</a:t>
            </a:r>
          </a:p>
          <a:p>
            <a:pPr marL="914400" lvl="1" indent="-457200">
              <a:buFont typeface="+mj-lt"/>
              <a:buAutoNum type="arabicPeriod"/>
            </a:pPr>
            <a:r>
              <a:rPr lang="en-IN" sz="2400" dirty="0"/>
              <a:t>Carefully lift the airbag module from the steering wheel and disconnect the electrical connector.</a:t>
            </a:r>
          </a:p>
          <a:p>
            <a:pPr marL="914400" lvl="1" indent="-457200">
              <a:buFont typeface="+mj-lt"/>
              <a:buAutoNum type="arabicPeriod"/>
            </a:pPr>
            <a:r>
              <a:rPr lang="en-US" sz="2400" dirty="0"/>
              <a:t>When installing airbag module, make sure the clock-spring is correctly positioned.</a:t>
            </a:r>
            <a:endParaRPr lang="en-IN" sz="2400" dirty="0"/>
          </a:p>
        </p:txBody>
      </p:sp>
    </p:spTree>
    <p:extLst>
      <p:ext uri="{BB962C8B-B14F-4D97-AF65-F5344CB8AC3E}">
        <p14:creationId xmlns:p14="http://schemas.microsoft.com/office/powerpoint/2010/main" val="2360201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799"/>
            <a:ext cx="79755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85454" y="0"/>
            <a:ext cx="8229600" cy="1754326"/>
          </a:xfrm>
        </p:spPr>
        <p:txBody>
          <a:bodyPr/>
          <a:lstStyle/>
          <a:p>
            <a:r>
              <a:rPr lang="en-US" dirty="0"/>
              <a:t>Frequently Asked Question: Why Change Knee Bolsters If Switching to Larger Wheels?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781370"/>
            <a:ext cx="7667625" cy="3416320"/>
          </a:xfrm>
        </p:spPr>
        <p:txBody>
          <a:bodyPr/>
          <a:lstStyle/>
          <a:p>
            <a:r>
              <a:rPr lang="en-US" sz="1800" b="1" dirty="0"/>
              <a:t>Why Change Knee Bolsters If Switching to Larger Wheels?  </a:t>
            </a:r>
            <a:r>
              <a:rPr lang="en-US" sz="1800" dirty="0"/>
              <a:t>Larger wheels and tires can be installed on vehicles, but the PCM needs to be reprogrammed so the speedometer and other systems that are affected by a change in wheel/tire size can work effectively. When 20 inch wheels are installed on GM trucks or SUV, GM specifies that replacement knee bolsters be installed. Knee bolsters are the padded area located on the lower part of the dash where a driver or passenger’s knees would hit in the event of a front collision. The reason for the need to replace the knee bolsters is to maintain the crash testing results. The larger 20 inch wheels tend to be forced further into the passenger compartment in the event of a front-end collision. Therefore, to maintain the frontal crash rating standard, the larger knee bolsters are required.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97827" y="2038385"/>
            <a:ext cx="766762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65210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56.16 Inflator Module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1038261"/>
            <a:ext cx="4514859" cy="4526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38261"/>
            <a:ext cx="3276600" cy="4524315"/>
          </a:xfrm>
        </p:spPr>
        <p:txBody>
          <a:bodyPr/>
          <a:lstStyle/>
          <a:p>
            <a:r>
              <a:rPr lang="en-US" sz="2400" dirty="0"/>
              <a:t>After disconnecting the battery and the yellow connector at the base of the steering column, the airbag inflator module can be removed from the steering wheel and the yellow airbag electrical connector at the inflator module be disconnected</a:t>
            </a:r>
          </a:p>
        </p:txBody>
      </p:sp>
    </p:spTree>
    <p:extLst>
      <p:ext uri="{BB962C8B-B14F-4D97-AF65-F5344CB8AC3E}">
        <p14:creationId xmlns:p14="http://schemas.microsoft.com/office/powerpoint/2010/main" val="3121225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56.17 Shorting Bars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15999"/>
            <a:ext cx="4738442" cy="43897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971800" cy="5003800"/>
          </a:xfrm>
        </p:spPr>
        <p:txBody>
          <a:bodyPr/>
          <a:lstStyle/>
          <a:p>
            <a:r>
              <a:rPr lang="en-US" sz="2400" dirty="0"/>
              <a:t>Shorting bars are used in most airbag connectors. These spring-loaded clips short across both terminals of an airbag connector when it is disconnected to help prevent accidental deployment of the airbag</a:t>
            </a:r>
          </a:p>
        </p:txBody>
      </p:sp>
    </p:spTree>
    <p:extLst>
      <p:ext uri="{BB962C8B-B14F-4D97-AF65-F5344CB8AC3E}">
        <p14:creationId xmlns:p14="http://schemas.microsoft.com/office/powerpoint/2010/main" val="2059914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56.18 Clockspring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016000"/>
            <a:ext cx="5075570" cy="44599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667000" cy="3098800"/>
          </a:xfrm>
        </p:spPr>
        <p:txBody>
          <a:bodyPr/>
          <a:lstStyle/>
          <a:p>
            <a:r>
              <a:rPr lang="en-US" sz="2400" dirty="0"/>
              <a:t> An airbag clockspring showing the flat conductor wire. It must be properly positioned to ensure proper operation</a:t>
            </a:r>
          </a:p>
        </p:txBody>
      </p:sp>
    </p:spTree>
    <p:extLst>
      <p:ext uri="{BB962C8B-B14F-4D97-AF65-F5344CB8AC3E}">
        <p14:creationId xmlns:p14="http://schemas.microsoft.com/office/powerpoint/2010/main" val="2046143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0"/>
            <a:ext cx="8229600" cy="1200329"/>
          </a:xfrm>
        </p:spPr>
        <p:txBody>
          <a:bodyPr>
            <a:spAutoFit/>
          </a:bodyPr>
          <a:lstStyle/>
          <a:p>
            <a:r>
              <a:rPr lang="en-IN" dirty="0"/>
              <a:t>Safety When Manually Deploying Airbags</a:t>
            </a:r>
            <a:endParaRPr lang="en-US" dirty="0"/>
          </a:p>
        </p:txBody>
      </p:sp>
      <p:sp>
        <p:nvSpPr>
          <p:cNvPr id="4" name="Content Placeholder 3"/>
          <p:cNvSpPr>
            <a:spLocks noGrp="1"/>
          </p:cNvSpPr>
          <p:nvPr>
            <p:ph idx="1"/>
          </p:nvPr>
        </p:nvSpPr>
        <p:spPr>
          <a:xfrm>
            <a:off x="457200" y="1447800"/>
            <a:ext cx="8229600" cy="3276600"/>
          </a:xfrm>
        </p:spPr>
        <p:txBody>
          <a:bodyPr>
            <a:spAutoFit/>
          </a:bodyPr>
          <a:lstStyle/>
          <a:p>
            <a:r>
              <a:rPr lang="en-IN" sz="2400" dirty="0"/>
              <a:t>When possible, deploy the airbag outside of the vehicle.</a:t>
            </a:r>
          </a:p>
          <a:p>
            <a:r>
              <a:rPr lang="en-IN" sz="2400" dirty="0"/>
              <a:t>Wear the proper hearing and eye protection.</a:t>
            </a:r>
          </a:p>
          <a:p>
            <a:r>
              <a:rPr lang="en-IN" sz="2400" dirty="0"/>
              <a:t>Deploy the airbag with the trim cover facing up.</a:t>
            </a:r>
          </a:p>
          <a:p>
            <a:r>
              <a:rPr lang="en-IN" sz="2400" dirty="0"/>
              <a:t>Stay at least 20 ft. (6 m) from the airbag.</a:t>
            </a:r>
          </a:p>
          <a:p>
            <a:r>
              <a:rPr lang="en-IN" sz="2400" dirty="0"/>
              <a:t>Allow the airbag module to cool.</a:t>
            </a:r>
          </a:p>
          <a:p>
            <a:r>
              <a:rPr lang="en-IN" sz="2400" dirty="0"/>
              <a:t>Follow the vehicle manufacturer’s recommendations.</a:t>
            </a:r>
          </a:p>
        </p:txBody>
      </p:sp>
    </p:spTree>
    <p:extLst>
      <p:ext uri="{BB962C8B-B14F-4D97-AF65-F5344CB8AC3E}">
        <p14:creationId xmlns:p14="http://schemas.microsoft.com/office/powerpoint/2010/main" val="4178407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56.19 Deployment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599"/>
            <a:ext cx="3392915" cy="51395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4038600" cy="1938992"/>
          </a:xfrm>
        </p:spPr>
        <p:txBody>
          <a:bodyPr/>
          <a:lstStyle/>
          <a:p>
            <a:r>
              <a:rPr lang="en-US" sz="2400" dirty="0"/>
              <a:t>An airbag being deployed as part of a demonstration in an automotive laboratory</a:t>
            </a:r>
          </a:p>
        </p:txBody>
      </p:sp>
    </p:spTree>
    <p:extLst>
      <p:ext uri="{BB962C8B-B14F-4D97-AF65-F5344CB8AC3E}">
        <p14:creationId xmlns:p14="http://schemas.microsoft.com/office/powerpoint/2010/main" val="1240375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776"/>
            <a:ext cx="8229600" cy="646331"/>
          </a:xfrm>
        </p:spPr>
        <p:txBody>
          <a:bodyPr>
            <a:spAutoFit/>
          </a:bodyPr>
          <a:lstStyle/>
          <a:p>
            <a:r>
              <a:rPr lang="en-IN" dirty="0"/>
              <a:t>Occupant Detection Systems</a:t>
            </a:r>
            <a:endParaRPr lang="en-US" dirty="0"/>
          </a:p>
        </p:txBody>
      </p:sp>
      <p:sp>
        <p:nvSpPr>
          <p:cNvPr id="4" name="Content Placeholder 3"/>
          <p:cNvSpPr>
            <a:spLocks noGrp="1"/>
          </p:cNvSpPr>
          <p:nvPr>
            <p:ph idx="1"/>
          </p:nvPr>
        </p:nvSpPr>
        <p:spPr>
          <a:xfrm>
            <a:off x="457200" y="1008251"/>
            <a:ext cx="8229600" cy="4108817"/>
          </a:xfrm>
        </p:spPr>
        <p:txBody>
          <a:bodyPr>
            <a:spAutoFit/>
          </a:bodyPr>
          <a:lstStyle/>
          <a:p>
            <a:r>
              <a:rPr lang="en-IN" sz="2400" dirty="0"/>
              <a:t>Purpose and Function</a:t>
            </a:r>
          </a:p>
          <a:p>
            <a:pPr lvl="1"/>
            <a:r>
              <a:rPr lang="en-IN" sz="2400" dirty="0"/>
              <a:t>The passenger side airbag must be disabled or deployed with reduced force when the seat is empty or child or small adult is present.</a:t>
            </a:r>
          </a:p>
          <a:p>
            <a:r>
              <a:rPr lang="en-IN" sz="2400" dirty="0"/>
              <a:t>Type of Seat Sensor</a:t>
            </a:r>
          </a:p>
          <a:p>
            <a:pPr lvl="1"/>
            <a:r>
              <a:rPr lang="en-IN" sz="2400" dirty="0"/>
              <a:t>Gel-filled bladder sensor.</a:t>
            </a:r>
          </a:p>
          <a:p>
            <a:pPr lvl="1"/>
            <a:r>
              <a:rPr lang="en-IN" sz="2400" dirty="0"/>
              <a:t>Capacitive strip sensors.</a:t>
            </a:r>
          </a:p>
          <a:p>
            <a:pPr lvl="1"/>
            <a:r>
              <a:rPr lang="en-IN" sz="2400" dirty="0"/>
              <a:t>Force-sensing resistor sensors.</a:t>
            </a:r>
          </a:p>
          <a:p>
            <a:r>
              <a:rPr lang="en-IN" sz="2400" dirty="0"/>
              <a:t>Scan tool/weights used to check and calibrate the system.</a:t>
            </a:r>
          </a:p>
        </p:txBody>
      </p:sp>
    </p:spTree>
    <p:extLst>
      <p:ext uri="{BB962C8B-B14F-4D97-AF65-F5344CB8AC3E}">
        <p14:creationId xmlns:p14="http://schemas.microsoft.com/office/powerpoint/2010/main" val="2735285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56.20 Dash Warning Light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6900" y="988888"/>
            <a:ext cx="5410200" cy="43875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481952"/>
            <a:ext cx="7543800" cy="707886"/>
          </a:xfrm>
        </p:spPr>
        <p:txBody>
          <a:bodyPr/>
          <a:lstStyle/>
          <a:p>
            <a:r>
              <a:rPr lang="en-US" sz="2000" dirty="0"/>
              <a:t>A dash warning lamp lights if the passenger side airbag is off because no passenger was detected by the seat sensor</a:t>
            </a:r>
          </a:p>
        </p:txBody>
      </p:sp>
    </p:spTree>
    <p:extLst>
      <p:ext uri="{BB962C8B-B14F-4D97-AF65-F5344CB8AC3E}">
        <p14:creationId xmlns:p14="http://schemas.microsoft.com/office/powerpoint/2010/main" val="727349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Safety Belts and Retractors </a:t>
            </a:r>
            <a:r>
              <a:rPr lang="en-IN" sz="2800" dirty="0"/>
              <a:t>(2 of 2)</a:t>
            </a:r>
            <a:endParaRPr lang="en-US" sz="2800" dirty="0"/>
          </a:p>
        </p:txBody>
      </p:sp>
      <p:sp>
        <p:nvSpPr>
          <p:cNvPr id="4" name="Content Placeholder 3"/>
          <p:cNvSpPr>
            <a:spLocks noGrp="1"/>
          </p:cNvSpPr>
          <p:nvPr>
            <p:ph idx="1"/>
          </p:nvPr>
        </p:nvSpPr>
        <p:spPr>
          <a:xfrm>
            <a:off x="457200" y="1003399"/>
            <a:ext cx="8229600" cy="3492401"/>
          </a:xfrm>
        </p:spPr>
        <p:txBody>
          <a:bodyPr>
            <a:spAutoFit/>
          </a:bodyPr>
          <a:lstStyle/>
          <a:p>
            <a:r>
              <a:rPr lang="en-IN" sz="2400" dirty="0"/>
              <a:t>Safety Belt Lights and Chimes</a:t>
            </a:r>
          </a:p>
          <a:p>
            <a:pPr lvl="1"/>
            <a:r>
              <a:rPr lang="en-IN" sz="2400" dirty="0"/>
              <a:t>All late-model vehicles are equipped with a safety belt warning light on the dash and a chime that sounds if the belt is not fastened.</a:t>
            </a:r>
          </a:p>
          <a:p>
            <a:r>
              <a:rPr lang="en-IN" sz="2400" dirty="0"/>
              <a:t>Pretensioners</a:t>
            </a:r>
          </a:p>
          <a:p>
            <a:pPr lvl="1"/>
            <a:r>
              <a:rPr lang="en-IN" sz="2400" dirty="0"/>
              <a:t>A pretensioner is an explosive (pyrotechnic) device that is part of the seat belt retractor assembly and tightens the seat belt as the airbag is being deployed.</a:t>
            </a:r>
          </a:p>
        </p:txBody>
      </p:sp>
    </p:spTree>
    <p:extLst>
      <p:ext uri="{BB962C8B-B14F-4D97-AF65-F5344CB8AC3E}">
        <p14:creationId xmlns:p14="http://schemas.microsoft.com/office/powerpoint/2010/main" val="3523923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Airbags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air_bag">
            <a:hlinkClick r:id="" action="ppaction://media"/>
            <a:extLst>
              <a:ext uri="{FF2B5EF4-FFF2-40B4-BE49-F238E27FC236}">
                <a16:creationId xmlns:a16="http://schemas.microsoft.com/office/drawing/2014/main" id="{F8449FA5-787B-3B74-8635-3141A11E3D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72143"/>
            <a:ext cx="8746791" cy="4920070"/>
          </a:xfrm>
          <a:prstGeom prst="rect">
            <a:avLst/>
          </a:prstGeom>
        </p:spPr>
      </p:pic>
    </p:spTree>
    <p:extLst>
      <p:ext uri="{BB962C8B-B14F-4D97-AF65-F5344CB8AC3E}">
        <p14:creationId xmlns:p14="http://schemas.microsoft.com/office/powerpoint/2010/main" val="19213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56.21 Occupant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1" y="1030554"/>
            <a:ext cx="5374240" cy="43309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6000"/>
            <a:ext cx="2667000" cy="2946400"/>
          </a:xfrm>
        </p:spPr>
        <p:txBody>
          <a:bodyPr/>
          <a:lstStyle/>
          <a:p>
            <a:r>
              <a:rPr lang="en-US" sz="2400" dirty="0"/>
              <a:t>A gel-filled (bladder-type) occupant detection sensor showing the pressure sensor and wiring</a:t>
            </a:r>
          </a:p>
        </p:txBody>
      </p:sp>
    </p:spTree>
    <p:extLst>
      <p:ext uri="{BB962C8B-B14F-4D97-AF65-F5344CB8AC3E}">
        <p14:creationId xmlns:p14="http://schemas.microsoft.com/office/powerpoint/2010/main" val="5161060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56.22 Resistor Type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00100" y="990600"/>
            <a:ext cx="7581069" cy="2209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8734" y="3733800"/>
            <a:ext cx="7543800" cy="1569660"/>
          </a:xfrm>
        </p:spPr>
        <p:txBody>
          <a:bodyPr/>
          <a:lstStyle/>
          <a:p>
            <a:r>
              <a:rPr lang="en-US" sz="2400" dirty="0"/>
              <a:t>A resistor-type occupant detection sensor. The weight of the passenger strains these resistors, which are attached to the seat, thereby signaling to the module the weight of the occupant</a:t>
            </a:r>
          </a:p>
        </p:txBody>
      </p:sp>
    </p:spTree>
    <p:extLst>
      <p:ext uri="{BB962C8B-B14F-4D97-AF65-F5344CB8AC3E}">
        <p14:creationId xmlns:p14="http://schemas.microsoft.com/office/powerpoint/2010/main" val="511299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56.23 Test Weight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7542" y="990600"/>
            <a:ext cx="5173266"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2743200" cy="2413000"/>
          </a:xfrm>
        </p:spPr>
        <p:txBody>
          <a:bodyPr/>
          <a:lstStyle/>
          <a:p>
            <a:r>
              <a:rPr lang="en-US" sz="2400" dirty="0"/>
              <a:t>A test weight is used to calibrate the occupant detection system on a Chrysler vehicle</a:t>
            </a:r>
          </a:p>
        </p:txBody>
      </p:sp>
    </p:spTree>
    <p:extLst>
      <p:ext uri="{BB962C8B-B14F-4D97-AF65-F5344CB8AC3E}">
        <p14:creationId xmlns:p14="http://schemas.microsoft.com/office/powerpoint/2010/main" val="316876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three types of seat sensors?</a:t>
            </a:r>
          </a:p>
        </p:txBody>
      </p:sp>
    </p:spTree>
    <p:extLst>
      <p:ext uri="{BB962C8B-B14F-4D97-AF65-F5344CB8AC3E}">
        <p14:creationId xmlns:p14="http://schemas.microsoft.com/office/powerpoint/2010/main" val="154344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Gel-filled, capacitive strip, and force sensing resistor. </a:t>
            </a:r>
          </a:p>
        </p:txBody>
      </p:sp>
    </p:spTree>
    <p:extLst>
      <p:ext uri="{BB962C8B-B14F-4D97-AF65-F5344CB8AC3E}">
        <p14:creationId xmlns:p14="http://schemas.microsoft.com/office/powerpoint/2010/main" val="3625403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0592"/>
            <a:ext cx="8229600" cy="646331"/>
          </a:xfrm>
        </p:spPr>
        <p:txBody>
          <a:bodyPr>
            <a:spAutoFit/>
          </a:bodyPr>
          <a:lstStyle/>
          <a:p>
            <a:r>
              <a:rPr lang="en-IN" dirty="0"/>
              <a:t>Seat and Side Curtain Airbags</a:t>
            </a:r>
            <a:endParaRPr lang="en-US" dirty="0"/>
          </a:p>
        </p:txBody>
      </p:sp>
      <p:sp>
        <p:nvSpPr>
          <p:cNvPr id="4" name="Content Placeholder 3"/>
          <p:cNvSpPr>
            <a:spLocks noGrp="1"/>
          </p:cNvSpPr>
          <p:nvPr>
            <p:ph idx="1"/>
          </p:nvPr>
        </p:nvSpPr>
        <p:spPr>
          <a:xfrm>
            <a:off x="457200" y="963067"/>
            <a:ext cx="8229600" cy="2846933"/>
          </a:xfrm>
        </p:spPr>
        <p:txBody>
          <a:bodyPr>
            <a:spAutoFit/>
          </a:bodyPr>
          <a:lstStyle/>
          <a:p>
            <a:r>
              <a:rPr lang="en-IN" sz="2400" dirty="0"/>
              <a:t>Seat Airbags</a:t>
            </a:r>
          </a:p>
          <a:p>
            <a:pPr lvl="1"/>
            <a:r>
              <a:rPr lang="en-IN" sz="2400" dirty="0"/>
              <a:t>Generally mounted in the side bolster of the seat.</a:t>
            </a:r>
          </a:p>
          <a:p>
            <a:r>
              <a:rPr lang="en-IN" sz="2400" dirty="0"/>
              <a:t>Side Curtain Airbags</a:t>
            </a:r>
          </a:p>
          <a:p>
            <a:pPr lvl="1"/>
            <a:r>
              <a:rPr lang="en-IN" sz="2400" dirty="0"/>
              <a:t>Mounted in the headliner or door panel.</a:t>
            </a:r>
          </a:p>
          <a:p>
            <a:r>
              <a:rPr lang="en-IN" sz="2400" dirty="0"/>
              <a:t>Deployment of both systems dependent on side impact sensors and their controllers.</a:t>
            </a:r>
          </a:p>
        </p:txBody>
      </p:sp>
    </p:spTree>
    <p:extLst>
      <p:ext uri="{BB962C8B-B14F-4D97-AF65-F5344CB8AC3E}">
        <p14:creationId xmlns:p14="http://schemas.microsoft.com/office/powerpoint/2010/main" val="1299377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56.24 Side Airbag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987174"/>
            <a:ext cx="5257800" cy="42594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6000"/>
            <a:ext cx="2667000" cy="1569660"/>
          </a:xfrm>
        </p:spPr>
        <p:txBody>
          <a:bodyPr/>
          <a:lstStyle/>
          <a:p>
            <a:r>
              <a:rPr lang="en-US" sz="2400" dirty="0"/>
              <a:t>A typical seat (side) airbag that deploys from the side of the seat</a:t>
            </a:r>
          </a:p>
        </p:txBody>
      </p:sp>
    </p:spTree>
    <p:extLst>
      <p:ext uri="{BB962C8B-B14F-4D97-AF65-F5344CB8AC3E}">
        <p14:creationId xmlns:p14="http://schemas.microsoft.com/office/powerpoint/2010/main" val="2821438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646331"/>
          </a:xfrm>
        </p:spPr>
        <p:txBody>
          <a:bodyPr>
            <a:spAutoFit/>
          </a:bodyPr>
          <a:lstStyle/>
          <a:p>
            <a:r>
              <a:rPr lang="en-IN" dirty="0"/>
              <a:t>Event Data Recorders</a:t>
            </a:r>
            <a:endParaRPr lang="en-US" dirty="0"/>
          </a:p>
        </p:txBody>
      </p:sp>
      <p:sp>
        <p:nvSpPr>
          <p:cNvPr id="4" name="Content Placeholder 3"/>
          <p:cNvSpPr>
            <a:spLocks noGrp="1"/>
          </p:cNvSpPr>
          <p:nvPr>
            <p:ph idx="1"/>
          </p:nvPr>
        </p:nvSpPr>
        <p:spPr>
          <a:xfrm>
            <a:off x="457200" y="990600"/>
            <a:ext cx="8229600" cy="3962400"/>
          </a:xfrm>
        </p:spPr>
        <p:txBody>
          <a:bodyPr>
            <a:spAutoFit/>
          </a:bodyPr>
          <a:lstStyle/>
          <a:p>
            <a:r>
              <a:rPr lang="en-IN" sz="2400" dirty="0"/>
              <a:t>Parts and Operation</a:t>
            </a:r>
          </a:p>
          <a:p>
            <a:pPr lvl="1"/>
            <a:r>
              <a:rPr lang="en-IN" sz="2400" dirty="0"/>
              <a:t>Used to record parameters just before and slightly after an airbag deployment.</a:t>
            </a:r>
          </a:p>
          <a:p>
            <a:r>
              <a:rPr lang="en-IN" sz="2400" dirty="0"/>
              <a:t>Data Extraction</a:t>
            </a:r>
          </a:p>
          <a:p>
            <a:pPr lvl="1"/>
            <a:r>
              <a:rPr lang="en-IN" sz="2400" dirty="0"/>
              <a:t>Can only be achieved using a piece of equipment known as the Crash Data Retrieval System.</a:t>
            </a:r>
          </a:p>
          <a:p>
            <a:pPr lvl="1"/>
            <a:r>
              <a:rPr lang="en-IN" sz="2400" dirty="0"/>
              <a:t>Cannot be performed by the service technician</a:t>
            </a:r>
          </a:p>
          <a:p>
            <a:pPr lvl="1"/>
            <a:r>
              <a:rPr lang="en-IN" sz="2400" dirty="0"/>
              <a:t>Must have specific training and authorization to retrieve the data.</a:t>
            </a:r>
          </a:p>
        </p:txBody>
      </p:sp>
    </p:spTree>
    <p:extLst>
      <p:ext uri="{BB962C8B-B14F-4D97-AF65-F5344CB8AC3E}">
        <p14:creationId xmlns:p14="http://schemas.microsoft.com/office/powerpoint/2010/main" val="1454368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152"/>
            <a:ext cx="8229600" cy="1684998"/>
          </a:xfrm>
        </p:spPr>
        <p:txBody>
          <a:bodyPr>
            <a:noAutofit/>
          </a:bodyPr>
          <a:lstStyle/>
          <a:p>
            <a:r>
              <a:rPr lang="en-IN" sz="2800" dirty="0"/>
              <a:t>Figure 60.1</a:t>
            </a:r>
            <a:endParaRPr lang="en-US" sz="2800" dirty="0"/>
          </a:p>
        </p:txBody>
      </p:sp>
      <p:pic>
        <p:nvPicPr>
          <p:cNvPr id="2" name="Picture 2" descr="An illustration shows a dummy on a seat with a stopping distance of 1 foot same as that of a car and the force experienced by a 160 pounds driver is 4800 pounds due to the stretching of seat belt.&#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26" r="53711" b="12306"/>
          <a:stretch/>
        </p:blipFill>
        <p:spPr bwMode="auto">
          <a:xfrm>
            <a:off x="1012655" y="2295716"/>
            <a:ext cx="3309026" cy="3809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 illustration shows a dummy on a seat with a stopping distance of 1.5 feet while that of a car is 1 foot and hence the force experienced by a driver weighing 160 Lbs. is 3200 Lbs. due to the stretching of seat belt."/>
          <p:cNvPicPr>
            <a:picLocks noChangeAspect="1" noChangeArrowheads="1"/>
          </p:cNvPicPr>
          <p:nvPr/>
        </p:nvPicPr>
        <p:blipFill rotWithShape="1">
          <a:blip r:embed="rId4">
            <a:extLst>
              <a:ext uri="{28A0092B-C50C-407E-A947-70E740481C1C}">
                <a14:useLocalDpi xmlns:a14="http://schemas.microsoft.com/office/drawing/2010/main" val="0"/>
              </a:ext>
            </a:extLst>
          </a:blip>
          <a:srcRect l="46213" t="-1" r="1" b="10607"/>
          <a:stretch/>
        </p:blipFill>
        <p:spPr bwMode="auto">
          <a:xfrm>
            <a:off x="4570964" y="2273656"/>
            <a:ext cx="3883510" cy="382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33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56.1 Seat Belts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999067"/>
            <a:ext cx="6324600" cy="40331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05400"/>
            <a:ext cx="7543800" cy="1015663"/>
          </a:xfrm>
        </p:spPr>
        <p:txBody>
          <a:bodyPr/>
          <a:lstStyle/>
          <a:p>
            <a:r>
              <a:rPr lang="en-US" sz="2000" dirty="0"/>
              <a:t>(a) Safety belts are the primary restraint system. (b) During a collision, the stretching of the safety belt slows the impact to help reduce bodily injury</a:t>
            </a:r>
          </a:p>
        </p:txBody>
      </p:sp>
    </p:spTree>
    <p:extLst>
      <p:ext uri="{BB962C8B-B14F-4D97-AF65-F5344CB8AC3E}">
        <p14:creationId xmlns:p14="http://schemas.microsoft.com/office/powerpoint/2010/main" val="83593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Safety Belt Forces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afety_Belt_Forces-Chapter_60-A6">
            <a:hlinkClick r:id="" action="ppaction://media"/>
            <a:extLst>
              <a:ext uri="{FF2B5EF4-FFF2-40B4-BE49-F238E27FC236}">
                <a16:creationId xmlns:a16="http://schemas.microsoft.com/office/drawing/2014/main" id="{DE90C7EA-0060-3F15-354F-EC20531C48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503" y="1267812"/>
            <a:ext cx="8706651" cy="4897491"/>
          </a:xfrm>
          <a:prstGeom prst="rect">
            <a:avLst/>
          </a:prstGeom>
        </p:spPr>
      </p:pic>
    </p:spTree>
    <p:extLst>
      <p:ext uri="{BB962C8B-B14F-4D97-AF65-F5344CB8AC3E}">
        <p14:creationId xmlns:p14="http://schemas.microsoft.com/office/powerpoint/2010/main" val="4320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067"/>
            <a:ext cx="8229600" cy="646331"/>
          </a:xfrm>
        </p:spPr>
        <p:txBody>
          <a:bodyPr/>
          <a:lstStyle/>
          <a:p>
            <a:r>
              <a:rPr lang="en-US" dirty="0"/>
              <a:t>Figure 56.2 Inertia Lock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599"/>
            <a:ext cx="3559127" cy="50525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000"/>
            <a:ext cx="3886200" cy="2308324"/>
          </a:xfrm>
        </p:spPr>
        <p:txBody>
          <a:bodyPr/>
          <a:lstStyle/>
          <a:p>
            <a:r>
              <a:rPr lang="en-US" sz="2400" dirty="0"/>
              <a:t>Most safety belts have an inertia-type mechanism that locks the belt in the event of rapid movement</a:t>
            </a:r>
          </a:p>
        </p:txBody>
      </p:sp>
    </p:spTree>
    <p:extLst>
      <p:ext uri="{BB962C8B-B14F-4D97-AF65-F5344CB8AC3E}">
        <p14:creationId xmlns:p14="http://schemas.microsoft.com/office/powerpoint/2010/main" val="321825331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24371</TotalTime>
  <Words>2979</Words>
  <Application>Microsoft Office PowerPoint</Application>
  <PresentationFormat>On-screen Show (4:3)</PresentationFormat>
  <Paragraphs>268</Paragraphs>
  <Slides>60</Slides>
  <Notes>60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Safety Belts and Retractors (1 of 2)</vt:lpstr>
      <vt:lpstr>Safety Belts and Retractors (2 of 2)</vt:lpstr>
      <vt:lpstr>Figure 60.1</vt:lpstr>
      <vt:lpstr>Figure 56.1 Seat Belts</vt:lpstr>
      <vt:lpstr>Animation: Safety Belt Forces (Animation will automatically start)</vt:lpstr>
      <vt:lpstr>Figure 56.2 Inertia Lock</vt:lpstr>
      <vt:lpstr>Animation: Safety Belt Retractor (Animation will automatically start)</vt:lpstr>
      <vt:lpstr>Figure 56.3 Warning Light</vt:lpstr>
      <vt:lpstr>Animation: Warning Lights, Safety Belt (Animation will automatically start)</vt:lpstr>
      <vt:lpstr>Figure 56.4 Pretensioner</vt:lpstr>
      <vt:lpstr>Question 1: ?</vt:lpstr>
      <vt:lpstr>Answer 1</vt:lpstr>
      <vt:lpstr>Front Airbags (1 of 5)</vt:lpstr>
      <vt:lpstr>Front Airbags (2 of 5)</vt:lpstr>
      <vt:lpstr>Front Airbags (3 of 5)</vt:lpstr>
      <vt:lpstr>Front Airbags (4 of 5)</vt:lpstr>
      <vt:lpstr>Front Airbags (5 of 5)</vt:lpstr>
      <vt:lpstr>Figure 56.5 SDM</vt:lpstr>
      <vt:lpstr>Figure 56.6 Deployment Circuit</vt:lpstr>
      <vt:lpstr>Figure 56.7 Inflator Module</vt:lpstr>
      <vt:lpstr>Figure 56.8 Air Curtain</vt:lpstr>
      <vt:lpstr>Animation: Airbag Supplemental Restraint System (Animation will automatically start)</vt:lpstr>
      <vt:lpstr>Figure 56.9 Deployment Sequence</vt:lpstr>
      <vt:lpstr>Animation: Air Bag Deploy (Animation will automatically start)</vt:lpstr>
      <vt:lpstr>Animation: Air Bag Inflation (Animation will automatically start)</vt:lpstr>
      <vt:lpstr>Figure 56.10 Airbag Magnetic Sensor</vt:lpstr>
      <vt:lpstr>Figure 56.11 Ribbon Sensor</vt:lpstr>
      <vt:lpstr>Figure 56.12 SDM</vt:lpstr>
      <vt:lpstr>Figure 56.13 Two Inflator Connectors</vt:lpstr>
      <vt:lpstr>Figure 56.14 Airbag Control Module</vt:lpstr>
      <vt:lpstr>Question 2: ?</vt:lpstr>
      <vt:lpstr>Answer 2</vt:lpstr>
      <vt:lpstr>Airbag Diagnosis Tools and Equipment (1 of 2)</vt:lpstr>
      <vt:lpstr>Airbag Diagnosis Tools and Equipment (2 of 2)</vt:lpstr>
      <vt:lpstr>Figure 56.15 Airbag Diagnostic Tester</vt:lpstr>
      <vt:lpstr>Frequently Asked Question: What Are Smart Airbags?   </vt:lpstr>
      <vt:lpstr>Airbag System Service</vt:lpstr>
      <vt:lpstr>Driver Side Airbag Module Replacement</vt:lpstr>
      <vt:lpstr>Frequently Asked Question: Why Change Knee Bolsters If Switching to Larger Wheels?    </vt:lpstr>
      <vt:lpstr>Figure 56.16 Inflator Module</vt:lpstr>
      <vt:lpstr>Figure 56.17 Shorting Bars</vt:lpstr>
      <vt:lpstr>Figure 56.18 Clockspring</vt:lpstr>
      <vt:lpstr>Safety When Manually Deploying Airbags</vt:lpstr>
      <vt:lpstr>Figure 56.19 Deployment</vt:lpstr>
      <vt:lpstr>Occupant Detection Systems</vt:lpstr>
      <vt:lpstr>Figure 56.20 Dash Warning Light </vt:lpstr>
      <vt:lpstr>Animation: Warning Lights, Airbags (Animation will automatically start)</vt:lpstr>
      <vt:lpstr>Figure 56.21 Occupant Sensor</vt:lpstr>
      <vt:lpstr>Figure 56.22 Resistor Type Sensor</vt:lpstr>
      <vt:lpstr>Figure 56.23 Test Weight</vt:lpstr>
      <vt:lpstr>Question 3: ?</vt:lpstr>
      <vt:lpstr>Answer 3</vt:lpstr>
      <vt:lpstr>Seat and Side Curtain Airbags</vt:lpstr>
      <vt:lpstr>Figure 56.24 Side Airbag</vt:lpstr>
      <vt:lpstr>Event Data Recorders</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60, Airbag and Pretensioner Circuits</dc:title>
  <dc:subject>2612-Automotive - Core</dc:subject>
  <dc:creator>James D. Halderman</dc:creator>
  <cp:keywords>CONTAINS NOTES</cp:keywords>
  <cp:lastModifiedBy>Glen Plants</cp:lastModifiedBy>
  <cp:revision>4665</cp:revision>
  <dcterms:created xsi:type="dcterms:W3CDTF">2014-07-14T20:04:21Z</dcterms:created>
  <dcterms:modified xsi:type="dcterms:W3CDTF">2023-06-19T16:29:19Z</dcterms:modified>
</cp:coreProperties>
</file>