
<file path=[Content_Types].xml><?xml version="1.0" encoding="utf-8"?>
<Types xmlns="http://schemas.openxmlformats.org/package/2006/content-types">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1215" r:id="rId2"/>
    <p:sldId id="1110" r:id="rId3"/>
    <p:sldId id="1218" r:id="rId4"/>
    <p:sldId id="1217" r:id="rId5"/>
    <p:sldId id="1245" r:id="rId6"/>
    <p:sldId id="1220" r:id="rId7"/>
    <p:sldId id="1221" r:id="rId8"/>
    <p:sldId id="1222" r:id="rId9"/>
    <p:sldId id="1246" r:id="rId10"/>
    <p:sldId id="1247" r:id="rId11"/>
    <p:sldId id="1248" r:id="rId12"/>
    <p:sldId id="1249" r:id="rId13"/>
    <p:sldId id="1360" r:id="rId14"/>
    <p:sldId id="1250" r:id="rId15"/>
    <p:sldId id="1251" r:id="rId16"/>
    <p:sldId id="1229" r:id="rId17"/>
    <p:sldId id="1230" r:id="rId18"/>
    <p:sldId id="1231" r:id="rId19"/>
    <p:sldId id="1232" r:id="rId20"/>
    <p:sldId id="1233" r:id="rId21"/>
    <p:sldId id="1234" r:id="rId22"/>
    <p:sldId id="1235" r:id="rId23"/>
    <p:sldId id="1236" r:id="rId24"/>
    <p:sldId id="1252" r:id="rId25"/>
    <p:sldId id="1254" r:id="rId26"/>
    <p:sldId id="1239" r:id="rId27"/>
    <p:sldId id="1253" r:id="rId28"/>
    <p:sldId id="1255" r:id="rId29"/>
    <p:sldId id="1256" r:id="rId30"/>
    <p:sldId id="1243" r:id="rId31"/>
    <p:sldId id="1244" r:id="rId32"/>
    <p:sldId id="1361" r:id="rId33"/>
    <p:sldId id="1362" r:id="rId34"/>
    <p:sldId id="1204" r:id="rId35"/>
    <p:sldId id="1076"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3984">
          <p15:clr>
            <a:srgbClr val="A4A3A4"/>
          </p15:clr>
        </p15:guide>
        <p15:guide id="4" orient="horz" pos="384">
          <p15:clr>
            <a:srgbClr val="A4A3A4"/>
          </p15:clr>
        </p15:guide>
        <p15:guide id="5" orient="horz" pos="144">
          <p15:clr>
            <a:srgbClr val="A4A3A4"/>
          </p15:clr>
        </p15:guide>
        <p15:guide id="6" orient="horz" pos="912">
          <p15:clr>
            <a:srgbClr val="A4A3A4"/>
          </p15:clr>
        </p15:guide>
        <p15:guide id="7" orient="horz" pos="624">
          <p15:clr>
            <a:srgbClr val="A4A3A4"/>
          </p15:clr>
        </p15:guide>
        <p15:guide id="8" orient="horz" pos="1248">
          <p15:clr>
            <a:srgbClr val="A4A3A4"/>
          </p15:clr>
        </p15:guide>
        <p15:guide id="9" pos="288">
          <p15:clr>
            <a:srgbClr val="A4A3A4"/>
          </p15:clr>
        </p15:guide>
        <p15:guide id="10" pos="547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cmAuthor id="2" name="Editorial Integra" initials="Q" lastIdx="1" clrIdx="1"/>
  <p:cmAuthor id="3" name="Author" initials="A"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AE4"/>
    <a:srgbClr val="007FA3"/>
    <a:srgbClr val="99008C"/>
    <a:srgbClr val="001581"/>
    <a:srgbClr val="82007C"/>
    <a:srgbClr val="96008F"/>
    <a:srgbClr val="595375"/>
    <a:srgbClr val="6B638B"/>
    <a:srgbClr val="000000"/>
    <a:srgbClr val="FDB9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85961" autoAdjust="0"/>
  </p:normalViewPr>
  <p:slideViewPr>
    <p:cSldViewPr>
      <p:cViewPr varScale="1">
        <p:scale>
          <a:sx n="98" d="100"/>
          <a:sy n="98" d="100"/>
        </p:scale>
        <p:origin x="1998" y="90"/>
      </p:cViewPr>
      <p:guideLst>
        <p:guide orient="horz" pos="2160"/>
        <p:guide pos="2880"/>
        <p:guide orient="horz" pos="3984"/>
        <p:guide orient="horz" pos="384"/>
        <p:guide orient="horz" pos="144"/>
        <p:guide orient="horz" pos="912"/>
        <p:guide orient="horz" pos="624"/>
        <p:guide orient="horz" pos="1248"/>
        <p:guide pos="288"/>
        <p:guide pos="5472"/>
      </p:guideLst>
    </p:cSldViewPr>
  </p:slideViewPr>
  <p:outlineViewPr>
    <p:cViewPr>
      <p:scale>
        <a:sx n="25" d="100"/>
        <a:sy n="25" d="100"/>
      </p:scale>
      <p:origin x="0" y="7944"/>
    </p:cViewPr>
  </p:outlineViewPr>
  <p:notesTextViewPr>
    <p:cViewPr>
      <p:scale>
        <a:sx n="1" d="1"/>
        <a:sy n="1" d="1"/>
      </p:scale>
      <p:origin x="0" y="0"/>
    </p:cViewPr>
  </p:notesTextViewPr>
  <p:sorterViewPr>
    <p:cViewPr varScale="1">
      <p:scale>
        <a:sx n="100" d="100"/>
        <a:sy n="100" d="100"/>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23-02-18T16:06:38.854" idx="1">
    <p:pos x="10" y="10"/>
    <p:text>NEED CUURENT BOOK COVER IMAGE</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6/19/2023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6/19/2023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 This presentation includes text explanation notes, you can use to teach the course.  When in SLIDE SHOW mode, you RIGHT CLICK and select SHOW PRESENTER VIEW, to use the notes.</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11318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81600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145021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348834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13</a:t>
            </a:fld>
            <a:endParaRPr lang="en-US" dirty="0"/>
          </a:p>
        </p:txBody>
      </p:sp>
    </p:spTree>
    <p:extLst>
      <p:ext uri="{BB962C8B-B14F-4D97-AF65-F5344CB8AC3E}">
        <p14:creationId xmlns:p14="http://schemas.microsoft.com/office/powerpoint/2010/main" val="1208064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400" b="1" i="0" u="sng" strike="noStrike" cap="none" dirty="0">
                <a:solidFill>
                  <a:schemeClr val="dk1"/>
                </a:solidFill>
                <a:latin typeface="Arial"/>
                <a:ea typeface="Arial"/>
                <a:cs typeface="Arial"/>
                <a:sym typeface="Arial"/>
              </a:rPr>
              <a:t>TECH TIP: </a:t>
            </a:r>
            <a:r>
              <a:rPr lang="en-US" sz="1400" b="1" i="0" u="sng" strike="noStrike" kern="1200" baseline="0" dirty="0">
                <a:solidFill>
                  <a:schemeClr val="tx1"/>
                </a:solidFill>
                <a:latin typeface="+mn-lt"/>
                <a:ea typeface="+mn-ea"/>
                <a:cs typeface="+mn-cs"/>
              </a:rPr>
              <a:t>Do Not Have Other Keys Near</a:t>
            </a:r>
          </a:p>
          <a:p>
            <a:r>
              <a:rPr lang="en-US" sz="1200" b="0" i="0" u="none" strike="noStrike" kern="1200" baseline="0" dirty="0">
                <a:solidFill>
                  <a:schemeClr val="tx1"/>
                </a:solidFill>
                <a:latin typeface="+mn-lt"/>
                <a:ea typeface="+mn-ea"/>
                <a:cs typeface="+mn-cs"/>
              </a:rPr>
              <a:t>Whenever diagnosing an immobilizer system, keep other key fobs away from the area. If another key fob were close, it could be transmitting a signal that is not recognized by the vehicle and the security system could prevent proper vehicle operation. Even having other metal objects near the key can affect the strength of the electromagnetic pulses and could interfere with the immobilizer system and prevent it from working as designed. Figure 55-6</a:t>
            </a:r>
            <a:endParaRPr lang="en-US" sz="1200" b="0" i="0" u="none" strike="noStrike" kern="1200" baseline="30000" dirty="0">
              <a:solidFill>
                <a:schemeClr val="tx1"/>
              </a:solidFill>
              <a:latin typeface="+mn-lt"/>
              <a:ea typeface="+mn-ea"/>
              <a:cs typeface="+mn-cs"/>
            </a:endParaRPr>
          </a:p>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80975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572567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16</a:t>
            </a:fld>
            <a:endParaRPr lang="en-US" dirty="0"/>
          </a:p>
        </p:txBody>
      </p:sp>
    </p:spTree>
    <p:extLst>
      <p:ext uri="{BB962C8B-B14F-4D97-AF65-F5344CB8AC3E}">
        <p14:creationId xmlns:p14="http://schemas.microsoft.com/office/powerpoint/2010/main" val="735395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17</a:t>
            </a:fld>
            <a:endParaRPr lang="en-US" dirty="0"/>
          </a:p>
        </p:txBody>
      </p:sp>
    </p:spTree>
    <p:extLst>
      <p:ext uri="{BB962C8B-B14F-4D97-AF65-F5344CB8AC3E}">
        <p14:creationId xmlns:p14="http://schemas.microsoft.com/office/powerpoint/2010/main" val="22876756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18</a:t>
            </a:fld>
            <a:endParaRPr lang="en-US" dirty="0"/>
          </a:p>
        </p:txBody>
      </p:sp>
    </p:spTree>
    <p:extLst>
      <p:ext uri="{BB962C8B-B14F-4D97-AF65-F5344CB8AC3E}">
        <p14:creationId xmlns:p14="http://schemas.microsoft.com/office/powerpoint/2010/main" val="2304806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19</a:t>
            </a:fld>
            <a:endParaRPr lang="en-US" dirty="0"/>
          </a:p>
        </p:txBody>
      </p:sp>
    </p:spTree>
    <p:extLst>
      <p:ext uri="{BB962C8B-B14F-4D97-AF65-F5344CB8AC3E}">
        <p14:creationId xmlns:p14="http://schemas.microsoft.com/office/powerpoint/2010/main" val="2017292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20</a:t>
            </a:fld>
            <a:endParaRPr lang="en-US" dirty="0"/>
          </a:p>
        </p:txBody>
      </p:sp>
    </p:spTree>
    <p:extLst>
      <p:ext uri="{BB962C8B-B14F-4D97-AF65-F5344CB8AC3E}">
        <p14:creationId xmlns:p14="http://schemas.microsoft.com/office/powerpoint/2010/main" val="35278505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21</a:t>
            </a:fld>
            <a:endParaRPr lang="en-US" dirty="0"/>
          </a:p>
        </p:txBody>
      </p:sp>
    </p:spTree>
    <p:extLst>
      <p:ext uri="{BB962C8B-B14F-4D97-AF65-F5344CB8AC3E}">
        <p14:creationId xmlns:p14="http://schemas.microsoft.com/office/powerpoint/2010/main" val="21555026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22</a:t>
            </a:fld>
            <a:endParaRPr lang="en-US" dirty="0"/>
          </a:p>
        </p:txBody>
      </p:sp>
    </p:spTree>
    <p:extLst>
      <p:ext uri="{BB962C8B-B14F-4D97-AF65-F5344CB8AC3E}">
        <p14:creationId xmlns:p14="http://schemas.microsoft.com/office/powerpoint/2010/main" val="11027851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23</a:t>
            </a:fld>
            <a:endParaRPr lang="en-US" dirty="0"/>
          </a:p>
        </p:txBody>
      </p:sp>
    </p:spTree>
    <p:extLst>
      <p:ext uri="{BB962C8B-B14F-4D97-AF65-F5344CB8AC3E}">
        <p14:creationId xmlns:p14="http://schemas.microsoft.com/office/powerpoint/2010/main" val="17119015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5112794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3722638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26</a:t>
            </a:fld>
            <a:endParaRPr lang="en-US" dirty="0"/>
          </a:p>
        </p:txBody>
      </p:sp>
    </p:spTree>
    <p:extLst>
      <p:ext uri="{BB962C8B-B14F-4D97-AF65-F5344CB8AC3E}">
        <p14:creationId xmlns:p14="http://schemas.microsoft.com/office/powerpoint/2010/main" val="1656721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464949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5268528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285893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a:t>
            </a:fld>
            <a:endParaRPr lang="en-US" dirty="0"/>
          </a:p>
        </p:txBody>
      </p:sp>
    </p:spTree>
    <p:extLst>
      <p:ext uri="{BB962C8B-B14F-4D97-AF65-F5344CB8AC3E}">
        <p14:creationId xmlns:p14="http://schemas.microsoft.com/office/powerpoint/2010/main" val="41749008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30</a:t>
            </a:fld>
            <a:endParaRPr lang="en-US" dirty="0"/>
          </a:p>
        </p:txBody>
      </p:sp>
    </p:spTree>
    <p:extLst>
      <p:ext uri="{BB962C8B-B14F-4D97-AF65-F5344CB8AC3E}">
        <p14:creationId xmlns:p14="http://schemas.microsoft.com/office/powerpoint/2010/main" val="19327037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31</a:t>
            </a:fld>
            <a:endParaRPr lang="en-US" dirty="0"/>
          </a:p>
        </p:txBody>
      </p:sp>
    </p:spTree>
    <p:extLst>
      <p:ext uri="{BB962C8B-B14F-4D97-AF65-F5344CB8AC3E}">
        <p14:creationId xmlns:p14="http://schemas.microsoft.com/office/powerpoint/2010/main" val="31270941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32</a:t>
            </a:fld>
            <a:endParaRPr lang="en-US" dirty="0"/>
          </a:p>
        </p:txBody>
      </p:sp>
    </p:spTree>
    <p:extLst>
      <p:ext uri="{BB962C8B-B14F-4D97-AF65-F5344CB8AC3E}">
        <p14:creationId xmlns:p14="http://schemas.microsoft.com/office/powerpoint/2010/main" val="8468626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33</a:t>
            </a:fld>
            <a:endParaRPr lang="en-US" dirty="0"/>
          </a:p>
        </p:txBody>
      </p:sp>
    </p:spTree>
    <p:extLst>
      <p:ext uri="{BB962C8B-B14F-4D97-AF65-F5344CB8AC3E}">
        <p14:creationId xmlns:p14="http://schemas.microsoft.com/office/powerpoint/2010/main" val="37107065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34</a:t>
            </a:fld>
            <a:endParaRPr lang="en-US" dirty="0"/>
          </a:p>
        </p:txBody>
      </p:sp>
    </p:spTree>
    <p:extLst>
      <p:ext uri="{BB962C8B-B14F-4D97-AF65-F5344CB8AC3E}">
        <p14:creationId xmlns:p14="http://schemas.microsoft.com/office/powerpoint/2010/main" val="23455084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53890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022983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48018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6</a:t>
            </a:fld>
            <a:endParaRPr lang="en-US" dirty="0"/>
          </a:p>
        </p:txBody>
      </p:sp>
    </p:spTree>
    <p:extLst>
      <p:ext uri="{BB962C8B-B14F-4D97-AF65-F5344CB8AC3E}">
        <p14:creationId xmlns:p14="http://schemas.microsoft.com/office/powerpoint/2010/main" val="1311749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7</a:t>
            </a:fld>
            <a:endParaRPr lang="en-US" dirty="0"/>
          </a:p>
        </p:txBody>
      </p:sp>
    </p:spTree>
    <p:extLst>
      <p:ext uri="{BB962C8B-B14F-4D97-AF65-F5344CB8AC3E}">
        <p14:creationId xmlns:p14="http://schemas.microsoft.com/office/powerpoint/2010/main" val="605056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8</a:t>
            </a:fld>
            <a:endParaRPr lang="en-US" dirty="0"/>
          </a:p>
        </p:txBody>
      </p:sp>
    </p:spTree>
    <p:extLst>
      <p:ext uri="{BB962C8B-B14F-4D97-AF65-F5344CB8AC3E}">
        <p14:creationId xmlns:p14="http://schemas.microsoft.com/office/powerpoint/2010/main" val="4208547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75540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spAutoFit/>
          </a:bodyPr>
          <a:lstStyle>
            <a:lvl1pPr>
              <a:defRPr sz="3600">
                <a:latin typeface="+mj-lt"/>
              </a:defRPr>
            </a:lvl1pPr>
          </a:lstStyle>
          <a:p>
            <a:r>
              <a:rPr lang="en-US" dirty="0"/>
              <a:t>Click to edit Master title style</a:t>
            </a:r>
          </a:p>
        </p:txBody>
      </p:sp>
      <p:sp>
        <p:nvSpPr>
          <p:cNvPr id="3" name="Content Placeholder 2"/>
          <p:cNvSpPr>
            <a:spLocks noGrp="1"/>
          </p:cNvSpPr>
          <p:nvPr>
            <p:ph idx="1"/>
          </p:nvPr>
        </p:nvSpPr>
        <p:spPr/>
        <p:txBody>
          <a:bodyPr>
            <a:spAutoFit/>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Tree>
    <p:extLst>
      <p:ext uri="{BB962C8B-B14F-4D97-AF65-F5344CB8AC3E}">
        <p14:creationId xmlns:p14="http://schemas.microsoft.com/office/powerpoint/2010/main" val="1210909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98_Learning Objectives">
    <p:spTree>
      <p:nvGrpSpPr>
        <p:cNvPr id="1" name="Shape 47"/>
        <p:cNvGrpSpPr/>
        <p:nvPr/>
      </p:nvGrpSpPr>
      <p:grpSpPr>
        <a:xfrm>
          <a:off x="0" y="0"/>
          <a:ext cx="0" cy="0"/>
          <a:chOff x="0" y="0"/>
          <a:chExt cx="0" cy="0"/>
        </a:xfrm>
      </p:grpSpPr>
    </p:spTree>
    <p:extLst>
      <p:ext uri="{BB962C8B-B14F-4D97-AF65-F5344CB8AC3E}">
        <p14:creationId xmlns:p14="http://schemas.microsoft.com/office/powerpoint/2010/main" val="2526235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46331"/>
          </a:xfrm>
          <a:prstGeom prst="rect">
            <a:avLst/>
          </a:prstGeom>
          <a:noFill/>
          <a:ln>
            <a:noFill/>
          </a:ln>
        </p:spPr>
        <p:txBody>
          <a:bodyPr lIns="0" tIns="45720" rIns="0" bIns="45720"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816429"/>
            <a:ext cx="8229600" cy="400110"/>
          </a:xfrm>
          <a:prstGeom prst="rect">
            <a:avLst/>
          </a:prstGeom>
          <a:noFill/>
          <a:ln>
            <a:noFill/>
          </a:ln>
        </p:spPr>
        <p:txBody>
          <a:bodyPr lIns="0" tIns="45720" rIns="0" bIns="45720"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a16="http://schemas.microsoft.com/office/drawing/2014/main" id="{6EE677B9-EC76-47FA-B8D6-49D033518C61}"/>
              </a:ext>
            </a:extLst>
          </p:cNvPr>
          <p:cNvSpPr>
            <a:spLocks noGrp="1"/>
          </p:cNvSpPr>
          <p:nvPr>
            <p:ph sz="quarter" idx="13" hasCustomPrompt="1"/>
          </p:nvPr>
        </p:nvSpPr>
        <p:spPr>
          <a:xfrm>
            <a:off x="457200" y="1600200"/>
            <a:ext cx="4397375" cy="4525963"/>
          </a:xfrm>
        </p:spPr>
        <p:txBody>
          <a:bodyPr/>
          <a:lstStyle>
            <a:lvl1pPr marL="101600" indent="0">
              <a:buNone/>
              <a:defRPr/>
            </a:lvl1pPr>
          </a:lstStyle>
          <a:p>
            <a:pPr lvl="0"/>
            <a:r>
              <a:rPr lang="en-US" dirty="0"/>
              <a:t>Image of front cover</a:t>
            </a:r>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buNone/>
              <a:defRPr sz="3000"/>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2873375"/>
          </a:xfrm>
        </p:spPr>
        <p:txBody>
          <a:bodyPr/>
          <a:lstStyle>
            <a:lvl1pPr marL="101600" indent="0">
              <a:buNone/>
              <a:defRPr sz="2200"/>
            </a:lvl1pPr>
          </a:lstStyle>
          <a:p>
            <a:pPr lvl="0"/>
            <a:r>
              <a:rPr lang="en-US" dirty="0"/>
              <a:t>Chapter name</a:t>
            </a:r>
          </a:p>
        </p:txBody>
      </p:sp>
      <p:sp>
        <p:nvSpPr>
          <p:cNvPr id="2" name="Rectangle 1"/>
          <p:cNvSpPr/>
          <p:nvPr userDrawn="1"/>
        </p:nvSpPr>
        <p:spPr>
          <a:xfrm>
            <a:off x="3810000" y="6400801"/>
            <a:ext cx="5029200" cy="380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n>
                <a:noFill/>
              </a:ln>
            </a:endParaRPr>
          </a:p>
        </p:txBody>
      </p:sp>
    </p:spTree>
    <p:extLst>
      <p:ext uri="{BB962C8B-B14F-4D97-AF65-F5344CB8AC3E}">
        <p14:creationId xmlns:p14="http://schemas.microsoft.com/office/powerpoint/2010/main" val="3535644683"/>
      </p:ext>
    </p:extLst>
  </p:cSld>
  <p:clrMapOvr>
    <a:masterClrMapping/>
  </p:clrMapOvr>
  <p:extLst>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Figure + Caption">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14F033AD-BE5C-406D-991C-6AC56003E70C}"/>
              </a:ext>
            </a:extLst>
          </p:cNvPr>
          <p:cNvSpPr>
            <a:spLocks noGrp="1"/>
          </p:cNvSpPr>
          <p:nvPr>
            <p:ph type="title" hasCustomPrompt="1"/>
          </p:nvPr>
        </p:nvSpPr>
        <p:spPr>
          <a:xfrm>
            <a:off x="457200" y="666319"/>
            <a:ext cx="8229600" cy="646331"/>
          </a:xfrm>
        </p:spPr>
        <p:txBody>
          <a:bodyPr lIns="0" tIns="45720" rIns="0" bIns="45720">
            <a:spAutoFit/>
          </a:bodyPr>
          <a:lstStyle>
            <a:lvl1pPr>
              <a:defRPr sz="3600">
                <a:latin typeface="+mj-lt"/>
              </a:defRPr>
            </a:lvl1pPr>
          </a:lstStyle>
          <a:p>
            <a:r>
              <a:rPr lang="en-US" dirty="0"/>
              <a:t>Click to add figure number and title</a:t>
            </a:r>
          </a:p>
        </p:txBody>
      </p:sp>
      <p:sp>
        <p:nvSpPr>
          <p:cNvPr id="7" name="Content Placeholder 6">
            <a:extLst>
              <a:ext uri="{FF2B5EF4-FFF2-40B4-BE49-F238E27FC236}">
                <a16:creationId xmlns:a16="http://schemas.microsoft.com/office/drawing/2014/main" id="{9E6B7D3D-89C9-4133-8D8A-D779EB3D311D}"/>
              </a:ext>
            </a:extLst>
          </p:cNvPr>
          <p:cNvSpPr>
            <a:spLocks noGrp="1"/>
          </p:cNvSpPr>
          <p:nvPr>
            <p:ph sz="quarter" idx="13" hasCustomPrompt="1"/>
          </p:nvPr>
        </p:nvSpPr>
        <p:spPr>
          <a:xfrm>
            <a:off x="457200" y="1481138"/>
            <a:ext cx="4484688" cy="3754437"/>
          </a:xfrm>
        </p:spPr>
        <p:txBody>
          <a:bodyPr/>
          <a:lstStyle>
            <a:lvl1pPr>
              <a:defRPr/>
            </a:lvl1pPr>
          </a:lstStyle>
          <a:p>
            <a:pPr lvl="0"/>
            <a:r>
              <a:rPr lang="en-US" dirty="0"/>
              <a:t>Figure</a:t>
            </a:r>
          </a:p>
        </p:txBody>
      </p:sp>
      <p:sp>
        <p:nvSpPr>
          <p:cNvPr id="12" name="Content Placeholder 11">
            <a:extLst>
              <a:ext uri="{FF2B5EF4-FFF2-40B4-BE49-F238E27FC236}">
                <a16:creationId xmlns:a16="http://schemas.microsoft.com/office/drawing/2014/main" id="{5CAF3FDC-1BE7-4A19-A3D7-02B55407B90B}"/>
              </a:ext>
            </a:extLst>
          </p:cNvPr>
          <p:cNvSpPr>
            <a:spLocks noGrp="1"/>
          </p:cNvSpPr>
          <p:nvPr>
            <p:ph sz="quarter" idx="15" hasCustomPrompt="1"/>
          </p:nvPr>
        </p:nvSpPr>
        <p:spPr>
          <a:xfrm>
            <a:off x="5048250" y="1481138"/>
            <a:ext cx="3638550" cy="338554"/>
          </a:xfrm>
        </p:spPr>
        <p:txBody>
          <a:bodyPr lIns="0" tIns="45720" rIns="0" bIns="45720">
            <a:spAutoFit/>
          </a:bodyPr>
          <a:lstStyle/>
          <a:p>
            <a:pPr lvl="0"/>
            <a:r>
              <a:rPr lang="en-US" dirty="0"/>
              <a:t>Click to add text</a:t>
            </a:r>
          </a:p>
        </p:txBody>
      </p:sp>
      <p:sp>
        <p:nvSpPr>
          <p:cNvPr id="8" name="Content Placeholder 7">
            <a:extLst>
              <a:ext uri="{FF2B5EF4-FFF2-40B4-BE49-F238E27FC236}">
                <a16:creationId xmlns:a16="http://schemas.microsoft.com/office/drawing/2014/main" id="{BF40E849-7663-4A75-9BC8-012C23AC44DF}"/>
              </a:ext>
            </a:extLst>
          </p:cNvPr>
          <p:cNvSpPr>
            <a:spLocks noGrp="1"/>
          </p:cNvSpPr>
          <p:nvPr>
            <p:ph sz="quarter" idx="14" hasCustomPrompt="1"/>
          </p:nvPr>
        </p:nvSpPr>
        <p:spPr>
          <a:xfrm>
            <a:off x="457200" y="5343525"/>
            <a:ext cx="8229600" cy="338554"/>
          </a:xfrm>
        </p:spPr>
        <p:txBody>
          <a:bodyPr lIns="0" tIns="45720" rIns="0" bIns="45720">
            <a:spAutoFit/>
          </a:bodyPr>
          <a:lstStyle>
            <a:lvl1pPr>
              <a:defRPr/>
            </a:lvl1pPr>
          </a:lstStyle>
          <a:p>
            <a:pPr lvl="0"/>
            <a:r>
              <a:rPr lang="en-US" dirty="0"/>
              <a:t>Caption</a:t>
            </a:r>
          </a:p>
        </p:txBody>
      </p:sp>
    </p:spTree>
    <p:extLst>
      <p:ext uri="{BB962C8B-B14F-4D97-AF65-F5344CB8AC3E}">
        <p14:creationId xmlns:p14="http://schemas.microsoft.com/office/powerpoint/2010/main" val="14739277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58654"/>
            <a:ext cx="8229600" cy="646331"/>
          </a:xfrm>
          <a:prstGeom prst="rect">
            <a:avLst/>
          </a:prstGeom>
        </p:spPr>
        <p:txBody>
          <a:bodyPr vert="horz" lIns="0" tIns="45720" rIns="0" bIns="45720" rtlCol="0" anchor="t" anchorCtr="0">
            <a:spAutoFit/>
          </a:bodyPr>
          <a:lstStyle/>
          <a:p>
            <a:r>
              <a:rPr lang="en-US" dirty="0"/>
              <a:t>Click to edit Master title style</a:t>
            </a:r>
          </a:p>
        </p:txBody>
      </p:sp>
      <p:sp>
        <p:nvSpPr>
          <p:cNvPr id="3" name="Text Placeholder 2"/>
          <p:cNvSpPr>
            <a:spLocks noGrp="1"/>
          </p:cNvSpPr>
          <p:nvPr>
            <p:ph type="body" idx="1"/>
          </p:nvPr>
        </p:nvSpPr>
        <p:spPr>
          <a:xfrm>
            <a:off x="457200" y="1600200"/>
            <a:ext cx="8229600" cy="2769989"/>
          </a:xfrm>
          <a:prstGeom prst="rect">
            <a:avLst/>
          </a:prstGeom>
        </p:spPr>
        <p:txBody>
          <a:bodyPr vert="horz" lIns="0" tIns="45720" rIns="0" bIns="45720" rtlCol="0" anchor="t" anchorCtr="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TextBox 8"/>
          <p:cNvSpPr txBox="1"/>
          <p:nvPr userDrawn="1"/>
        </p:nvSpPr>
        <p:spPr>
          <a:xfrm>
            <a:off x="1618114" y="6378267"/>
            <a:ext cx="7162800" cy="276999"/>
          </a:xfrm>
          <a:prstGeom prst="rect">
            <a:avLst/>
          </a:prstGeom>
          <a:noFill/>
        </p:spPr>
        <p:txBody>
          <a:bodyPr wrap="square" rtlCol="0">
            <a:spAutoFit/>
          </a:bodyPr>
          <a:lstStyle/>
          <a:p>
            <a:pPr marL="101600" algn="r"/>
            <a:r>
              <a:rPr lang="en-IN" altLang="en-US" sz="1200" dirty="0">
                <a:solidFill>
                  <a:schemeClr val="tx1"/>
                </a:solidFill>
                <a:latin typeface="Verdana"/>
                <a:ea typeface="Verdana" panose="020B0604030504040204" pitchFamily="34" charset="0"/>
                <a:cs typeface="Verdana" panose="020B0604030504040204" pitchFamily="34" charset="0"/>
              </a:rPr>
              <a:t>Copyright © </a:t>
            </a:r>
            <a:r>
              <a:rPr lang="en-US" sz="1200" dirty="0">
                <a:latin typeface="Verdana" panose="020B0604030504040204" pitchFamily="34" charset="0"/>
                <a:ea typeface="Verdana" panose="020B0604030504040204" pitchFamily="34" charset="0"/>
                <a:cs typeface="Verdana" panose="020B0604030504040204" pitchFamily="34" charset="0"/>
              </a:rPr>
              <a:t>2023</a:t>
            </a:r>
            <a:r>
              <a:rPr lang="en-IN" altLang="en-US" sz="1200" dirty="0">
                <a:solidFill>
                  <a:schemeClr val="tx1"/>
                </a:solidFill>
                <a:latin typeface="Verdana"/>
                <a:ea typeface="Verdana" panose="020B0604030504040204" pitchFamily="34" charset="0"/>
                <a:cs typeface="Verdana" panose="020B0604030504040204" pitchFamily="34" charset="0"/>
              </a:rPr>
              <a:t> Pearson Education, Inc. All Rights Reserved</a:t>
            </a:r>
          </a:p>
        </p:txBody>
      </p:sp>
      <p:pic>
        <p:nvPicPr>
          <p:cNvPr id="10" name="Picture 9" descr="Pearson Logo"/>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50" r:id="rId1"/>
    <p:sldLayoutId id="2147483665" r:id="rId2"/>
    <p:sldLayoutId id="2147483667" r:id="rId3"/>
    <p:sldLayoutId id="2147483668" r:id="rId4"/>
  </p:sldLayoutIdLst>
  <p:txStyles>
    <p:titleStyle>
      <a:lvl1pPr algn="l" defTabSz="914400" rtl="0" eaLnBrk="1" latinLnBrk="0" hangingPunct="1">
        <a:lnSpc>
          <a:spcPct val="100000"/>
        </a:lnSpc>
        <a:spcBef>
          <a:spcPct val="0"/>
        </a:spcBef>
        <a:buNone/>
        <a:defRPr sz="3600" b="1" kern="1200">
          <a:solidFill>
            <a:srgbClr val="007FA3"/>
          </a:solidFill>
          <a:latin typeface="+mj-lt"/>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9.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17.png"/><Relationship Id="rId4"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hyperlink" Target="https://jameshalderman.com/a6_vid_lib_page/" TargetMode="External"/><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hyperlink" Target="https://jameshalderman.com/a6_anim_lib_page/"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4.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98728-A241-43F4-95FF-6C49FEEA0911}"/>
              </a:ext>
            </a:extLst>
          </p:cNvPr>
          <p:cNvSpPr>
            <a:spLocks noGrp="1"/>
          </p:cNvSpPr>
          <p:nvPr>
            <p:ph type="title"/>
          </p:nvPr>
        </p:nvSpPr>
        <p:spPr>
          <a:xfrm>
            <a:off x="457200" y="215371"/>
            <a:ext cx="8229600" cy="1200329"/>
          </a:xfrm>
        </p:spPr>
        <p:txBody>
          <a:bodyPr lIns="0" tIns="45720" rIns="0" bIns="45720">
            <a:spAutoFit/>
          </a:bodyPr>
          <a:lstStyle/>
          <a:p>
            <a:r>
              <a:rPr lang="en-US" dirty="0"/>
              <a:t>Automotive Technology: Principles, Diagnosis, and Service</a:t>
            </a:r>
          </a:p>
        </p:txBody>
      </p:sp>
      <p:sp>
        <p:nvSpPr>
          <p:cNvPr id="3" name="Content Placeholder 2">
            <a:extLst>
              <a:ext uri="{FF2B5EF4-FFF2-40B4-BE49-F238E27FC236}">
                <a16:creationId xmlns:a16="http://schemas.microsoft.com/office/drawing/2014/main" id="{ABE18F80-D4FC-4D8F-B2BD-E7BEE7E012B5}"/>
              </a:ext>
            </a:extLst>
          </p:cNvPr>
          <p:cNvSpPr>
            <a:spLocks noGrp="1"/>
          </p:cNvSpPr>
          <p:nvPr>
            <p:ph type="body" idx="1"/>
          </p:nvPr>
        </p:nvSpPr>
        <p:spPr>
          <a:xfrm>
            <a:off x="474133" y="1431351"/>
            <a:ext cx="8229600" cy="400110"/>
          </a:xfrm>
        </p:spPr>
        <p:txBody>
          <a:bodyPr>
            <a:spAutoFit/>
          </a:bodyPr>
          <a:lstStyle/>
          <a:p>
            <a:r>
              <a:rPr lang="en-US" b="1" dirty="0"/>
              <a:t>Seventh Edition</a:t>
            </a:r>
          </a:p>
        </p:txBody>
      </p:sp>
      <p:sp>
        <p:nvSpPr>
          <p:cNvPr id="5" name="Content Placeholder 4">
            <a:extLst>
              <a:ext uri="{FF2B5EF4-FFF2-40B4-BE49-F238E27FC236}">
                <a16:creationId xmlns:a16="http://schemas.microsoft.com/office/drawing/2014/main" id="{2D222376-7AD7-4443-B67A-120BE12F4DDB}"/>
              </a:ext>
            </a:extLst>
          </p:cNvPr>
          <p:cNvSpPr>
            <a:spLocks noGrp="1"/>
          </p:cNvSpPr>
          <p:nvPr>
            <p:ph sz="quarter" idx="14"/>
          </p:nvPr>
        </p:nvSpPr>
        <p:spPr>
          <a:xfrm>
            <a:off x="5029200" y="2538452"/>
            <a:ext cx="3657600" cy="553998"/>
          </a:xfrm>
        </p:spPr>
        <p:txBody>
          <a:bodyPr lIns="0" tIns="45720" rIns="0" bIns="45720">
            <a:spAutoFit/>
          </a:bodyPr>
          <a:lstStyle/>
          <a:p>
            <a:r>
              <a:rPr lang="en-US" dirty="0"/>
              <a:t>Chapter 55</a:t>
            </a:r>
          </a:p>
        </p:txBody>
      </p:sp>
      <p:sp>
        <p:nvSpPr>
          <p:cNvPr id="6" name="Content Placeholder 5">
            <a:extLst>
              <a:ext uri="{FF2B5EF4-FFF2-40B4-BE49-F238E27FC236}">
                <a16:creationId xmlns:a16="http://schemas.microsoft.com/office/drawing/2014/main" id="{82FD4EC9-4778-4E2F-B136-2A176CA2BA69}"/>
              </a:ext>
            </a:extLst>
          </p:cNvPr>
          <p:cNvSpPr>
            <a:spLocks noGrp="1"/>
          </p:cNvSpPr>
          <p:nvPr>
            <p:ph sz="quarter" idx="15"/>
          </p:nvPr>
        </p:nvSpPr>
        <p:spPr>
          <a:xfrm>
            <a:off x="5029200" y="3252788"/>
            <a:ext cx="3657600" cy="769441"/>
          </a:xfrm>
        </p:spPr>
        <p:txBody>
          <a:bodyPr lIns="0" tIns="45720" rIns="0" bIns="45720">
            <a:spAutoFit/>
          </a:bodyPr>
          <a:lstStyle/>
          <a:p>
            <a:r>
              <a:rPr lang="en-US" dirty="0"/>
              <a:t>Security and Immobilizer Systems</a:t>
            </a:r>
          </a:p>
        </p:txBody>
      </p:sp>
      <p:sp>
        <p:nvSpPr>
          <p:cNvPr id="8" name="Content Placeholder 7">
            <a:extLst>
              <a:ext uri="{FF2B5EF4-FFF2-40B4-BE49-F238E27FC236}">
                <a16:creationId xmlns:a16="http://schemas.microsoft.com/office/drawing/2014/main" id="{C8E88D28-1A9F-4FC4-946F-10B4629D1438}"/>
              </a:ext>
            </a:extLst>
          </p:cNvPr>
          <p:cNvSpPr>
            <a:spLocks noGrp="1"/>
          </p:cNvSpPr>
          <p:nvPr>
            <p:ph sz="quarter" idx="4294967295"/>
          </p:nvPr>
        </p:nvSpPr>
        <p:spPr>
          <a:xfrm>
            <a:off x="2481943" y="6400800"/>
            <a:ext cx="6204857" cy="243827"/>
          </a:xfrm>
        </p:spPr>
        <p:txBody>
          <a:bodyPr tIns="45720" bIns="45720"/>
          <a:lstStyle/>
          <a:p>
            <a:r>
              <a:rPr lang="en-US" altLang="en-US" sz="1200" b="0" dirty="0">
                <a:latin typeface="Verdana"/>
                <a:ea typeface="Verdana" panose="020B0604030504040204" pitchFamily="34" charset="0"/>
                <a:cs typeface="Verdana" panose="020B0604030504040204" pitchFamily="34" charset="0"/>
              </a:rPr>
              <a:t>                Copyright © 2023 Pearson Education, Inc. All Rights Reserved</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133" y="1844040"/>
            <a:ext cx="3502277" cy="4480560"/>
          </a:xfrm>
          <a:prstGeom prst="rect">
            <a:avLst/>
          </a:prstGeom>
        </p:spPr>
      </p:pic>
    </p:spTree>
    <p:extLst>
      <p:ext uri="{BB962C8B-B14F-4D97-AF65-F5344CB8AC3E}">
        <p14:creationId xmlns:p14="http://schemas.microsoft.com/office/powerpoint/2010/main" val="3257898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37067"/>
            <a:ext cx="8229600" cy="646331"/>
          </a:xfrm>
        </p:spPr>
        <p:txBody>
          <a:bodyPr/>
          <a:lstStyle/>
          <a:p>
            <a:r>
              <a:rPr lang="en-US" dirty="0"/>
              <a:t>Figure 55.3 Key</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733800" y="999067"/>
            <a:ext cx="4953000" cy="3511599"/>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09600" y="990600"/>
            <a:ext cx="2819400" cy="3352800"/>
          </a:xfrm>
        </p:spPr>
        <p:txBody>
          <a:bodyPr/>
          <a:lstStyle/>
          <a:p>
            <a:r>
              <a:rPr lang="en-US" sz="2400" dirty="0"/>
              <a:t>A typical key with the cover removed showing the battery used to power the door lock and the antenna used for the immobilizer system</a:t>
            </a:r>
          </a:p>
        </p:txBody>
      </p:sp>
    </p:spTree>
    <p:extLst>
      <p:ext uri="{BB962C8B-B14F-4D97-AF65-F5344CB8AC3E}">
        <p14:creationId xmlns:p14="http://schemas.microsoft.com/office/powerpoint/2010/main" val="3272277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37067"/>
            <a:ext cx="8229600" cy="646331"/>
          </a:xfrm>
        </p:spPr>
        <p:txBody>
          <a:bodyPr/>
          <a:lstStyle/>
          <a:p>
            <a:r>
              <a:rPr lang="en-US" dirty="0"/>
              <a:t>Figure 55.4 Remote Keyless Entry</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985310" y="1000918"/>
            <a:ext cx="7173380" cy="3733800"/>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762000" y="4852239"/>
            <a:ext cx="7620000" cy="1323439"/>
          </a:xfrm>
        </p:spPr>
        <p:txBody>
          <a:bodyPr/>
          <a:lstStyle/>
          <a:p>
            <a:r>
              <a:rPr lang="en-US" sz="2000" dirty="0"/>
              <a:t>The remote keyless entry is used to unlock the doors as well as create the signals to the powertrain control module (P C M) used to control the starter motor and/ or the fuel system and the warning lamp on the instrument panel cluster (I P C)</a:t>
            </a:r>
          </a:p>
        </p:txBody>
      </p:sp>
    </p:spTree>
    <p:extLst>
      <p:ext uri="{BB962C8B-B14F-4D97-AF65-F5344CB8AC3E}">
        <p14:creationId xmlns:p14="http://schemas.microsoft.com/office/powerpoint/2010/main" val="67582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37067"/>
            <a:ext cx="8229600" cy="646331"/>
          </a:xfrm>
        </p:spPr>
        <p:txBody>
          <a:bodyPr/>
          <a:lstStyle/>
          <a:p>
            <a:r>
              <a:rPr lang="en-US" dirty="0"/>
              <a:t>Figure 55.5 Immobilizer</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714500" y="999067"/>
            <a:ext cx="5715000" cy="4085332"/>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762000" y="5156537"/>
            <a:ext cx="7620000" cy="1015663"/>
          </a:xfrm>
        </p:spPr>
        <p:txBody>
          <a:bodyPr/>
          <a:lstStyle/>
          <a:p>
            <a:r>
              <a:rPr lang="en-US" sz="2000" dirty="0"/>
              <a:t>A typical immobilizer circuit showing the communication between the key and the transceiver. The transceiver then communicates with the immobilizer module over data lines</a:t>
            </a:r>
          </a:p>
        </p:txBody>
      </p:sp>
    </p:spTree>
    <p:extLst>
      <p:ext uri="{BB962C8B-B14F-4D97-AF65-F5344CB8AC3E}">
        <p14:creationId xmlns:p14="http://schemas.microsoft.com/office/powerpoint/2010/main" val="381138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248" y="215343"/>
            <a:ext cx="8229600" cy="769441"/>
          </a:xfrm>
        </p:spPr>
        <p:txBody>
          <a:bodyPr wrap="square" tIns="45720" bIns="45720">
            <a:spAutoFit/>
          </a:bodyPr>
          <a:lstStyle/>
          <a:p>
            <a:r>
              <a:rPr lang="en-US" sz="2400" dirty="0"/>
              <a:t>Animation: Immobilizer System</a:t>
            </a:r>
            <a:br>
              <a:rPr lang="en-US" dirty="0"/>
            </a:br>
            <a:r>
              <a:rPr lang="en-US" sz="2000" dirty="0"/>
              <a:t>(Animation will automatically start)</a:t>
            </a:r>
            <a:endParaRPr lang="en-US" dirty="0"/>
          </a:p>
        </p:txBody>
      </p:sp>
      <p:sp>
        <p:nvSpPr>
          <p:cNvPr id="5" name="Rectangle 4">
            <a:extLst>
              <a:ext uri="{FF2B5EF4-FFF2-40B4-BE49-F238E27FC236}">
                <a16:creationId xmlns:a16="http://schemas.microsoft.com/office/drawing/2014/main" id="{29A98B6C-E30F-B2B9-4F3B-57553313000C}"/>
              </a:ext>
            </a:extLst>
          </p:cNvPr>
          <p:cNvSpPr/>
          <p:nvPr/>
        </p:nvSpPr>
        <p:spPr>
          <a:xfrm>
            <a:off x="8686800" y="865787"/>
            <a:ext cx="457200" cy="810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6" name="Rectangle 5">
            <a:extLst>
              <a:ext uri="{FF2B5EF4-FFF2-40B4-BE49-F238E27FC236}">
                <a16:creationId xmlns:a16="http://schemas.microsoft.com/office/drawing/2014/main" id="{371636EC-9C4F-0E4A-D6B7-FB4DCE7096E6}"/>
              </a:ext>
            </a:extLst>
          </p:cNvPr>
          <p:cNvSpPr/>
          <p:nvPr/>
        </p:nvSpPr>
        <p:spPr>
          <a:xfrm>
            <a:off x="1676400" y="1271093"/>
            <a:ext cx="7315200" cy="1005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8" name="Rectangle 7">
            <a:extLst>
              <a:ext uri="{FF2B5EF4-FFF2-40B4-BE49-F238E27FC236}">
                <a16:creationId xmlns:a16="http://schemas.microsoft.com/office/drawing/2014/main" id="{01AA8A59-F242-29F1-9CC0-7D5B6D61BCD8}"/>
              </a:ext>
            </a:extLst>
          </p:cNvPr>
          <p:cNvSpPr/>
          <p:nvPr/>
        </p:nvSpPr>
        <p:spPr>
          <a:xfrm>
            <a:off x="1676400" y="6165303"/>
            <a:ext cx="5943600" cy="159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9" name="Rectangle 8">
            <a:extLst>
              <a:ext uri="{FF2B5EF4-FFF2-40B4-BE49-F238E27FC236}">
                <a16:creationId xmlns:a16="http://schemas.microsoft.com/office/drawing/2014/main" id="{5AF30D0B-BC3D-CB0D-A7E9-2CB994102B5C}"/>
              </a:ext>
            </a:extLst>
          </p:cNvPr>
          <p:cNvSpPr/>
          <p:nvPr/>
        </p:nvSpPr>
        <p:spPr>
          <a:xfrm>
            <a:off x="1219200" y="1271093"/>
            <a:ext cx="6629400" cy="2379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immobilizer_system">
            <a:hlinkClick r:id="" action="ppaction://media"/>
            <a:extLst>
              <a:ext uri="{FF2B5EF4-FFF2-40B4-BE49-F238E27FC236}">
                <a16:creationId xmlns:a16="http://schemas.microsoft.com/office/drawing/2014/main" id="{F2540F77-EAA1-BC76-B0BA-25E5757AE3C7}"/>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76200" y="1181100"/>
            <a:ext cx="8915400" cy="5014913"/>
          </a:xfrm>
          <a:prstGeom prst="rect">
            <a:avLst/>
          </a:prstGeom>
        </p:spPr>
      </p:pic>
    </p:spTree>
    <p:extLst>
      <p:ext uri="{BB962C8B-B14F-4D97-AF65-F5344CB8AC3E}">
        <p14:creationId xmlns:p14="http://schemas.microsoft.com/office/powerpoint/2010/main" val="432093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84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37067"/>
            <a:ext cx="8229600" cy="646331"/>
          </a:xfrm>
        </p:spPr>
        <p:txBody>
          <a:bodyPr/>
          <a:lstStyle/>
          <a:p>
            <a:r>
              <a:rPr lang="en-US" dirty="0"/>
              <a:t>Figure 55.6 Key Use</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873665" y="990600"/>
            <a:ext cx="7396669" cy="3098800"/>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541865" y="4385608"/>
            <a:ext cx="8060267" cy="1938992"/>
          </a:xfrm>
        </p:spPr>
        <p:txBody>
          <a:bodyPr/>
          <a:lstStyle/>
          <a:p>
            <a:r>
              <a:rPr lang="en-US" sz="2000" dirty="0"/>
              <a:t>(a) Avoid using a key where the key ring is over the top of the key, which can interfere with the operation of the immobilizer system. (b) Do not angle another key upward from the key being used to help prevent interference with the magnetic field used to energize the key. (c) Do not have the keys from another vehicle near the key being used</a:t>
            </a:r>
          </a:p>
        </p:txBody>
      </p:sp>
    </p:spTree>
    <p:extLst>
      <p:ext uri="{BB962C8B-B14F-4D97-AF65-F5344CB8AC3E}">
        <p14:creationId xmlns:p14="http://schemas.microsoft.com/office/powerpoint/2010/main" val="2550855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37067"/>
            <a:ext cx="8229600" cy="646331"/>
          </a:xfrm>
        </p:spPr>
        <p:txBody>
          <a:bodyPr/>
          <a:lstStyle/>
          <a:p>
            <a:r>
              <a:rPr lang="en-US" dirty="0"/>
              <a:t>Figure 55.7 Exact Wiring Diagram</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810000" y="990600"/>
            <a:ext cx="4680322" cy="5076960"/>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09600" y="990600"/>
            <a:ext cx="2971800" cy="4876800"/>
          </a:xfrm>
        </p:spPr>
        <p:txBody>
          <a:bodyPr/>
          <a:lstStyle/>
          <a:p>
            <a:r>
              <a:rPr lang="en-US" sz="2400" dirty="0"/>
              <a:t>Check service information for the exact wiring diagram (schematic) for the vehicle being tested. Highlighting the wires and noting their color helps when following the specified testing procedures</a:t>
            </a:r>
          </a:p>
        </p:txBody>
      </p:sp>
    </p:spTree>
    <p:extLst>
      <p:ext uri="{BB962C8B-B14F-4D97-AF65-F5344CB8AC3E}">
        <p14:creationId xmlns:p14="http://schemas.microsoft.com/office/powerpoint/2010/main" val="2890205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5988"/>
            <a:ext cx="8229600" cy="646331"/>
          </a:xfrm>
        </p:spPr>
        <p:txBody>
          <a:bodyPr>
            <a:spAutoFit/>
          </a:bodyPr>
          <a:lstStyle/>
          <a:p>
            <a:r>
              <a:rPr lang="en-US" dirty="0"/>
              <a:t>Question 1: ?</a:t>
            </a:r>
          </a:p>
        </p:txBody>
      </p:sp>
      <p:sp>
        <p:nvSpPr>
          <p:cNvPr id="4" name="Content Placeholder 3"/>
          <p:cNvSpPr>
            <a:spLocks noGrp="1"/>
          </p:cNvSpPr>
          <p:nvPr>
            <p:ph idx="1"/>
          </p:nvPr>
        </p:nvSpPr>
        <p:spPr>
          <a:xfrm>
            <a:off x="457200" y="1062335"/>
            <a:ext cx="8229600" cy="461665"/>
          </a:xfrm>
        </p:spPr>
        <p:txBody>
          <a:bodyPr>
            <a:spAutoFit/>
          </a:bodyPr>
          <a:lstStyle/>
          <a:p>
            <a:pPr marL="0" indent="0">
              <a:buNone/>
            </a:pPr>
            <a:r>
              <a:rPr lang="en-US" sz="2400" dirty="0"/>
              <a:t>What faults will an immobilizer system cause?</a:t>
            </a:r>
          </a:p>
        </p:txBody>
      </p:sp>
    </p:spTree>
    <p:extLst>
      <p:ext uri="{BB962C8B-B14F-4D97-AF65-F5344CB8AC3E}">
        <p14:creationId xmlns:p14="http://schemas.microsoft.com/office/powerpoint/2010/main" val="2095382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19313"/>
            <a:ext cx="8229600" cy="646331"/>
          </a:xfrm>
        </p:spPr>
        <p:txBody>
          <a:bodyPr>
            <a:spAutoFit/>
          </a:bodyPr>
          <a:lstStyle/>
          <a:p>
            <a:r>
              <a:rPr lang="en-US" dirty="0"/>
              <a:t>Answer 1</a:t>
            </a:r>
          </a:p>
        </p:txBody>
      </p:sp>
      <p:sp>
        <p:nvSpPr>
          <p:cNvPr id="4" name="Content Placeholder 3"/>
          <p:cNvSpPr>
            <a:spLocks noGrp="1"/>
          </p:cNvSpPr>
          <p:nvPr>
            <p:ph idx="1"/>
          </p:nvPr>
        </p:nvSpPr>
        <p:spPr>
          <a:xfrm>
            <a:off x="457200" y="986135"/>
            <a:ext cx="8229600" cy="461665"/>
          </a:xfrm>
        </p:spPr>
        <p:txBody>
          <a:bodyPr>
            <a:spAutoFit/>
          </a:bodyPr>
          <a:lstStyle/>
          <a:p>
            <a:pPr marL="0" indent="0">
              <a:buNone/>
            </a:pPr>
            <a:r>
              <a:rPr lang="en-IN" sz="2400" dirty="0"/>
              <a:t>Cranks-no start, start and die, no-crank.</a:t>
            </a:r>
          </a:p>
        </p:txBody>
      </p:sp>
    </p:spTree>
    <p:extLst>
      <p:ext uri="{BB962C8B-B14F-4D97-AF65-F5344CB8AC3E}">
        <p14:creationId xmlns:p14="http://schemas.microsoft.com/office/powerpoint/2010/main" val="3600789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1285"/>
            <a:ext cx="8229600" cy="646331"/>
          </a:xfrm>
        </p:spPr>
        <p:txBody>
          <a:bodyPr>
            <a:spAutoFit/>
          </a:bodyPr>
          <a:lstStyle/>
          <a:p>
            <a:r>
              <a:rPr lang="en-US" dirty="0"/>
              <a:t>Question 2: ?</a:t>
            </a:r>
          </a:p>
        </p:txBody>
      </p:sp>
      <p:sp>
        <p:nvSpPr>
          <p:cNvPr id="4" name="Content Placeholder 3"/>
          <p:cNvSpPr>
            <a:spLocks noGrp="1"/>
          </p:cNvSpPr>
          <p:nvPr>
            <p:ph idx="1"/>
          </p:nvPr>
        </p:nvSpPr>
        <p:spPr>
          <a:xfrm>
            <a:off x="457200" y="1062335"/>
            <a:ext cx="8229600" cy="461665"/>
          </a:xfrm>
        </p:spPr>
        <p:txBody>
          <a:bodyPr>
            <a:spAutoFit/>
          </a:bodyPr>
          <a:lstStyle/>
          <a:p>
            <a:pPr marL="0" indent="0">
              <a:buNone/>
            </a:pPr>
            <a:r>
              <a:rPr lang="en-IN" sz="2400" dirty="0"/>
              <a:t>A typical immobilizer system consists of what parts?</a:t>
            </a:r>
          </a:p>
        </p:txBody>
      </p:sp>
    </p:spTree>
    <p:extLst>
      <p:ext uri="{BB962C8B-B14F-4D97-AF65-F5344CB8AC3E}">
        <p14:creationId xmlns:p14="http://schemas.microsoft.com/office/powerpoint/2010/main" val="2295503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4135"/>
            <a:ext cx="8229600" cy="646331"/>
          </a:xfrm>
        </p:spPr>
        <p:txBody>
          <a:bodyPr>
            <a:spAutoFit/>
          </a:bodyPr>
          <a:lstStyle/>
          <a:p>
            <a:r>
              <a:rPr lang="en-US" dirty="0"/>
              <a:t>Answer 2</a:t>
            </a:r>
          </a:p>
        </p:txBody>
      </p:sp>
      <p:sp>
        <p:nvSpPr>
          <p:cNvPr id="4" name="Content Placeholder 3"/>
          <p:cNvSpPr>
            <a:spLocks noGrp="1"/>
          </p:cNvSpPr>
          <p:nvPr>
            <p:ph idx="1"/>
          </p:nvPr>
        </p:nvSpPr>
        <p:spPr>
          <a:xfrm>
            <a:off x="457200" y="986135"/>
            <a:ext cx="8229600" cy="461665"/>
          </a:xfrm>
        </p:spPr>
        <p:txBody>
          <a:bodyPr>
            <a:spAutoFit/>
          </a:bodyPr>
          <a:lstStyle/>
          <a:p>
            <a:pPr marL="0" indent="0">
              <a:buNone/>
            </a:pPr>
            <a:r>
              <a:rPr lang="en-IN" sz="2400" dirty="0"/>
              <a:t>Key fob, transponder key, and transceiver. </a:t>
            </a:r>
          </a:p>
        </p:txBody>
      </p:sp>
    </p:spTree>
    <p:extLst>
      <p:ext uri="{BB962C8B-B14F-4D97-AF65-F5344CB8AC3E}">
        <p14:creationId xmlns:p14="http://schemas.microsoft.com/office/powerpoint/2010/main" val="915840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553998"/>
          </a:xfrm>
        </p:spPr>
        <p:txBody>
          <a:bodyPr>
            <a:noAutofit/>
          </a:bodyPr>
          <a:lstStyle/>
          <a:p>
            <a:r>
              <a:rPr lang="en-US" dirty="0"/>
              <a:t>Learning Objectives </a:t>
            </a:r>
            <a:r>
              <a:rPr lang="en-US" sz="2800" dirty="0"/>
              <a:t>(1 of 3)</a:t>
            </a:r>
          </a:p>
        </p:txBody>
      </p:sp>
      <p:sp>
        <p:nvSpPr>
          <p:cNvPr id="4" name="Content Placeholder 3"/>
          <p:cNvSpPr>
            <a:spLocks noGrp="1"/>
          </p:cNvSpPr>
          <p:nvPr>
            <p:ph idx="1"/>
          </p:nvPr>
        </p:nvSpPr>
        <p:spPr>
          <a:xfrm>
            <a:off x="457200" y="990600"/>
            <a:ext cx="8229600" cy="3531736"/>
          </a:xfrm>
        </p:spPr>
        <p:txBody>
          <a:bodyPr>
            <a:noAutofit/>
          </a:bodyPr>
          <a:lstStyle/>
          <a:p>
            <a:pPr marL="714375" indent="-714375">
              <a:buNone/>
            </a:pPr>
            <a:r>
              <a:rPr lang="en-IN" sz="2400" b="1" dirty="0">
                <a:solidFill>
                  <a:schemeClr val="bg2"/>
                </a:solidFill>
              </a:rPr>
              <a:t>55.1 </a:t>
            </a:r>
            <a:r>
              <a:rPr lang="en-US" sz="2400" dirty="0"/>
              <a:t>Describe the purpose and function of a security system.</a:t>
            </a:r>
          </a:p>
          <a:p>
            <a:pPr marL="714375" indent="-714375">
              <a:buNone/>
            </a:pPr>
            <a:r>
              <a:rPr lang="en-IN" sz="2400" b="1" dirty="0">
                <a:solidFill>
                  <a:schemeClr val="bg2"/>
                </a:solidFill>
              </a:rPr>
              <a:t>55.2 </a:t>
            </a:r>
            <a:r>
              <a:rPr lang="en-US" sz="2400" dirty="0"/>
              <a:t>Explain how an immobilizer system works and identify its major components.</a:t>
            </a:r>
          </a:p>
          <a:p>
            <a:pPr marL="714375" indent="-714375">
              <a:buNone/>
            </a:pPr>
            <a:r>
              <a:rPr lang="en-IN" sz="2400" b="1" dirty="0">
                <a:solidFill>
                  <a:schemeClr val="bg2"/>
                </a:solidFill>
              </a:rPr>
              <a:t>55.3 </a:t>
            </a:r>
            <a:r>
              <a:rPr lang="en-US" sz="2400" dirty="0"/>
              <a:t>Describe immobilizer systems in Chrysler vehicles.</a:t>
            </a:r>
          </a:p>
          <a:p>
            <a:pPr marL="714375" indent="-714375">
              <a:buNone/>
            </a:pPr>
            <a:r>
              <a:rPr lang="en-IN" sz="2400" b="1" dirty="0">
                <a:solidFill>
                  <a:schemeClr val="bg2"/>
                </a:solidFill>
              </a:rPr>
              <a:t>55.4 </a:t>
            </a:r>
            <a:r>
              <a:rPr lang="en-US" sz="2400" dirty="0"/>
              <a:t>Describe the Ford passive antitheft system.</a:t>
            </a:r>
          </a:p>
          <a:p>
            <a:pPr marL="714375" indent="-714375">
              <a:buNone/>
            </a:pPr>
            <a:r>
              <a:rPr lang="en-IN" sz="2400" b="1" dirty="0">
                <a:solidFill>
                  <a:schemeClr val="bg2"/>
                </a:solidFill>
              </a:rPr>
              <a:t>55.5 </a:t>
            </a:r>
            <a:r>
              <a:rPr lang="en-US" sz="2400" dirty="0"/>
              <a:t>Describe the General Motors antitheft system.</a:t>
            </a:r>
          </a:p>
          <a:p>
            <a:pPr marL="714375" indent="-714375">
              <a:buNone/>
            </a:pPr>
            <a:r>
              <a:rPr lang="en-IN" sz="2400" b="1" dirty="0">
                <a:solidFill>
                  <a:schemeClr val="bg2"/>
                </a:solidFill>
              </a:rPr>
              <a:t>55.6 </a:t>
            </a:r>
            <a:r>
              <a:rPr lang="en-US" sz="2400" dirty="0"/>
              <a:t>Explain how to diagnose a fault with an immobilizer system.</a:t>
            </a:r>
          </a:p>
        </p:txBody>
      </p:sp>
    </p:spTree>
    <p:extLst>
      <p:ext uri="{BB962C8B-B14F-4D97-AF65-F5344CB8AC3E}">
        <p14:creationId xmlns:p14="http://schemas.microsoft.com/office/powerpoint/2010/main" val="3436608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68947"/>
            <a:ext cx="8229600" cy="646331"/>
          </a:xfrm>
        </p:spPr>
        <p:txBody>
          <a:bodyPr>
            <a:spAutoFit/>
          </a:bodyPr>
          <a:lstStyle/>
          <a:p>
            <a:r>
              <a:rPr lang="en-US" dirty="0"/>
              <a:t>Chrysler Immobilzer System </a:t>
            </a:r>
            <a:r>
              <a:rPr lang="en-US" sz="2800" dirty="0"/>
              <a:t>(1 of 2)</a:t>
            </a:r>
          </a:p>
        </p:txBody>
      </p:sp>
      <p:sp>
        <p:nvSpPr>
          <p:cNvPr id="4" name="Content Placeholder 3"/>
          <p:cNvSpPr>
            <a:spLocks noGrp="1"/>
          </p:cNvSpPr>
          <p:nvPr>
            <p:ph idx="1"/>
          </p:nvPr>
        </p:nvSpPr>
        <p:spPr>
          <a:xfrm>
            <a:off x="457200" y="992847"/>
            <a:ext cx="8229600" cy="2131353"/>
          </a:xfrm>
        </p:spPr>
        <p:txBody>
          <a:bodyPr>
            <a:spAutoFit/>
          </a:bodyPr>
          <a:lstStyle/>
          <a:p>
            <a:r>
              <a:rPr lang="en-IN" sz="2400" dirty="0"/>
              <a:t>Beginning in 1998, Chrysler started a security system known as the Sentry Key Immobilizer System (</a:t>
            </a:r>
            <a:r>
              <a:rPr lang="en-IN" sz="2400" spc="-300" dirty="0"/>
              <a:t>S K I </a:t>
            </a:r>
            <a:r>
              <a:rPr lang="en-IN" sz="2400" dirty="0"/>
              <a:t>S).</a:t>
            </a:r>
          </a:p>
          <a:p>
            <a:r>
              <a:rPr lang="en-IN" sz="2400" dirty="0"/>
              <a:t>The transponder then returns a unique signal back to the  </a:t>
            </a:r>
            <a:r>
              <a:rPr lang="en-IN" sz="2400" spc="-300" dirty="0"/>
              <a:t>S K I </a:t>
            </a:r>
            <a:r>
              <a:rPr lang="en-IN" sz="2400" dirty="0"/>
              <a:t>M, giving it the okay for the vehicle to start and continue to run.</a:t>
            </a:r>
          </a:p>
        </p:txBody>
      </p:sp>
    </p:spTree>
    <p:extLst>
      <p:ext uri="{BB962C8B-B14F-4D97-AF65-F5344CB8AC3E}">
        <p14:creationId xmlns:p14="http://schemas.microsoft.com/office/powerpoint/2010/main" val="3533455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33720"/>
            <a:ext cx="8229600" cy="646331"/>
          </a:xfrm>
        </p:spPr>
        <p:txBody>
          <a:bodyPr>
            <a:spAutoFit/>
          </a:bodyPr>
          <a:lstStyle/>
          <a:p>
            <a:r>
              <a:rPr lang="en-US" dirty="0"/>
              <a:t>Chrysler Immobilzer System </a:t>
            </a:r>
            <a:r>
              <a:rPr lang="en-US" sz="2800" dirty="0"/>
              <a:t>(2 of 2)</a:t>
            </a:r>
          </a:p>
        </p:txBody>
      </p:sp>
      <p:sp>
        <p:nvSpPr>
          <p:cNvPr id="4" name="Content Placeholder 3"/>
          <p:cNvSpPr>
            <a:spLocks noGrp="1"/>
          </p:cNvSpPr>
          <p:nvPr>
            <p:ph idx="1"/>
          </p:nvPr>
        </p:nvSpPr>
        <p:spPr>
          <a:xfrm>
            <a:off x="457200" y="998815"/>
            <a:ext cx="8229600" cy="3877985"/>
          </a:xfrm>
        </p:spPr>
        <p:txBody>
          <a:bodyPr>
            <a:spAutoFit/>
          </a:bodyPr>
          <a:lstStyle/>
          <a:p>
            <a:r>
              <a:rPr lang="en-IN" sz="2400" dirty="0"/>
              <a:t>Chrysler Self-Programming Additional Sentry Keys</a:t>
            </a:r>
          </a:p>
          <a:p>
            <a:pPr lvl="1"/>
            <a:r>
              <a:rPr lang="en-IN" sz="2400" dirty="0"/>
              <a:t>Purchase blank key and have it cut to fit lock cylinder.</a:t>
            </a:r>
          </a:p>
          <a:p>
            <a:pPr lvl="1"/>
            <a:r>
              <a:rPr lang="en-IN" sz="2400" dirty="0"/>
              <a:t>Insert original key #1 into ignition and turn to ON.</a:t>
            </a:r>
          </a:p>
          <a:p>
            <a:pPr lvl="1"/>
            <a:r>
              <a:rPr lang="en-IN" sz="2400" dirty="0"/>
              <a:t>Wait 5 seconds and turn key to OFF.</a:t>
            </a:r>
          </a:p>
          <a:p>
            <a:pPr lvl="1"/>
            <a:r>
              <a:rPr lang="en-IN" sz="2400" dirty="0"/>
              <a:t>Immediately insert original key #2 into ignition turn ON.</a:t>
            </a:r>
          </a:p>
          <a:p>
            <a:pPr lvl="1"/>
            <a:r>
              <a:rPr lang="en-IN" sz="2400" dirty="0"/>
              <a:t>Wait 10 seconds for </a:t>
            </a:r>
            <a:r>
              <a:rPr lang="en-IN" sz="2400" kern="0" spc="-350" dirty="0"/>
              <a:t>S K I </a:t>
            </a:r>
            <a:r>
              <a:rPr lang="en-IN" sz="2400" dirty="0"/>
              <a:t>S indicator in dash to start to flash.</a:t>
            </a:r>
          </a:p>
          <a:p>
            <a:pPr lvl="1"/>
            <a:r>
              <a:rPr lang="en-IN" sz="2400" dirty="0"/>
              <a:t>Turn ignition off, insert new blank key, and turn ignition back on.</a:t>
            </a:r>
          </a:p>
        </p:txBody>
      </p:sp>
    </p:spTree>
    <p:extLst>
      <p:ext uri="{BB962C8B-B14F-4D97-AF65-F5344CB8AC3E}">
        <p14:creationId xmlns:p14="http://schemas.microsoft.com/office/powerpoint/2010/main" val="6908433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60524"/>
            <a:ext cx="8229600" cy="646331"/>
          </a:xfrm>
        </p:spPr>
        <p:txBody>
          <a:bodyPr>
            <a:spAutoFit/>
          </a:bodyPr>
          <a:lstStyle/>
          <a:p>
            <a:r>
              <a:rPr lang="en-US" dirty="0"/>
              <a:t>Ford Pats System</a:t>
            </a:r>
            <a:endParaRPr lang="en-US" sz="2800" dirty="0"/>
          </a:p>
        </p:txBody>
      </p:sp>
      <p:sp>
        <p:nvSpPr>
          <p:cNvPr id="4" name="Content Placeholder 3"/>
          <p:cNvSpPr>
            <a:spLocks noGrp="1"/>
          </p:cNvSpPr>
          <p:nvPr>
            <p:ph idx="1"/>
          </p:nvPr>
        </p:nvSpPr>
        <p:spPr>
          <a:xfrm>
            <a:off x="457200" y="984424"/>
            <a:ext cx="8229600" cy="4208844"/>
          </a:xfrm>
        </p:spPr>
        <p:txBody>
          <a:bodyPr>
            <a:spAutoFit/>
          </a:bodyPr>
          <a:lstStyle/>
          <a:p>
            <a:r>
              <a:rPr lang="en-IN" sz="2400" dirty="0"/>
              <a:t>Ford antitheft system: Passive Antitheft System (</a:t>
            </a:r>
            <a:r>
              <a:rPr lang="en-IN" sz="2400" spc="-300" dirty="0"/>
              <a:t>P A T </a:t>
            </a:r>
            <a:r>
              <a:rPr lang="en-IN" sz="2400" dirty="0"/>
              <a:t>S).</a:t>
            </a:r>
          </a:p>
          <a:p>
            <a:r>
              <a:rPr lang="en-IN" sz="2400" dirty="0"/>
              <a:t>Ford Programming for additional </a:t>
            </a:r>
            <a:r>
              <a:rPr lang="en-IN" sz="2400" spc="-300" dirty="0"/>
              <a:t>P A T </a:t>
            </a:r>
            <a:r>
              <a:rPr lang="en-IN" sz="2400" dirty="0"/>
              <a:t>S Keys</a:t>
            </a:r>
          </a:p>
          <a:p>
            <a:pPr lvl="1"/>
            <a:r>
              <a:rPr lang="en-IN" sz="2400" dirty="0"/>
              <a:t>Insert first programmed ignition key into ignition lock cylinder and turn to on.</a:t>
            </a:r>
          </a:p>
          <a:p>
            <a:pPr lvl="1"/>
            <a:r>
              <a:rPr lang="en-IN" sz="2400" dirty="0"/>
              <a:t>Within 5 seconds of turning ignition switch to LOCK position, insert the second programmed ignition key into ignition lock cylinder and turn to on.</a:t>
            </a:r>
          </a:p>
          <a:p>
            <a:pPr lvl="1"/>
            <a:r>
              <a:rPr lang="en-IN" sz="2400" dirty="0"/>
              <a:t>Within 5 seconds of turning ignition switch to LOCK position, insert a new un-programmed ignition key into the ignition lock cylinder and turn on.</a:t>
            </a:r>
          </a:p>
        </p:txBody>
      </p:sp>
    </p:spTree>
    <p:extLst>
      <p:ext uri="{BB962C8B-B14F-4D97-AF65-F5344CB8AC3E}">
        <p14:creationId xmlns:p14="http://schemas.microsoft.com/office/powerpoint/2010/main" val="5590035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9240"/>
            <a:ext cx="8229600" cy="646331"/>
          </a:xfrm>
        </p:spPr>
        <p:txBody>
          <a:bodyPr>
            <a:spAutoFit/>
          </a:bodyPr>
          <a:lstStyle/>
          <a:p>
            <a:r>
              <a:rPr lang="en-US" dirty="0"/>
              <a:t>General Motors Antitheft System</a:t>
            </a:r>
            <a:endParaRPr lang="en-US" sz="2800" dirty="0"/>
          </a:p>
        </p:txBody>
      </p:sp>
      <p:sp>
        <p:nvSpPr>
          <p:cNvPr id="4" name="Content Placeholder 3"/>
          <p:cNvSpPr>
            <a:spLocks noGrp="1"/>
          </p:cNvSpPr>
          <p:nvPr>
            <p:ph idx="1"/>
          </p:nvPr>
        </p:nvSpPr>
        <p:spPr>
          <a:xfrm>
            <a:off x="457200" y="1029340"/>
            <a:ext cx="8229600" cy="3085460"/>
          </a:xfrm>
        </p:spPr>
        <p:txBody>
          <a:bodyPr>
            <a:spAutoFit/>
          </a:bodyPr>
          <a:lstStyle/>
          <a:p>
            <a:r>
              <a:rPr lang="en-IN" sz="2400" dirty="0"/>
              <a:t>The type of antitheft system used on General Motors vehicles has included many different systems.</a:t>
            </a:r>
          </a:p>
          <a:p>
            <a:pPr lvl="1"/>
            <a:r>
              <a:rPr lang="en-IN" sz="2400" dirty="0"/>
              <a:t>Vehicle Antitheft system</a:t>
            </a:r>
          </a:p>
          <a:p>
            <a:pPr lvl="1"/>
            <a:r>
              <a:rPr lang="en-IN" sz="2400" dirty="0"/>
              <a:t>Passkey I</a:t>
            </a:r>
          </a:p>
          <a:p>
            <a:pPr lvl="1"/>
            <a:r>
              <a:rPr lang="en-IN" sz="2400" dirty="0"/>
              <a:t>Passkey </a:t>
            </a:r>
            <a:r>
              <a:rPr lang="en-IN" sz="2400" kern="0" spc="-350" dirty="0"/>
              <a:t>I </a:t>
            </a:r>
            <a:r>
              <a:rPr lang="en-IN" sz="2400" dirty="0"/>
              <a:t>I</a:t>
            </a:r>
          </a:p>
          <a:p>
            <a:pPr lvl="1"/>
            <a:r>
              <a:rPr lang="en-IN" sz="2400" dirty="0"/>
              <a:t>Passlock I</a:t>
            </a:r>
          </a:p>
          <a:p>
            <a:pPr lvl="1"/>
            <a:r>
              <a:rPr lang="en-IN" sz="2400" dirty="0"/>
              <a:t>Passlock </a:t>
            </a:r>
            <a:r>
              <a:rPr lang="en-IN" sz="2400" kern="0" spc="-350" dirty="0"/>
              <a:t>I </a:t>
            </a:r>
            <a:r>
              <a:rPr lang="en-IN" sz="2400" dirty="0"/>
              <a:t>I</a:t>
            </a:r>
          </a:p>
        </p:txBody>
      </p:sp>
    </p:spTree>
    <p:extLst>
      <p:ext uri="{BB962C8B-B14F-4D97-AF65-F5344CB8AC3E}">
        <p14:creationId xmlns:p14="http://schemas.microsoft.com/office/powerpoint/2010/main" val="4651077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37067"/>
            <a:ext cx="8229600" cy="646331"/>
          </a:xfrm>
        </p:spPr>
        <p:txBody>
          <a:bodyPr/>
          <a:lstStyle/>
          <a:p>
            <a:r>
              <a:rPr lang="en-US" dirty="0"/>
              <a:t>Figure 55.8 GM VATS</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595117" y="990600"/>
            <a:ext cx="5056186" cy="4267200"/>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09600" y="990600"/>
            <a:ext cx="2743200" cy="3124200"/>
          </a:xfrm>
        </p:spPr>
        <p:txBody>
          <a:bodyPr/>
          <a:lstStyle/>
          <a:p>
            <a:r>
              <a:rPr lang="en-US" sz="2400" dirty="0"/>
              <a:t>A special tool is needed to diagnose a GM VATS security system and special keys that contain a resistor pellet</a:t>
            </a:r>
          </a:p>
        </p:txBody>
      </p:sp>
    </p:spTree>
    <p:extLst>
      <p:ext uri="{BB962C8B-B14F-4D97-AF65-F5344CB8AC3E}">
        <p14:creationId xmlns:p14="http://schemas.microsoft.com/office/powerpoint/2010/main" val="1480047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37067"/>
            <a:ext cx="8229600" cy="646331"/>
          </a:xfrm>
        </p:spPr>
        <p:txBody>
          <a:bodyPr/>
          <a:lstStyle/>
          <a:p>
            <a:r>
              <a:rPr lang="en-US" dirty="0"/>
              <a:t>Figure 55.9 GM PASSLOCK</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2160263" y="990600"/>
            <a:ext cx="4823473" cy="3978976"/>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533400" y="5181600"/>
            <a:ext cx="8077200" cy="1015663"/>
          </a:xfrm>
        </p:spPr>
        <p:txBody>
          <a:bodyPr/>
          <a:lstStyle/>
          <a:p>
            <a:r>
              <a:rPr lang="en-US" sz="2000" dirty="0"/>
              <a:t>The PASSLOCK series of general motors security systems uses a conventional key. The magnet is located in the ignition lock cylinder and triggers the Hall-effect sensors</a:t>
            </a:r>
          </a:p>
        </p:txBody>
      </p:sp>
    </p:spTree>
    <p:extLst>
      <p:ext uri="{BB962C8B-B14F-4D97-AF65-F5344CB8AC3E}">
        <p14:creationId xmlns:p14="http://schemas.microsoft.com/office/powerpoint/2010/main" val="36766923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3427"/>
            <a:ext cx="8229600" cy="646331"/>
          </a:xfrm>
        </p:spPr>
        <p:txBody>
          <a:bodyPr>
            <a:spAutoFit/>
          </a:bodyPr>
          <a:lstStyle/>
          <a:p>
            <a:r>
              <a:rPr lang="en-US" dirty="0"/>
              <a:t>Testing Immobilizer Systems</a:t>
            </a:r>
            <a:endParaRPr lang="en-US" sz="2800" dirty="0"/>
          </a:p>
        </p:txBody>
      </p:sp>
      <p:sp>
        <p:nvSpPr>
          <p:cNvPr id="4" name="Content Placeholder 3"/>
          <p:cNvSpPr>
            <a:spLocks noGrp="1"/>
          </p:cNvSpPr>
          <p:nvPr>
            <p:ph idx="1"/>
          </p:nvPr>
        </p:nvSpPr>
        <p:spPr>
          <a:xfrm>
            <a:off x="457200" y="997327"/>
            <a:ext cx="8229600" cy="4031873"/>
          </a:xfrm>
        </p:spPr>
        <p:txBody>
          <a:bodyPr>
            <a:spAutoFit/>
          </a:bodyPr>
          <a:lstStyle/>
          <a:p>
            <a:r>
              <a:rPr lang="en-IN" sz="2400" dirty="0"/>
              <a:t>Diagnostic Steps</a:t>
            </a:r>
          </a:p>
          <a:p>
            <a:pPr lvl="1"/>
            <a:r>
              <a:rPr lang="en-IN" sz="2400" dirty="0"/>
              <a:t>Verify the customer concern</a:t>
            </a:r>
          </a:p>
          <a:p>
            <a:pPr lvl="1"/>
            <a:r>
              <a:rPr lang="en-IN" sz="2400" dirty="0"/>
              <a:t>Visual Inspection</a:t>
            </a:r>
          </a:p>
          <a:p>
            <a:pPr lvl="2"/>
            <a:r>
              <a:rPr lang="en-IN" sz="2400" dirty="0"/>
              <a:t>Check security light status</a:t>
            </a:r>
          </a:p>
          <a:p>
            <a:pPr lvl="1"/>
            <a:r>
              <a:rPr lang="en-IN" sz="2400" dirty="0"/>
              <a:t>Check for trouble codes</a:t>
            </a:r>
          </a:p>
          <a:p>
            <a:pPr lvl="1"/>
            <a:r>
              <a:rPr lang="en-IN" sz="2400" dirty="0"/>
              <a:t>Check Technical Service Bulletins (</a:t>
            </a:r>
            <a:r>
              <a:rPr lang="en-IN" sz="2400" spc="-300" dirty="0"/>
              <a:t>T S </a:t>
            </a:r>
            <a:r>
              <a:rPr lang="en-IN" sz="2400" dirty="0"/>
              <a:t>Bs)</a:t>
            </a:r>
          </a:p>
          <a:p>
            <a:pPr lvl="1"/>
            <a:r>
              <a:rPr lang="en-IN" sz="2400" dirty="0"/>
              <a:t>Perform pinpoint tests</a:t>
            </a:r>
          </a:p>
          <a:p>
            <a:pPr lvl="1"/>
            <a:r>
              <a:rPr lang="en-IN" sz="2400" dirty="0"/>
              <a:t>Determine the root cause</a:t>
            </a:r>
          </a:p>
          <a:p>
            <a:pPr lvl="1"/>
            <a:r>
              <a:rPr lang="en-IN" sz="2400" dirty="0"/>
              <a:t>Verify the repair</a:t>
            </a:r>
          </a:p>
        </p:txBody>
      </p:sp>
    </p:spTree>
    <p:extLst>
      <p:ext uri="{BB962C8B-B14F-4D97-AF65-F5344CB8AC3E}">
        <p14:creationId xmlns:p14="http://schemas.microsoft.com/office/powerpoint/2010/main" val="36319459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37067"/>
            <a:ext cx="8229600" cy="646331"/>
          </a:xfrm>
        </p:spPr>
        <p:txBody>
          <a:bodyPr/>
          <a:lstStyle/>
          <a:p>
            <a:r>
              <a:rPr lang="en-US" dirty="0"/>
              <a:t>Figure 55.10 SCAN TOOL</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990742" y="967409"/>
            <a:ext cx="5162516" cy="4121426"/>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762000" y="5156537"/>
            <a:ext cx="7620000" cy="1015663"/>
          </a:xfrm>
        </p:spPr>
        <p:txBody>
          <a:bodyPr/>
          <a:lstStyle/>
          <a:p>
            <a:r>
              <a:rPr lang="en-US" sz="2000" dirty="0"/>
              <a:t>Scan tools, such as this factory tool being used on a Chrysler, are capable of many diagnostic functions that can help the technician zero in on the root cause of a problem</a:t>
            </a:r>
          </a:p>
        </p:txBody>
      </p:sp>
    </p:spTree>
    <p:extLst>
      <p:ext uri="{BB962C8B-B14F-4D97-AF65-F5344CB8AC3E}">
        <p14:creationId xmlns:p14="http://schemas.microsoft.com/office/powerpoint/2010/main" val="24420035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37067"/>
            <a:ext cx="8229600" cy="646331"/>
          </a:xfrm>
        </p:spPr>
        <p:txBody>
          <a:bodyPr/>
          <a:lstStyle/>
          <a:p>
            <a:r>
              <a:rPr lang="en-US" dirty="0"/>
              <a:t>Figure 55.11 Checking for TSB</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2035075" y="1040296"/>
            <a:ext cx="5073849" cy="4114800"/>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762000" y="5181600"/>
            <a:ext cx="7620000" cy="1015663"/>
          </a:xfrm>
        </p:spPr>
        <p:txBody>
          <a:bodyPr/>
          <a:lstStyle/>
          <a:p>
            <a:r>
              <a:rPr lang="en-US" sz="2000" dirty="0"/>
              <a:t>After checking for stored diagnostic trouble codes (DTCs), wise technician checks service information for any technical service bulletins (TSBs) that may relate to the vehicle being serviced</a:t>
            </a:r>
          </a:p>
        </p:txBody>
      </p:sp>
    </p:spTree>
    <p:extLst>
      <p:ext uri="{BB962C8B-B14F-4D97-AF65-F5344CB8AC3E}">
        <p14:creationId xmlns:p14="http://schemas.microsoft.com/office/powerpoint/2010/main" val="37933593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37067"/>
            <a:ext cx="8229600" cy="646331"/>
          </a:xfrm>
        </p:spPr>
        <p:txBody>
          <a:bodyPr/>
          <a:lstStyle/>
          <a:p>
            <a:r>
              <a:rPr lang="en-US" dirty="0"/>
              <a:t>Figure 55.12 Coil Detectors </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429000" y="990600"/>
            <a:ext cx="5257800" cy="3432778"/>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09600" y="990600"/>
            <a:ext cx="2362200" cy="2677656"/>
          </a:xfrm>
        </p:spPr>
        <p:txBody>
          <a:bodyPr/>
          <a:lstStyle/>
          <a:p>
            <a:r>
              <a:rPr lang="en-US" sz="2400" dirty="0"/>
              <a:t>Immobilizer coil detectors can be found online by searching for immobilizer transponder coil detector</a:t>
            </a:r>
          </a:p>
        </p:txBody>
      </p:sp>
    </p:spTree>
    <p:extLst>
      <p:ext uri="{BB962C8B-B14F-4D97-AF65-F5344CB8AC3E}">
        <p14:creationId xmlns:p14="http://schemas.microsoft.com/office/powerpoint/2010/main" val="382035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510117"/>
          </a:xfrm>
        </p:spPr>
        <p:txBody>
          <a:bodyPr>
            <a:noAutofit/>
          </a:bodyPr>
          <a:lstStyle/>
          <a:p>
            <a:r>
              <a:rPr lang="en-US" dirty="0"/>
              <a:t>Vehicle Security Systems</a:t>
            </a:r>
          </a:p>
        </p:txBody>
      </p:sp>
      <p:sp>
        <p:nvSpPr>
          <p:cNvPr id="4" name="Content Placeholder 3"/>
          <p:cNvSpPr>
            <a:spLocks noGrp="1"/>
          </p:cNvSpPr>
          <p:nvPr>
            <p:ph idx="1"/>
          </p:nvPr>
        </p:nvSpPr>
        <p:spPr>
          <a:xfrm>
            <a:off x="448733" y="990600"/>
            <a:ext cx="8229600" cy="2369880"/>
          </a:xfrm>
        </p:spPr>
        <p:txBody>
          <a:bodyPr>
            <a:noAutofit/>
          </a:bodyPr>
          <a:lstStyle/>
          <a:p>
            <a:r>
              <a:rPr lang="en-IN" sz="2400" dirty="0"/>
              <a:t>Purpose and Function</a:t>
            </a:r>
          </a:p>
          <a:p>
            <a:pPr lvl="1"/>
            <a:r>
              <a:rPr lang="en-IN" sz="2400" dirty="0"/>
              <a:t>Purpose and function of a security system on a vehicle is to prevent the unauthorized use (theft) of the vehicle.</a:t>
            </a:r>
          </a:p>
          <a:p>
            <a:pPr lvl="1"/>
            <a:r>
              <a:rPr lang="en-IN" sz="2400" dirty="0"/>
              <a:t>This function is accomplished with a lock on the door and a lock on the ignition.</a:t>
            </a:r>
          </a:p>
        </p:txBody>
      </p:sp>
    </p:spTree>
    <p:extLst>
      <p:ext uri="{BB962C8B-B14F-4D97-AF65-F5344CB8AC3E}">
        <p14:creationId xmlns:p14="http://schemas.microsoft.com/office/powerpoint/2010/main" val="4903481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16753"/>
            <a:ext cx="8229600" cy="646331"/>
          </a:xfrm>
        </p:spPr>
        <p:txBody>
          <a:bodyPr>
            <a:spAutoFit/>
          </a:bodyPr>
          <a:lstStyle/>
          <a:p>
            <a:r>
              <a:rPr lang="en-US" dirty="0"/>
              <a:t>Question 3: ?</a:t>
            </a:r>
          </a:p>
        </p:txBody>
      </p:sp>
      <p:sp>
        <p:nvSpPr>
          <p:cNvPr id="4" name="Content Placeholder 3"/>
          <p:cNvSpPr>
            <a:spLocks noGrp="1"/>
          </p:cNvSpPr>
          <p:nvPr>
            <p:ph idx="1"/>
          </p:nvPr>
        </p:nvSpPr>
        <p:spPr>
          <a:xfrm>
            <a:off x="457200" y="997803"/>
            <a:ext cx="8229600" cy="830997"/>
          </a:xfrm>
        </p:spPr>
        <p:txBody>
          <a:bodyPr>
            <a:spAutoFit/>
          </a:bodyPr>
          <a:lstStyle/>
          <a:p>
            <a:pPr marL="0" indent="0">
              <a:buNone/>
            </a:pPr>
            <a:r>
              <a:rPr lang="en-IN" sz="2400" dirty="0"/>
              <a:t>An antenna coil tester is used to test what part of the immobilizer system?</a:t>
            </a:r>
          </a:p>
        </p:txBody>
      </p:sp>
    </p:spTree>
    <p:extLst>
      <p:ext uri="{BB962C8B-B14F-4D97-AF65-F5344CB8AC3E}">
        <p14:creationId xmlns:p14="http://schemas.microsoft.com/office/powerpoint/2010/main" val="41434008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4135"/>
            <a:ext cx="8229600" cy="646331"/>
          </a:xfrm>
        </p:spPr>
        <p:txBody>
          <a:bodyPr>
            <a:spAutoFit/>
          </a:bodyPr>
          <a:lstStyle/>
          <a:p>
            <a:r>
              <a:rPr lang="en-US" dirty="0"/>
              <a:t>Answer 3</a:t>
            </a:r>
          </a:p>
        </p:txBody>
      </p:sp>
      <p:sp>
        <p:nvSpPr>
          <p:cNvPr id="4" name="Content Placeholder 3"/>
          <p:cNvSpPr>
            <a:spLocks noGrp="1"/>
          </p:cNvSpPr>
          <p:nvPr>
            <p:ph idx="1"/>
          </p:nvPr>
        </p:nvSpPr>
        <p:spPr>
          <a:xfrm>
            <a:off x="457200" y="986135"/>
            <a:ext cx="8229600" cy="461665"/>
          </a:xfrm>
        </p:spPr>
        <p:txBody>
          <a:bodyPr>
            <a:spAutoFit/>
          </a:bodyPr>
          <a:lstStyle/>
          <a:p>
            <a:pPr marL="0" indent="0">
              <a:buNone/>
            </a:pPr>
            <a:r>
              <a:rPr lang="en-IN" sz="2400" dirty="0"/>
              <a:t>Electromagnetic pulses </a:t>
            </a:r>
          </a:p>
        </p:txBody>
      </p:sp>
    </p:spTree>
    <p:extLst>
      <p:ext uri="{BB962C8B-B14F-4D97-AF65-F5344CB8AC3E}">
        <p14:creationId xmlns:p14="http://schemas.microsoft.com/office/powerpoint/2010/main" val="13250989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1905000"/>
            <a:ext cx="8229600" cy="646331"/>
          </a:xfrm>
        </p:spPr>
        <p:txBody>
          <a:bodyPr wrap="square" tIns="45720" bIns="45720">
            <a:spAutoFit/>
          </a:bodyPr>
          <a:lstStyle/>
          <a:p>
            <a:pPr algn="ctr"/>
            <a:r>
              <a:rPr lang="en-US" dirty="0"/>
              <a:t>Related Animations</a:t>
            </a:r>
          </a:p>
        </p:txBody>
      </p:sp>
      <p:sp>
        <p:nvSpPr>
          <p:cNvPr id="5" name="Rectangle 4">
            <a:extLst>
              <a:ext uri="{FF2B5EF4-FFF2-40B4-BE49-F238E27FC236}">
                <a16:creationId xmlns:a16="http://schemas.microsoft.com/office/drawing/2014/main" id="{29A98B6C-E30F-B2B9-4F3B-57553313000C}"/>
              </a:ext>
            </a:extLst>
          </p:cNvPr>
          <p:cNvSpPr/>
          <p:nvPr/>
        </p:nvSpPr>
        <p:spPr>
          <a:xfrm>
            <a:off x="8686800" y="865787"/>
            <a:ext cx="457200" cy="810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6" name="Rectangle 5">
            <a:extLst>
              <a:ext uri="{FF2B5EF4-FFF2-40B4-BE49-F238E27FC236}">
                <a16:creationId xmlns:a16="http://schemas.microsoft.com/office/drawing/2014/main" id="{371636EC-9C4F-0E4A-D6B7-FB4DCE7096E6}"/>
              </a:ext>
            </a:extLst>
          </p:cNvPr>
          <p:cNvSpPr/>
          <p:nvPr/>
        </p:nvSpPr>
        <p:spPr>
          <a:xfrm>
            <a:off x="1676400" y="1271093"/>
            <a:ext cx="7315200" cy="1005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8" name="Rectangle 7">
            <a:extLst>
              <a:ext uri="{FF2B5EF4-FFF2-40B4-BE49-F238E27FC236}">
                <a16:creationId xmlns:a16="http://schemas.microsoft.com/office/drawing/2014/main" id="{01AA8A59-F242-29F1-9CC0-7D5B6D61BCD8}"/>
              </a:ext>
            </a:extLst>
          </p:cNvPr>
          <p:cNvSpPr/>
          <p:nvPr/>
        </p:nvSpPr>
        <p:spPr>
          <a:xfrm>
            <a:off x="1676400" y="6165303"/>
            <a:ext cx="5943600" cy="159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9" name="Rectangle 8">
            <a:extLst>
              <a:ext uri="{FF2B5EF4-FFF2-40B4-BE49-F238E27FC236}">
                <a16:creationId xmlns:a16="http://schemas.microsoft.com/office/drawing/2014/main" id="{5AF30D0B-BC3D-CB0D-A7E9-2CB994102B5C}"/>
              </a:ext>
            </a:extLst>
          </p:cNvPr>
          <p:cNvSpPr/>
          <p:nvPr/>
        </p:nvSpPr>
        <p:spPr>
          <a:xfrm>
            <a:off x="1219200" y="1271093"/>
            <a:ext cx="6629400" cy="2379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3775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248" y="215343"/>
            <a:ext cx="8229600" cy="769441"/>
          </a:xfrm>
        </p:spPr>
        <p:txBody>
          <a:bodyPr wrap="square" tIns="45720" bIns="45720">
            <a:spAutoFit/>
          </a:bodyPr>
          <a:lstStyle/>
          <a:p>
            <a:r>
              <a:rPr lang="en-US" sz="2400" dirty="0"/>
              <a:t>Animation: Antitheft System</a:t>
            </a:r>
            <a:br>
              <a:rPr lang="en-US" dirty="0"/>
            </a:br>
            <a:r>
              <a:rPr lang="en-US" sz="2000" dirty="0"/>
              <a:t>(Animation will automatically start)</a:t>
            </a:r>
            <a:endParaRPr lang="en-US" dirty="0"/>
          </a:p>
        </p:txBody>
      </p:sp>
      <p:sp>
        <p:nvSpPr>
          <p:cNvPr id="5" name="Rectangle 4">
            <a:extLst>
              <a:ext uri="{FF2B5EF4-FFF2-40B4-BE49-F238E27FC236}">
                <a16:creationId xmlns:a16="http://schemas.microsoft.com/office/drawing/2014/main" id="{29A98B6C-E30F-B2B9-4F3B-57553313000C}"/>
              </a:ext>
            </a:extLst>
          </p:cNvPr>
          <p:cNvSpPr/>
          <p:nvPr/>
        </p:nvSpPr>
        <p:spPr>
          <a:xfrm>
            <a:off x="8686800" y="865787"/>
            <a:ext cx="457200" cy="810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6" name="Rectangle 5">
            <a:extLst>
              <a:ext uri="{FF2B5EF4-FFF2-40B4-BE49-F238E27FC236}">
                <a16:creationId xmlns:a16="http://schemas.microsoft.com/office/drawing/2014/main" id="{371636EC-9C4F-0E4A-D6B7-FB4DCE7096E6}"/>
              </a:ext>
            </a:extLst>
          </p:cNvPr>
          <p:cNvSpPr/>
          <p:nvPr/>
        </p:nvSpPr>
        <p:spPr>
          <a:xfrm>
            <a:off x="1676400" y="1271093"/>
            <a:ext cx="7315200" cy="1005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8" name="Rectangle 7">
            <a:extLst>
              <a:ext uri="{FF2B5EF4-FFF2-40B4-BE49-F238E27FC236}">
                <a16:creationId xmlns:a16="http://schemas.microsoft.com/office/drawing/2014/main" id="{01AA8A59-F242-29F1-9CC0-7D5B6D61BCD8}"/>
              </a:ext>
            </a:extLst>
          </p:cNvPr>
          <p:cNvSpPr/>
          <p:nvPr/>
        </p:nvSpPr>
        <p:spPr>
          <a:xfrm>
            <a:off x="1676400" y="6165303"/>
            <a:ext cx="5943600" cy="159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9" name="Rectangle 8">
            <a:extLst>
              <a:ext uri="{FF2B5EF4-FFF2-40B4-BE49-F238E27FC236}">
                <a16:creationId xmlns:a16="http://schemas.microsoft.com/office/drawing/2014/main" id="{5AF30D0B-BC3D-CB0D-A7E9-2CB994102B5C}"/>
              </a:ext>
            </a:extLst>
          </p:cNvPr>
          <p:cNvSpPr/>
          <p:nvPr/>
        </p:nvSpPr>
        <p:spPr>
          <a:xfrm>
            <a:off x="1219200" y="1271093"/>
            <a:ext cx="6629400" cy="2379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antitheft_system">
            <a:hlinkClick r:id="" action="ppaction://media"/>
            <a:extLst>
              <a:ext uri="{FF2B5EF4-FFF2-40B4-BE49-F238E27FC236}">
                <a16:creationId xmlns:a16="http://schemas.microsoft.com/office/drawing/2014/main" id="{4CF12A84-49A2-AE3B-283E-B2C0411EA319}"/>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984784"/>
            <a:ext cx="9144000" cy="5143500"/>
          </a:xfrm>
          <a:prstGeom prst="rect">
            <a:avLst/>
          </a:prstGeom>
        </p:spPr>
      </p:pic>
    </p:spTree>
    <p:extLst>
      <p:ext uri="{BB962C8B-B14F-4D97-AF65-F5344CB8AC3E}">
        <p14:creationId xmlns:p14="http://schemas.microsoft.com/office/powerpoint/2010/main" val="3793062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29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200329"/>
          </a:xfrm>
        </p:spPr>
        <p:txBody>
          <a:bodyPr wrap="square" tIns="45720" bIns="45720">
            <a:spAutoFit/>
          </a:bodyPr>
          <a:lstStyle/>
          <a:p>
            <a:r>
              <a:rPr lang="en-US" dirty="0"/>
              <a:t>Electrical and Electronic Systems Videos and Animations</a:t>
            </a:r>
          </a:p>
        </p:txBody>
      </p:sp>
      <p:sp>
        <p:nvSpPr>
          <p:cNvPr id="6" name="TextBox 5">
            <a:extLst>
              <a:ext uri="{FF2B5EF4-FFF2-40B4-BE49-F238E27FC236}">
                <a16:creationId xmlns:a16="http://schemas.microsoft.com/office/drawing/2014/main" id="{9C486ECC-3EA0-04EF-AF4D-C7FD2594E0ED}"/>
              </a:ext>
            </a:extLst>
          </p:cNvPr>
          <p:cNvSpPr txBox="1"/>
          <p:nvPr/>
        </p:nvSpPr>
        <p:spPr>
          <a:xfrm>
            <a:off x="381000" y="2701318"/>
            <a:ext cx="8305800" cy="430887"/>
          </a:xfrm>
          <a:prstGeom prst="rect">
            <a:avLst/>
          </a:prstGeom>
          <a:noFill/>
        </p:spPr>
        <p:txBody>
          <a:bodyPr wrap="square" rtlCol="0">
            <a:spAutoFit/>
          </a:bodyPr>
          <a:lstStyle/>
          <a:p>
            <a:r>
              <a:rPr lang="en-US" sz="2200" dirty="0"/>
              <a:t>Videos Link: </a:t>
            </a:r>
            <a:r>
              <a:rPr lang="en-US" sz="2200" dirty="0">
                <a:hlinkClick r:id="rId3"/>
              </a:rPr>
              <a:t>(A6) Electrical/Electronic Systems Videos</a:t>
            </a:r>
            <a:endParaRPr lang="en-US" sz="2200" dirty="0"/>
          </a:p>
        </p:txBody>
      </p:sp>
      <p:sp>
        <p:nvSpPr>
          <p:cNvPr id="8" name="TextBox 7">
            <a:extLst>
              <a:ext uri="{FF2B5EF4-FFF2-40B4-BE49-F238E27FC236}">
                <a16:creationId xmlns:a16="http://schemas.microsoft.com/office/drawing/2014/main" id="{6BDC2A37-0D25-7D8F-8C18-A85E5BB00584}"/>
              </a:ext>
            </a:extLst>
          </p:cNvPr>
          <p:cNvSpPr txBox="1"/>
          <p:nvPr/>
        </p:nvSpPr>
        <p:spPr>
          <a:xfrm>
            <a:off x="381000" y="3233353"/>
            <a:ext cx="8305800" cy="430887"/>
          </a:xfrm>
          <a:prstGeom prst="rect">
            <a:avLst/>
          </a:prstGeom>
          <a:noFill/>
        </p:spPr>
        <p:txBody>
          <a:bodyPr wrap="square" rtlCol="0">
            <a:spAutoFit/>
          </a:bodyPr>
          <a:lstStyle/>
          <a:p>
            <a:r>
              <a:rPr lang="en-US" sz="2200" dirty="0"/>
              <a:t>Animations Link: </a:t>
            </a:r>
            <a:r>
              <a:rPr lang="en-US" sz="2200" dirty="0">
                <a:hlinkClick r:id="rId4"/>
              </a:rPr>
              <a:t>(A6) Electrical/Electronic Systems Animations</a:t>
            </a:r>
            <a:endParaRPr lang="en-US" sz="2200" dirty="0"/>
          </a:p>
        </p:txBody>
      </p:sp>
    </p:spTree>
    <p:extLst>
      <p:ext uri="{BB962C8B-B14F-4D97-AF65-F5344CB8AC3E}">
        <p14:creationId xmlns:p14="http://schemas.microsoft.com/office/powerpoint/2010/main" val="38416426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3741" y="133350"/>
            <a:ext cx="8229600" cy="567581"/>
          </a:xfrm>
        </p:spPr>
        <p:txBody>
          <a:bodyPr lIns="0" tIns="0" rIns="0" bIns="0">
            <a:noAutofit/>
          </a:bodyPr>
          <a:lstStyle/>
          <a:p>
            <a:pPr>
              <a:spcBef>
                <a:spcPct val="0"/>
              </a:spcBef>
            </a:pPr>
            <a:r>
              <a:rPr lang="en-US" sz="3600" dirty="0">
                <a:cs typeface="Times New Roman" panose="02020603050405020304" pitchFamily="18" charset="0"/>
              </a:rPr>
              <a:t>Copyright</a:t>
            </a:r>
            <a:endParaRPr lang="en-US" sz="3600" dirty="0">
              <a:latin typeface="+mj-lt"/>
              <a:ea typeface="+mj-ea"/>
              <a:cs typeface="Times New Roman" panose="02020603050405020304" pitchFamily="18" charset="0"/>
            </a:endParaRPr>
          </a:p>
        </p:txBody>
      </p:sp>
      <p:pic>
        <p:nvPicPr>
          <p:cNvPr id="4" name="Graphic 6" descr="Warning">
            <a:extLst>
              <a:ext uri="{FF2B5EF4-FFF2-40B4-BE49-F238E27FC236}">
                <a16:creationId xmlns:a16="http://schemas.microsoft.com/office/drawing/2014/main" id="{C06FB2D2-3F36-42C9-A5A6-B6234DC54C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1956" y="2420319"/>
            <a:ext cx="1094328" cy="1228106"/>
          </a:xfrm>
          <a:prstGeom prst="rect">
            <a:avLst/>
          </a:prstGeom>
        </p:spPr>
      </p:pic>
      <p:sp>
        <p:nvSpPr>
          <p:cNvPr id="5" name="Text Placeholder 1">
            <a:extLst>
              <a:ext uri="{FF2B5EF4-FFF2-40B4-BE49-F238E27FC236}">
                <a16:creationId xmlns:a16="http://schemas.microsoft.com/office/drawing/2014/main" id="{AD5FAE7B-F718-4307-B112-AD6256157E8F}"/>
              </a:ext>
            </a:extLst>
          </p:cNvPr>
          <p:cNvSpPr txBox="1">
            <a:spLocks/>
          </p:cNvSpPr>
          <p:nvPr/>
        </p:nvSpPr>
        <p:spPr>
          <a:xfrm>
            <a:off x="1730090" y="1961468"/>
            <a:ext cx="6858001" cy="2636392"/>
          </a:xfrm>
          <a:prstGeom prst="rect">
            <a:avLst/>
          </a:prstGeom>
        </p:spPr>
        <p:style>
          <a:lnRef idx="2">
            <a:schemeClr val="dk1"/>
          </a:lnRef>
          <a:fillRef idx="1">
            <a:schemeClr val="lt1"/>
          </a:fillRef>
          <a:effectRef idx="0">
            <a:schemeClr val="dk1"/>
          </a:effectRef>
          <a:fontRef idx="minor">
            <a:schemeClr val="dk1"/>
          </a:fontRef>
        </p:style>
        <p:txBody>
          <a:bodyPr vert="horz" lIns="182880" tIns="182880" rIns="182880" bIns="182880" rtlCol="0" anchor="ctr">
            <a:no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dk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dk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9pPr>
          </a:lstStyle>
          <a:p>
            <a:pPr marL="101600" indent="0">
              <a:buFont typeface="Arial" panose="020B0604020202020204" pitchFamily="34" charset="0"/>
              <a:buNone/>
            </a:pPr>
            <a:r>
              <a:rPr lang="en-US" b="1" dirty="0"/>
              <a:t>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extLst>
      <p:ext uri="{BB962C8B-B14F-4D97-AF65-F5344CB8AC3E}">
        <p14:creationId xmlns:p14="http://schemas.microsoft.com/office/powerpoint/2010/main" val="775972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627881"/>
            <a:ext cx="7975529" cy="4658170"/>
          </a:xfrm>
          <a:prstGeom prst="rect">
            <a:avLst/>
          </a:prstGeom>
        </p:spPr>
      </p:pic>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74133" y="228600"/>
            <a:ext cx="8229600" cy="1200329"/>
          </a:xfrm>
        </p:spPr>
        <p:txBody>
          <a:bodyPr/>
          <a:lstStyle/>
          <a:p>
            <a:r>
              <a:rPr lang="en-US" dirty="0"/>
              <a:t>Frequently Asked Question: What Is Content Thief Protection?   </a:t>
            </a:r>
            <a:endParaRPr lang="en-US" sz="2800" dirty="0">
              <a:solidFill>
                <a:srgbClr val="FF0000"/>
              </a:solidFill>
            </a:endParaRPr>
          </a:p>
        </p:txBody>
      </p:sp>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28650" y="2643254"/>
            <a:ext cx="7543800" cy="3485570"/>
          </a:xfrm>
        </p:spPr>
        <p:txBody>
          <a:bodyPr/>
          <a:lstStyle/>
          <a:p>
            <a:r>
              <a:rPr lang="en-US" b="1" dirty="0"/>
              <a:t>What Is Content Thief Protection? </a:t>
            </a:r>
            <a:r>
              <a:rPr lang="en-US" dirty="0"/>
              <a:t>Content Thief protection is a security system that includes sensors that detect glass breakage or entry into the vehicle and sounds an alarm when these occur. The purpose of the content theft system is to prevent the theft of objects inside the vehicle and sound an alarm when someone enters the vehicle without using the proper remote or key. Most systems use a motion detector for content theft protection, as well as switches in the doorjambs, trunk, and hood that provide an input signal to the control module. Some antitheft systems are more complex and also have electronic sensors that trigger the alarm if glass is broken or a change in battery current draw occurs. These sensors also provide an input signal to the control module, which may be a separate antitheft unit, or may be incorporated into PCM or BCM. </a:t>
            </a:r>
            <a:r>
              <a:rPr lang="en-US" b="1" dirty="0"/>
              <a:t>Figure 55–1</a:t>
            </a:r>
            <a:r>
              <a:rPr lang="en-US" dirty="0"/>
              <a:t>.</a:t>
            </a:r>
          </a:p>
          <a:p>
            <a:endParaRPr lang="en-US" dirty="0"/>
          </a:p>
        </p:txBody>
      </p:sp>
      <p:sp>
        <p:nvSpPr>
          <p:cNvPr id="8"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628650" y="1813216"/>
            <a:ext cx="7667625" cy="533400"/>
          </a:xfrm>
        </p:spPr>
        <p:txBody>
          <a:bodyPr/>
          <a:lstStyle/>
          <a:p>
            <a:pPr marL="101600" indent="0">
              <a:buNone/>
            </a:pPr>
            <a:r>
              <a:rPr lang="en-US" sz="3600" b="1" dirty="0">
                <a:solidFill>
                  <a:schemeClr val="bg1"/>
                </a:solidFill>
              </a:rPr>
              <a:t>?   Frequently Asked Question</a:t>
            </a:r>
          </a:p>
        </p:txBody>
      </p:sp>
    </p:spTree>
    <p:extLst>
      <p:ext uri="{BB962C8B-B14F-4D97-AF65-F5344CB8AC3E}">
        <p14:creationId xmlns:p14="http://schemas.microsoft.com/office/powerpoint/2010/main" val="2150260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37067"/>
            <a:ext cx="8229600" cy="646331"/>
          </a:xfrm>
        </p:spPr>
        <p:txBody>
          <a:bodyPr/>
          <a:lstStyle/>
          <a:p>
            <a:r>
              <a:rPr lang="en-US" dirty="0"/>
              <a:t>Figure 55.1 Shock Sensor</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184650" y="1053151"/>
            <a:ext cx="4484688" cy="3629336"/>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09600" y="990600"/>
            <a:ext cx="3316184" cy="3046988"/>
          </a:xfrm>
        </p:spPr>
        <p:txBody>
          <a:bodyPr/>
          <a:lstStyle/>
          <a:p>
            <a:r>
              <a:rPr lang="en-US" sz="2400" dirty="0"/>
              <a:t>A shock sensor used in alarm and antitheft systems. If the vehicle is moved, the magnet moves relative to the coil, inducing a small voltage that triggers the alarm</a:t>
            </a:r>
          </a:p>
        </p:txBody>
      </p:sp>
    </p:spTree>
    <p:extLst>
      <p:ext uri="{BB962C8B-B14F-4D97-AF65-F5344CB8AC3E}">
        <p14:creationId xmlns:p14="http://schemas.microsoft.com/office/powerpoint/2010/main" val="1025776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646331"/>
          </a:xfrm>
        </p:spPr>
        <p:txBody>
          <a:bodyPr>
            <a:spAutoFit/>
          </a:bodyPr>
          <a:lstStyle/>
          <a:p>
            <a:r>
              <a:rPr lang="en-IN" dirty="0"/>
              <a:t>Immobilizer Systems </a:t>
            </a:r>
            <a:r>
              <a:rPr lang="en-IN" sz="2800" dirty="0"/>
              <a:t>(1 of 3)</a:t>
            </a:r>
            <a:endParaRPr lang="en-US" sz="2800" dirty="0"/>
          </a:p>
        </p:txBody>
      </p:sp>
      <p:sp>
        <p:nvSpPr>
          <p:cNvPr id="4" name="Content Placeholder 3"/>
          <p:cNvSpPr>
            <a:spLocks noGrp="1"/>
          </p:cNvSpPr>
          <p:nvPr>
            <p:ph idx="1"/>
          </p:nvPr>
        </p:nvSpPr>
        <p:spPr>
          <a:xfrm>
            <a:off x="457200" y="990600"/>
            <a:ext cx="8229600" cy="3454792"/>
          </a:xfrm>
        </p:spPr>
        <p:txBody>
          <a:bodyPr>
            <a:noAutofit/>
          </a:bodyPr>
          <a:lstStyle/>
          <a:p>
            <a:r>
              <a:rPr lang="en-IN" sz="2400" dirty="0"/>
              <a:t>Normal Operation</a:t>
            </a:r>
          </a:p>
          <a:p>
            <a:pPr lvl="1"/>
            <a:r>
              <a:rPr lang="en-IN" sz="2400" dirty="0"/>
              <a:t>The engine cranks and starts and the immobilizer symbol on the dash flashes on and off for about 2 seconds, and then goes off.</a:t>
            </a:r>
          </a:p>
          <a:p>
            <a:r>
              <a:rPr lang="en-IN" sz="2400" dirty="0"/>
              <a:t>Immobilizer System Parts</a:t>
            </a:r>
          </a:p>
          <a:p>
            <a:pPr lvl="1"/>
            <a:r>
              <a:rPr lang="en-IN" sz="2400" dirty="0"/>
              <a:t>Key fob – remote keyless entry (</a:t>
            </a:r>
            <a:r>
              <a:rPr lang="en-IN" sz="2400" spc="-300" dirty="0"/>
              <a:t>R K </a:t>
            </a:r>
            <a:r>
              <a:rPr lang="en-IN" sz="2400" dirty="0"/>
              <a:t>E)</a:t>
            </a:r>
          </a:p>
          <a:p>
            <a:pPr lvl="1"/>
            <a:r>
              <a:rPr lang="en-IN" sz="2400" dirty="0"/>
              <a:t>Transponder key</a:t>
            </a:r>
          </a:p>
          <a:p>
            <a:pPr lvl="1"/>
            <a:r>
              <a:rPr lang="en-IN" sz="2400" dirty="0"/>
              <a:t>Transceiver</a:t>
            </a:r>
          </a:p>
        </p:txBody>
      </p:sp>
    </p:spTree>
    <p:extLst>
      <p:ext uri="{BB962C8B-B14F-4D97-AF65-F5344CB8AC3E}">
        <p14:creationId xmlns:p14="http://schemas.microsoft.com/office/powerpoint/2010/main" val="2690753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646331"/>
          </a:xfrm>
        </p:spPr>
        <p:txBody>
          <a:bodyPr>
            <a:spAutoFit/>
          </a:bodyPr>
          <a:lstStyle/>
          <a:p>
            <a:r>
              <a:rPr lang="en-IN" dirty="0"/>
              <a:t>Immobilizer Systems </a:t>
            </a:r>
            <a:r>
              <a:rPr lang="en-IN" sz="2800" dirty="0"/>
              <a:t>(2 of 3)</a:t>
            </a:r>
            <a:endParaRPr lang="en-US" sz="2800" dirty="0"/>
          </a:p>
        </p:txBody>
      </p:sp>
      <p:sp>
        <p:nvSpPr>
          <p:cNvPr id="4" name="Content Placeholder 3"/>
          <p:cNvSpPr>
            <a:spLocks noGrp="1"/>
          </p:cNvSpPr>
          <p:nvPr>
            <p:ph idx="1"/>
          </p:nvPr>
        </p:nvSpPr>
        <p:spPr>
          <a:xfrm>
            <a:off x="457200" y="1007533"/>
            <a:ext cx="8229600" cy="4016484"/>
          </a:xfrm>
        </p:spPr>
        <p:txBody>
          <a:bodyPr>
            <a:spAutoFit/>
          </a:bodyPr>
          <a:lstStyle/>
          <a:p>
            <a:r>
              <a:rPr lang="en-IN" sz="2400" dirty="0"/>
              <a:t>Immobilizer System Operation</a:t>
            </a:r>
          </a:p>
          <a:p>
            <a:pPr lvl="1"/>
            <a:r>
              <a:rPr lang="en-IN" sz="2400" dirty="0"/>
              <a:t>The key identification (</a:t>
            </a:r>
            <a:r>
              <a:rPr lang="en-IN" sz="2400" kern="0" spc="-350" dirty="0"/>
              <a:t>I </a:t>
            </a:r>
            <a:r>
              <a:rPr lang="en-IN" sz="2400" dirty="0"/>
              <a:t>D) numbers are stored in a nonvolatile memory of the immobilizer module.</a:t>
            </a:r>
          </a:p>
          <a:p>
            <a:pPr lvl="1"/>
            <a:r>
              <a:rPr lang="en-IN" sz="2400" dirty="0"/>
              <a:t>At each start, the module compares the </a:t>
            </a:r>
            <a:r>
              <a:rPr lang="en-IN" sz="2400" kern="0" spc="-350" dirty="0"/>
              <a:t>I </a:t>
            </a:r>
            <a:r>
              <a:rPr lang="en-IN" sz="2400" dirty="0"/>
              <a:t>D number of the transponder key used with those stored in the memory.</a:t>
            </a:r>
          </a:p>
          <a:p>
            <a:pPr lvl="1"/>
            <a:r>
              <a:rPr lang="en-IN" sz="2400" dirty="0"/>
              <a:t>The immobilizer module controls the starter circuit and the security light and signals the </a:t>
            </a:r>
            <a:r>
              <a:rPr lang="en-IN" sz="2400" kern="0" spc="-350" dirty="0"/>
              <a:t>P C </a:t>
            </a:r>
            <a:r>
              <a:rPr lang="en-IN" sz="2400" dirty="0"/>
              <a:t>M to activate fuel injection and ignition when the </a:t>
            </a:r>
            <a:r>
              <a:rPr lang="en-IN" sz="2400" kern="0" spc="-350" dirty="0"/>
              <a:t>I </a:t>
            </a:r>
            <a:r>
              <a:rPr lang="en-IN" sz="2400" dirty="0"/>
              <a:t>D number and code word verification have been successful.</a:t>
            </a:r>
          </a:p>
        </p:txBody>
      </p:sp>
    </p:spTree>
    <p:extLst>
      <p:ext uri="{BB962C8B-B14F-4D97-AF65-F5344CB8AC3E}">
        <p14:creationId xmlns:p14="http://schemas.microsoft.com/office/powerpoint/2010/main" val="3956911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46623"/>
            <a:ext cx="8229600" cy="646331"/>
          </a:xfrm>
        </p:spPr>
        <p:txBody>
          <a:bodyPr>
            <a:spAutoFit/>
          </a:bodyPr>
          <a:lstStyle/>
          <a:p>
            <a:r>
              <a:rPr lang="en-IN" dirty="0"/>
              <a:t>Immobilizer Systems </a:t>
            </a:r>
            <a:r>
              <a:rPr lang="en-IN" sz="2800" dirty="0"/>
              <a:t>(3 of 3)</a:t>
            </a:r>
            <a:endParaRPr lang="en-US" sz="2800" dirty="0"/>
          </a:p>
        </p:txBody>
      </p:sp>
      <p:sp>
        <p:nvSpPr>
          <p:cNvPr id="4" name="Content Placeholder 3"/>
          <p:cNvSpPr>
            <a:spLocks noGrp="1"/>
          </p:cNvSpPr>
          <p:nvPr>
            <p:ph idx="1"/>
          </p:nvPr>
        </p:nvSpPr>
        <p:spPr>
          <a:xfrm>
            <a:off x="457200" y="970523"/>
            <a:ext cx="8229600" cy="4439677"/>
          </a:xfrm>
        </p:spPr>
        <p:txBody>
          <a:bodyPr>
            <a:spAutoFit/>
          </a:bodyPr>
          <a:lstStyle/>
          <a:p>
            <a:r>
              <a:rPr lang="en-IN" sz="2400" dirty="0"/>
              <a:t>Security Light Operation</a:t>
            </a:r>
          </a:p>
          <a:p>
            <a:pPr lvl="1"/>
            <a:r>
              <a:rPr lang="en-IN" sz="2400" dirty="0"/>
              <a:t>Normal operation of the security light includes a self-test and flashes a few times, then goes out.</a:t>
            </a:r>
          </a:p>
          <a:p>
            <a:pPr lvl="1"/>
            <a:r>
              <a:rPr lang="en-IN" sz="2400" dirty="0"/>
              <a:t>If a fault is detected, the security light continues to flash and the engine may not start.</a:t>
            </a:r>
          </a:p>
          <a:p>
            <a:r>
              <a:rPr lang="en-IN" sz="2400" dirty="0"/>
              <a:t>Precautions</a:t>
            </a:r>
          </a:p>
          <a:p>
            <a:pPr lvl="1"/>
            <a:r>
              <a:rPr lang="en-IN" sz="2400" dirty="0"/>
              <a:t>Do not drop key</a:t>
            </a:r>
          </a:p>
          <a:p>
            <a:pPr lvl="1"/>
            <a:r>
              <a:rPr lang="en-IN" sz="2400" dirty="0"/>
              <a:t>Key the key dry</a:t>
            </a:r>
          </a:p>
          <a:p>
            <a:pPr lvl="1"/>
            <a:r>
              <a:rPr lang="en-IN" sz="2400" dirty="0"/>
              <a:t>Do not expose the key to magnetic fields</a:t>
            </a:r>
          </a:p>
          <a:p>
            <a:pPr lvl="1"/>
            <a:r>
              <a:rPr lang="en-IN" sz="2400" dirty="0"/>
              <a:t>Do not expose to high temperatures</a:t>
            </a:r>
          </a:p>
        </p:txBody>
      </p:sp>
    </p:spTree>
    <p:extLst>
      <p:ext uri="{BB962C8B-B14F-4D97-AF65-F5344CB8AC3E}">
        <p14:creationId xmlns:p14="http://schemas.microsoft.com/office/powerpoint/2010/main" val="95700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37067"/>
            <a:ext cx="8229600" cy="646331"/>
          </a:xfrm>
        </p:spPr>
        <p:txBody>
          <a:bodyPr/>
          <a:lstStyle/>
          <a:p>
            <a:r>
              <a:rPr lang="en-US" dirty="0"/>
              <a:t>Figure 55.2 Security System Symbol </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733800" y="990600"/>
            <a:ext cx="4953000" cy="3453556"/>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09600" y="990600"/>
            <a:ext cx="3048000" cy="4154984"/>
          </a:xfrm>
        </p:spPr>
        <p:txBody>
          <a:bodyPr/>
          <a:lstStyle/>
          <a:p>
            <a:r>
              <a:rPr lang="en-US" sz="2400" dirty="0"/>
              <a:t>The security system symbol used on a Ford. The symbol varies by make, model, and year, so check service information to determine what symbol is used on the vehicle being diagnosed</a:t>
            </a:r>
          </a:p>
        </p:txBody>
      </p:sp>
    </p:spTree>
    <p:extLst>
      <p:ext uri="{BB962C8B-B14F-4D97-AF65-F5344CB8AC3E}">
        <p14:creationId xmlns:p14="http://schemas.microsoft.com/office/powerpoint/2010/main" val="2247321932"/>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24760</TotalTime>
  <Words>1679</Words>
  <Application>Microsoft Office PowerPoint</Application>
  <PresentationFormat>On-screen Show (4:3)</PresentationFormat>
  <Paragraphs>155</Paragraphs>
  <Slides>35</Slides>
  <Notes>35</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Times New Roman</vt:lpstr>
      <vt:lpstr>Verdana</vt:lpstr>
      <vt:lpstr>Wingdings</vt:lpstr>
      <vt:lpstr>508 Lecture</vt:lpstr>
      <vt:lpstr>Automotive Technology: Principles, Diagnosis, and Service</vt:lpstr>
      <vt:lpstr>Learning Objectives (1 of 3)</vt:lpstr>
      <vt:lpstr>Vehicle Security Systems</vt:lpstr>
      <vt:lpstr>Frequently Asked Question: What Is Content Thief Protection?   </vt:lpstr>
      <vt:lpstr>Figure 55.1 Shock Sensor</vt:lpstr>
      <vt:lpstr>Immobilizer Systems (1 of 3)</vt:lpstr>
      <vt:lpstr>Immobilizer Systems (2 of 3)</vt:lpstr>
      <vt:lpstr>Immobilizer Systems (3 of 3)</vt:lpstr>
      <vt:lpstr>Figure 55.2 Security System Symbol </vt:lpstr>
      <vt:lpstr>Figure 55.3 Key</vt:lpstr>
      <vt:lpstr>Figure 55.4 Remote Keyless Entry</vt:lpstr>
      <vt:lpstr>Figure 55.5 Immobilizer</vt:lpstr>
      <vt:lpstr>Animation: Immobilizer System (Animation will automatically start)</vt:lpstr>
      <vt:lpstr>Figure 55.6 Key Use</vt:lpstr>
      <vt:lpstr>Figure 55.7 Exact Wiring Diagram</vt:lpstr>
      <vt:lpstr>Question 1: ?</vt:lpstr>
      <vt:lpstr>Answer 1</vt:lpstr>
      <vt:lpstr>Question 2: ?</vt:lpstr>
      <vt:lpstr>Answer 2</vt:lpstr>
      <vt:lpstr>Chrysler Immobilzer System (1 of 2)</vt:lpstr>
      <vt:lpstr>Chrysler Immobilzer System (2 of 2)</vt:lpstr>
      <vt:lpstr>Ford Pats System</vt:lpstr>
      <vt:lpstr>General Motors Antitheft System</vt:lpstr>
      <vt:lpstr>Figure 55.8 GM VATS</vt:lpstr>
      <vt:lpstr>Figure 55.9 GM PASSLOCK</vt:lpstr>
      <vt:lpstr>Testing Immobilizer Systems</vt:lpstr>
      <vt:lpstr>Figure 55.10 SCAN TOOL</vt:lpstr>
      <vt:lpstr>Figure 55.11 Checking for TSB</vt:lpstr>
      <vt:lpstr>Figure 55.12 Coil Detectors </vt:lpstr>
      <vt:lpstr>Question 3: ?</vt:lpstr>
      <vt:lpstr>Answer 3</vt:lpstr>
      <vt:lpstr>Related Animations</vt:lpstr>
      <vt:lpstr>Animation: Antitheft System (Animation will automatically start)</vt:lpstr>
      <vt:lpstr>Electrical and Electronic Systems Videos and Animations</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Principles, Diagnosis, and Service, Sixth Edition, Chapter 58, Safety, Comfort, and Convenience Circuits</dc:title>
  <dc:subject>2612-Automotive - Core</dc:subject>
  <dc:creator>James D. Halderman</dc:creator>
  <cp:keywords>CONTAINS NOTES</cp:keywords>
  <cp:lastModifiedBy>Glen Plants</cp:lastModifiedBy>
  <cp:revision>4823</cp:revision>
  <dcterms:created xsi:type="dcterms:W3CDTF">2014-07-14T20:04:21Z</dcterms:created>
  <dcterms:modified xsi:type="dcterms:W3CDTF">2023-06-19T16:29:03Z</dcterms:modified>
</cp:coreProperties>
</file>