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handoutMasterIdLst>
    <p:handoutMasterId r:id="rId82"/>
  </p:handoutMasterIdLst>
  <p:sldIdLst>
    <p:sldId id="1188" r:id="rId2"/>
    <p:sldId id="1110" r:id="rId3"/>
    <p:sldId id="1149" r:id="rId4"/>
    <p:sldId id="1112" r:id="rId5"/>
    <p:sldId id="1150" r:id="rId6"/>
    <p:sldId id="1191" r:id="rId7"/>
    <p:sldId id="1192" r:id="rId8"/>
    <p:sldId id="1193" r:id="rId9"/>
    <p:sldId id="1190" r:id="rId10"/>
    <p:sldId id="1116" r:id="rId11"/>
    <p:sldId id="1117" r:id="rId12"/>
    <p:sldId id="1118" r:id="rId13"/>
    <p:sldId id="1194" r:id="rId14"/>
    <p:sldId id="1121" r:id="rId15"/>
    <p:sldId id="1153" r:id="rId16"/>
    <p:sldId id="1195" r:id="rId17"/>
    <p:sldId id="1126" r:id="rId18"/>
    <p:sldId id="1196" r:id="rId19"/>
    <p:sldId id="1197" r:id="rId20"/>
    <p:sldId id="1124" r:id="rId21"/>
    <p:sldId id="1198" r:id="rId22"/>
    <p:sldId id="1199" r:id="rId23"/>
    <p:sldId id="1156" r:id="rId24"/>
    <p:sldId id="1200" r:id="rId25"/>
    <p:sldId id="1157" r:id="rId26"/>
    <p:sldId id="1201" r:id="rId27"/>
    <p:sldId id="1221" r:id="rId28"/>
    <p:sldId id="1130" r:id="rId29"/>
    <p:sldId id="1131" r:id="rId30"/>
    <p:sldId id="1132" r:id="rId31"/>
    <p:sldId id="1159" r:id="rId32"/>
    <p:sldId id="1202" r:id="rId33"/>
    <p:sldId id="1222" r:id="rId34"/>
    <p:sldId id="1143" r:id="rId35"/>
    <p:sldId id="1203" r:id="rId36"/>
    <p:sldId id="1163" r:id="rId37"/>
    <p:sldId id="1205" r:id="rId38"/>
    <p:sldId id="1165" r:id="rId39"/>
    <p:sldId id="1204" r:id="rId40"/>
    <p:sldId id="1206" r:id="rId41"/>
    <p:sldId id="1169" r:id="rId42"/>
    <p:sldId id="1170" r:id="rId43"/>
    <p:sldId id="1361" r:id="rId44"/>
    <p:sldId id="1209" r:id="rId45"/>
    <p:sldId id="1360" r:id="rId46"/>
    <p:sldId id="1224" r:id="rId47"/>
    <p:sldId id="1210" r:id="rId48"/>
    <p:sldId id="1223" r:id="rId49"/>
    <p:sldId id="1173" r:id="rId50"/>
    <p:sldId id="1211" r:id="rId51"/>
    <p:sldId id="1212" r:id="rId52"/>
    <p:sldId id="1225" r:id="rId53"/>
    <p:sldId id="1213" r:id="rId54"/>
    <p:sldId id="1214" r:id="rId55"/>
    <p:sldId id="1147" r:id="rId56"/>
    <p:sldId id="1148" r:id="rId57"/>
    <p:sldId id="1178" r:id="rId58"/>
    <p:sldId id="1215" r:id="rId59"/>
    <p:sldId id="1180" r:id="rId60"/>
    <p:sldId id="1216" r:id="rId61"/>
    <p:sldId id="1217" r:id="rId62"/>
    <p:sldId id="1183" r:id="rId63"/>
    <p:sldId id="1186" r:id="rId64"/>
    <p:sldId id="1362" r:id="rId65"/>
    <p:sldId id="1363" r:id="rId66"/>
    <p:sldId id="1364" r:id="rId67"/>
    <p:sldId id="1365" r:id="rId68"/>
    <p:sldId id="1366" r:id="rId69"/>
    <p:sldId id="1367" r:id="rId70"/>
    <p:sldId id="1368" r:id="rId71"/>
    <p:sldId id="1369" r:id="rId72"/>
    <p:sldId id="1370" r:id="rId73"/>
    <p:sldId id="1371" r:id="rId74"/>
    <p:sldId id="1372" r:id="rId75"/>
    <p:sldId id="1373" r:id="rId76"/>
    <p:sldId id="1374" r:id="rId77"/>
    <p:sldId id="1375" r:id="rId78"/>
    <p:sldId id="1376" r:id="rId79"/>
    <p:sldId id="1076"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35" autoAdjust="0"/>
    <p:restoredTop sz="80437" autoAdjust="0"/>
  </p:normalViewPr>
  <p:slideViewPr>
    <p:cSldViewPr>
      <p:cViewPr varScale="1">
        <p:scale>
          <a:sx n="92" d="100"/>
          <a:sy n="92" d="100"/>
        </p:scale>
        <p:origin x="1752" y="84"/>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0" d="100"/>
        <a:sy n="20" d="100"/>
      </p:scale>
      <p:origin x="0" y="-8418"/>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6/19/2023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13814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51449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03126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07991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68635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04599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8266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18822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35759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38898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62399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69128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243783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Touch Screen Tip</a:t>
            </a:r>
          </a:p>
          <a:p>
            <a:r>
              <a:rPr lang="en-US" sz="1200" b="0" i="0" u="none" strike="noStrike" kern="1200" baseline="0" dirty="0">
                <a:solidFill>
                  <a:schemeClr val="tx1"/>
                </a:solidFill>
                <a:latin typeface="+mn-lt"/>
                <a:ea typeface="+mn-ea"/>
                <a:cs typeface="+mn-cs"/>
              </a:rPr>
              <a:t>Most vehicle navigation systems use a touch screen for use by the driver (or passenger) to input information or other on-screen prompts. Most touch screens use a change in capacitance at the surface of the screen to determine when and where some action is being performed. Do not push harder on the display if the unit does not respond, or the display unit may be damaged. If no response is detected when lightly touching the screen, rotate the finger to cause the capacitance area to increase so it can be easily detected.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9926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79376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Keep the Same Overall Tire Diameter</a:t>
            </a:r>
          </a:p>
          <a:p>
            <a:r>
              <a:rPr lang="en-US" sz="1200" b="0" i="0" u="none" strike="noStrike" kern="1200" baseline="0" dirty="0">
                <a:solidFill>
                  <a:schemeClr val="tx1"/>
                </a:solidFill>
                <a:latin typeface="+mn-lt"/>
                <a:ea typeface="+mn-ea"/>
                <a:cs typeface="+mn-cs"/>
              </a:rPr>
              <a:t>Whenever larger (or smaller) wheels or tires are installed, the speedometer and odometer calibration are thrown off. This can be summarized as follows:</a:t>
            </a:r>
          </a:p>
          <a:p>
            <a:r>
              <a:rPr lang="en-US" sz="1200" b="0" i="0" u="none" strike="noStrike" kern="1200" baseline="0" dirty="0">
                <a:solidFill>
                  <a:schemeClr val="tx1"/>
                </a:solidFill>
                <a:latin typeface="+mn-lt"/>
                <a:ea typeface="+mn-ea"/>
                <a:cs typeface="+mn-cs"/>
              </a:rPr>
              <a:t>Larger diameter tires. The speed showing on the speedometer is slower than the actual speed. The odometer reading shows fewer miles than actual.</a:t>
            </a:r>
          </a:p>
          <a:p>
            <a:r>
              <a:rPr lang="en-US" sz="1200" b="0" i="0" u="none" strike="noStrike" kern="1200" baseline="0" dirty="0">
                <a:solidFill>
                  <a:schemeClr val="tx1"/>
                </a:solidFill>
                <a:latin typeface="+mn-lt"/>
                <a:ea typeface="+mn-ea"/>
                <a:cs typeface="+mn-cs"/>
              </a:rPr>
              <a:t>Smaller diameter tires. The speed showing on the speedometer is faster than the actual speed. The odometer reading shows more miles than actual.</a:t>
            </a:r>
          </a:p>
          <a:p>
            <a:r>
              <a:rPr lang="en-US" sz="1200" b="0" i="0" u="none" strike="noStrike" kern="1200" baseline="0" dirty="0">
                <a:solidFill>
                  <a:schemeClr val="tx1"/>
                </a:solidFill>
                <a:latin typeface="+mn-lt"/>
                <a:ea typeface="+mn-ea"/>
                <a:cs typeface="+mn-cs"/>
              </a:rPr>
              <a:t>To avoid speedometer and odometer issues, select a wheel/tire combination that has the same outside diameter (OD) of the original wheel/tire</a:t>
            </a:r>
          </a:p>
          <a:p>
            <a:r>
              <a:rPr lang="en-US" sz="1200" b="0" i="0" u="none" strike="noStrike" kern="1200" baseline="0" dirty="0">
                <a:solidFill>
                  <a:schemeClr val="tx1"/>
                </a:solidFill>
                <a:latin typeface="+mn-lt"/>
                <a:ea typeface="+mn-ea"/>
                <a:cs typeface="+mn-cs"/>
              </a:rPr>
              <a:t>combination. Many newer vehicles can use the scan tool to change the tire size (from a select group of sizes) to minimize the effects of tires size change on odometer and speedometer readings. To determine the exact effects of a replacement size wheel or tire, perform an Internet search for a tire</a:t>
            </a:r>
          </a:p>
          <a:p>
            <a:r>
              <a:rPr lang="en-US" sz="1200" b="0" i="0" u="none" strike="noStrike" kern="1200" baseline="0" dirty="0">
                <a:solidFill>
                  <a:schemeClr val="tx1"/>
                </a:solidFill>
                <a:latin typeface="+mn-lt"/>
                <a:ea typeface="+mn-ea"/>
                <a:cs typeface="+mn-cs"/>
              </a:rPr>
              <a:t>size comparison chart.</a:t>
            </a:r>
          </a:p>
          <a:p>
            <a:endParaRPr lang="en-US" sz="1200" b="0" i="0" u="none" strike="noStrike" kern="1200" baseline="0" dirty="0">
              <a:solidFill>
                <a:schemeClr val="tx1"/>
              </a:solidFill>
              <a:latin typeface="+mn-lt"/>
              <a:ea typeface="+mn-ea"/>
              <a:cs typeface="+mn-cs"/>
            </a:endParaRPr>
          </a:p>
          <a:p>
            <a:r>
              <a:rPr lang="en-US" sz="1400" b="1" i="0" u="sng" strike="noStrike" kern="1200" baseline="0" dirty="0">
                <a:solidFill>
                  <a:schemeClr val="tx1"/>
                </a:solidFill>
                <a:latin typeface="+mn-lt"/>
                <a:ea typeface="+mn-ea"/>
                <a:cs typeface="+mn-cs"/>
              </a:rPr>
              <a:t>CASE STUDY: The Speedometer Works As If It Is A Tachometer: </a:t>
            </a:r>
            <a:r>
              <a:rPr lang="en-US" sz="1200" b="0" i="0" u="none" strike="noStrike" kern="1200" baseline="0" dirty="0">
                <a:solidFill>
                  <a:schemeClr val="tx1"/>
                </a:solidFill>
                <a:latin typeface="+mn-lt"/>
                <a:ea typeface="+mn-ea"/>
                <a:cs typeface="+mn-cs"/>
              </a:rPr>
              <a:t>The owner of a Ford F-150 pickup truck complained that all of a sudden the speedometer needle went up and down with engine speed, rather than vehicle speed. In fact, the speedometer needle went up and down with engine speed, even though the gear selector was in “park” and the vehicle was not moving. After hours of troubleshooting, the service technician went back and started checking the basics and discovered that the alternator had a bad diode. The technician measured over 1 volt AC and over 10 ampere AC ripple current using a clamp-on AC/DC ammeter. Replacing the alternator restored the proper operation of the speedometer.</a:t>
            </a:r>
          </a:p>
          <a:p>
            <a:r>
              <a:rPr lang="en-US" sz="1400" b="1" i="0" u="none" strike="noStrike" kern="1200" baseline="0" dirty="0">
                <a:solidFill>
                  <a:schemeClr val="tx1"/>
                </a:solidFill>
                <a:latin typeface="+mn-lt"/>
                <a:ea typeface="+mn-ea"/>
                <a:cs typeface="+mn-cs"/>
              </a:rPr>
              <a:t>Summary:</a:t>
            </a:r>
          </a:p>
          <a:p>
            <a:r>
              <a:rPr lang="en-US" sz="1400" b="1" i="0" u="none" strike="noStrike" kern="1200" baseline="0" dirty="0">
                <a:solidFill>
                  <a:schemeClr val="tx1"/>
                </a:solidFill>
                <a:latin typeface="+mn-lt"/>
                <a:ea typeface="+mn-ea"/>
                <a:cs typeface="+mn-cs"/>
              </a:rPr>
              <a:t>Complaint—Customer stated that the speedometer moves in relation to engine speed and not vehicle speed.</a:t>
            </a:r>
          </a:p>
          <a:p>
            <a:r>
              <a:rPr lang="en-US" sz="1400" b="1" i="0" u="none" strike="noStrike" kern="1200" baseline="0" dirty="0">
                <a:solidFill>
                  <a:schemeClr val="tx1"/>
                </a:solidFill>
                <a:latin typeface="+mn-lt"/>
                <a:ea typeface="+mn-ea"/>
                <a:cs typeface="+mn-cs"/>
              </a:rPr>
              <a:t>Cause—Tests confirmed that the alternator was producing excessive AC voltage due to a bad diode.</a:t>
            </a:r>
          </a:p>
          <a:p>
            <a:r>
              <a:rPr lang="en-US" sz="1400" b="1" i="0" u="none" strike="noStrike" kern="1200" baseline="0" dirty="0">
                <a:solidFill>
                  <a:schemeClr val="tx1"/>
                </a:solidFill>
                <a:latin typeface="+mn-lt"/>
                <a:ea typeface="+mn-ea"/>
                <a:cs typeface="+mn-cs"/>
              </a:rPr>
              <a:t>Correction—Replacing the alternator restored proper operation of the speedometer.</a:t>
            </a:r>
          </a:p>
          <a:p>
            <a:endParaRPr lang="en-US" sz="1200" b="0" i="0" u="none" strike="noStrike" kern="1200" baseline="0" dirty="0">
              <a:solidFill>
                <a:schemeClr val="tx1"/>
              </a:solidFill>
              <a:latin typeface="+mn-lt"/>
              <a:ea typeface="+mn-ea"/>
              <a:cs typeface="+mn-cs"/>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258499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CASE STUDY: </a:t>
            </a:r>
            <a:r>
              <a:rPr lang="en-US" sz="1400" b="1" i="0" u="sng" strike="noStrike" kern="1200" baseline="0" dirty="0">
                <a:solidFill>
                  <a:schemeClr val="tx1"/>
                </a:solidFill>
                <a:latin typeface="+mn-lt"/>
                <a:ea typeface="+mn-ea"/>
                <a:cs typeface="+mn-cs"/>
              </a:rPr>
              <a:t>Electronic Devices Cannot Swim</a:t>
            </a:r>
          </a:p>
          <a:p>
            <a:r>
              <a:rPr lang="en-US" sz="1200" b="0" i="0" u="none" strike="noStrike" kern="1200" baseline="0" dirty="0">
                <a:solidFill>
                  <a:schemeClr val="tx1"/>
                </a:solidFill>
                <a:latin typeface="+mn-lt"/>
                <a:ea typeface="+mn-ea"/>
                <a:cs typeface="+mn-cs"/>
              </a:rPr>
              <a:t>The owner of a Dodge minivan complained that after the vehicle was cleaned inside and outside, the temperature gauge, fuel gauge, and speedometer stopped working. The vehicle speed sensor was checked and found to be supplying a square wave signal that changed with vehicle speed. A scan tool</a:t>
            </a:r>
          </a:p>
          <a:p>
            <a:r>
              <a:rPr lang="en-US" sz="1200" b="0" i="0" u="none" strike="noStrike" kern="1200" baseline="0" dirty="0">
                <a:solidFill>
                  <a:schemeClr val="tx1"/>
                </a:solidFill>
                <a:latin typeface="+mn-lt"/>
                <a:ea typeface="+mn-ea"/>
                <a:cs typeface="+mn-cs"/>
              </a:rPr>
              <a:t>indicated a speed, yet the speedometer displayed zero all the time. Finally, the service technician checked</a:t>
            </a:r>
          </a:p>
          <a:p>
            <a:r>
              <a:rPr lang="en-US" sz="1200" b="0" i="0" u="none" strike="noStrike" kern="1200" baseline="0" dirty="0">
                <a:solidFill>
                  <a:schemeClr val="tx1"/>
                </a:solidFill>
                <a:latin typeface="+mn-lt"/>
                <a:ea typeface="+mn-ea"/>
                <a:cs typeface="+mn-cs"/>
              </a:rPr>
              <a:t>the body control module (BCM) to the right of the accelerator pedal and noticed that it had been wet, from the interior cleaning. Drying the BCM did not fix the problem, but a replacement BCM fixed all the problems. The owner discovered that electronic</a:t>
            </a:r>
          </a:p>
          <a:p>
            <a:r>
              <a:rPr lang="en-US" sz="1200" b="0" i="0" u="none" strike="noStrike" kern="1200" baseline="0" dirty="0">
                <a:solidFill>
                  <a:schemeClr val="tx1"/>
                </a:solidFill>
                <a:latin typeface="+mn-lt"/>
                <a:ea typeface="+mn-ea"/>
                <a:cs typeface="+mn-cs"/>
              </a:rPr>
              <a:t>devices do not like water and that computers cannot swim.</a:t>
            </a:r>
          </a:p>
          <a:p>
            <a:r>
              <a:rPr lang="en-US" sz="1200" b="1" i="0" u="none" strike="noStrike" kern="1200" baseline="0" dirty="0">
                <a:solidFill>
                  <a:schemeClr val="tx1"/>
                </a:solidFill>
                <a:latin typeface="+mn-lt"/>
                <a:ea typeface="+mn-ea"/>
                <a:cs typeface="+mn-cs"/>
              </a:rPr>
              <a:t>Summary:</a:t>
            </a:r>
          </a:p>
          <a:p>
            <a:r>
              <a:rPr lang="en-US" sz="1200" b="1" i="0" u="none" strike="noStrike" kern="1200" baseline="0" dirty="0">
                <a:solidFill>
                  <a:schemeClr val="tx1"/>
                </a:solidFill>
                <a:latin typeface="+mn-lt"/>
                <a:ea typeface="+mn-ea"/>
                <a:cs typeface="+mn-cs"/>
              </a:rPr>
              <a:t>Complaint—Customer complained that many gauges stopped working after the vehicle was cleaned.</a:t>
            </a:r>
          </a:p>
          <a:p>
            <a:r>
              <a:rPr lang="en-US" sz="1200" b="1" i="0" u="none" strike="noStrike" kern="1200" baseline="0" dirty="0">
                <a:solidFill>
                  <a:schemeClr val="tx1"/>
                </a:solidFill>
                <a:latin typeface="+mn-lt"/>
                <a:ea typeface="+mn-ea"/>
                <a:cs typeface="+mn-cs"/>
              </a:rPr>
              <a:t>Cause—The body control module (BCM) was found to be wet from interior cleaning.</a:t>
            </a:r>
          </a:p>
          <a:p>
            <a:r>
              <a:rPr lang="en-US" sz="1200" b="1" i="0" u="none" strike="noStrike" kern="1200" baseline="0" dirty="0">
                <a:solidFill>
                  <a:schemeClr val="tx1"/>
                </a:solidFill>
                <a:latin typeface="+mn-lt"/>
                <a:ea typeface="+mn-ea"/>
                <a:cs typeface="+mn-cs"/>
              </a:rPr>
              <a:t>Correction—Replacing the BCM fixed all the problems.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384356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651254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542746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808183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668680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762376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297023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351140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877494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29837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024864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987166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198885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987559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78</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09685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02419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80128816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30379076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4.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5.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6.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7.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8.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9.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40.pn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41.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42.pn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43.pn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44.pn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45.pn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46.pn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hyperlink" Target="https://jameshalderman.com/a6_vid_lib_page/" TargetMode="External"/><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hyperlink" Target="https://jameshalderman.com/a6_anim_lib_page/"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48.sv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54</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Driver Information and Navigation Systems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224179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Question 1: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What do the colors of the dash symbols mean?</a:t>
            </a:r>
          </a:p>
        </p:txBody>
      </p:sp>
    </p:spTree>
    <p:extLst>
      <p:ext uri="{BB962C8B-B14F-4D97-AF65-F5344CB8AC3E}">
        <p14:creationId xmlns:p14="http://schemas.microsoft.com/office/powerpoint/2010/main" val="3699023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2648"/>
            <a:ext cx="8229600" cy="646331"/>
          </a:xfrm>
        </p:spPr>
        <p:txBody>
          <a:bodyPr>
            <a:spAutoFit/>
          </a:bodyPr>
          <a:lstStyle/>
          <a:p>
            <a:r>
              <a:rPr lang="en-US" dirty="0"/>
              <a:t>Answer 1</a:t>
            </a:r>
            <a:endParaRPr lang="en-US" sz="2800" dirty="0"/>
          </a:p>
        </p:txBody>
      </p:sp>
      <p:sp>
        <p:nvSpPr>
          <p:cNvPr id="4" name="Content Placeholder 3"/>
          <p:cNvSpPr>
            <a:spLocks noGrp="1"/>
          </p:cNvSpPr>
          <p:nvPr>
            <p:ph idx="1"/>
          </p:nvPr>
        </p:nvSpPr>
        <p:spPr>
          <a:xfrm>
            <a:off x="457200" y="1009471"/>
            <a:ext cx="8229600" cy="1200329"/>
          </a:xfrm>
        </p:spPr>
        <p:txBody>
          <a:bodyPr>
            <a:spAutoFit/>
          </a:bodyPr>
          <a:lstStyle/>
          <a:p>
            <a:pPr marL="0" indent="0">
              <a:buNone/>
            </a:pPr>
            <a:r>
              <a:rPr lang="en-IN" sz="2400" dirty="0"/>
              <a:t>Green or blue indicate something is working, amber indicates something will need attention soon and red indicates that attention is needed immediately. </a:t>
            </a:r>
            <a:endParaRPr lang="en-US" sz="2400" dirty="0"/>
          </a:p>
        </p:txBody>
      </p:sp>
    </p:spTree>
    <p:extLst>
      <p:ext uri="{BB962C8B-B14F-4D97-AF65-F5344CB8AC3E}">
        <p14:creationId xmlns:p14="http://schemas.microsoft.com/office/powerpoint/2010/main" val="2556515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Steering Wheel Controls</a:t>
            </a:r>
            <a:endParaRPr lang="en-US" sz="2800" dirty="0"/>
          </a:p>
        </p:txBody>
      </p:sp>
      <p:sp>
        <p:nvSpPr>
          <p:cNvPr id="4" name="Content Placeholder 3"/>
          <p:cNvSpPr>
            <a:spLocks noGrp="1"/>
          </p:cNvSpPr>
          <p:nvPr>
            <p:ph idx="1"/>
          </p:nvPr>
        </p:nvSpPr>
        <p:spPr>
          <a:xfrm>
            <a:off x="457200" y="993875"/>
            <a:ext cx="8229600" cy="3624069"/>
          </a:xfrm>
        </p:spPr>
        <p:txBody>
          <a:bodyPr>
            <a:spAutoFit/>
          </a:bodyPr>
          <a:lstStyle/>
          <a:p>
            <a:r>
              <a:rPr lang="en-IN" sz="2400" dirty="0"/>
              <a:t>Purpose</a:t>
            </a:r>
          </a:p>
          <a:p>
            <a:pPr lvl="1"/>
            <a:r>
              <a:rPr lang="en-IN" sz="2400" dirty="0"/>
              <a:t>Allow driver to keep their hands on wheel and their eyes on the road at all times.</a:t>
            </a:r>
          </a:p>
          <a:p>
            <a:r>
              <a:rPr lang="en-IN" sz="2400" dirty="0"/>
              <a:t>Function</a:t>
            </a:r>
          </a:p>
          <a:p>
            <a:pPr lvl="1"/>
            <a:r>
              <a:rPr lang="en-IN" sz="2400" dirty="0"/>
              <a:t>Radio controls</a:t>
            </a:r>
          </a:p>
          <a:p>
            <a:pPr lvl="1"/>
            <a:r>
              <a:rPr lang="en-IN" sz="2400" dirty="0"/>
              <a:t>Cruise control</a:t>
            </a:r>
          </a:p>
          <a:p>
            <a:pPr lvl="1"/>
            <a:r>
              <a:rPr lang="en-IN" sz="2400" dirty="0"/>
              <a:t>Telephone answering and calls</a:t>
            </a:r>
          </a:p>
          <a:p>
            <a:pPr lvl="1"/>
            <a:r>
              <a:rPr lang="en-IN" sz="2400" dirty="0"/>
              <a:t>Voice commands</a:t>
            </a:r>
          </a:p>
        </p:txBody>
      </p:sp>
    </p:spTree>
    <p:extLst>
      <p:ext uri="{BB962C8B-B14F-4D97-AF65-F5344CB8AC3E}">
        <p14:creationId xmlns:p14="http://schemas.microsoft.com/office/powerpoint/2010/main" val="1016902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54.4 Steering Wheel Controls</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26933" y="990132"/>
            <a:ext cx="4876800" cy="396336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3693"/>
            <a:ext cx="3163784" cy="3046988"/>
          </a:xfrm>
        </p:spPr>
        <p:txBody>
          <a:bodyPr/>
          <a:lstStyle/>
          <a:p>
            <a:r>
              <a:rPr lang="en-US" sz="2400" dirty="0"/>
              <a:t>Steering wheel controls allow the driver to select a function while keeping their hands on the wheel and their eyes on the road</a:t>
            </a:r>
          </a:p>
        </p:txBody>
      </p:sp>
    </p:spTree>
    <p:extLst>
      <p:ext uri="{BB962C8B-B14F-4D97-AF65-F5344CB8AC3E}">
        <p14:creationId xmlns:p14="http://schemas.microsoft.com/office/powerpoint/2010/main" val="3965924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Voice Activation</a:t>
            </a:r>
            <a:endParaRPr lang="en-US" sz="2800" dirty="0"/>
          </a:p>
        </p:txBody>
      </p:sp>
      <p:sp>
        <p:nvSpPr>
          <p:cNvPr id="4" name="Content Placeholder 3"/>
          <p:cNvSpPr>
            <a:spLocks noGrp="1"/>
          </p:cNvSpPr>
          <p:nvPr>
            <p:ph idx="1"/>
          </p:nvPr>
        </p:nvSpPr>
        <p:spPr>
          <a:xfrm>
            <a:off x="457200" y="993875"/>
            <a:ext cx="8229600" cy="3701013"/>
          </a:xfrm>
        </p:spPr>
        <p:txBody>
          <a:bodyPr>
            <a:spAutoFit/>
          </a:bodyPr>
          <a:lstStyle/>
          <a:p>
            <a:r>
              <a:rPr lang="en-IN" sz="2400" dirty="0"/>
              <a:t>Purpose</a:t>
            </a:r>
          </a:p>
          <a:p>
            <a:pPr lvl="1"/>
            <a:r>
              <a:rPr lang="en-IN" sz="2400" dirty="0"/>
              <a:t>Perform various functions or settings in the vehicle.</a:t>
            </a:r>
          </a:p>
          <a:p>
            <a:r>
              <a:rPr lang="en-IN" sz="2400" dirty="0"/>
              <a:t>Functions</a:t>
            </a:r>
          </a:p>
          <a:p>
            <a:pPr lvl="1"/>
            <a:r>
              <a:rPr lang="en-IN" sz="2400" dirty="0"/>
              <a:t>Phone calls</a:t>
            </a:r>
          </a:p>
          <a:p>
            <a:pPr lvl="1"/>
            <a:r>
              <a:rPr lang="en-IN" sz="2400" dirty="0"/>
              <a:t>Text messages</a:t>
            </a:r>
          </a:p>
          <a:p>
            <a:pPr lvl="1"/>
            <a:r>
              <a:rPr lang="en-IN" sz="2400" dirty="0"/>
              <a:t>Climate-control settings</a:t>
            </a:r>
          </a:p>
          <a:p>
            <a:pPr lvl="1"/>
            <a:r>
              <a:rPr lang="en-IN" sz="2400" dirty="0"/>
              <a:t>Source of audio</a:t>
            </a:r>
          </a:p>
          <a:p>
            <a:pPr lvl="1"/>
            <a:r>
              <a:rPr lang="en-IN" sz="2400" dirty="0"/>
              <a:t>Navigation system</a:t>
            </a:r>
          </a:p>
        </p:txBody>
      </p:sp>
    </p:spTree>
    <p:extLst>
      <p:ext uri="{BB962C8B-B14F-4D97-AF65-F5344CB8AC3E}">
        <p14:creationId xmlns:p14="http://schemas.microsoft.com/office/powerpoint/2010/main" val="2088301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Maintenance Indicators</a:t>
            </a:r>
            <a:endParaRPr lang="en-US" sz="2800" dirty="0"/>
          </a:p>
        </p:txBody>
      </p:sp>
      <p:sp>
        <p:nvSpPr>
          <p:cNvPr id="4" name="Content Placeholder 3"/>
          <p:cNvSpPr>
            <a:spLocks noGrp="1"/>
          </p:cNvSpPr>
          <p:nvPr>
            <p:ph idx="1"/>
          </p:nvPr>
        </p:nvSpPr>
        <p:spPr>
          <a:xfrm>
            <a:off x="457200" y="993875"/>
            <a:ext cx="8229600" cy="2285241"/>
          </a:xfrm>
        </p:spPr>
        <p:txBody>
          <a:bodyPr>
            <a:spAutoFit/>
          </a:bodyPr>
          <a:lstStyle/>
          <a:p>
            <a:r>
              <a:rPr lang="en-IN" sz="2400" dirty="0"/>
              <a:t>Purpose and Function</a:t>
            </a:r>
          </a:p>
          <a:p>
            <a:pPr lvl="1"/>
            <a:r>
              <a:rPr lang="en-IN" sz="2400" dirty="0"/>
              <a:t>Inform the driver that routine maintenance is needed.</a:t>
            </a:r>
          </a:p>
          <a:p>
            <a:r>
              <a:rPr lang="en-IN" sz="2400" dirty="0"/>
              <a:t>Reset Maintenance Indicators</a:t>
            </a:r>
          </a:p>
          <a:p>
            <a:pPr lvl="1"/>
            <a:r>
              <a:rPr lang="en-IN" sz="2400" dirty="0"/>
              <a:t>Refer to service information or owners manual for procedure.</a:t>
            </a:r>
          </a:p>
        </p:txBody>
      </p:sp>
    </p:spTree>
    <p:extLst>
      <p:ext uri="{BB962C8B-B14F-4D97-AF65-F5344CB8AC3E}">
        <p14:creationId xmlns:p14="http://schemas.microsoft.com/office/powerpoint/2010/main" val="1506484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54.5 Maintenance Minders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9001" y="1017908"/>
            <a:ext cx="5257800" cy="434507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3692"/>
            <a:ext cx="2819400" cy="3785652"/>
          </a:xfrm>
        </p:spPr>
        <p:txBody>
          <a:bodyPr/>
          <a:lstStyle/>
          <a:p>
            <a:r>
              <a:rPr lang="en-US" sz="2400" dirty="0"/>
              <a:t>Maintenance reminders are often messages displayed on the instrument panel informing the driver of needed service, such as the need to change engine oil</a:t>
            </a:r>
          </a:p>
        </p:txBody>
      </p:sp>
    </p:spTree>
    <p:extLst>
      <p:ext uri="{BB962C8B-B14F-4D97-AF65-F5344CB8AC3E}">
        <p14:creationId xmlns:p14="http://schemas.microsoft.com/office/powerpoint/2010/main" val="3509641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9760"/>
            <a:ext cx="8229600" cy="646331"/>
          </a:xfrm>
        </p:spPr>
        <p:txBody>
          <a:bodyPr>
            <a:spAutoFit/>
          </a:bodyPr>
          <a:lstStyle/>
          <a:p>
            <a:r>
              <a:rPr lang="en-US" dirty="0"/>
              <a:t>Analog and Digital Displays</a:t>
            </a:r>
            <a:endParaRPr lang="en-US" sz="2800" dirty="0"/>
          </a:p>
        </p:txBody>
      </p:sp>
      <p:sp>
        <p:nvSpPr>
          <p:cNvPr id="4" name="Content Placeholder 3"/>
          <p:cNvSpPr>
            <a:spLocks noGrp="1"/>
          </p:cNvSpPr>
          <p:nvPr>
            <p:ph idx="1"/>
          </p:nvPr>
        </p:nvSpPr>
        <p:spPr>
          <a:xfrm>
            <a:off x="457200" y="996583"/>
            <a:ext cx="8229600" cy="4108817"/>
          </a:xfrm>
        </p:spPr>
        <p:txBody>
          <a:bodyPr>
            <a:spAutoFit/>
          </a:bodyPr>
          <a:lstStyle/>
          <a:p>
            <a:r>
              <a:rPr lang="en-IN" sz="2400" dirty="0"/>
              <a:t>Terminology</a:t>
            </a:r>
          </a:p>
          <a:p>
            <a:pPr lvl="1"/>
            <a:r>
              <a:rPr lang="en-IN" sz="2400" dirty="0"/>
              <a:t>Analog display uses a needle to show values.</a:t>
            </a:r>
          </a:p>
          <a:p>
            <a:pPr lvl="1"/>
            <a:r>
              <a:rPr lang="en-IN" sz="2400" dirty="0"/>
              <a:t>Digital display uses numbers to indicate values.</a:t>
            </a:r>
          </a:p>
          <a:p>
            <a:r>
              <a:rPr lang="en-IN" sz="2400" dirty="0"/>
              <a:t>Stepper Motor Analog Gauges</a:t>
            </a:r>
          </a:p>
          <a:p>
            <a:pPr lvl="1"/>
            <a:r>
              <a:rPr lang="en-IN" sz="2400" dirty="0"/>
              <a:t>Most analog dash displays use a stepper motor to move the needle.</a:t>
            </a:r>
          </a:p>
          <a:p>
            <a:r>
              <a:rPr lang="en-IN" sz="2400" dirty="0"/>
              <a:t>Network Communication</a:t>
            </a:r>
          </a:p>
          <a:p>
            <a:pPr lvl="1"/>
            <a:r>
              <a:rPr lang="en-IN" sz="2400" dirty="0"/>
              <a:t>Data is shared digitally with the instrument cluster from various modules.</a:t>
            </a:r>
          </a:p>
        </p:txBody>
      </p:sp>
    </p:spTree>
    <p:extLst>
      <p:ext uri="{BB962C8B-B14F-4D97-AF65-F5344CB8AC3E}">
        <p14:creationId xmlns:p14="http://schemas.microsoft.com/office/powerpoint/2010/main" val="1077528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54.6 Stepper Motor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34000" y="990600"/>
            <a:ext cx="2864094" cy="51154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3693"/>
            <a:ext cx="4191000" cy="1938992"/>
          </a:xfrm>
        </p:spPr>
        <p:txBody>
          <a:bodyPr/>
          <a:lstStyle/>
          <a:p>
            <a:r>
              <a:rPr lang="en-US" sz="2400" dirty="0"/>
              <a:t>Most stepper motors use four wires that are pulsed by the computer to rotate the armature in steps</a:t>
            </a:r>
          </a:p>
        </p:txBody>
      </p:sp>
    </p:spTree>
    <p:extLst>
      <p:ext uri="{BB962C8B-B14F-4D97-AF65-F5344CB8AC3E}">
        <p14:creationId xmlns:p14="http://schemas.microsoft.com/office/powerpoint/2010/main" val="1676565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54.7 Instrument Display DLC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209800" y="1009116"/>
            <a:ext cx="4724400" cy="42636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78933" y="5334000"/>
            <a:ext cx="7620000" cy="830997"/>
          </a:xfrm>
        </p:spPr>
        <p:txBody>
          <a:bodyPr/>
          <a:lstStyle/>
          <a:p>
            <a:r>
              <a:rPr lang="en-US" sz="2400" dirty="0"/>
              <a:t>A typical instrument display uses data from the sensors over serial data lines to the individual gauges</a:t>
            </a:r>
          </a:p>
        </p:txBody>
      </p:sp>
    </p:spTree>
    <p:extLst>
      <p:ext uri="{BB962C8B-B14F-4D97-AF65-F5344CB8AC3E}">
        <p14:creationId xmlns:p14="http://schemas.microsoft.com/office/powerpoint/2010/main" val="1728058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9868"/>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1"/>
          </p:nvPr>
        </p:nvSpPr>
        <p:spPr>
          <a:xfrm>
            <a:off x="457200" y="1016690"/>
            <a:ext cx="8229600" cy="4393510"/>
          </a:xfrm>
        </p:spPr>
        <p:txBody>
          <a:bodyPr>
            <a:spAutoFit/>
          </a:bodyPr>
          <a:lstStyle/>
          <a:p>
            <a:pPr marL="0" indent="0">
              <a:buNone/>
            </a:pPr>
            <a:r>
              <a:rPr lang="en-US" sz="2400" b="1" dirty="0">
                <a:solidFill>
                  <a:schemeClr val="bg2"/>
                </a:solidFill>
              </a:rPr>
              <a:t>54.1</a:t>
            </a:r>
            <a:r>
              <a:rPr lang="en-US" sz="2400" dirty="0"/>
              <a:t> </a:t>
            </a:r>
            <a:r>
              <a:rPr lang="en-IN" sz="2400" dirty="0"/>
              <a:t>Identify the meaning of dash warning symbols.</a:t>
            </a:r>
            <a:endParaRPr lang="en-US" sz="2400" dirty="0"/>
          </a:p>
          <a:p>
            <a:pPr marL="685800" indent="-685800">
              <a:buNone/>
            </a:pPr>
            <a:r>
              <a:rPr lang="en-US" sz="2400" b="1" dirty="0">
                <a:solidFill>
                  <a:schemeClr val="bg2"/>
                </a:solidFill>
              </a:rPr>
              <a:t>54.2 </a:t>
            </a:r>
            <a:r>
              <a:rPr lang="en-US" sz="2400" dirty="0"/>
              <a:t>Describe steering wheel controls.</a:t>
            </a:r>
          </a:p>
          <a:p>
            <a:pPr marL="685800" indent="-685800">
              <a:buNone/>
            </a:pPr>
            <a:r>
              <a:rPr lang="en-US" sz="2400" b="1" dirty="0">
                <a:solidFill>
                  <a:schemeClr val="bg2"/>
                </a:solidFill>
              </a:rPr>
              <a:t>54.3 </a:t>
            </a:r>
            <a:r>
              <a:rPr lang="en-US" sz="2400" dirty="0"/>
              <a:t>Describe voice activation.</a:t>
            </a:r>
          </a:p>
          <a:p>
            <a:pPr marL="685800" indent="-685800">
              <a:buNone/>
            </a:pPr>
            <a:r>
              <a:rPr lang="en-US" sz="2400" b="1" dirty="0">
                <a:solidFill>
                  <a:schemeClr val="bg2"/>
                </a:solidFill>
              </a:rPr>
              <a:t>54.4 </a:t>
            </a:r>
            <a:r>
              <a:rPr lang="en-US" sz="2400" dirty="0"/>
              <a:t>Describe maintenance indicators.</a:t>
            </a:r>
          </a:p>
          <a:p>
            <a:pPr marL="685800" indent="-685800">
              <a:buNone/>
            </a:pPr>
            <a:r>
              <a:rPr lang="en-US" sz="2400" b="1" dirty="0">
                <a:solidFill>
                  <a:schemeClr val="bg2"/>
                </a:solidFill>
              </a:rPr>
              <a:t>54.5 </a:t>
            </a:r>
            <a:r>
              <a:rPr lang="en-US" sz="2400" dirty="0"/>
              <a:t>Describe analog and digital displays.</a:t>
            </a:r>
          </a:p>
          <a:p>
            <a:pPr marL="685800" indent="-685800">
              <a:buNone/>
            </a:pPr>
            <a:r>
              <a:rPr lang="en-US" sz="2400" b="1" dirty="0">
                <a:solidFill>
                  <a:schemeClr val="bg2"/>
                </a:solidFill>
              </a:rPr>
              <a:t>54.6 </a:t>
            </a:r>
            <a:r>
              <a:rPr lang="en-US" sz="2400" dirty="0"/>
              <a:t>Discuss the operation of a head-up display.</a:t>
            </a:r>
          </a:p>
          <a:p>
            <a:pPr marL="685800" indent="-685800">
              <a:buNone/>
            </a:pPr>
            <a:r>
              <a:rPr lang="en-US" sz="2400" b="1" dirty="0">
                <a:solidFill>
                  <a:schemeClr val="bg2"/>
                </a:solidFill>
              </a:rPr>
              <a:t>54.7 </a:t>
            </a:r>
            <a:r>
              <a:rPr lang="en-US" sz="2400" dirty="0"/>
              <a:t>Discuss the operation of night vision systems.</a:t>
            </a:r>
          </a:p>
          <a:p>
            <a:pPr marL="685800" indent="-685800">
              <a:buNone/>
            </a:pPr>
            <a:r>
              <a:rPr lang="en-US" sz="2400" b="1" dirty="0">
                <a:solidFill>
                  <a:schemeClr val="bg2"/>
                </a:solidFill>
              </a:rPr>
              <a:t>54.8 </a:t>
            </a:r>
            <a:r>
              <a:rPr lang="en-US" sz="2400" dirty="0"/>
              <a:t>Discuss the operation of electronic displays.</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9540"/>
            <a:ext cx="8229600" cy="646331"/>
          </a:xfrm>
        </p:spPr>
        <p:txBody>
          <a:bodyPr>
            <a:spAutoFit/>
          </a:bodyPr>
          <a:lstStyle/>
          <a:p>
            <a:r>
              <a:rPr lang="en-US" dirty="0"/>
              <a:t>Heads-up Display</a:t>
            </a:r>
            <a:endParaRPr lang="en-US" sz="2800" dirty="0"/>
          </a:p>
        </p:txBody>
      </p:sp>
      <p:sp>
        <p:nvSpPr>
          <p:cNvPr id="4" name="Content Placeholder 3"/>
          <p:cNvSpPr>
            <a:spLocks noGrp="1"/>
          </p:cNvSpPr>
          <p:nvPr>
            <p:ph idx="1"/>
          </p:nvPr>
        </p:nvSpPr>
        <p:spPr>
          <a:xfrm>
            <a:off x="457200" y="1026363"/>
            <a:ext cx="8229600" cy="3393237"/>
          </a:xfrm>
        </p:spPr>
        <p:txBody>
          <a:bodyPr>
            <a:spAutoFit/>
          </a:bodyPr>
          <a:lstStyle/>
          <a:p>
            <a:r>
              <a:rPr lang="en-IN" sz="2400" dirty="0"/>
              <a:t>Purpose</a:t>
            </a:r>
          </a:p>
          <a:p>
            <a:pPr lvl="1"/>
            <a:r>
              <a:rPr lang="en-IN" sz="2400" dirty="0"/>
              <a:t>Supplemental display that projects the vehicle speed and sometimes other data, such as turn-signal information, onto the windshield.</a:t>
            </a:r>
          </a:p>
          <a:p>
            <a:r>
              <a:rPr lang="en-IN" sz="2400" dirty="0"/>
              <a:t>Operation</a:t>
            </a:r>
          </a:p>
          <a:p>
            <a:pPr lvl="1"/>
            <a:r>
              <a:rPr lang="en-IN" sz="2400" spc="-300" dirty="0"/>
              <a:t>H U </a:t>
            </a:r>
            <a:r>
              <a:rPr lang="en-IN" sz="2400" dirty="0"/>
              <a:t>D unit is installed in instrument panel (</a:t>
            </a:r>
            <a:r>
              <a:rPr lang="en-IN" sz="2400" spc="-300" dirty="0"/>
              <a:t>I </a:t>
            </a:r>
            <a:r>
              <a:rPr lang="en-IN" sz="2400" dirty="0"/>
              <a:t>P) and uses a mirror to project vehicle information onto the inside surface of the windshield.</a:t>
            </a:r>
          </a:p>
        </p:txBody>
      </p:sp>
    </p:spTree>
    <p:extLst>
      <p:ext uri="{BB962C8B-B14F-4D97-AF65-F5344CB8AC3E}">
        <p14:creationId xmlns:p14="http://schemas.microsoft.com/office/powerpoint/2010/main" val="2498867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54.8 HUD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0" y="979205"/>
            <a:ext cx="4421227" cy="518397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3693"/>
            <a:ext cx="3163784" cy="2677656"/>
          </a:xfrm>
        </p:spPr>
        <p:txBody>
          <a:bodyPr/>
          <a:lstStyle/>
          <a:p>
            <a:r>
              <a:rPr lang="en-US" sz="2400" dirty="0"/>
              <a:t>A typical head-up display showing zero miles per hour, which is actually projected on the windshield from the head-up display in the dash</a:t>
            </a:r>
          </a:p>
        </p:txBody>
      </p:sp>
    </p:spTree>
    <p:extLst>
      <p:ext uri="{BB962C8B-B14F-4D97-AF65-F5344CB8AC3E}">
        <p14:creationId xmlns:p14="http://schemas.microsoft.com/office/powerpoint/2010/main" val="911076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54.9 HUD Control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600"/>
            <a:ext cx="5029200" cy="40742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18374"/>
            <a:ext cx="2895600" cy="3349707"/>
          </a:xfrm>
        </p:spPr>
        <p:txBody>
          <a:bodyPr/>
          <a:lstStyle/>
          <a:p>
            <a:r>
              <a:rPr lang="en-US" sz="2400" dirty="0"/>
              <a:t>The dash-mounted control for the head-up display on this Cadillac allows the driver to move the image Up and down on the windshield for best viewing</a:t>
            </a:r>
          </a:p>
        </p:txBody>
      </p:sp>
    </p:spTree>
    <p:extLst>
      <p:ext uri="{BB962C8B-B14F-4D97-AF65-F5344CB8AC3E}">
        <p14:creationId xmlns:p14="http://schemas.microsoft.com/office/powerpoint/2010/main" val="3494877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6675"/>
            <a:ext cx="8229600" cy="1181999"/>
          </a:xfrm>
        </p:spPr>
        <p:txBody>
          <a:bodyPr>
            <a:noAutofit/>
          </a:bodyPr>
          <a:lstStyle/>
          <a:p>
            <a:r>
              <a:rPr lang="en-IN" dirty="0"/>
              <a:t>Figure 57.10</a:t>
            </a:r>
            <a:endParaRPr lang="en-US" dirty="0"/>
          </a:p>
        </p:txBody>
      </p:sp>
      <p:pic>
        <p:nvPicPr>
          <p:cNvPr id="10242" name="Picture 2" descr="An illustration shows the components of a HUD. A projector projects the image on a flat mirror which reflects it to an adjustable concave mirror which projects it over wind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365" y="1371549"/>
            <a:ext cx="6838509" cy="4878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377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54.10 HUD Display Unit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608445" y="993693"/>
            <a:ext cx="6096000" cy="477240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3693"/>
            <a:ext cx="1828800" cy="1569660"/>
          </a:xfrm>
        </p:spPr>
        <p:txBody>
          <a:bodyPr/>
          <a:lstStyle/>
          <a:p>
            <a:r>
              <a:rPr lang="en-US" sz="2400" dirty="0"/>
              <a:t>A typical head-up display (HUD) unit</a:t>
            </a:r>
          </a:p>
        </p:txBody>
      </p:sp>
    </p:spTree>
    <p:extLst>
      <p:ext uri="{BB962C8B-B14F-4D97-AF65-F5344CB8AC3E}">
        <p14:creationId xmlns:p14="http://schemas.microsoft.com/office/powerpoint/2010/main" val="4281023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2172"/>
            <a:ext cx="8229600" cy="646331"/>
          </a:xfrm>
        </p:spPr>
        <p:txBody>
          <a:bodyPr>
            <a:spAutoFit/>
          </a:bodyPr>
          <a:lstStyle/>
          <a:p>
            <a:r>
              <a:rPr lang="en-US" dirty="0"/>
              <a:t>Night Vision</a:t>
            </a:r>
            <a:endParaRPr lang="en-US" sz="2800" dirty="0"/>
          </a:p>
        </p:txBody>
      </p:sp>
      <p:sp>
        <p:nvSpPr>
          <p:cNvPr id="4" name="Content Placeholder 3"/>
          <p:cNvSpPr>
            <a:spLocks noGrp="1"/>
          </p:cNvSpPr>
          <p:nvPr>
            <p:ph idx="1"/>
          </p:nvPr>
        </p:nvSpPr>
        <p:spPr>
          <a:xfrm>
            <a:off x="457200" y="1008995"/>
            <a:ext cx="8229600" cy="4401205"/>
          </a:xfrm>
        </p:spPr>
        <p:txBody>
          <a:bodyPr>
            <a:spAutoFit/>
          </a:bodyPr>
          <a:lstStyle/>
          <a:p>
            <a:r>
              <a:rPr lang="en-IN" sz="2400" dirty="0"/>
              <a:t>Purpose and Function</a:t>
            </a:r>
          </a:p>
          <a:p>
            <a:pPr lvl="1"/>
            <a:r>
              <a:rPr lang="en-IN" sz="2400" dirty="0"/>
              <a:t>Uses a camera that is capable of observing objects in the dark to assist the driver while driving at night.</a:t>
            </a:r>
          </a:p>
          <a:p>
            <a:r>
              <a:rPr lang="en-IN" sz="2400" dirty="0"/>
              <a:t>Operation</a:t>
            </a:r>
          </a:p>
          <a:p>
            <a:pPr lvl="1"/>
            <a:r>
              <a:rPr lang="en-IN" sz="2400" dirty="0"/>
              <a:t>Camera creates pictures based on the heat energy emitted by objects, rather than from light reflected on an object, as in a normal optical camera.</a:t>
            </a:r>
          </a:p>
          <a:p>
            <a:r>
              <a:rPr lang="en-IN" sz="2400" dirty="0"/>
              <a:t>Diagnosis and Service</a:t>
            </a:r>
          </a:p>
          <a:p>
            <a:pPr lvl="1"/>
            <a:r>
              <a:rPr lang="en-IN" sz="2400" dirty="0"/>
              <a:t>Follow the manufacturer’s recommended testing and service procedures.</a:t>
            </a:r>
          </a:p>
        </p:txBody>
      </p:sp>
    </p:spTree>
    <p:extLst>
      <p:ext uri="{BB962C8B-B14F-4D97-AF65-F5344CB8AC3E}">
        <p14:creationId xmlns:p14="http://schemas.microsoft.com/office/powerpoint/2010/main" val="1560809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54.11 Night Vision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1" y="1054412"/>
            <a:ext cx="5105400" cy="413602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3693"/>
            <a:ext cx="2667000" cy="1597107"/>
          </a:xfrm>
        </p:spPr>
        <p:txBody>
          <a:bodyPr/>
          <a:lstStyle/>
          <a:p>
            <a:r>
              <a:rPr lang="en-US" sz="2400" dirty="0"/>
              <a:t>A night vision camera behind the grille of a Cadillac</a:t>
            </a:r>
          </a:p>
        </p:txBody>
      </p:sp>
    </p:spTree>
    <p:extLst>
      <p:ext uri="{BB962C8B-B14F-4D97-AF65-F5344CB8AC3E}">
        <p14:creationId xmlns:p14="http://schemas.microsoft.com/office/powerpoint/2010/main" val="1607457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54.12 Night Vision Image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1" y="1021935"/>
            <a:ext cx="5029200" cy="406999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3693"/>
            <a:ext cx="2895600" cy="1569660"/>
          </a:xfrm>
        </p:spPr>
        <p:txBody>
          <a:bodyPr/>
          <a:lstStyle/>
          <a:p>
            <a:r>
              <a:rPr lang="en-US" sz="2400" dirty="0"/>
              <a:t>A view of a person walking in front of a Cadillac equipped with night vision.</a:t>
            </a:r>
          </a:p>
        </p:txBody>
      </p:sp>
    </p:spTree>
    <p:extLst>
      <p:ext uri="{BB962C8B-B14F-4D97-AF65-F5344CB8AC3E}">
        <p14:creationId xmlns:p14="http://schemas.microsoft.com/office/powerpoint/2010/main" val="2959382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5512"/>
            <a:ext cx="8229600" cy="646331"/>
          </a:xfrm>
        </p:spPr>
        <p:txBody>
          <a:bodyPr>
            <a:spAutoFit/>
          </a:bodyPr>
          <a:lstStyle/>
          <a:p>
            <a:r>
              <a:rPr lang="en-US" dirty="0"/>
              <a:t>Question 2: ?</a:t>
            </a:r>
          </a:p>
        </p:txBody>
      </p:sp>
      <p:sp>
        <p:nvSpPr>
          <p:cNvPr id="4" name="Content Placeholder 3"/>
          <p:cNvSpPr>
            <a:spLocks noGrp="1"/>
          </p:cNvSpPr>
          <p:nvPr>
            <p:ph idx="1"/>
          </p:nvPr>
        </p:nvSpPr>
        <p:spPr>
          <a:xfrm>
            <a:off x="457200" y="1062335"/>
            <a:ext cx="8229600" cy="461665"/>
          </a:xfrm>
        </p:spPr>
        <p:txBody>
          <a:bodyPr>
            <a:spAutoFit/>
          </a:bodyPr>
          <a:lstStyle/>
          <a:p>
            <a:pPr marL="0" indent="0">
              <a:buNone/>
            </a:pPr>
            <a:r>
              <a:rPr lang="en-IN" sz="2400" dirty="0"/>
              <a:t>Night vision is used to detect what type of objects?</a:t>
            </a:r>
          </a:p>
        </p:txBody>
      </p:sp>
    </p:spTree>
    <p:extLst>
      <p:ext uri="{BB962C8B-B14F-4D97-AF65-F5344CB8AC3E}">
        <p14:creationId xmlns:p14="http://schemas.microsoft.com/office/powerpoint/2010/main" val="4171660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Answer 2</a:t>
            </a:r>
          </a:p>
        </p:txBody>
      </p:sp>
      <p:sp>
        <p:nvSpPr>
          <p:cNvPr id="4" name="Content Placeholder 3"/>
          <p:cNvSpPr>
            <a:spLocks noGrp="1"/>
          </p:cNvSpPr>
          <p:nvPr>
            <p:ph idx="1"/>
          </p:nvPr>
        </p:nvSpPr>
        <p:spPr>
          <a:xfrm>
            <a:off x="457200" y="993875"/>
            <a:ext cx="8229600" cy="834925"/>
          </a:xfrm>
        </p:spPr>
        <p:txBody>
          <a:bodyPr>
            <a:spAutoFit/>
          </a:bodyPr>
          <a:lstStyle/>
          <a:p>
            <a:pPr marL="0" indent="0">
              <a:buNone/>
            </a:pPr>
            <a:r>
              <a:rPr lang="en-IN" sz="2400" dirty="0"/>
              <a:t>People or objects that emit heat energy that cannot be seen in the darkness. </a:t>
            </a:r>
          </a:p>
        </p:txBody>
      </p:sp>
    </p:spTree>
    <p:extLst>
      <p:ext uri="{BB962C8B-B14F-4D97-AF65-F5344CB8AC3E}">
        <p14:creationId xmlns:p14="http://schemas.microsoft.com/office/powerpoint/2010/main" val="1287932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1"/>
          </p:nvPr>
        </p:nvSpPr>
        <p:spPr>
          <a:xfrm>
            <a:off x="457200" y="990600"/>
            <a:ext cx="8229600" cy="4939814"/>
          </a:xfrm>
        </p:spPr>
        <p:txBody>
          <a:bodyPr>
            <a:spAutoFit/>
          </a:bodyPr>
          <a:lstStyle/>
          <a:p>
            <a:pPr marL="704850" indent="-704850">
              <a:buNone/>
            </a:pPr>
            <a:r>
              <a:rPr lang="en-US" sz="2400" b="1" dirty="0">
                <a:solidFill>
                  <a:schemeClr val="bg2"/>
                </a:solidFill>
              </a:rPr>
              <a:t>54.9 </a:t>
            </a:r>
            <a:r>
              <a:rPr lang="en-US" sz="2400" dirty="0"/>
              <a:t>Discuss the operation of virtual displays </a:t>
            </a:r>
          </a:p>
          <a:p>
            <a:pPr marL="704850" indent="-704850">
              <a:buNone/>
            </a:pPr>
            <a:r>
              <a:rPr lang="en-US" sz="2400" b="1" dirty="0">
                <a:solidFill>
                  <a:schemeClr val="bg2"/>
                </a:solidFill>
              </a:rPr>
              <a:t>54.10</a:t>
            </a:r>
            <a:r>
              <a:rPr lang="en-US" sz="2400" dirty="0"/>
              <a:t> Discuss the operation of touch screens.</a:t>
            </a:r>
          </a:p>
          <a:p>
            <a:pPr marL="704850" indent="-704850">
              <a:buNone/>
            </a:pPr>
            <a:r>
              <a:rPr lang="en-US" sz="2400" b="1" dirty="0">
                <a:solidFill>
                  <a:schemeClr val="bg2"/>
                </a:solidFill>
              </a:rPr>
              <a:t>54.11 </a:t>
            </a:r>
            <a:r>
              <a:rPr lang="en-US" sz="2400" dirty="0"/>
              <a:t>Describe how speedometers and odometers work.</a:t>
            </a:r>
          </a:p>
          <a:p>
            <a:pPr marL="850392" indent="-850392">
              <a:buNone/>
            </a:pPr>
            <a:r>
              <a:rPr lang="en-US" sz="2400" b="1" dirty="0">
                <a:solidFill>
                  <a:schemeClr val="bg2"/>
                </a:solidFill>
              </a:rPr>
              <a:t>54.12 </a:t>
            </a:r>
            <a:r>
              <a:rPr lang="en-US" sz="2400" dirty="0"/>
              <a:t>Discuss the diagnosis of oil pressure lamp, temperature lamp, brake warning lamp, and other analog dash instruments.</a:t>
            </a:r>
          </a:p>
          <a:p>
            <a:pPr marL="850392" indent="-850392">
              <a:buNone/>
            </a:pPr>
            <a:r>
              <a:rPr lang="en-US" sz="2400" b="1" dirty="0">
                <a:solidFill>
                  <a:schemeClr val="bg2"/>
                </a:solidFill>
              </a:rPr>
              <a:t>54.13 </a:t>
            </a:r>
            <a:r>
              <a:rPr lang="en-US" sz="2400" dirty="0"/>
              <a:t>Describe how a navigation system works.</a:t>
            </a:r>
          </a:p>
          <a:p>
            <a:pPr marL="850392" indent="-850392">
              <a:buNone/>
            </a:pPr>
            <a:r>
              <a:rPr lang="en-US" sz="2400" b="1" dirty="0">
                <a:solidFill>
                  <a:schemeClr val="bg2"/>
                </a:solidFill>
              </a:rPr>
              <a:t>54.14 </a:t>
            </a:r>
            <a:r>
              <a:rPr lang="en-US" sz="2400" dirty="0"/>
              <a:t>Explain the operation and diagnosis of Telematics systems.</a:t>
            </a:r>
          </a:p>
          <a:p>
            <a:pPr marL="704850" indent="-704850">
              <a:buNone/>
            </a:pPr>
            <a:r>
              <a:rPr lang="en-US" sz="2400" b="1" dirty="0">
                <a:solidFill>
                  <a:schemeClr val="bg2"/>
                </a:solidFill>
              </a:rPr>
              <a:t>54.15 </a:t>
            </a:r>
            <a:r>
              <a:rPr lang="en-US" sz="2400" dirty="0"/>
              <a:t>Explain the operation of a backup camera.</a:t>
            </a:r>
            <a:endParaRPr lang="en-IN" sz="2400" dirty="0"/>
          </a:p>
        </p:txBody>
      </p:sp>
    </p:spTree>
    <p:extLst>
      <p:ext uri="{BB962C8B-B14F-4D97-AF65-F5344CB8AC3E}">
        <p14:creationId xmlns:p14="http://schemas.microsoft.com/office/powerpoint/2010/main" val="3156437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9540"/>
            <a:ext cx="8229600" cy="646331"/>
          </a:xfrm>
        </p:spPr>
        <p:txBody>
          <a:bodyPr>
            <a:spAutoFit/>
          </a:bodyPr>
          <a:lstStyle/>
          <a:p>
            <a:r>
              <a:rPr lang="en-IN" dirty="0"/>
              <a:t>Electronic Displays </a:t>
            </a:r>
            <a:r>
              <a:rPr lang="en-IN" sz="2800" dirty="0"/>
              <a:t>(1 of 2)</a:t>
            </a:r>
            <a:endParaRPr lang="en-US" sz="2800" dirty="0"/>
          </a:p>
        </p:txBody>
      </p:sp>
      <p:sp>
        <p:nvSpPr>
          <p:cNvPr id="4" name="Content Placeholder 3"/>
          <p:cNvSpPr>
            <a:spLocks noGrp="1"/>
          </p:cNvSpPr>
          <p:nvPr>
            <p:ph idx="1"/>
          </p:nvPr>
        </p:nvSpPr>
        <p:spPr>
          <a:xfrm>
            <a:off x="457200" y="1026363"/>
            <a:ext cx="8229600" cy="3393237"/>
          </a:xfrm>
        </p:spPr>
        <p:txBody>
          <a:bodyPr>
            <a:spAutoFit/>
          </a:bodyPr>
          <a:lstStyle/>
          <a:p>
            <a:r>
              <a:rPr lang="en-IN" sz="2400" dirty="0"/>
              <a:t>Light-Emitting Diode (</a:t>
            </a:r>
            <a:r>
              <a:rPr lang="en-IN" sz="2400" spc="-300" dirty="0"/>
              <a:t>L E </a:t>
            </a:r>
            <a:r>
              <a:rPr lang="en-IN" sz="2400" dirty="0"/>
              <a:t>D)</a:t>
            </a:r>
          </a:p>
          <a:p>
            <a:pPr lvl="1"/>
            <a:r>
              <a:rPr lang="en-IN" sz="2400" dirty="0"/>
              <a:t>Light-Emitting Diode (</a:t>
            </a:r>
            <a:r>
              <a:rPr lang="en-IN" sz="2400" spc="-300" dirty="0"/>
              <a:t>L E </a:t>
            </a:r>
            <a:r>
              <a:rPr lang="en-IN" sz="2400" dirty="0"/>
              <a:t>D) is a semiconductor that is constructed to release energy in the form of light</a:t>
            </a:r>
          </a:p>
          <a:p>
            <a:r>
              <a:rPr lang="en-IN" sz="2400" dirty="0"/>
              <a:t>Vacuum Tube Fluorescent Displays</a:t>
            </a:r>
          </a:p>
          <a:p>
            <a:pPr lvl="1"/>
            <a:r>
              <a:rPr lang="en-IN" sz="2400" spc="-300" dirty="0"/>
              <a:t>V T </a:t>
            </a:r>
            <a:r>
              <a:rPr lang="en-IN" sz="2400" dirty="0"/>
              <a:t>F display generates its bright light in a manner similar to that of a </a:t>
            </a:r>
            <a:r>
              <a:rPr lang="en-IN" sz="2400" spc="-300" dirty="0"/>
              <a:t>T </a:t>
            </a:r>
            <a:r>
              <a:rPr lang="en-IN" sz="2400" dirty="0"/>
              <a:t>V screen, where a chemical-coated light-emitting element called phosphor is hit with high-speed electrons.</a:t>
            </a:r>
          </a:p>
        </p:txBody>
      </p:sp>
    </p:spTree>
    <p:extLst>
      <p:ext uri="{BB962C8B-B14F-4D97-AF65-F5344CB8AC3E}">
        <p14:creationId xmlns:p14="http://schemas.microsoft.com/office/powerpoint/2010/main" val="2400729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0464"/>
            <a:ext cx="8229600" cy="646331"/>
          </a:xfrm>
        </p:spPr>
        <p:txBody>
          <a:bodyPr>
            <a:spAutoFit/>
          </a:bodyPr>
          <a:lstStyle/>
          <a:p>
            <a:r>
              <a:rPr lang="en-IN" dirty="0"/>
              <a:t>Electronic Displays </a:t>
            </a:r>
            <a:r>
              <a:rPr lang="en-IN" sz="2800" dirty="0"/>
              <a:t>(2 of 2)</a:t>
            </a:r>
            <a:endParaRPr lang="en-US" sz="2800" dirty="0"/>
          </a:p>
        </p:txBody>
      </p:sp>
      <p:sp>
        <p:nvSpPr>
          <p:cNvPr id="4" name="Content Placeholder 3"/>
          <p:cNvSpPr>
            <a:spLocks noGrp="1"/>
          </p:cNvSpPr>
          <p:nvPr>
            <p:ph idx="1"/>
          </p:nvPr>
        </p:nvSpPr>
        <p:spPr>
          <a:xfrm>
            <a:off x="457200" y="1037287"/>
            <a:ext cx="8229600" cy="3839513"/>
          </a:xfrm>
        </p:spPr>
        <p:txBody>
          <a:bodyPr>
            <a:spAutoFit/>
          </a:bodyPr>
          <a:lstStyle/>
          <a:p>
            <a:r>
              <a:rPr lang="en-IN" sz="2400" dirty="0"/>
              <a:t>Liquid Crystal Displays</a:t>
            </a:r>
          </a:p>
          <a:p>
            <a:pPr lvl="1"/>
            <a:r>
              <a:rPr lang="en-IN" sz="2400" spc="-300" dirty="0"/>
              <a:t>L C </a:t>
            </a:r>
            <a:r>
              <a:rPr lang="en-IN" sz="2400" dirty="0"/>
              <a:t>D construction consists of a special fluid sandwiched between two sheets of polarized glass.</a:t>
            </a:r>
          </a:p>
          <a:p>
            <a:pPr lvl="1"/>
            <a:r>
              <a:rPr lang="en-IN" sz="2400" dirty="0"/>
              <a:t>A small voltage is applied to the fluid through a conductive film laminated to the glass plates.</a:t>
            </a:r>
          </a:p>
          <a:p>
            <a:r>
              <a:rPr lang="en-IN" sz="2400" dirty="0"/>
              <a:t>WOW Display</a:t>
            </a:r>
          </a:p>
          <a:p>
            <a:pPr lvl="1"/>
            <a:r>
              <a:rPr lang="en-IN" sz="2400" dirty="0"/>
              <a:t>When a vehicle equipped with a digital dash is started, all segments of the electronic display are turned on at full brilliance for 1 or 2 seconds.</a:t>
            </a:r>
          </a:p>
        </p:txBody>
      </p:sp>
    </p:spTree>
    <p:extLst>
      <p:ext uri="{BB962C8B-B14F-4D97-AF65-F5344CB8AC3E}">
        <p14:creationId xmlns:p14="http://schemas.microsoft.com/office/powerpoint/2010/main" val="3340353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54.13 Navigation System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1" y="1042841"/>
            <a:ext cx="5105400" cy="416236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3693"/>
            <a:ext cx="2743200" cy="1200329"/>
          </a:xfrm>
        </p:spPr>
        <p:txBody>
          <a:bodyPr/>
          <a:lstStyle/>
          <a:p>
            <a:r>
              <a:rPr lang="en-US" sz="2400" dirty="0"/>
              <a:t>A typical LCD navigation system display</a:t>
            </a:r>
          </a:p>
        </p:txBody>
      </p:sp>
    </p:spTree>
    <p:extLst>
      <p:ext uri="{BB962C8B-B14F-4D97-AF65-F5344CB8AC3E}">
        <p14:creationId xmlns:p14="http://schemas.microsoft.com/office/powerpoint/2010/main" val="3998331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783" y="1627881"/>
            <a:ext cx="7914146"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Is the WOW Display?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8200" y="2643254"/>
            <a:ext cx="7334250" cy="2862322"/>
          </a:xfrm>
        </p:spPr>
        <p:txBody>
          <a:bodyPr/>
          <a:lstStyle/>
          <a:p>
            <a:r>
              <a:rPr lang="en-US" sz="2000" b="1" dirty="0"/>
              <a:t>What Is the WOW Display? </a:t>
            </a:r>
            <a:r>
              <a:rPr lang="en-US" sz="2000" dirty="0"/>
              <a:t>When a vehicle equipped with a digital dash is started, all segments of the electronic display are turned on at full brilliance for 1 or 2 seconds. This is commonly called the WOW display and is used to show off the brilliance of the display. If numbers are part of the display, the number 8 is shown, because this number uses all segments of a number display. Technicians can also use the WOW display to determine if all segments of the electronic display are functioning correctly.</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94783" y="1830298"/>
            <a:ext cx="7391400"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400629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5993"/>
            <a:ext cx="8229600" cy="646331"/>
          </a:xfrm>
        </p:spPr>
        <p:txBody>
          <a:bodyPr>
            <a:spAutoFit/>
          </a:bodyPr>
          <a:lstStyle/>
          <a:p>
            <a:r>
              <a:rPr lang="en-US" dirty="0"/>
              <a:t>Virtual Display</a:t>
            </a:r>
            <a:endParaRPr lang="en-US" sz="2800" dirty="0"/>
          </a:p>
        </p:txBody>
      </p:sp>
      <p:sp>
        <p:nvSpPr>
          <p:cNvPr id="4" name="Content Placeholder 3"/>
          <p:cNvSpPr>
            <a:spLocks noGrp="1"/>
          </p:cNvSpPr>
          <p:nvPr>
            <p:ph idx="1"/>
          </p:nvPr>
        </p:nvSpPr>
        <p:spPr>
          <a:xfrm>
            <a:off x="457200" y="949419"/>
            <a:ext cx="8229600" cy="3100849"/>
          </a:xfrm>
        </p:spPr>
        <p:txBody>
          <a:bodyPr>
            <a:spAutoFit/>
          </a:bodyPr>
          <a:lstStyle/>
          <a:p>
            <a:r>
              <a:rPr lang="en-IN" sz="2400" dirty="0"/>
              <a:t>Purpose and Function</a:t>
            </a:r>
          </a:p>
          <a:p>
            <a:pPr lvl="1"/>
            <a:r>
              <a:rPr lang="en-IN" sz="2400" dirty="0"/>
              <a:t>Virtual display is a dash that allows the driver to select what data is being displayed.</a:t>
            </a:r>
          </a:p>
          <a:p>
            <a:r>
              <a:rPr lang="en-IN" sz="2400" dirty="0"/>
              <a:t>Operation</a:t>
            </a:r>
          </a:p>
          <a:p>
            <a:pPr lvl="1"/>
            <a:r>
              <a:rPr lang="en-IN" sz="2400" dirty="0"/>
              <a:t>Dash display is all that is really different because all the data comes to the </a:t>
            </a:r>
            <a:r>
              <a:rPr lang="en-IN" sz="2400" spc="-300" dirty="0"/>
              <a:t>I P </a:t>
            </a:r>
            <a:r>
              <a:rPr lang="en-IN" sz="2400" dirty="0"/>
              <a:t>C on the data bus.</a:t>
            </a:r>
          </a:p>
          <a:p>
            <a:pPr lvl="1"/>
            <a:r>
              <a:rPr lang="en-IN" sz="2400" dirty="0"/>
              <a:t>Display can be changed to meet the needs of driver.</a:t>
            </a:r>
          </a:p>
        </p:txBody>
      </p:sp>
    </p:spTree>
    <p:extLst>
      <p:ext uri="{BB962C8B-B14F-4D97-AF65-F5344CB8AC3E}">
        <p14:creationId xmlns:p14="http://schemas.microsoft.com/office/powerpoint/2010/main" val="2360201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54.14 Virtual Dash</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06203" y="990600"/>
            <a:ext cx="4997530" cy="40529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4133" y="1006979"/>
            <a:ext cx="3124200" cy="4779496"/>
          </a:xfrm>
        </p:spPr>
        <p:txBody>
          <a:bodyPr/>
          <a:lstStyle/>
          <a:p>
            <a:r>
              <a:rPr lang="en-US" sz="2400" dirty="0"/>
              <a:t>A virtual dash being used to show a navigation screen that takes up all of the center dash area. This driver-selectable dash display can show almost any combination of dash instruments to meet the desires of the driver</a:t>
            </a:r>
          </a:p>
        </p:txBody>
      </p:sp>
    </p:spTree>
    <p:extLst>
      <p:ext uri="{BB962C8B-B14F-4D97-AF65-F5344CB8AC3E}">
        <p14:creationId xmlns:p14="http://schemas.microsoft.com/office/powerpoint/2010/main" val="3519554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175"/>
            <a:ext cx="8229600" cy="646331"/>
          </a:xfrm>
        </p:spPr>
        <p:txBody>
          <a:bodyPr>
            <a:spAutoFit/>
          </a:bodyPr>
          <a:lstStyle/>
          <a:p>
            <a:r>
              <a:rPr lang="en-US" dirty="0"/>
              <a:t>Touch Screens</a:t>
            </a:r>
          </a:p>
        </p:txBody>
      </p:sp>
      <p:sp>
        <p:nvSpPr>
          <p:cNvPr id="4" name="Content Placeholder 3"/>
          <p:cNvSpPr>
            <a:spLocks noGrp="1"/>
          </p:cNvSpPr>
          <p:nvPr>
            <p:ph idx="1"/>
          </p:nvPr>
        </p:nvSpPr>
        <p:spPr>
          <a:xfrm>
            <a:off x="457200" y="990601"/>
            <a:ext cx="8229600" cy="4419599"/>
          </a:xfrm>
        </p:spPr>
        <p:txBody>
          <a:bodyPr>
            <a:spAutoFit/>
          </a:bodyPr>
          <a:lstStyle/>
          <a:p>
            <a:r>
              <a:rPr lang="en-IN" sz="2400" dirty="0"/>
              <a:t>Purpose</a:t>
            </a:r>
          </a:p>
          <a:p>
            <a:pPr lvl="1"/>
            <a:r>
              <a:rPr lang="en-IN" sz="2400" dirty="0"/>
              <a:t>Allow driver to use a finger to perform functions displayed on the screen.</a:t>
            </a:r>
          </a:p>
          <a:p>
            <a:r>
              <a:rPr lang="en-IN" sz="2400" dirty="0"/>
              <a:t>Operation</a:t>
            </a:r>
          </a:p>
          <a:p>
            <a:pPr lvl="1"/>
            <a:r>
              <a:rPr lang="en-IN" sz="2400" dirty="0"/>
              <a:t>Capacitive touchscreen panel reacts to the human touch. The touch location is sent to the controller for processing.</a:t>
            </a:r>
          </a:p>
          <a:p>
            <a:r>
              <a:rPr lang="en-IN" sz="2400" dirty="0"/>
              <a:t>Touch Screen Feedback</a:t>
            </a:r>
          </a:p>
          <a:p>
            <a:pPr lvl="1"/>
            <a:r>
              <a:rPr lang="en-IN" sz="2400" dirty="0"/>
              <a:t>Haptic response (beep or vibration) improves the experience by providing feedback. </a:t>
            </a:r>
          </a:p>
        </p:txBody>
      </p:sp>
    </p:spTree>
    <p:extLst>
      <p:ext uri="{BB962C8B-B14F-4D97-AF65-F5344CB8AC3E}">
        <p14:creationId xmlns:p14="http://schemas.microsoft.com/office/powerpoint/2010/main" val="4034952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54.15 Touchscreen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00600" y="977069"/>
            <a:ext cx="3588743" cy="521999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3693"/>
            <a:ext cx="3962400" cy="1200329"/>
          </a:xfrm>
        </p:spPr>
        <p:txBody>
          <a:bodyPr/>
          <a:lstStyle/>
          <a:p>
            <a:r>
              <a:rPr lang="en-US" sz="2400" dirty="0"/>
              <a:t>Schematic of a capacitive touchscreen</a:t>
            </a:r>
          </a:p>
        </p:txBody>
      </p:sp>
    </p:spTree>
    <p:extLst>
      <p:ext uri="{BB962C8B-B14F-4D97-AF65-F5344CB8AC3E}">
        <p14:creationId xmlns:p14="http://schemas.microsoft.com/office/powerpoint/2010/main" val="41758578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661"/>
            <a:ext cx="8229600" cy="646331"/>
          </a:xfrm>
        </p:spPr>
        <p:txBody>
          <a:bodyPr>
            <a:spAutoFit/>
          </a:bodyPr>
          <a:lstStyle/>
          <a:p>
            <a:r>
              <a:rPr lang="en-US" dirty="0"/>
              <a:t>Speedometers/ Odometers</a:t>
            </a:r>
          </a:p>
        </p:txBody>
      </p:sp>
      <p:sp>
        <p:nvSpPr>
          <p:cNvPr id="4" name="Content Placeholder 3"/>
          <p:cNvSpPr>
            <a:spLocks noGrp="1"/>
          </p:cNvSpPr>
          <p:nvPr>
            <p:ph idx="1"/>
          </p:nvPr>
        </p:nvSpPr>
        <p:spPr>
          <a:xfrm>
            <a:off x="457200" y="961087"/>
            <a:ext cx="8229600" cy="3839513"/>
          </a:xfrm>
        </p:spPr>
        <p:txBody>
          <a:bodyPr>
            <a:spAutoFit/>
          </a:bodyPr>
          <a:lstStyle/>
          <a:p>
            <a:r>
              <a:rPr lang="en-IN" sz="2400" dirty="0"/>
              <a:t>Operation</a:t>
            </a:r>
          </a:p>
          <a:p>
            <a:pPr lvl="1"/>
            <a:r>
              <a:rPr lang="en-IN" sz="2400" dirty="0"/>
              <a:t>Dash displays use an electric vehicle speed sensor on the output of the transmission or from the input from the wheel speed sensors (</a:t>
            </a:r>
            <a:r>
              <a:rPr lang="en-IN" sz="2400" spc="-300" dirty="0"/>
              <a:t>W S </a:t>
            </a:r>
            <a:r>
              <a:rPr lang="en-IN" sz="2400" dirty="0"/>
              <a:t>S).</a:t>
            </a:r>
          </a:p>
          <a:p>
            <a:r>
              <a:rPr lang="en-IN" sz="2400" dirty="0"/>
              <a:t>Odometers</a:t>
            </a:r>
          </a:p>
          <a:p>
            <a:pPr lvl="1"/>
            <a:r>
              <a:rPr lang="en-IN" sz="2400" dirty="0"/>
              <a:t>Odometer is a dash display that indicates the total miles traveled by the vehicle.</a:t>
            </a:r>
          </a:p>
          <a:p>
            <a:pPr lvl="1"/>
            <a:r>
              <a:rPr lang="en-IN" sz="2400" dirty="0"/>
              <a:t>Uses either an electrically driven mechanical odometer or a digital display odometer to indicate miles traveled</a:t>
            </a:r>
          </a:p>
        </p:txBody>
      </p:sp>
    </p:spTree>
    <p:extLst>
      <p:ext uri="{BB962C8B-B14F-4D97-AF65-F5344CB8AC3E}">
        <p14:creationId xmlns:p14="http://schemas.microsoft.com/office/powerpoint/2010/main" val="33005734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54.16 VSS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07345" y="1001994"/>
            <a:ext cx="5079455" cy="413682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24128"/>
            <a:ext cx="2819400" cy="3471672"/>
          </a:xfrm>
        </p:spPr>
        <p:txBody>
          <a:bodyPr/>
          <a:lstStyle/>
          <a:p>
            <a:r>
              <a:rPr lang="en-US" sz="2400" dirty="0"/>
              <a:t>A vehicle speed sensor located in the extension housing of the transmission. Some vehicles use the wheel speed sensors for vehicle speed information</a:t>
            </a:r>
          </a:p>
        </p:txBody>
      </p:sp>
    </p:spTree>
    <p:extLst>
      <p:ext uri="{BB962C8B-B14F-4D97-AF65-F5344CB8AC3E}">
        <p14:creationId xmlns:p14="http://schemas.microsoft.com/office/powerpoint/2010/main" val="881454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IN" dirty="0"/>
              <a:t>Dash Warning Symbols </a:t>
            </a:r>
            <a:r>
              <a:rPr lang="en-IN" sz="2800" dirty="0"/>
              <a:t>(1 of 2)</a:t>
            </a:r>
            <a:endParaRPr lang="en-US" dirty="0"/>
          </a:p>
        </p:txBody>
      </p:sp>
      <p:sp>
        <p:nvSpPr>
          <p:cNvPr id="4" name="Content Placeholder 3"/>
          <p:cNvSpPr>
            <a:spLocks noGrp="1"/>
          </p:cNvSpPr>
          <p:nvPr>
            <p:ph idx="1"/>
          </p:nvPr>
        </p:nvSpPr>
        <p:spPr>
          <a:xfrm>
            <a:off x="457200" y="1003399"/>
            <a:ext cx="8229600" cy="3035201"/>
          </a:xfrm>
        </p:spPr>
        <p:txBody>
          <a:bodyPr>
            <a:spAutoFit/>
          </a:bodyPr>
          <a:lstStyle/>
          <a:p>
            <a:r>
              <a:rPr lang="en-IN" sz="2400" dirty="0"/>
              <a:t>Purpose and Function</a:t>
            </a:r>
          </a:p>
          <a:p>
            <a:pPr lvl="1"/>
            <a:r>
              <a:rPr lang="en-IN" sz="2400" dirty="0"/>
              <a:t>Symbols are used instead of words because they are universal in a global vehicle market.</a:t>
            </a:r>
          </a:p>
          <a:p>
            <a:r>
              <a:rPr lang="en-IN" sz="2400" dirty="0"/>
              <a:t>Bulb Check</a:t>
            </a:r>
          </a:p>
          <a:p>
            <a:pPr lvl="1"/>
            <a:r>
              <a:rPr lang="en-IN" sz="2400" dirty="0"/>
              <a:t>All of warning lights come on as part of a self-test, and to help driver or technician spot any warning light that may be burned out or not operating.</a:t>
            </a:r>
          </a:p>
        </p:txBody>
      </p:sp>
    </p:spTree>
    <p:extLst>
      <p:ext uri="{BB962C8B-B14F-4D97-AF65-F5344CB8AC3E}">
        <p14:creationId xmlns:p14="http://schemas.microsoft.com/office/powerpoint/2010/main" val="2315987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54.17 Odometers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562600" y="993693"/>
            <a:ext cx="3038066" cy="51849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3693"/>
            <a:ext cx="4038600" cy="2677656"/>
          </a:xfrm>
        </p:spPr>
        <p:txBody>
          <a:bodyPr/>
          <a:lstStyle/>
          <a:p>
            <a:r>
              <a:rPr lang="en-US" sz="2400" dirty="0"/>
              <a:t>(a) Some odometers are mechanical and are operated by a stepper motor (b) Many vehicles are equipped with an electronic odometer.</a:t>
            </a:r>
          </a:p>
        </p:txBody>
      </p:sp>
    </p:spTree>
    <p:extLst>
      <p:ext uri="{BB962C8B-B14F-4D97-AF65-F5344CB8AC3E}">
        <p14:creationId xmlns:p14="http://schemas.microsoft.com/office/powerpoint/2010/main" val="16367665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9330"/>
            <a:ext cx="8229600" cy="646331"/>
          </a:xfrm>
        </p:spPr>
        <p:txBody>
          <a:bodyPr>
            <a:spAutoFit/>
          </a:bodyPr>
          <a:lstStyle/>
          <a:p>
            <a:r>
              <a:rPr lang="en-IN" dirty="0"/>
              <a:t>Dash Gauges </a:t>
            </a:r>
            <a:r>
              <a:rPr lang="en-IN" sz="2800" dirty="0"/>
              <a:t>(1 of 2)</a:t>
            </a:r>
            <a:endParaRPr lang="en-US" dirty="0"/>
          </a:p>
        </p:txBody>
      </p:sp>
      <p:sp>
        <p:nvSpPr>
          <p:cNvPr id="4" name="Content Placeholder 3"/>
          <p:cNvSpPr>
            <a:spLocks noGrp="1"/>
          </p:cNvSpPr>
          <p:nvPr>
            <p:ph idx="1"/>
          </p:nvPr>
        </p:nvSpPr>
        <p:spPr>
          <a:xfrm>
            <a:off x="457200" y="972756"/>
            <a:ext cx="8229600" cy="4208844"/>
          </a:xfrm>
        </p:spPr>
        <p:txBody>
          <a:bodyPr>
            <a:spAutoFit/>
          </a:bodyPr>
          <a:lstStyle/>
          <a:p>
            <a:r>
              <a:rPr lang="en-IN" sz="2400" dirty="0"/>
              <a:t>Fuel Level</a:t>
            </a:r>
          </a:p>
          <a:p>
            <a:pPr lvl="1"/>
            <a:r>
              <a:rPr lang="en-IN" sz="2400" dirty="0"/>
              <a:t>Fuel level gauges use a fuel tank sending unit that consists of a float attached to a variable resistor.</a:t>
            </a:r>
          </a:p>
          <a:p>
            <a:pPr lvl="1"/>
            <a:r>
              <a:rPr lang="en-IN" sz="2400" dirty="0"/>
              <a:t>As the resistance of the tank unit changes, the dash-mounted gauge also changes to show the level of the fuel in the tank.</a:t>
            </a:r>
          </a:p>
          <a:p>
            <a:r>
              <a:rPr lang="en-IN" sz="2400" dirty="0"/>
              <a:t>Oil Pressure</a:t>
            </a:r>
          </a:p>
          <a:p>
            <a:pPr lvl="1"/>
            <a:r>
              <a:rPr lang="en-IN" sz="2400" dirty="0"/>
              <a:t>The oil pressure lamp operates through use of an oil pressure sending unit, which is a switch screwed into the engine block, and grounds the electrical circuit.</a:t>
            </a:r>
          </a:p>
        </p:txBody>
      </p:sp>
    </p:spTree>
    <p:extLst>
      <p:ext uri="{BB962C8B-B14F-4D97-AF65-F5344CB8AC3E}">
        <p14:creationId xmlns:p14="http://schemas.microsoft.com/office/powerpoint/2010/main" val="3713798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0253"/>
            <a:ext cx="8229600" cy="646331"/>
          </a:xfrm>
        </p:spPr>
        <p:txBody>
          <a:bodyPr>
            <a:spAutoFit/>
          </a:bodyPr>
          <a:lstStyle/>
          <a:p>
            <a:r>
              <a:rPr lang="en-IN" dirty="0"/>
              <a:t>Dash Gauges </a:t>
            </a:r>
            <a:r>
              <a:rPr lang="en-IN" sz="2800" dirty="0"/>
              <a:t>(2 of 2)</a:t>
            </a:r>
            <a:endParaRPr lang="en-US" dirty="0"/>
          </a:p>
        </p:txBody>
      </p:sp>
      <p:sp>
        <p:nvSpPr>
          <p:cNvPr id="4" name="Content Placeholder 3"/>
          <p:cNvSpPr>
            <a:spLocks noGrp="1"/>
          </p:cNvSpPr>
          <p:nvPr>
            <p:ph idx="1"/>
          </p:nvPr>
        </p:nvSpPr>
        <p:spPr>
          <a:xfrm>
            <a:off x="457200" y="983679"/>
            <a:ext cx="8229600" cy="4655121"/>
          </a:xfrm>
        </p:spPr>
        <p:txBody>
          <a:bodyPr>
            <a:spAutoFit/>
          </a:bodyPr>
          <a:lstStyle/>
          <a:p>
            <a:r>
              <a:rPr lang="en-IN" sz="2400" dirty="0"/>
              <a:t>Coolant Temperature</a:t>
            </a:r>
          </a:p>
          <a:p>
            <a:pPr lvl="1"/>
            <a:r>
              <a:rPr lang="en-IN" sz="2400" dirty="0"/>
              <a:t>Most vehicles use the engine coolant temperature      (</a:t>
            </a:r>
            <a:r>
              <a:rPr lang="en-IN" sz="2400" spc="-300" dirty="0"/>
              <a:t>E C </a:t>
            </a:r>
            <a:r>
              <a:rPr lang="en-IN" sz="2400" dirty="0"/>
              <a:t>T) sensor for engine temperature gauge operation.</a:t>
            </a:r>
          </a:p>
          <a:p>
            <a:r>
              <a:rPr lang="en-IN" sz="2400" dirty="0"/>
              <a:t>Dash Instrument Diagnosis</a:t>
            </a:r>
          </a:p>
          <a:p>
            <a:pPr lvl="1"/>
            <a:r>
              <a:rPr lang="en-IN" sz="2400" dirty="0"/>
              <a:t>Use factory or factory-level scan tool to check for codes.</a:t>
            </a:r>
          </a:p>
          <a:p>
            <a:pPr lvl="1"/>
            <a:r>
              <a:rPr lang="en-IN" sz="2400" dirty="0"/>
              <a:t>Use bidirectional control features on scan tool to actuate dash display.</a:t>
            </a:r>
          </a:p>
          <a:p>
            <a:pPr lvl="1"/>
            <a:r>
              <a:rPr lang="en-IN" sz="2400" dirty="0"/>
              <a:t>Always follow the specified testing and diagnostic procedures found in service information for the vehicle being tested.</a:t>
            </a:r>
          </a:p>
        </p:txBody>
      </p:sp>
    </p:spTree>
    <p:extLst>
      <p:ext uri="{BB962C8B-B14F-4D97-AF65-F5344CB8AC3E}">
        <p14:creationId xmlns:p14="http://schemas.microsoft.com/office/powerpoint/2010/main" val="25824104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Warning Lights, Engine Coolant Temperature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arning_lights_cooling_sys">
            <a:hlinkClick r:id="" action="ppaction://media"/>
            <a:extLst>
              <a:ext uri="{FF2B5EF4-FFF2-40B4-BE49-F238E27FC236}">
                <a16:creationId xmlns:a16="http://schemas.microsoft.com/office/drawing/2014/main" id="{F8539629-E10D-45FC-9087-477AD32A08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66824"/>
            <a:ext cx="8991600" cy="5057775"/>
          </a:xfrm>
          <a:prstGeom prst="rect">
            <a:avLst/>
          </a:prstGeom>
        </p:spPr>
      </p:pic>
    </p:spTree>
    <p:extLst>
      <p:ext uri="{BB962C8B-B14F-4D97-AF65-F5344CB8AC3E}">
        <p14:creationId xmlns:p14="http://schemas.microsoft.com/office/powerpoint/2010/main" val="275255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54.18 Sending Unit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05201" y="1021241"/>
            <a:ext cx="5181600" cy="427440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3692"/>
            <a:ext cx="2819400" cy="1978107"/>
          </a:xfrm>
        </p:spPr>
        <p:txBody>
          <a:bodyPr/>
          <a:lstStyle/>
          <a:p>
            <a:r>
              <a:rPr lang="en-US" sz="2400" dirty="0"/>
              <a:t>A sending unit socket being used to remove an oil pressure sender unit</a:t>
            </a:r>
          </a:p>
        </p:txBody>
      </p:sp>
    </p:spTree>
    <p:extLst>
      <p:ext uri="{BB962C8B-B14F-4D97-AF65-F5344CB8AC3E}">
        <p14:creationId xmlns:p14="http://schemas.microsoft.com/office/powerpoint/2010/main" val="2313077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Oil Pressure Sending Unit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Oil_Pressure_Gauge_A6_Chapter_57">
            <a:hlinkClick r:id="" action="ppaction://media"/>
            <a:extLst>
              <a:ext uri="{FF2B5EF4-FFF2-40B4-BE49-F238E27FC236}">
                <a16:creationId xmlns:a16="http://schemas.microsoft.com/office/drawing/2014/main" id="{AEB9CE2A-6513-355E-37BA-76CBE49290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 y="1243384"/>
            <a:ext cx="8915400" cy="5014913"/>
          </a:xfrm>
          <a:prstGeom prst="rect">
            <a:avLst/>
          </a:prstGeom>
        </p:spPr>
      </p:pic>
    </p:spTree>
    <p:extLst>
      <p:ext uri="{BB962C8B-B14F-4D97-AF65-F5344CB8AC3E}">
        <p14:creationId xmlns:p14="http://schemas.microsoft.com/office/powerpoint/2010/main" val="43209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783" y="1627881"/>
            <a:ext cx="7914146"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Does the Arrow Mean?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8200" y="2643254"/>
            <a:ext cx="7334250" cy="2308324"/>
          </a:xfrm>
        </p:spPr>
        <p:txBody>
          <a:bodyPr/>
          <a:lstStyle/>
          <a:p>
            <a:r>
              <a:rPr lang="en-US" sz="2400" b="1" dirty="0"/>
              <a:t> What Does the Arrow Mean? </a:t>
            </a:r>
            <a:r>
              <a:rPr lang="en-US" sz="2400" dirty="0"/>
              <a:t>Many fuel gauges have an arrow next the symbol of a fuel pump. The arrow points to the side where the fill cap is located. This is very helpful if using a rental vehicle as it indicates which side to pull up to a filling station pump. ●  Figure 54–19. </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94783" y="1830298"/>
            <a:ext cx="7391400"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4913961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54.19 Fuel Cap Location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1" y="1015815"/>
            <a:ext cx="5029200" cy="312345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3692"/>
            <a:ext cx="2590800" cy="2435307"/>
          </a:xfrm>
        </p:spPr>
        <p:txBody>
          <a:bodyPr/>
          <a:lstStyle/>
          <a:p>
            <a:r>
              <a:rPr lang="en-US" sz="2400" dirty="0"/>
              <a:t>The arrow next to the fuel pump symbol shows which side of the vehicle the fuel cap is located</a:t>
            </a:r>
          </a:p>
        </p:txBody>
      </p:sp>
    </p:spTree>
    <p:extLst>
      <p:ext uri="{BB962C8B-B14F-4D97-AF65-F5344CB8AC3E}">
        <p14:creationId xmlns:p14="http://schemas.microsoft.com/office/powerpoint/2010/main" val="3158698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54.20 Temp Gauge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1" y="1054412"/>
            <a:ext cx="5029200" cy="40742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3693"/>
            <a:ext cx="2895600" cy="3608680"/>
          </a:xfrm>
        </p:spPr>
        <p:txBody>
          <a:bodyPr/>
          <a:lstStyle/>
          <a:p>
            <a:r>
              <a:rPr lang="en-US" sz="2400" dirty="0"/>
              <a:t>A temperature gauge showing normal operating temperature between 180°F and 215°F, depending on the specific vehicle and engine</a:t>
            </a:r>
          </a:p>
          <a:p>
            <a:endParaRPr lang="en-US" sz="2400" dirty="0"/>
          </a:p>
        </p:txBody>
      </p:sp>
    </p:spTree>
    <p:extLst>
      <p:ext uri="{BB962C8B-B14F-4D97-AF65-F5344CB8AC3E}">
        <p14:creationId xmlns:p14="http://schemas.microsoft.com/office/powerpoint/2010/main" val="20033993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6173"/>
            <a:ext cx="8229600" cy="646331"/>
          </a:xfrm>
        </p:spPr>
        <p:txBody>
          <a:bodyPr>
            <a:spAutoFit/>
          </a:bodyPr>
          <a:lstStyle/>
          <a:p>
            <a:r>
              <a:rPr lang="en-IN" dirty="0"/>
              <a:t>Navigation and </a:t>
            </a:r>
            <a:r>
              <a:rPr lang="en-IN" spc="-450" dirty="0"/>
              <a:t>G P </a:t>
            </a:r>
            <a:r>
              <a:rPr lang="en-IN" dirty="0"/>
              <a:t>S</a:t>
            </a:r>
            <a:endParaRPr lang="en-US" dirty="0"/>
          </a:p>
        </p:txBody>
      </p:sp>
      <p:sp>
        <p:nvSpPr>
          <p:cNvPr id="4" name="Content Placeholder 3"/>
          <p:cNvSpPr>
            <a:spLocks noGrp="1"/>
          </p:cNvSpPr>
          <p:nvPr>
            <p:ph idx="1"/>
          </p:nvPr>
        </p:nvSpPr>
        <p:spPr>
          <a:xfrm>
            <a:off x="457200" y="959599"/>
            <a:ext cx="8229600" cy="3993401"/>
          </a:xfrm>
        </p:spPr>
        <p:txBody>
          <a:bodyPr>
            <a:spAutoFit/>
          </a:bodyPr>
          <a:lstStyle/>
          <a:p>
            <a:r>
              <a:rPr lang="en-IN" sz="2400" dirty="0"/>
              <a:t>Purpose and Function</a:t>
            </a:r>
          </a:p>
          <a:p>
            <a:pPr lvl="1"/>
            <a:r>
              <a:rPr lang="en-IN" sz="2400" dirty="0"/>
              <a:t>The global positioning system (</a:t>
            </a:r>
            <a:r>
              <a:rPr lang="en-IN" sz="2400" spc="-300" dirty="0"/>
              <a:t>G P </a:t>
            </a:r>
            <a:r>
              <a:rPr lang="en-IN" sz="2400" dirty="0"/>
              <a:t>S) uses 24 satellites in orbit around the earth to provide signals for navigation devices.</a:t>
            </a:r>
          </a:p>
          <a:p>
            <a:r>
              <a:rPr lang="en-IN" sz="2400" dirty="0"/>
              <a:t>Navigation System Parts and Operation</a:t>
            </a:r>
          </a:p>
          <a:p>
            <a:pPr lvl="1"/>
            <a:r>
              <a:rPr lang="en-IN" sz="2400" spc="-300" dirty="0"/>
              <a:t>G P </a:t>
            </a:r>
            <a:r>
              <a:rPr lang="en-IN" sz="2400" dirty="0"/>
              <a:t>S satellite signals</a:t>
            </a:r>
          </a:p>
          <a:p>
            <a:pPr lvl="1"/>
            <a:r>
              <a:rPr lang="en-IN" sz="2400" kern="0" spc="-350" dirty="0"/>
              <a:t>Y A </a:t>
            </a:r>
            <a:r>
              <a:rPr lang="en-IN" sz="2400" dirty="0"/>
              <a:t>W sensor</a:t>
            </a:r>
          </a:p>
          <a:p>
            <a:pPr lvl="1"/>
            <a:r>
              <a:rPr lang="en-IN" sz="2400" dirty="0"/>
              <a:t>Vehicle speed sensor</a:t>
            </a:r>
          </a:p>
          <a:p>
            <a:pPr lvl="1"/>
            <a:r>
              <a:rPr lang="en-IN" sz="2400" dirty="0"/>
              <a:t>Audio input/output</a:t>
            </a:r>
          </a:p>
        </p:txBody>
      </p:sp>
    </p:spTree>
    <p:extLst>
      <p:ext uri="{BB962C8B-B14F-4D97-AF65-F5344CB8AC3E}">
        <p14:creationId xmlns:p14="http://schemas.microsoft.com/office/powerpoint/2010/main" val="2007750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IN" dirty="0"/>
              <a:t>Dash Warning Symbols </a:t>
            </a:r>
            <a:r>
              <a:rPr lang="en-IN" sz="2800" dirty="0"/>
              <a:t>(2 of 2)</a:t>
            </a:r>
            <a:endParaRPr lang="en-US" dirty="0"/>
          </a:p>
        </p:txBody>
      </p:sp>
      <p:sp>
        <p:nvSpPr>
          <p:cNvPr id="4" name="Content Placeholder 3"/>
          <p:cNvSpPr>
            <a:spLocks noGrp="1"/>
          </p:cNvSpPr>
          <p:nvPr>
            <p:ph idx="1"/>
          </p:nvPr>
        </p:nvSpPr>
        <p:spPr>
          <a:xfrm>
            <a:off x="457200" y="1003399"/>
            <a:ext cx="8229600" cy="4025801"/>
          </a:xfrm>
        </p:spPr>
        <p:txBody>
          <a:bodyPr>
            <a:spAutoFit/>
          </a:bodyPr>
          <a:lstStyle/>
          <a:p>
            <a:r>
              <a:rPr lang="en-IN" sz="2400" dirty="0"/>
              <a:t>Green or White Symbols</a:t>
            </a:r>
          </a:p>
          <a:p>
            <a:pPr lvl="1"/>
            <a:r>
              <a:rPr lang="en-IN" sz="2400" dirty="0"/>
              <a:t>Used to notify the driver that certain functions are working</a:t>
            </a:r>
          </a:p>
          <a:p>
            <a:r>
              <a:rPr lang="en-IN" sz="2400" dirty="0"/>
              <a:t>Amber Symbols</a:t>
            </a:r>
          </a:p>
          <a:p>
            <a:pPr lvl="1"/>
            <a:r>
              <a:rPr lang="en-IN" sz="2400" dirty="0"/>
              <a:t>A fault or an issue has occurred that may require attention soon.</a:t>
            </a:r>
          </a:p>
          <a:p>
            <a:r>
              <a:rPr lang="en-IN" sz="2400" dirty="0"/>
              <a:t>Red Warning Symbols</a:t>
            </a:r>
          </a:p>
          <a:p>
            <a:pPr lvl="1"/>
            <a:r>
              <a:rPr lang="en-IN" sz="2400" dirty="0"/>
              <a:t>Red symbols mean that a serious fault has been detected and that immediate attention is required</a:t>
            </a:r>
          </a:p>
        </p:txBody>
      </p:sp>
    </p:spTree>
    <p:extLst>
      <p:ext uri="{BB962C8B-B14F-4D97-AF65-F5344CB8AC3E}">
        <p14:creationId xmlns:p14="http://schemas.microsoft.com/office/powerpoint/2010/main" val="12809731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54.21 GPS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19600" y="993693"/>
            <a:ext cx="4158407" cy="49284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3693"/>
            <a:ext cx="3505200" cy="4893647"/>
          </a:xfrm>
        </p:spPr>
        <p:txBody>
          <a:bodyPr/>
          <a:lstStyle/>
          <a:p>
            <a:r>
              <a:rPr lang="en-US" sz="2400" dirty="0"/>
              <a:t>Global positioning systems use 24 satellites in high earth orbit whose signals are picked Up by navigation systems. The navigation system computer then calculates the location based on the position of the satellite overhead</a:t>
            </a:r>
          </a:p>
        </p:txBody>
      </p:sp>
    </p:spTree>
    <p:extLst>
      <p:ext uri="{BB962C8B-B14F-4D97-AF65-F5344CB8AC3E}">
        <p14:creationId xmlns:p14="http://schemas.microsoft.com/office/powerpoint/2010/main" val="1699542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54.22 GPS Display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921933" y="1003649"/>
            <a:ext cx="5334000" cy="433035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17033" y="5334000"/>
            <a:ext cx="7543800" cy="830997"/>
          </a:xfrm>
        </p:spPr>
        <p:txBody>
          <a:bodyPr/>
          <a:lstStyle/>
          <a:p>
            <a:r>
              <a:rPr lang="en-US" sz="2400" dirty="0"/>
              <a:t>A typical GPS display screen showing the location of the vehicle</a:t>
            </a:r>
          </a:p>
        </p:txBody>
      </p:sp>
    </p:spTree>
    <p:extLst>
      <p:ext uri="{BB962C8B-B14F-4D97-AF65-F5344CB8AC3E}">
        <p14:creationId xmlns:p14="http://schemas.microsoft.com/office/powerpoint/2010/main" val="1844955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782" y="1627881"/>
            <a:ext cx="8015817"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7056" y="-25236"/>
            <a:ext cx="8229600" cy="1653117"/>
          </a:xfrm>
        </p:spPr>
        <p:txBody>
          <a:bodyPr/>
          <a:lstStyle/>
          <a:p>
            <a:r>
              <a:rPr lang="en-US" dirty="0"/>
              <a:t>Frequently Asked Question: What Is Navigation-Enhanced Climate Control?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8200" y="2643254"/>
            <a:ext cx="7543800" cy="3693319"/>
          </a:xfrm>
        </p:spPr>
        <p:txBody>
          <a:bodyPr/>
          <a:lstStyle/>
          <a:p>
            <a:pPr marL="0" indent="0">
              <a:buNone/>
            </a:pPr>
            <a:r>
              <a:rPr lang="en-US" sz="1800" b="1" dirty="0"/>
              <a:t>What Is Navigation-Enhanced Climate Control?  </a:t>
            </a:r>
            <a:r>
              <a:rPr lang="en-US" sz="1800" dirty="0"/>
              <a:t>Some vehicles use data from navigation system to help control the automatic climate control system. Data about the location of the vehicle includes Time and date. This information allows the auto- matic climate control system to determine where sun is located. Direction of travel. The navigation system can also help the climate control system determine the direction of travel.  As a result of input from navigation system, the automatic climate control system can control cabin temperature, in addition to various other sensors in the vehicle. E. G. if vehicle is traveling south in the late afternoon in July, the climate control system could assume that the passenger side of the vehicle is warmed more by the sun than the driver’s side, and could increase the airflow to the passenger side to help compensate for the additional solar heating. </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94783" y="1714500"/>
            <a:ext cx="7391400"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973320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54.23 Navigation Display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14500" y="974651"/>
            <a:ext cx="5715000" cy="40630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5122097"/>
            <a:ext cx="7620000" cy="1200329"/>
          </a:xfrm>
        </p:spPr>
        <p:txBody>
          <a:bodyPr/>
          <a:lstStyle/>
          <a:p>
            <a:r>
              <a:rPr lang="en-US" sz="2400" dirty="0"/>
              <a:t>A typical navigation display showing various options. Some systems do not allow access to these if the vehicle is in gear and/or moving</a:t>
            </a:r>
          </a:p>
        </p:txBody>
      </p:sp>
    </p:spTree>
    <p:extLst>
      <p:ext uri="{BB962C8B-B14F-4D97-AF65-F5344CB8AC3E}">
        <p14:creationId xmlns:p14="http://schemas.microsoft.com/office/powerpoint/2010/main" val="2873921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54.24 No GPS Signal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70892" y="990600"/>
            <a:ext cx="6002215" cy="4267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1999" y="5373469"/>
            <a:ext cx="7620000" cy="830997"/>
          </a:xfrm>
        </p:spPr>
        <p:txBody>
          <a:bodyPr/>
          <a:lstStyle/>
          <a:p>
            <a:r>
              <a:rPr lang="en-US" sz="2400" dirty="0"/>
              <a:t>A screen display of a navigation system that is unable to acquire usable signals from GPS satellites</a:t>
            </a:r>
          </a:p>
        </p:txBody>
      </p:sp>
    </p:spTree>
    <p:extLst>
      <p:ext uri="{BB962C8B-B14F-4D97-AF65-F5344CB8AC3E}">
        <p14:creationId xmlns:p14="http://schemas.microsoft.com/office/powerpoint/2010/main" val="9622997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4377"/>
            <a:ext cx="8229600" cy="646331"/>
          </a:xfrm>
        </p:spPr>
        <p:txBody>
          <a:bodyPr>
            <a:spAutoFit/>
          </a:bodyPr>
          <a:lstStyle/>
          <a:p>
            <a:r>
              <a:rPr lang="en-US" dirty="0"/>
              <a:t>Question 3: ?</a:t>
            </a: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IN" sz="2400" dirty="0"/>
              <a:t>How does a navigation system determine the location of the vehicle?</a:t>
            </a:r>
          </a:p>
        </p:txBody>
      </p:sp>
    </p:spTree>
    <p:extLst>
      <p:ext uri="{BB962C8B-B14F-4D97-AF65-F5344CB8AC3E}">
        <p14:creationId xmlns:p14="http://schemas.microsoft.com/office/powerpoint/2010/main" val="1543447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2709"/>
            <a:ext cx="8229600" cy="646331"/>
          </a:xfrm>
        </p:spPr>
        <p:txBody>
          <a:bodyPr>
            <a:spAutoFit/>
          </a:bodyPr>
          <a:lstStyle/>
          <a:p>
            <a:r>
              <a:rPr lang="en-US" dirty="0"/>
              <a:t>Answer 3</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spc="-300" dirty="0"/>
              <a:t>G P </a:t>
            </a:r>
            <a:r>
              <a:rPr lang="en-US" sz="2400" dirty="0"/>
              <a:t>S Satellites.</a:t>
            </a:r>
          </a:p>
        </p:txBody>
      </p:sp>
    </p:spTree>
    <p:extLst>
      <p:ext uri="{BB962C8B-B14F-4D97-AF65-F5344CB8AC3E}">
        <p14:creationId xmlns:p14="http://schemas.microsoft.com/office/powerpoint/2010/main" val="36254039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175"/>
            <a:ext cx="8229600" cy="646331"/>
          </a:xfrm>
        </p:spPr>
        <p:txBody>
          <a:bodyPr>
            <a:spAutoFit/>
          </a:bodyPr>
          <a:lstStyle/>
          <a:p>
            <a:r>
              <a:rPr lang="en-IN" dirty="0"/>
              <a:t>Telematics</a:t>
            </a:r>
            <a:endParaRPr lang="en-US" dirty="0"/>
          </a:p>
        </p:txBody>
      </p:sp>
      <p:sp>
        <p:nvSpPr>
          <p:cNvPr id="4" name="Content Placeholder 3"/>
          <p:cNvSpPr>
            <a:spLocks noGrp="1"/>
          </p:cNvSpPr>
          <p:nvPr>
            <p:ph idx="1"/>
          </p:nvPr>
        </p:nvSpPr>
        <p:spPr>
          <a:xfrm>
            <a:off x="457200" y="990601"/>
            <a:ext cx="8229600" cy="4419599"/>
          </a:xfrm>
        </p:spPr>
        <p:txBody>
          <a:bodyPr>
            <a:spAutoFit/>
          </a:bodyPr>
          <a:lstStyle/>
          <a:p>
            <a:r>
              <a:rPr lang="en-IN" sz="2400" dirty="0"/>
              <a:t>What is telematics?</a:t>
            </a:r>
          </a:p>
          <a:p>
            <a:pPr lvl="1"/>
            <a:r>
              <a:rPr lang="en-IN" sz="2400" dirty="0"/>
              <a:t>Telematics: interconnected system that combines telecommunications (cellular systems) and </a:t>
            </a:r>
            <a:r>
              <a:rPr lang="en-IN" sz="2400" spc="-300" dirty="0"/>
              <a:t>G P </a:t>
            </a:r>
            <a:r>
              <a:rPr lang="en-IN" sz="2400" dirty="0"/>
              <a:t>S navigation satellite system technology.</a:t>
            </a:r>
          </a:p>
          <a:p>
            <a:r>
              <a:rPr lang="en-IN" sz="2400" dirty="0"/>
              <a:t>Parts and Operation</a:t>
            </a:r>
          </a:p>
          <a:p>
            <a:pPr lvl="1"/>
            <a:r>
              <a:rPr lang="en-IN" sz="2400" dirty="0"/>
              <a:t>Automatic notification of airbag deployment.</a:t>
            </a:r>
          </a:p>
          <a:p>
            <a:pPr lvl="1"/>
            <a:r>
              <a:rPr lang="en-IN" sz="2400" dirty="0"/>
              <a:t>Emergency services.</a:t>
            </a:r>
          </a:p>
          <a:p>
            <a:pPr lvl="1"/>
            <a:r>
              <a:rPr lang="en-IN" sz="2400" dirty="0"/>
              <a:t>Stolen vehicle location assistance.</a:t>
            </a:r>
          </a:p>
          <a:p>
            <a:pPr lvl="1"/>
            <a:r>
              <a:rPr lang="en-IN" sz="2400" dirty="0"/>
              <a:t>Remote door unlock.</a:t>
            </a:r>
          </a:p>
          <a:p>
            <a:pPr lvl="1"/>
            <a:r>
              <a:rPr lang="en-IN" sz="2400" dirty="0"/>
              <a:t>Roadside assistance.</a:t>
            </a:r>
          </a:p>
        </p:txBody>
      </p:sp>
    </p:spTree>
    <p:extLst>
      <p:ext uri="{BB962C8B-B14F-4D97-AF65-F5344CB8AC3E}">
        <p14:creationId xmlns:p14="http://schemas.microsoft.com/office/powerpoint/2010/main" val="7335081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54.25 OnStar Telematics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026484" y="1011865"/>
            <a:ext cx="5091032" cy="374867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78933" y="4911646"/>
            <a:ext cx="7620000" cy="1200329"/>
          </a:xfrm>
        </p:spPr>
        <p:txBody>
          <a:bodyPr/>
          <a:lstStyle/>
          <a:p>
            <a:r>
              <a:rPr lang="en-US" sz="1800" dirty="0"/>
              <a:t>3-button OnStar control located on inside rearview mirror. The left button (telephone handset icon) is pushed if a hands-free cellular call is to be made. Center button depressed to contact an OnStar advisor and right emergency button used to request help be sent to vehicle’s location</a:t>
            </a:r>
          </a:p>
        </p:txBody>
      </p:sp>
    </p:spTree>
    <p:extLst>
      <p:ext uri="{BB962C8B-B14F-4D97-AF65-F5344CB8AC3E}">
        <p14:creationId xmlns:p14="http://schemas.microsoft.com/office/powerpoint/2010/main" val="12201370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175"/>
            <a:ext cx="8229600" cy="646331"/>
          </a:xfrm>
        </p:spPr>
        <p:txBody>
          <a:bodyPr>
            <a:spAutoFit/>
          </a:bodyPr>
          <a:lstStyle/>
          <a:p>
            <a:r>
              <a:rPr lang="en-IN" dirty="0"/>
              <a:t>Backup Camera</a:t>
            </a:r>
            <a:endParaRPr lang="en-US" dirty="0"/>
          </a:p>
        </p:txBody>
      </p:sp>
      <p:sp>
        <p:nvSpPr>
          <p:cNvPr id="4" name="Content Placeholder 3"/>
          <p:cNvSpPr>
            <a:spLocks noGrp="1"/>
          </p:cNvSpPr>
          <p:nvPr>
            <p:ph idx="1"/>
          </p:nvPr>
        </p:nvSpPr>
        <p:spPr>
          <a:xfrm>
            <a:off x="457200" y="990601"/>
            <a:ext cx="8229600" cy="4419599"/>
          </a:xfrm>
        </p:spPr>
        <p:txBody>
          <a:bodyPr>
            <a:spAutoFit/>
          </a:bodyPr>
          <a:lstStyle/>
          <a:p>
            <a:r>
              <a:rPr lang="en-IN" sz="2400" dirty="0"/>
              <a:t>Parts and Operation</a:t>
            </a:r>
          </a:p>
          <a:p>
            <a:pPr lvl="1"/>
            <a:r>
              <a:rPr lang="en-IN" sz="2400" dirty="0"/>
              <a:t>Used to display area at rear of vehicle in a screen display on dash, or in the inside rear-view mirror when gear selector is placed in reverse.</a:t>
            </a:r>
          </a:p>
          <a:p>
            <a:r>
              <a:rPr lang="en-IN" sz="2400" dirty="0"/>
              <a:t>Rear Camera Image Issues</a:t>
            </a:r>
          </a:p>
          <a:p>
            <a:pPr lvl="1"/>
            <a:r>
              <a:rPr lang="en-IN" sz="2400" dirty="0"/>
              <a:t>Dark conditions</a:t>
            </a:r>
          </a:p>
          <a:p>
            <a:pPr lvl="1"/>
            <a:r>
              <a:rPr lang="en-IN" sz="2400" dirty="0"/>
              <a:t>Physical damage</a:t>
            </a:r>
          </a:p>
          <a:p>
            <a:pPr lvl="1"/>
            <a:r>
              <a:rPr lang="en-IN" sz="2400" dirty="0"/>
              <a:t>Dirt, mud, ice, snow</a:t>
            </a:r>
          </a:p>
          <a:p>
            <a:pPr lvl="1"/>
            <a:r>
              <a:rPr lang="en-IN" sz="2400" dirty="0"/>
              <a:t>Excessive temperatures</a:t>
            </a:r>
          </a:p>
          <a:p>
            <a:pPr lvl="1"/>
            <a:r>
              <a:rPr lang="en-IN" sz="2400" dirty="0"/>
              <a:t>Glare</a:t>
            </a:r>
          </a:p>
        </p:txBody>
      </p:sp>
    </p:spTree>
    <p:extLst>
      <p:ext uri="{BB962C8B-B14F-4D97-AF65-F5344CB8AC3E}">
        <p14:creationId xmlns:p14="http://schemas.microsoft.com/office/powerpoint/2010/main" val="1183159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54.1 Green &amp; Blue Symbols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90600" y="1030028"/>
            <a:ext cx="7162800" cy="409902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5284149"/>
            <a:ext cx="7620000" cy="830997"/>
          </a:xfrm>
        </p:spPr>
        <p:txBody>
          <a:bodyPr/>
          <a:lstStyle/>
          <a:p>
            <a:r>
              <a:rPr lang="en-US" sz="2400" dirty="0"/>
              <a:t>Green and blue symbols are used to inform the driver what is in operation</a:t>
            </a:r>
          </a:p>
        </p:txBody>
      </p:sp>
    </p:spTree>
    <p:extLst>
      <p:ext uri="{BB962C8B-B14F-4D97-AF65-F5344CB8AC3E}">
        <p14:creationId xmlns:p14="http://schemas.microsoft.com/office/powerpoint/2010/main" val="32258394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54.26 Back-Up Camera</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09487" y="993692"/>
            <a:ext cx="5577313" cy="34259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3692"/>
            <a:ext cx="2362200" cy="2435307"/>
          </a:xfrm>
        </p:spPr>
        <p:txBody>
          <a:bodyPr/>
          <a:lstStyle/>
          <a:p>
            <a:r>
              <a:rPr lang="en-US" sz="2400" dirty="0"/>
              <a:t>A typical view displayed on the navigation screen from the backup camera</a:t>
            </a:r>
          </a:p>
        </p:txBody>
      </p:sp>
    </p:spTree>
    <p:extLst>
      <p:ext uri="{BB962C8B-B14F-4D97-AF65-F5344CB8AC3E}">
        <p14:creationId xmlns:p14="http://schemas.microsoft.com/office/powerpoint/2010/main" val="2916082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54.27 Back-Up Camera</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55650" y="993774"/>
            <a:ext cx="5024483" cy="441642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3692"/>
            <a:ext cx="2819400" cy="2663907"/>
          </a:xfrm>
        </p:spPr>
        <p:txBody>
          <a:bodyPr/>
          <a:lstStyle/>
          <a:p>
            <a:r>
              <a:rPr lang="en-US" sz="2400" dirty="0"/>
              <a:t>A typical fisheye-type backup camera usually located near the center on the rear of the vehicle near the license plate</a:t>
            </a:r>
          </a:p>
        </p:txBody>
      </p:sp>
    </p:spTree>
    <p:extLst>
      <p:ext uri="{BB962C8B-B14F-4D97-AF65-F5344CB8AC3E}">
        <p14:creationId xmlns:p14="http://schemas.microsoft.com/office/powerpoint/2010/main" val="17086184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175"/>
            <a:ext cx="8229600" cy="646331"/>
          </a:xfrm>
        </p:spPr>
        <p:txBody>
          <a:bodyPr>
            <a:spAutoFit/>
          </a:bodyPr>
          <a:lstStyle/>
          <a:p>
            <a:r>
              <a:rPr lang="en-IN" dirty="0"/>
              <a:t>Parking Assist</a:t>
            </a:r>
            <a:endParaRPr lang="en-US" dirty="0"/>
          </a:p>
        </p:txBody>
      </p:sp>
      <p:sp>
        <p:nvSpPr>
          <p:cNvPr id="4" name="Content Placeholder 3"/>
          <p:cNvSpPr>
            <a:spLocks noGrp="1"/>
          </p:cNvSpPr>
          <p:nvPr>
            <p:ph idx="1"/>
          </p:nvPr>
        </p:nvSpPr>
        <p:spPr>
          <a:xfrm>
            <a:off x="457200" y="990601"/>
            <a:ext cx="8229600" cy="4038599"/>
          </a:xfrm>
        </p:spPr>
        <p:txBody>
          <a:bodyPr>
            <a:spAutoFit/>
          </a:bodyPr>
          <a:lstStyle/>
          <a:p>
            <a:r>
              <a:rPr lang="en-IN" sz="2400" dirty="0"/>
              <a:t>Components</a:t>
            </a:r>
          </a:p>
          <a:p>
            <a:pPr lvl="1"/>
            <a:r>
              <a:rPr lang="en-IN" sz="2400" dirty="0"/>
              <a:t>Ultrasonic object sensors</a:t>
            </a:r>
          </a:p>
          <a:p>
            <a:pPr lvl="1"/>
            <a:r>
              <a:rPr lang="en-IN" sz="2400" dirty="0"/>
              <a:t>Electromagnetic parking sensors (</a:t>
            </a:r>
            <a:r>
              <a:rPr lang="en-IN" sz="2400" spc="-300" dirty="0"/>
              <a:t>E P </a:t>
            </a:r>
            <a:r>
              <a:rPr lang="en-IN" sz="2400" dirty="0"/>
              <a:t>S)</a:t>
            </a:r>
          </a:p>
          <a:p>
            <a:pPr lvl="1"/>
            <a:r>
              <a:rPr lang="en-IN" sz="2400" dirty="0"/>
              <a:t>Blind spot monitor</a:t>
            </a:r>
          </a:p>
          <a:p>
            <a:r>
              <a:rPr lang="en-IN" sz="2400" dirty="0"/>
              <a:t>Operation</a:t>
            </a:r>
          </a:p>
          <a:p>
            <a:pPr lvl="1"/>
            <a:r>
              <a:rPr lang="en-IN" sz="2400" dirty="0"/>
              <a:t>The system is active from the time the engine is started until the vehicle exceeds a speed of approximately 6   </a:t>
            </a:r>
            <a:r>
              <a:rPr lang="en-IN" sz="2400" spc="-300" dirty="0"/>
              <a:t>M P </a:t>
            </a:r>
            <a:r>
              <a:rPr lang="en-IN" sz="2400" dirty="0"/>
              <a:t>H (10 km/h).</a:t>
            </a:r>
          </a:p>
          <a:p>
            <a:pPr lvl="1"/>
            <a:r>
              <a:rPr lang="en-IN" sz="2400" dirty="0"/>
              <a:t>Also active when the vehicle is backing up.</a:t>
            </a:r>
          </a:p>
        </p:txBody>
      </p:sp>
    </p:spTree>
    <p:extLst>
      <p:ext uri="{BB962C8B-B14F-4D97-AF65-F5344CB8AC3E}">
        <p14:creationId xmlns:p14="http://schemas.microsoft.com/office/powerpoint/2010/main" val="29016906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0253"/>
            <a:ext cx="8229600" cy="646331"/>
          </a:xfrm>
        </p:spPr>
        <p:txBody>
          <a:bodyPr>
            <a:spAutoFit/>
          </a:bodyPr>
          <a:lstStyle/>
          <a:p>
            <a:r>
              <a:rPr lang="en-IN" dirty="0"/>
              <a:t>Lane Departure Warning</a:t>
            </a:r>
            <a:endParaRPr lang="en-US" dirty="0"/>
          </a:p>
        </p:txBody>
      </p:sp>
      <p:sp>
        <p:nvSpPr>
          <p:cNvPr id="4" name="Content Placeholder 3"/>
          <p:cNvSpPr>
            <a:spLocks noGrp="1"/>
          </p:cNvSpPr>
          <p:nvPr>
            <p:ph idx="1"/>
          </p:nvPr>
        </p:nvSpPr>
        <p:spPr>
          <a:xfrm>
            <a:off x="457200" y="983679"/>
            <a:ext cx="8229600" cy="4655121"/>
          </a:xfrm>
        </p:spPr>
        <p:txBody>
          <a:bodyPr>
            <a:spAutoFit/>
          </a:bodyPr>
          <a:lstStyle/>
          <a:p>
            <a:r>
              <a:rPr lang="en-IN" sz="2400" dirty="0"/>
              <a:t>Parts and Operation</a:t>
            </a:r>
          </a:p>
          <a:p>
            <a:pPr lvl="1"/>
            <a:r>
              <a:rPr lang="en-IN" sz="2400" dirty="0"/>
              <a:t>Uses cameras to detect if the vehicle is crossing over lane marking lines on the pavement.</a:t>
            </a:r>
          </a:p>
          <a:p>
            <a:pPr lvl="1"/>
            <a:r>
              <a:rPr lang="en-IN" sz="2400" dirty="0"/>
              <a:t>Some systems use two cameras, one mounted on each outside rearview mirror.</a:t>
            </a:r>
          </a:p>
          <a:p>
            <a:pPr lvl="1"/>
            <a:r>
              <a:rPr lang="en-IN" sz="2400" dirty="0"/>
              <a:t>Some systems use infrared sensors located under the front bumper</a:t>
            </a:r>
          </a:p>
          <a:p>
            <a:r>
              <a:rPr lang="en-IN" sz="2400" dirty="0"/>
              <a:t>Diagnosis and Service</a:t>
            </a:r>
          </a:p>
          <a:p>
            <a:pPr lvl="1"/>
            <a:r>
              <a:rPr lang="en-IN" sz="2400" dirty="0"/>
              <a:t>After a visual inspection, follow the vehicle manufacturer’s recommended diagnosis procedures to locate and repair the fault in the system.</a:t>
            </a:r>
          </a:p>
        </p:txBody>
      </p:sp>
    </p:spTree>
    <p:extLst>
      <p:ext uri="{BB962C8B-B14F-4D97-AF65-F5344CB8AC3E}">
        <p14:creationId xmlns:p14="http://schemas.microsoft.com/office/powerpoint/2010/main" val="32317085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ADAS Lane Departure Warning</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das_lane_departure_warning">
            <a:hlinkClick r:id="" action="ppaction://media"/>
            <a:extLst>
              <a:ext uri="{FF2B5EF4-FFF2-40B4-BE49-F238E27FC236}">
                <a16:creationId xmlns:a16="http://schemas.microsoft.com/office/drawing/2014/main" id="{5FF4F478-4ECB-3DEE-228B-902AF944B1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239062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9100" y="2057400"/>
            <a:ext cx="8229600" cy="646331"/>
          </a:xfrm>
        </p:spPr>
        <p:txBody>
          <a:bodyPr wrap="square" tIns="45720" bIns="45720">
            <a:spAutoFit/>
          </a:bodyPr>
          <a:lstStyle/>
          <a:p>
            <a:pPr algn="ctr"/>
            <a:r>
              <a:rPr lang="en-US" dirty="0"/>
              <a:t>Additional Related Animations</a:t>
            </a:r>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464491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Warning Lights, Airbag</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arning_lights_air_bag">
            <a:hlinkClick r:id="" action="ppaction://media"/>
            <a:extLst>
              <a:ext uri="{FF2B5EF4-FFF2-40B4-BE49-F238E27FC236}">
                <a16:creationId xmlns:a16="http://schemas.microsoft.com/office/drawing/2014/main" id="{6331FFDE-A9A9-4FF0-5A42-1670D094083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173" y="1101451"/>
            <a:ext cx="9002404" cy="5063852"/>
          </a:xfrm>
          <a:prstGeom prst="rect">
            <a:avLst/>
          </a:prstGeom>
        </p:spPr>
      </p:pic>
    </p:spTree>
    <p:extLst>
      <p:ext uri="{BB962C8B-B14F-4D97-AF65-F5344CB8AC3E}">
        <p14:creationId xmlns:p14="http://schemas.microsoft.com/office/powerpoint/2010/main" val="86218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Warning Lights, Brake Light Bulb Failure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arning_lights_brake_light_bulb_failure">
            <a:hlinkClick r:id="" action="ppaction://media"/>
            <a:extLst>
              <a:ext uri="{FF2B5EF4-FFF2-40B4-BE49-F238E27FC236}">
                <a16:creationId xmlns:a16="http://schemas.microsoft.com/office/drawing/2014/main" id="{7D208708-1B90-36BC-45F0-4316B91334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997" y="1066800"/>
            <a:ext cx="9064005" cy="5098503"/>
          </a:xfrm>
          <a:prstGeom prst="rect">
            <a:avLst/>
          </a:prstGeom>
        </p:spPr>
      </p:pic>
    </p:spTree>
    <p:extLst>
      <p:ext uri="{BB962C8B-B14F-4D97-AF65-F5344CB8AC3E}">
        <p14:creationId xmlns:p14="http://schemas.microsoft.com/office/powerpoint/2010/main" val="303107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Warning Lights, Charging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arning_lights_charging_system">
            <a:hlinkClick r:id="" action="ppaction://media"/>
            <a:extLst>
              <a:ext uri="{FF2B5EF4-FFF2-40B4-BE49-F238E27FC236}">
                <a16:creationId xmlns:a16="http://schemas.microsoft.com/office/drawing/2014/main" id="{EE99F396-75A6-0B86-8736-D362A9CB6D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98216"/>
            <a:ext cx="8953500" cy="5036344"/>
          </a:xfrm>
          <a:prstGeom prst="rect">
            <a:avLst/>
          </a:prstGeom>
        </p:spPr>
      </p:pic>
    </p:spTree>
    <p:extLst>
      <p:ext uri="{BB962C8B-B14F-4D97-AF65-F5344CB8AC3E}">
        <p14:creationId xmlns:p14="http://schemas.microsoft.com/office/powerpoint/2010/main" val="115286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Warning Lights, Cruise Control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arning_lights_cruise_control">
            <a:hlinkClick r:id="" action="ppaction://media"/>
            <a:extLst>
              <a:ext uri="{FF2B5EF4-FFF2-40B4-BE49-F238E27FC236}">
                <a16:creationId xmlns:a16="http://schemas.microsoft.com/office/drawing/2014/main" id="{BDFC5EE8-F939-521B-6DDE-CCCB27089F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98864"/>
            <a:ext cx="8915400" cy="5014913"/>
          </a:xfrm>
          <a:prstGeom prst="rect">
            <a:avLst/>
          </a:prstGeom>
        </p:spPr>
      </p:pic>
    </p:spTree>
    <p:extLst>
      <p:ext uri="{BB962C8B-B14F-4D97-AF65-F5344CB8AC3E}">
        <p14:creationId xmlns:p14="http://schemas.microsoft.com/office/powerpoint/2010/main" val="62155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54.2 Amber Symbols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14500" y="990600"/>
            <a:ext cx="5715000" cy="45624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78933" y="5638800"/>
            <a:ext cx="7620000" cy="400110"/>
          </a:xfrm>
        </p:spPr>
        <p:txBody>
          <a:bodyPr/>
          <a:lstStyle/>
          <a:p>
            <a:r>
              <a:rPr lang="en-US" sz="2000" dirty="0"/>
              <a:t>Amber warning symbols inform driver of a potential concern</a:t>
            </a:r>
          </a:p>
        </p:txBody>
      </p:sp>
    </p:spTree>
    <p:extLst>
      <p:ext uri="{BB962C8B-B14F-4D97-AF65-F5344CB8AC3E}">
        <p14:creationId xmlns:p14="http://schemas.microsoft.com/office/powerpoint/2010/main" val="22749042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Warning Lights Door Ajar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arning_lights_door_ajar">
            <a:hlinkClick r:id="" action="ppaction://media"/>
            <a:extLst>
              <a:ext uri="{FF2B5EF4-FFF2-40B4-BE49-F238E27FC236}">
                <a16:creationId xmlns:a16="http://schemas.microsoft.com/office/drawing/2014/main" id="{FAB39709-C4E3-856F-851F-75988B958A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327" y="984784"/>
            <a:ext cx="8915400" cy="5014913"/>
          </a:xfrm>
          <a:prstGeom prst="rect">
            <a:avLst/>
          </a:prstGeom>
        </p:spPr>
      </p:pic>
    </p:spTree>
    <p:extLst>
      <p:ext uri="{BB962C8B-B14F-4D97-AF65-F5344CB8AC3E}">
        <p14:creationId xmlns:p14="http://schemas.microsoft.com/office/powerpoint/2010/main" val="349644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Warning Lights, Low Traction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arning_lights_elec_stability_control">
            <a:hlinkClick r:id="" action="ppaction://media"/>
            <a:extLst>
              <a:ext uri="{FF2B5EF4-FFF2-40B4-BE49-F238E27FC236}">
                <a16:creationId xmlns:a16="http://schemas.microsoft.com/office/drawing/2014/main" id="{C9768040-F50A-EC47-66E1-1B6B0AD358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63782"/>
            <a:ext cx="9144000" cy="5143500"/>
          </a:xfrm>
          <a:prstGeom prst="rect">
            <a:avLst/>
          </a:prstGeom>
        </p:spPr>
      </p:pic>
    </p:spTree>
    <p:extLst>
      <p:ext uri="{BB962C8B-B14F-4D97-AF65-F5344CB8AC3E}">
        <p14:creationId xmlns:p14="http://schemas.microsoft.com/office/powerpoint/2010/main" val="391453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Warning Lights, Low Fuel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arning_lights_low_fuel">
            <a:hlinkClick r:id="" action="ppaction://media"/>
            <a:extLst>
              <a:ext uri="{FF2B5EF4-FFF2-40B4-BE49-F238E27FC236}">
                <a16:creationId xmlns:a16="http://schemas.microsoft.com/office/drawing/2014/main" id="{72E4ACD1-641E-712C-1CF7-9B2FB0D6F41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4691" y="1181100"/>
            <a:ext cx="8866909" cy="4987636"/>
          </a:xfrm>
          <a:prstGeom prst="rect">
            <a:avLst/>
          </a:prstGeom>
        </p:spPr>
      </p:pic>
    </p:spTree>
    <p:extLst>
      <p:ext uri="{BB962C8B-B14F-4D97-AF65-F5344CB8AC3E}">
        <p14:creationId xmlns:p14="http://schemas.microsoft.com/office/powerpoint/2010/main" val="42801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Warning Lights, Safety Belt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arning_lights_seat_belt">
            <a:hlinkClick r:id="" action="ppaction://media"/>
            <a:extLst>
              <a:ext uri="{FF2B5EF4-FFF2-40B4-BE49-F238E27FC236}">
                <a16:creationId xmlns:a16="http://schemas.microsoft.com/office/drawing/2014/main" id="{A73D1010-9863-74B6-A7BB-253A809F2F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4691" y="1094524"/>
            <a:ext cx="8983931" cy="5053461"/>
          </a:xfrm>
          <a:prstGeom prst="rect">
            <a:avLst/>
          </a:prstGeom>
        </p:spPr>
      </p:pic>
    </p:spTree>
    <p:extLst>
      <p:ext uri="{BB962C8B-B14F-4D97-AF65-F5344CB8AC3E}">
        <p14:creationId xmlns:p14="http://schemas.microsoft.com/office/powerpoint/2010/main" val="166968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Warning Lights, Tire Pressure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arning_lights_tire_pressure">
            <a:hlinkClick r:id="" action="ppaction://media"/>
            <a:extLst>
              <a:ext uri="{FF2B5EF4-FFF2-40B4-BE49-F238E27FC236}">
                <a16:creationId xmlns:a16="http://schemas.microsoft.com/office/drawing/2014/main" id="{239FE90A-F575-9669-F484-1706983790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888" y="1271092"/>
            <a:ext cx="8984012" cy="5053507"/>
          </a:xfrm>
          <a:prstGeom prst="rect">
            <a:avLst/>
          </a:prstGeom>
        </p:spPr>
      </p:pic>
    </p:spTree>
    <p:extLst>
      <p:ext uri="{BB962C8B-B14F-4D97-AF65-F5344CB8AC3E}">
        <p14:creationId xmlns:p14="http://schemas.microsoft.com/office/powerpoint/2010/main" val="297939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Warning Lights, Water in Fuel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arning_lights_water_in_fuel">
            <a:hlinkClick r:id="" action="ppaction://media"/>
            <a:extLst>
              <a:ext uri="{FF2B5EF4-FFF2-40B4-BE49-F238E27FC236}">
                <a16:creationId xmlns:a16="http://schemas.microsoft.com/office/drawing/2014/main" id="{1FDFBB5E-E72E-DC01-E033-E04123ED83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798" y="1101451"/>
            <a:ext cx="9002404" cy="5063852"/>
          </a:xfrm>
          <a:prstGeom prst="rect">
            <a:avLst/>
          </a:prstGeom>
        </p:spPr>
      </p:pic>
    </p:spTree>
    <p:extLst>
      <p:ext uri="{BB962C8B-B14F-4D97-AF65-F5344CB8AC3E}">
        <p14:creationId xmlns:p14="http://schemas.microsoft.com/office/powerpoint/2010/main" val="267909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Warning Lights, Wiper Fluid Low</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arning_lights_wiper_fluid_low">
            <a:hlinkClick r:id="" action="ppaction://media"/>
            <a:extLst>
              <a:ext uri="{FF2B5EF4-FFF2-40B4-BE49-F238E27FC236}">
                <a16:creationId xmlns:a16="http://schemas.microsoft.com/office/drawing/2014/main" id="{0557FDDC-BFA6-B3A8-C5FA-EEB1D5859AA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21803"/>
            <a:ext cx="9144000" cy="5143500"/>
          </a:xfrm>
          <a:prstGeom prst="rect">
            <a:avLst/>
          </a:prstGeom>
        </p:spPr>
      </p:pic>
    </p:spTree>
    <p:extLst>
      <p:ext uri="{BB962C8B-B14F-4D97-AF65-F5344CB8AC3E}">
        <p14:creationId xmlns:p14="http://schemas.microsoft.com/office/powerpoint/2010/main" val="342012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Warning Lights, Worn Brake Pads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arning_lights_worn_brake_pads">
            <a:hlinkClick r:id="" action="ppaction://media"/>
            <a:extLst>
              <a:ext uri="{FF2B5EF4-FFF2-40B4-BE49-F238E27FC236}">
                <a16:creationId xmlns:a16="http://schemas.microsoft.com/office/drawing/2014/main" id="{5115822A-728E-69B1-1502-81586F6229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795" y="1174173"/>
            <a:ext cx="8860805" cy="4984203"/>
          </a:xfrm>
          <a:prstGeom prst="rect">
            <a:avLst/>
          </a:prstGeom>
        </p:spPr>
      </p:pic>
    </p:spTree>
    <p:extLst>
      <p:ext uri="{BB962C8B-B14F-4D97-AF65-F5344CB8AC3E}">
        <p14:creationId xmlns:p14="http://schemas.microsoft.com/office/powerpoint/2010/main" val="243887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Electrical and Electronic Systems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(A6) Electrical/Electronic Systems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(A6) Electrical/Electronic Systems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54.3 RED Dash Symbols</a:t>
            </a:r>
            <a:endParaRPr lang="en-US" sz="2800" dirty="0">
              <a:solidFill>
                <a:srgbClr val="FF0000"/>
              </a:solidFill>
            </a:endParaRPr>
          </a:p>
        </p:txBody>
      </p:sp>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72271" y="1004131"/>
            <a:ext cx="7399458" cy="39381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3900" y="5257800"/>
            <a:ext cx="7696200" cy="830997"/>
          </a:xfrm>
        </p:spPr>
        <p:txBody>
          <a:bodyPr/>
          <a:lstStyle/>
          <a:p>
            <a:r>
              <a:rPr lang="en-US" sz="2400" dirty="0"/>
              <a:t>Red dash symbols are used to warn the driver of a fault requiring immediate action</a:t>
            </a:r>
          </a:p>
        </p:txBody>
      </p:sp>
    </p:spTree>
    <p:extLst>
      <p:ext uri="{BB962C8B-B14F-4D97-AF65-F5344CB8AC3E}">
        <p14:creationId xmlns:p14="http://schemas.microsoft.com/office/powerpoint/2010/main" val="3350643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783" y="1627881"/>
            <a:ext cx="7914146"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How to Rest Maintenance Indicators?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8200" y="2643254"/>
            <a:ext cx="7334250" cy="3670236"/>
          </a:xfrm>
        </p:spPr>
        <p:txBody>
          <a:bodyPr/>
          <a:lstStyle/>
          <a:p>
            <a:r>
              <a:rPr lang="en-US" sz="2000" b="1" dirty="0"/>
              <a:t>How to Rest Maintenance Indicators? </a:t>
            </a:r>
            <a:r>
              <a:rPr lang="en-US" sz="2000" dirty="0"/>
              <a:t>In most cases, the maintenance required indicators symbols are used only as a reminder that routine maintenance is needed, such as an oil change. For most vehicles, the resetting procedure is often easily done such as: “Depress the accelerator pedal three times to the floor, in less than 10 seconds.” Then when the ignition is turned off, and the light will go out, resetting the indicator. Check service information the owner's manual or perform an Internet search to find the exact procedure to follow for the vehicle being serviced.</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94783" y="1830298"/>
            <a:ext cx="7391400"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918093430"/>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25646</TotalTime>
  <Words>3655</Words>
  <Application>Microsoft Office PowerPoint</Application>
  <PresentationFormat>On-screen Show (4:3)</PresentationFormat>
  <Paragraphs>363</Paragraphs>
  <Slides>79</Slides>
  <Notes>79</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79</vt:i4>
      </vt:variant>
    </vt:vector>
  </HeadingPairs>
  <TitlesOfParts>
    <vt:vector size="84" baseType="lpstr">
      <vt:lpstr>Arial</vt:lpstr>
      <vt:lpstr>Times New Roman</vt:lpstr>
      <vt:lpstr>Verdana</vt:lpstr>
      <vt:lpstr>Wingdings</vt:lpstr>
      <vt:lpstr>508 Lecture</vt:lpstr>
      <vt:lpstr>Automotive Technology: Principles, Diagnosis, and Service</vt:lpstr>
      <vt:lpstr>Learning Objectives (1 of 2)</vt:lpstr>
      <vt:lpstr>Learning Objectives (2 of 2)</vt:lpstr>
      <vt:lpstr>Dash Warning Symbols (1 of 2)</vt:lpstr>
      <vt:lpstr>Dash Warning Symbols (2 of 2)</vt:lpstr>
      <vt:lpstr>Figure 54.1 Green &amp; Blue Symbols</vt:lpstr>
      <vt:lpstr>Figure 54.2 Amber Symbols</vt:lpstr>
      <vt:lpstr>Figure 54.3 RED Dash Symbols</vt:lpstr>
      <vt:lpstr>Frequently Asked Question: How to Rest Maintenance Indicators?   </vt:lpstr>
      <vt:lpstr>Question 1: ?</vt:lpstr>
      <vt:lpstr>Answer 1</vt:lpstr>
      <vt:lpstr>Steering Wheel Controls</vt:lpstr>
      <vt:lpstr>Figure 54.4 Steering Wheel Controls</vt:lpstr>
      <vt:lpstr>Voice Activation</vt:lpstr>
      <vt:lpstr>Maintenance Indicators</vt:lpstr>
      <vt:lpstr>Figure 54.5 Maintenance Minders</vt:lpstr>
      <vt:lpstr>Analog and Digital Displays</vt:lpstr>
      <vt:lpstr>Figure 54.6 Stepper Motor</vt:lpstr>
      <vt:lpstr>Figure 54.7 Instrument Display DLC</vt:lpstr>
      <vt:lpstr>Heads-up Display</vt:lpstr>
      <vt:lpstr>Figure 54.8 HUD</vt:lpstr>
      <vt:lpstr>Figure 54.9 HUD Control</vt:lpstr>
      <vt:lpstr>Figure 57.10</vt:lpstr>
      <vt:lpstr>Figure 54.10 HUD Display Unit</vt:lpstr>
      <vt:lpstr>Night Vision</vt:lpstr>
      <vt:lpstr>Figure 54.11 Night Vision</vt:lpstr>
      <vt:lpstr>Figure 54.12 Night Vision Image </vt:lpstr>
      <vt:lpstr>Question 2: ?</vt:lpstr>
      <vt:lpstr>Answer 2</vt:lpstr>
      <vt:lpstr>Electronic Displays (1 of 2)</vt:lpstr>
      <vt:lpstr>Electronic Displays (2 of 2)</vt:lpstr>
      <vt:lpstr>Figure 54.13 Navigation System</vt:lpstr>
      <vt:lpstr>Frequently Asked Question: What Is the WOW Display?    </vt:lpstr>
      <vt:lpstr>Virtual Display</vt:lpstr>
      <vt:lpstr>Figure 54.14 Virtual Dash</vt:lpstr>
      <vt:lpstr>Touch Screens</vt:lpstr>
      <vt:lpstr>Figure 54.15 Touchscreen</vt:lpstr>
      <vt:lpstr>Speedometers/ Odometers</vt:lpstr>
      <vt:lpstr>Figure 54.16 VSS</vt:lpstr>
      <vt:lpstr>Figure 54.17 Odometers </vt:lpstr>
      <vt:lpstr>Dash Gauges (1 of 2)</vt:lpstr>
      <vt:lpstr>Dash Gauges (2 of 2)</vt:lpstr>
      <vt:lpstr>Animation: Warning Lights, Engine Coolant Temperature (Animation will automatically start)</vt:lpstr>
      <vt:lpstr>Figure 54.18 Sending Unit</vt:lpstr>
      <vt:lpstr>Animation: Oil Pressure Sending Unit (Animation will automatically start)</vt:lpstr>
      <vt:lpstr>Frequently Asked Question: What Does the Arrow Mean?     </vt:lpstr>
      <vt:lpstr>Figure 54.19 Fuel Cap Location</vt:lpstr>
      <vt:lpstr>Figure 54.20 Temp Gauge </vt:lpstr>
      <vt:lpstr>Navigation and G P S</vt:lpstr>
      <vt:lpstr>Figure 54.21 GPS</vt:lpstr>
      <vt:lpstr>Figure 54.22 GPS Display</vt:lpstr>
      <vt:lpstr>Frequently Asked Question: What Is Navigation-Enhanced Climate Control?      </vt:lpstr>
      <vt:lpstr>Figure 54.23 Navigation Display</vt:lpstr>
      <vt:lpstr>Figure 54.24 No GPS Signal</vt:lpstr>
      <vt:lpstr>Question 3: ?</vt:lpstr>
      <vt:lpstr>Answer 3</vt:lpstr>
      <vt:lpstr>Telematics</vt:lpstr>
      <vt:lpstr>Figure 54.25 OnStar Telematics</vt:lpstr>
      <vt:lpstr>Backup Camera</vt:lpstr>
      <vt:lpstr>Figure 54.26 Back-Up Camera</vt:lpstr>
      <vt:lpstr>Figure 54.27 Back-Up Camera</vt:lpstr>
      <vt:lpstr>Parking Assist</vt:lpstr>
      <vt:lpstr>Lane Departure Warning</vt:lpstr>
      <vt:lpstr>Animation: ADAS Lane Departure Warning (Animation will automatically start)</vt:lpstr>
      <vt:lpstr>Additional Related Animations</vt:lpstr>
      <vt:lpstr>Animation: Warning Lights, Airbag (Animation will automatically start)</vt:lpstr>
      <vt:lpstr>Animation: Warning Lights, Brake Light Bulb Failure (Animation will automatically start)</vt:lpstr>
      <vt:lpstr>Animation: Warning Lights, Charging System (Animation will automatically start)</vt:lpstr>
      <vt:lpstr>Animation: Warning Lights, Cruise Control (Animation will automatically start)</vt:lpstr>
      <vt:lpstr>Animation: Warning Lights Door Ajar (Animation will automatically start)</vt:lpstr>
      <vt:lpstr>Animation: Warning Lights, Low Traction (Animation will automatically start)</vt:lpstr>
      <vt:lpstr>Animation: Warning Lights, Low Fuel (Animation will automatically start)</vt:lpstr>
      <vt:lpstr>Animation: Warning Lights, Safety Belt (Animation will automatically start)</vt:lpstr>
      <vt:lpstr>Animation: Warning Lights, Tire Pressure (Animation will automatically start)</vt:lpstr>
      <vt:lpstr>Animation: Warning Lights, Water in Fuel (Animation will automatically start)</vt:lpstr>
      <vt:lpstr>Animation: Warning Lights, Wiper Fluid Low (Animation will automatically start)</vt:lpstr>
      <vt:lpstr>Animation: Warning Lights, Worn Brake Pads (Animation will automatically start)</vt:lpstr>
      <vt:lpstr>Electrical and Electronic Systems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57, Driver Information and Navigation Systems</dc:title>
  <dc:subject>2612-Automotive - Core</dc:subject>
  <dc:creator>James D. Halderman</dc:creator>
  <cp:keywords>CONTIANS NOTES</cp:keywords>
  <cp:lastModifiedBy>Glen Plants</cp:lastModifiedBy>
  <cp:revision>4672</cp:revision>
  <dcterms:created xsi:type="dcterms:W3CDTF">2014-07-14T20:04:21Z</dcterms:created>
  <dcterms:modified xsi:type="dcterms:W3CDTF">2023-06-19T16:28:45Z</dcterms:modified>
</cp:coreProperties>
</file>