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handoutMasterIdLst>
    <p:handoutMasterId r:id="rId92"/>
  </p:handoutMasterIdLst>
  <p:sldIdLst>
    <p:sldId id="1220" r:id="rId2"/>
    <p:sldId id="1110" r:id="rId3"/>
    <p:sldId id="1155" r:id="rId4"/>
    <p:sldId id="1256" r:id="rId5"/>
    <p:sldId id="1154" r:id="rId6"/>
    <p:sldId id="1156" r:id="rId7"/>
    <p:sldId id="1223" r:id="rId8"/>
    <p:sldId id="1224" r:id="rId9"/>
    <p:sldId id="1359" r:id="rId10"/>
    <p:sldId id="1159" r:id="rId11"/>
    <p:sldId id="1225" r:id="rId12"/>
    <p:sldId id="1226" r:id="rId13"/>
    <p:sldId id="1227" r:id="rId14"/>
    <p:sldId id="1163" r:id="rId15"/>
    <p:sldId id="1231" r:id="rId16"/>
    <p:sldId id="1229" r:id="rId17"/>
    <p:sldId id="1166" r:id="rId18"/>
    <p:sldId id="1167" r:id="rId19"/>
    <p:sldId id="1168" r:id="rId20"/>
    <p:sldId id="1169" r:id="rId21"/>
    <p:sldId id="1230" r:id="rId22"/>
    <p:sldId id="1257" r:id="rId23"/>
    <p:sldId id="1360" r:id="rId24"/>
    <p:sldId id="1172" r:id="rId25"/>
    <p:sldId id="1173" r:id="rId26"/>
    <p:sldId id="1361" r:id="rId27"/>
    <p:sldId id="1232" r:id="rId28"/>
    <p:sldId id="1233" r:id="rId29"/>
    <p:sldId id="1234" r:id="rId30"/>
    <p:sldId id="1177" r:id="rId31"/>
    <p:sldId id="1235" r:id="rId32"/>
    <p:sldId id="1179" r:id="rId33"/>
    <p:sldId id="1180" r:id="rId34"/>
    <p:sldId id="1236" r:id="rId35"/>
    <p:sldId id="1362" r:id="rId36"/>
    <p:sldId id="1363" r:id="rId37"/>
    <p:sldId id="1237" r:id="rId38"/>
    <p:sldId id="1238" r:id="rId39"/>
    <p:sldId id="1239" r:id="rId40"/>
    <p:sldId id="1185" r:id="rId41"/>
    <p:sldId id="1186" r:id="rId42"/>
    <p:sldId id="1187" r:id="rId43"/>
    <p:sldId id="1188" r:id="rId44"/>
    <p:sldId id="1240" r:id="rId45"/>
    <p:sldId id="1258" r:id="rId46"/>
    <p:sldId id="1241" r:id="rId47"/>
    <p:sldId id="1192" r:id="rId48"/>
    <p:sldId id="1243" r:id="rId49"/>
    <p:sldId id="1194" r:id="rId50"/>
    <p:sldId id="1195" r:id="rId51"/>
    <p:sldId id="1196" r:id="rId52"/>
    <p:sldId id="1197" r:id="rId53"/>
    <p:sldId id="1244" r:id="rId54"/>
    <p:sldId id="1245" r:id="rId55"/>
    <p:sldId id="1246" r:id="rId56"/>
    <p:sldId id="1201" r:id="rId57"/>
    <p:sldId id="1247" r:id="rId58"/>
    <p:sldId id="1203" r:id="rId59"/>
    <p:sldId id="1204" r:id="rId60"/>
    <p:sldId id="1205" r:id="rId61"/>
    <p:sldId id="1248" r:id="rId62"/>
    <p:sldId id="1207" r:id="rId63"/>
    <p:sldId id="1249" r:id="rId64"/>
    <p:sldId id="1266" r:id="rId65"/>
    <p:sldId id="1267" r:id="rId66"/>
    <p:sldId id="1209" r:id="rId67"/>
    <p:sldId id="1259" r:id="rId68"/>
    <p:sldId id="1210" r:id="rId69"/>
    <p:sldId id="1211" r:id="rId70"/>
    <p:sldId id="1366" r:id="rId71"/>
    <p:sldId id="1212" r:id="rId72"/>
    <p:sldId id="1260" r:id="rId73"/>
    <p:sldId id="1213" r:id="rId74"/>
    <p:sldId id="1261" r:id="rId75"/>
    <p:sldId id="1367" r:id="rId76"/>
    <p:sldId id="1251" r:id="rId77"/>
    <p:sldId id="1262" r:id="rId78"/>
    <p:sldId id="1263" r:id="rId79"/>
    <p:sldId id="1264" r:id="rId80"/>
    <p:sldId id="1364" r:id="rId81"/>
    <p:sldId id="1365" r:id="rId82"/>
    <p:sldId id="1265" r:id="rId83"/>
    <p:sldId id="1368" r:id="rId84"/>
    <p:sldId id="1369" r:id="rId85"/>
    <p:sldId id="1370" r:id="rId86"/>
    <p:sldId id="1371" r:id="rId87"/>
    <p:sldId id="1372" r:id="rId88"/>
    <p:sldId id="1373" r:id="rId89"/>
    <p:sldId id="1076" r:id="rId9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 id="3" name="Glen Plants" initials="GP" lastIdx="1" clrIdx="2">
    <p:extLst>
      <p:ext uri="{19B8F6BF-5375-455C-9EA6-DF929625EA0E}">
        <p15:presenceInfo xmlns:p15="http://schemas.microsoft.com/office/powerpoint/2012/main" userId="4ec3827b4726852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9" autoAdjust="0"/>
    <p:restoredTop sz="86421" autoAdjust="0"/>
  </p:normalViewPr>
  <p:slideViewPr>
    <p:cSldViewPr>
      <p:cViewPr varScale="1">
        <p:scale>
          <a:sx n="99" d="100"/>
          <a:sy n="99" d="100"/>
        </p:scale>
        <p:origin x="1542" y="78"/>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0" d="100"/>
        <a:sy n="20"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4528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34788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53047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90596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4188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23055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65137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64573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19522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622499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09925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92235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pPr>
            <a:fld id="{00000000-1234-1234-1234-123412341234}" type="slidenum">
              <a:rPr lang="en-US">
                <a:solidFill>
                  <a:prstClr val="black"/>
                </a:solidFill>
                <a:ea typeface="Arial"/>
                <a:cs typeface="Arial"/>
                <a:sym typeface="Arial"/>
              </a:rPr>
              <a:pPr>
                <a:buSzPct val="25000"/>
              </a:pPr>
              <a:t>34</a:t>
            </a:fld>
            <a:endParaRPr lang="en-US" dirty="0">
              <a:solidFill>
                <a:prstClr val="black"/>
              </a:solidFill>
              <a:ea typeface="Arial"/>
              <a:cs typeface="Arial"/>
              <a:sym typeface="Arial"/>
            </a:endParaRPr>
          </a:p>
        </p:txBody>
      </p:sp>
    </p:spTree>
    <p:extLst>
      <p:ext uri="{BB962C8B-B14F-4D97-AF65-F5344CB8AC3E}">
        <p14:creationId xmlns:p14="http://schemas.microsoft.com/office/powerpoint/2010/main" val="15192827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6077221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38206581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296249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243907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56927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27327444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771738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56583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465199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115507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98046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534460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757135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629524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023322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843228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023599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744768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265408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605558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2790159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 The Weirder the Problem, the More Likely It Is a Poor Ground Connection</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Bad grounds are often the cause for feedback or lamps operating at full or partial brilliance. At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first, the problem looks weird, because often the switch for the lights that are on dimly is not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even turned on. When an electrical device is operating, and it lacks a proper ground connection,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the current tries to find ground and often causes other circuits t  work. Check all</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mn-lt"/>
                <a:ea typeface="Arial"/>
                <a:cs typeface="Arial"/>
                <a:sym typeface="Arial"/>
              </a:rPr>
              <a:t>grounds before replacing parts.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467258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263119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75</a:t>
            </a:fld>
            <a:endParaRPr lang="en-US" dirty="0"/>
          </a:p>
        </p:txBody>
      </p:sp>
    </p:spTree>
    <p:extLst>
      <p:ext uri="{BB962C8B-B14F-4D97-AF65-F5344CB8AC3E}">
        <p14:creationId xmlns:p14="http://schemas.microsoft.com/office/powerpoint/2010/main" val="28399735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69196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612361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139336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93138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952375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80</a:t>
            </a:fld>
            <a:endParaRPr lang="en-US" dirty="0"/>
          </a:p>
        </p:txBody>
      </p:sp>
    </p:spTree>
    <p:extLst>
      <p:ext uri="{BB962C8B-B14F-4D97-AF65-F5344CB8AC3E}">
        <p14:creationId xmlns:p14="http://schemas.microsoft.com/office/powerpoint/2010/main" val="26758542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81</a:t>
            </a:fld>
            <a:endParaRPr lang="en-US" dirty="0"/>
          </a:p>
        </p:txBody>
      </p:sp>
    </p:spTree>
    <p:extLst>
      <p:ext uri="{BB962C8B-B14F-4D97-AF65-F5344CB8AC3E}">
        <p14:creationId xmlns:p14="http://schemas.microsoft.com/office/powerpoint/2010/main" val="38242044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86565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83</a:t>
            </a:fld>
            <a:endParaRPr lang="en-US" dirty="0"/>
          </a:p>
        </p:txBody>
      </p:sp>
    </p:spTree>
    <p:extLst>
      <p:ext uri="{BB962C8B-B14F-4D97-AF65-F5344CB8AC3E}">
        <p14:creationId xmlns:p14="http://schemas.microsoft.com/office/powerpoint/2010/main" val="100405774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84</a:t>
            </a:fld>
            <a:endParaRPr lang="en-US" dirty="0"/>
          </a:p>
        </p:txBody>
      </p:sp>
    </p:spTree>
    <p:extLst>
      <p:ext uri="{BB962C8B-B14F-4D97-AF65-F5344CB8AC3E}">
        <p14:creationId xmlns:p14="http://schemas.microsoft.com/office/powerpoint/2010/main" val="11583818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85</a:t>
            </a:fld>
            <a:endParaRPr lang="en-US" dirty="0"/>
          </a:p>
        </p:txBody>
      </p:sp>
    </p:spTree>
    <p:extLst>
      <p:ext uri="{BB962C8B-B14F-4D97-AF65-F5344CB8AC3E}">
        <p14:creationId xmlns:p14="http://schemas.microsoft.com/office/powerpoint/2010/main" val="11843638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86</a:t>
            </a:fld>
            <a:endParaRPr lang="en-US" dirty="0"/>
          </a:p>
        </p:txBody>
      </p:sp>
    </p:spTree>
    <p:extLst>
      <p:ext uri="{BB962C8B-B14F-4D97-AF65-F5344CB8AC3E}">
        <p14:creationId xmlns:p14="http://schemas.microsoft.com/office/powerpoint/2010/main" val="307813102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87</a:t>
            </a:fld>
            <a:endParaRPr lang="en-US" dirty="0"/>
          </a:p>
        </p:txBody>
      </p:sp>
    </p:spTree>
    <p:extLst>
      <p:ext uri="{BB962C8B-B14F-4D97-AF65-F5344CB8AC3E}">
        <p14:creationId xmlns:p14="http://schemas.microsoft.com/office/powerpoint/2010/main" val="340739545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88</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208064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58371690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1658" y="304800"/>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40576570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9.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5.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8.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43.png"/><Relationship Id="rId4"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44.pn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46.pn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47.png"/><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48.pn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48.png"/><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hyperlink" Target="https://jameshalderman.com/a6_vid_lib_page/" TargetMode="External"/><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hyperlink" Target="https://jameshalderman.com/a6_anim_lib_page/"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50.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53</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Lighting and Signaling Circuits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836144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5030"/>
            <a:ext cx="8229600" cy="646331"/>
          </a:xfrm>
        </p:spPr>
        <p:txBody>
          <a:bodyPr>
            <a:spAutoFit/>
          </a:bodyPr>
          <a:lstStyle/>
          <a:p>
            <a:r>
              <a:rPr lang="en-US" spc="-450" dirty="0"/>
              <a:t>L E </a:t>
            </a:r>
            <a:r>
              <a:rPr lang="en-US" dirty="0"/>
              <a:t>D Lighting</a:t>
            </a:r>
            <a:endParaRPr lang="en-US" sz="2800" dirty="0"/>
          </a:p>
        </p:txBody>
      </p:sp>
      <p:sp>
        <p:nvSpPr>
          <p:cNvPr id="4" name="Content Placeholder 3"/>
          <p:cNvSpPr>
            <a:spLocks noGrp="1"/>
          </p:cNvSpPr>
          <p:nvPr>
            <p:ph idx="1"/>
          </p:nvPr>
        </p:nvSpPr>
        <p:spPr>
          <a:xfrm>
            <a:off x="457200" y="931307"/>
            <a:ext cx="8229600" cy="4555093"/>
          </a:xfrm>
        </p:spPr>
        <p:txBody>
          <a:bodyPr>
            <a:spAutoFit/>
          </a:bodyPr>
          <a:lstStyle/>
          <a:p>
            <a:r>
              <a:rPr lang="en-US" sz="2400" dirty="0"/>
              <a:t>Parts and Operation</a:t>
            </a:r>
          </a:p>
          <a:p>
            <a:pPr lvl="1"/>
            <a:r>
              <a:rPr lang="en-US" sz="2400" dirty="0"/>
              <a:t>An </a:t>
            </a:r>
            <a:r>
              <a:rPr lang="en-US" sz="2400" kern="0" spc="-350" dirty="0"/>
              <a:t>L E </a:t>
            </a:r>
            <a:r>
              <a:rPr lang="en-US" sz="2400" dirty="0"/>
              <a:t>D is a P–N junction diode that emits light when a suitable voltage is applied to the leads.</a:t>
            </a:r>
          </a:p>
          <a:p>
            <a:r>
              <a:rPr lang="en-US" sz="2400" kern="0" spc="-350" dirty="0"/>
              <a:t>L E </a:t>
            </a:r>
            <a:r>
              <a:rPr lang="en-US" sz="2400" dirty="0"/>
              <a:t>D Features</a:t>
            </a:r>
          </a:p>
          <a:p>
            <a:pPr lvl="1"/>
            <a:r>
              <a:rPr lang="en-US" sz="2400" dirty="0"/>
              <a:t>Faster Illumination</a:t>
            </a:r>
          </a:p>
          <a:p>
            <a:pPr lvl="1"/>
            <a:r>
              <a:rPr lang="en-US" sz="2400" dirty="0"/>
              <a:t>Longer Service Life</a:t>
            </a:r>
          </a:p>
          <a:p>
            <a:pPr lvl="1"/>
            <a:r>
              <a:rPr lang="en-US" sz="2400" dirty="0"/>
              <a:t>Lower Current Draw</a:t>
            </a:r>
          </a:p>
          <a:p>
            <a:r>
              <a:rPr lang="en-US" sz="2400" dirty="0"/>
              <a:t>Testing Bulbs</a:t>
            </a:r>
          </a:p>
          <a:p>
            <a:pPr lvl="1"/>
            <a:r>
              <a:rPr lang="en-US" sz="2400" dirty="0"/>
              <a:t>The bulbs can be visually inspected or tested using an ohm meter.</a:t>
            </a:r>
          </a:p>
        </p:txBody>
      </p:sp>
    </p:spTree>
    <p:extLst>
      <p:ext uri="{BB962C8B-B14F-4D97-AF65-F5344CB8AC3E}">
        <p14:creationId xmlns:p14="http://schemas.microsoft.com/office/powerpoint/2010/main" val="1354227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53.3 LED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85900" y="1036796"/>
            <a:ext cx="6172200" cy="43639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5715000"/>
            <a:ext cx="7620000" cy="400110"/>
          </a:xfrm>
        </p:spPr>
        <p:txBody>
          <a:bodyPr/>
          <a:lstStyle/>
          <a:p>
            <a:r>
              <a:rPr lang="en-US" sz="2000" dirty="0"/>
              <a:t>An LED emits light when a photon is released at the P-N junction</a:t>
            </a:r>
          </a:p>
        </p:txBody>
      </p:sp>
    </p:spTree>
    <p:extLst>
      <p:ext uri="{BB962C8B-B14F-4D97-AF65-F5344CB8AC3E}">
        <p14:creationId xmlns:p14="http://schemas.microsoft.com/office/powerpoint/2010/main" val="2087658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53.4 Replacement LED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0" y="984044"/>
            <a:ext cx="4268827" cy="50052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163784" cy="1938992"/>
          </a:xfrm>
        </p:spPr>
        <p:txBody>
          <a:bodyPr/>
          <a:lstStyle/>
          <a:p>
            <a:r>
              <a:rPr lang="en-US" sz="2400" dirty="0"/>
              <a:t>A replacement LED taillight bulb is constructed of many small, individual light-emitting diodes</a:t>
            </a:r>
          </a:p>
        </p:txBody>
      </p:sp>
    </p:spTree>
    <p:extLst>
      <p:ext uri="{BB962C8B-B14F-4D97-AF65-F5344CB8AC3E}">
        <p14:creationId xmlns:p14="http://schemas.microsoft.com/office/powerpoint/2010/main" val="1400156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53.5 Single Filament Bulb</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5800" y="990600"/>
            <a:ext cx="4040847" cy="38265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1001086"/>
            <a:ext cx="3717372" cy="4524315"/>
          </a:xfrm>
        </p:spPr>
        <p:txBody>
          <a:bodyPr/>
          <a:lstStyle/>
          <a:p>
            <a:r>
              <a:rPr lang="en-US" sz="2400" dirty="0"/>
              <a:t>Dual-filament (double-contact) bulbs contain both a low-intensity filament for taillights or parking lights, and a high-intensity filament for brake lights and turn signals. Bulbs come in a variety of shapes and sizes. The numbers shown are the trade numbers.</a:t>
            </a:r>
          </a:p>
        </p:txBody>
      </p:sp>
    </p:spTree>
    <p:extLst>
      <p:ext uri="{BB962C8B-B14F-4D97-AF65-F5344CB8AC3E}">
        <p14:creationId xmlns:p14="http://schemas.microsoft.com/office/powerpoint/2010/main" val="1880908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4323"/>
            <a:ext cx="8229600" cy="646331"/>
          </a:xfrm>
        </p:spPr>
        <p:txBody>
          <a:bodyPr>
            <a:spAutoFit/>
          </a:bodyPr>
          <a:lstStyle/>
          <a:p>
            <a:r>
              <a:rPr lang="en-US" dirty="0"/>
              <a:t>Bulb Numbers</a:t>
            </a:r>
            <a:endParaRPr lang="en-US" sz="2800" dirty="0"/>
          </a:p>
        </p:txBody>
      </p:sp>
      <p:sp>
        <p:nvSpPr>
          <p:cNvPr id="4" name="Content Placeholder 3"/>
          <p:cNvSpPr>
            <a:spLocks noGrp="1"/>
          </p:cNvSpPr>
          <p:nvPr>
            <p:ph idx="1"/>
          </p:nvPr>
        </p:nvSpPr>
        <p:spPr>
          <a:xfrm>
            <a:off x="457200" y="990600"/>
            <a:ext cx="8229600" cy="4419600"/>
          </a:xfrm>
        </p:spPr>
        <p:txBody>
          <a:bodyPr>
            <a:spAutoFit/>
          </a:bodyPr>
          <a:lstStyle/>
          <a:p>
            <a:r>
              <a:rPr lang="en-US" sz="2400" dirty="0"/>
              <a:t>Trade Number</a:t>
            </a:r>
          </a:p>
          <a:p>
            <a:pPr lvl="1"/>
            <a:r>
              <a:rPr lang="en-US" sz="2400" dirty="0"/>
              <a:t>The number used on automotive bulbs is called the bulb trade number, as recorded with the American National Standards Institute (</a:t>
            </a:r>
            <a:r>
              <a:rPr lang="en-US" sz="2400" kern="0" spc="-350" dirty="0"/>
              <a:t>A N S </a:t>
            </a:r>
            <a:r>
              <a:rPr lang="en-US" sz="2400" dirty="0"/>
              <a:t>I).</a:t>
            </a:r>
          </a:p>
          <a:p>
            <a:r>
              <a:rPr lang="en-US" sz="2400" dirty="0"/>
              <a:t>Bulb Number Suffixes</a:t>
            </a:r>
          </a:p>
          <a:p>
            <a:pPr lvl="1"/>
            <a:r>
              <a:rPr lang="en-US" sz="2400" dirty="0"/>
              <a:t>A–amber (painted glass)</a:t>
            </a:r>
          </a:p>
          <a:p>
            <a:pPr lvl="1"/>
            <a:r>
              <a:rPr lang="en-US" sz="2400" dirty="0"/>
              <a:t>B–blue</a:t>
            </a:r>
          </a:p>
          <a:p>
            <a:pPr lvl="1"/>
            <a:r>
              <a:rPr lang="en-US" sz="2400" kern="0" spc="-350" dirty="0"/>
              <a:t>H </a:t>
            </a:r>
            <a:r>
              <a:rPr lang="en-US" sz="2400" dirty="0"/>
              <a:t>D–heavy duty</a:t>
            </a:r>
          </a:p>
          <a:p>
            <a:pPr lvl="1"/>
            <a:r>
              <a:rPr lang="en-US" sz="2400" kern="0" spc="-350" dirty="0"/>
              <a:t>N </a:t>
            </a:r>
            <a:r>
              <a:rPr lang="en-US" sz="2400" dirty="0"/>
              <a:t>A–natural amber (amber glass)</a:t>
            </a:r>
          </a:p>
          <a:p>
            <a:pPr lvl="1"/>
            <a:r>
              <a:rPr lang="en-US" sz="2400" dirty="0"/>
              <a:t>Q–Quartz halogen</a:t>
            </a:r>
          </a:p>
        </p:txBody>
      </p:sp>
    </p:spTree>
    <p:extLst>
      <p:ext uri="{BB962C8B-B14F-4D97-AF65-F5344CB8AC3E}">
        <p14:creationId xmlns:p14="http://schemas.microsoft.com/office/powerpoint/2010/main" val="1675457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Chart 53.1 Bulb Numbers</a:t>
            </a:r>
            <a:endParaRPr lang="en-US" sz="2800" dirty="0">
              <a:solidFill>
                <a:srgbClr val="FF0000"/>
              </a:solidFill>
            </a:endParaRPr>
          </a:p>
        </p:txBody>
      </p:sp>
      <p:graphicFrame>
        <p:nvGraphicFramePr>
          <p:cNvPr id="3" name="Content Placeholder 2"/>
          <p:cNvGraphicFramePr>
            <a:graphicFrameLocks noGrp="1"/>
          </p:cNvGraphicFramePr>
          <p:nvPr>
            <p:ph sz="quarter" idx="13"/>
            <p:extLst>
              <p:ext uri="{D42A27DB-BD31-4B8C-83A1-F6EECF244321}">
                <p14:modId xmlns:p14="http://schemas.microsoft.com/office/powerpoint/2010/main" val="4145352200"/>
              </p:ext>
            </p:extLst>
          </p:nvPr>
        </p:nvGraphicFramePr>
        <p:xfrm>
          <a:off x="2251947" y="1019262"/>
          <a:ext cx="4910853" cy="3884464"/>
        </p:xfrm>
        <a:graphic>
          <a:graphicData uri="http://schemas.openxmlformats.org/drawingml/2006/table">
            <a:tbl>
              <a:tblPr firstRow="1"/>
              <a:tblGrid>
                <a:gridCol w="1578343">
                  <a:extLst>
                    <a:ext uri="{9D8B030D-6E8A-4147-A177-3AD203B41FA5}">
                      <a16:colId xmlns:a16="http://schemas.microsoft.com/office/drawing/2014/main" val="20000"/>
                    </a:ext>
                  </a:extLst>
                </a:gridCol>
                <a:gridCol w="1046510">
                  <a:extLst>
                    <a:ext uri="{9D8B030D-6E8A-4147-A177-3AD203B41FA5}">
                      <a16:colId xmlns:a16="http://schemas.microsoft.com/office/drawing/2014/main" val="20001"/>
                    </a:ext>
                  </a:extLst>
                </a:gridCol>
                <a:gridCol w="1260851">
                  <a:extLst>
                    <a:ext uri="{9D8B030D-6E8A-4147-A177-3AD203B41FA5}">
                      <a16:colId xmlns:a16="http://schemas.microsoft.com/office/drawing/2014/main" val="20002"/>
                    </a:ext>
                  </a:extLst>
                </a:gridCol>
                <a:gridCol w="1025149">
                  <a:extLst>
                    <a:ext uri="{9D8B030D-6E8A-4147-A177-3AD203B41FA5}">
                      <a16:colId xmlns:a16="http://schemas.microsoft.com/office/drawing/2014/main" val="20003"/>
                    </a:ext>
                  </a:extLst>
                </a:gridCol>
              </a:tblGrid>
              <a:tr h="437517">
                <a:tc>
                  <a:txBody>
                    <a:bodyPr/>
                    <a:lstStyle/>
                    <a:p>
                      <a:pPr marL="53975" marR="34925" algn="ctr" eaLnBrk="0" hangingPunct="0">
                        <a:lnSpc>
                          <a:spcPct val="107000"/>
                        </a:lnSpc>
                        <a:spcBef>
                          <a:spcPts val="515"/>
                        </a:spcBef>
                        <a:spcAft>
                          <a:spcPts val="0"/>
                        </a:spcAft>
                      </a:pPr>
                      <a:r>
                        <a:rPr lang="en-US"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BULB NUMBER</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53340" marR="107950" algn="ctr" eaLnBrk="0" hangingPunct="0">
                        <a:lnSpc>
                          <a:spcPct val="107000"/>
                        </a:lnSpc>
                        <a:spcBef>
                          <a:spcPts val="515"/>
                        </a:spcBef>
                        <a:spcAft>
                          <a:spcPts val="0"/>
                        </a:spcAft>
                      </a:pPr>
                      <a:r>
                        <a:rPr lang="en-US" sz="1200" b="1" spc="-1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FILAMENTS</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167640" marR="0" eaLnBrk="0" hangingPunct="0">
                        <a:lnSpc>
                          <a:spcPct val="107000"/>
                        </a:lnSpc>
                        <a:spcBef>
                          <a:spcPts val="515"/>
                        </a:spcBef>
                        <a:spcAft>
                          <a:spcPts val="0"/>
                        </a:spcAft>
                      </a:pPr>
                      <a:r>
                        <a:rPr lang="en-US" sz="1200" b="1" spc="-1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AMPERAGE</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213360" marR="0" eaLnBrk="0" hangingPunct="0">
                        <a:lnSpc>
                          <a:spcPct val="107000"/>
                        </a:lnSpc>
                        <a:spcBef>
                          <a:spcPts val="515"/>
                        </a:spcBef>
                        <a:spcAft>
                          <a:spcPts val="0"/>
                        </a:spcAft>
                      </a:pPr>
                      <a:r>
                        <a:rPr lang="en-US" sz="1200" b="1" spc="-1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WATTAGE</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9050" cap="flat" cmpd="sng" algn="ctr">
                      <a:solidFill>
                        <a:srgbClr val="63717A"/>
                      </a:solidFill>
                      <a:prstDash val="solid"/>
                      <a:round/>
                      <a:headEnd type="none" w="med" len="med"/>
                      <a:tailEnd type="none" w="med" len="med"/>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00872">
                <a:tc>
                  <a:txBody>
                    <a:bodyPr/>
                    <a:lstStyle/>
                    <a:p>
                      <a:pPr marL="53975" marR="139065" algn="ctr"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1156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54610" algn="ctr" eaLnBrk="0" hangingPunct="0">
                        <a:lnSpc>
                          <a:spcPts val="1255"/>
                        </a:lnSpc>
                        <a:spcBef>
                          <a:spcPts val="6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0190" marR="0"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4000" marR="0"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26.9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9050" cap="flat" cmpd="sng" algn="ctr">
                      <a:solidFill>
                        <a:srgbClr val="63717A"/>
                      </a:solidFill>
                      <a:prstDash val="solid"/>
                      <a:round/>
                      <a:headEnd type="none" w="med" len="med"/>
                      <a:tailEnd type="none" w="med" len="med"/>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230682">
                <a:tc>
                  <a:txBody>
                    <a:bodyPr/>
                    <a:lstStyle/>
                    <a:p>
                      <a:pPr marL="53975" marR="139065" algn="ctr" eaLnBrk="0" hangingPunct="0">
                        <a:lnSpc>
                          <a:spcPct val="107000"/>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1157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54610" algn="ctr" eaLnBrk="0" hangingPunct="0">
                        <a:lnSpc>
                          <a:spcPct val="107000"/>
                        </a:lnSpc>
                        <a:spcBef>
                          <a:spcPts val="6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46380" marR="0" eaLnBrk="0" hangingPunct="0">
                        <a:lnSpc>
                          <a:spcPct val="107000"/>
                        </a:lnSpc>
                        <a:spcBef>
                          <a:spcPts val="355"/>
                        </a:spcBef>
                        <a:spcAft>
                          <a:spcPts val="0"/>
                        </a:spcAft>
                      </a:pP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0.6/2/1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0190" marR="0" eaLnBrk="0" hangingPunct="0">
                        <a:lnSpc>
                          <a:spcPct val="107000"/>
                        </a:lnSpc>
                        <a:spcBef>
                          <a:spcPts val="355"/>
                        </a:spcBef>
                        <a:spcAft>
                          <a:spcPts val="0"/>
                        </a:spcAft>
                      </a:pP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8.3/26.9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9050" cap="flat" cmpd="sng" algn="ctr">
                      <a:solidFill>
                        <a:srgbClr val="63717A"/>
                      </a:solidFill>
                      <a:prstDash val="solid"/>
                      <a:round/>
                      <a:headEnd type="none" w="med" len="med"/>
                      <a:tailEnd type="none" w="med" len="med"/>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230682">
                <a:tc>
                  <a:txBody>
                    <a:bodyPr/>
                    <a:lstStyle/>
                    <a:p>
                      <a:pPr marL="53975" marR="139065" algn="ctr" eaLnBrk="0" hangingPunct="0">
                        <a:lnSpc>
                          <a:spcPct val="107000"/>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2057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54610" algn="ctr" eaLnBrk="0" hangingPunct="0">
                        <a:lnSpc>
                          <a:spcPct val="107000"/>
                        </a:lnSpc>
                        <a:spcBef>
                          <a:spcPts val="6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46380" marR="0" eaLnBrk="0" hangingPunct="0">
                        <a:lnSpc>
                          <a:spcPct val="107000"/>
                        </a:lnSpc>
                        <a:spcBef>
                          <a:spcPts val="355"/>
                        </a:spcBef>
                        <a:spcAft>
                          <a:spcPts val="0"/>
                        </a:spcAft>
                      </a:pP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0.5/2.1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0190" marR="0" eaLnBrk="0" hangingPunct="0">
                        <a:lnSpc>
                          <a:spcPct val="107000"/>
                        </a:lnSpc>
                        <a:spcBef>
                          <a:spcPts val="355"/>
                        </a:spcBef>
                        <a:spcAft>
                          <a:spcPts val="0"/>
                        </a:spcAft>
                      </a:pP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6.9/26.9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9050" cap="flat" cmpd="sng" algn="ctr">
                      <a:solidFill>
                        <a:srgbClr val="63717A"/>
                      </a:solidFill>
                      <a:prstDash val="solid"/>
                      <a:round/>
                      <a:headEnd type="none" w="med" len="med"/>
                      <a:tailEnd type="none" w="med" len="med"/>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3"/>
                  </a:ext>
                </a:extLst>
              </a:tr>
              <a:tr h="230682">
                <a:tc>
                  <a:txBody>
                    <a:bodyPr/>
                    <a:lstStyle/>
                    <a:p>
                      <a:pPr marL="53975" marR="139065" algn="ctr" eaLnBrk="0" hangingPunct="0">
                        <a:lnSpc>
                          <a:spcPct val="107000"/>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3057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54610" algn="ctr" eaLnBrk="0" hangingPunct="0">
                        <a:lnSpc>
                          <a:spcPct val="107000"/>
                        </a:lnSpc>
                        <a:spcBef>
                          <a:spcPts val="6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46380" marR="0" eaLnBrk="0" hangingPunct="0">
                        <a:lnSpc>
                          <a:spcPct val="107000"/>
                        </a:lnSpc>
                        <a:spcBef>
                          <a:spcPts val="355"/>
                        </a:spcBef>
                        <a:spcAft>
                          <a:spcPts val="0"/>
                        </a:spcAft>
                      </a:pP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0.5/2.1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0190" marR="0" eaLnBrk="0" hangingPunct="0">
                        <a:lnSpc>
                          <a:spcPct val="107000"/>
                        </a:lnSpc>
                        <a:spcBef>
                          <a:spcPts val="355"/>
                        </a:spcBef>
                        <a:spcAft>
                          <a:spcPts val="0"/>
                        </a:spcAft>
                      </a:pP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6.7/26.9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9050" cap="flat" cmpd="sng" algn="ctr">
                      <a:solidFill>
                        <a:srgbClr val="63717A"/>
                      </a:solidFill>
                      <a:prstDash val="solid"/>
                      <a:round/>
                      <a:headEnd type="none" w="med" len="med"/>
                      <a:tailEnd type="none" w="med" len="med"/>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4"/>
                  </a:ext>
                </a:extLst>
              </a:tr>
              <a:tr h="230682">
                <a:tc>
                  <a:txBody>
                    <a:bodyPr/>
                    <a:lstStyle/>
                    <a:p>
                      <a:pPr marL="53975" marR="139065" algn="ctr" eaLnBrk="0" hangingPunct="0">
                        <a:lnSpc>
                          <a:spcPct val="107000"/>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4157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54610" algn="ctr" eaLnBrk="0" hangingPunct="0">
                        <a:lnSpc>
                          <a:spcPct val="107000"/>
                        </a:lnSpc>
                        <a:spcBef>
                          <a:spcPts val="6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46380" marR="0" eaLnBrk="0" hangingPunct="0">
                        <a:lnSpc>
                          <a:spcPct val="107000"/>
                        </a:lnSpc>
                        <a:spcBef>
                          <a:spcPts val="355"/>
                        </a:spcBef>
                        <a:spcAft>
                          <a:spcPts val="0"/>
                        </a:spcAft>
                      </a:pP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0.6/2/1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0190" marR="0" eaLnBrk="0" hangingPunct="0">
                        <a:lnSpc>
                          <a:spcPct val="107000"/>
                        </a:lnSpc>
                        <a:spcBef>
                          <a:spcPts val="355"/>
                        </a:spcBef>
                        <a:spcAft>
                          <a:spcPts val="0"/>
                        </a:spcAft>
                      </a:pP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8.3/26.9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9050" cap="flat" cmpd="sng" algn="ctr">
                      <a:solidFill>
                        <a:srgbClr val="63717A"/>
                      </a:solidFill>
                      <a:prstDash val="solid"/>
                      <a:round/>
                      <a:headEnd type="none" w="med" len="med"/>
                      <a:tailEnd type="none" w="med" len="med"/>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5"/>
                  </a:ext>
                </a:extLst>
              </a:tr>
              <a:tr h="200162">
                <a:tc>
                  <a:txBody>
                    <a:bodyPr/>
                    <a:lstStyle/>
                    <a:p>
                      <a:pPr marL="53975" marR="139065" algn="ctr"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7440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54610" algn="ctr" eaLnBrk="0" hangingPunct="0">
                        <a:lnSpc>
                          <a:spcPts val="1255"/>
                        </a:lnSpc>
                        <a:spcBef>
                          <a:spcPts val="6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0190" marR="0"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4000" marR="0"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9050" cap="flat" cmpd="sng" algn="ctr">
                      <a:solidFill>
                        <a:srgbClr val="63717A"/>
                      </a:solidFill>
                      <a:prstDash val="solid"/>
                      <a:round/>
                      <a:headEnd type="none" w="med" len="med"/>
                      <a:tailEnd type="none" w="med" len="med"/>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6"/>
                  </a:ext>
                </a:extLst>
              </a:tr>
              <a:tr h="230682">
                <a:tc>
                  <a:txBody>
                    <a:bodyPr/>
                    <a:lstStyle/>
                    <a:p>
                      <a:pPr marL="53975" marR="139065" algn="ctr" eaLnBrk="0" hangingPunct="0">
                        <a:lnSpc>
                          <a:spcPct val="107000"/>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7443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54610" algn="ctr" eaLnBrk="0" hangingPunct="0">
                        <a:lnSpc>
                          <a:spcPct val="107000"/>
                        </a:lnSpc>
                        <a:spcBef>
                          <a:spcPts val="6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46380" marR="0" eaLnBrk="0" hangingPunct="0">
                        <a:lnSpc>
                          <a:spcPct val="107000"/>
                        </a:lnSpc>
                        <a:spcBef>
                          <a:spcPts val="355"/>
                        </a:spcBef>
                        <a:spcAft>
                          <a:spcPts val="0"/>
                        </a:spcAft>
                      </a:pP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0.4/1.8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47650" marR="0" eaLnBrk="0" hangingPunct="0">
                        <a:lnSpc>
                          <a:spcPct val="107000"/>
                        </a:lnSpc>
                        <a:spcBef>
                          <a:spcPts val="355"/>
                        </a:spcBef>
                        <a:spcAft>
                          <a:spcPts val="0"/>
                        </a:spcAft>
                      </a:pP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5.0/21.0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9050" cap="flat" cmpd="sng" algn="ctr">
                      <a:solidFill>
                        <a:srgbClr val="63717A"/>
                      </a:solidFill>
                      <a:prstDash val="solid"/>
                      <a:round/>
                      <a:headEnd type="none" w="med" len="med"/>
                      <a:tailEnd type="none" w="med" len="med"/>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7"/>
                  </a:ext>
                </a:extLst>
              </a:tr>
              <a:tr h="200162">
                <a:tc>
                  <a:txBody>
                    <a:bodyPr/>
                    <a:lstStyle/>
                    <a:p>
                      <a:pPr marL="53975" marR="10795" algn="ctr" eaLnBrk="0" hangingPunct="0">
                        <a:lnSpc>
                          <a:spcPts val="1255"/>
                        </a:lnSpc>
                        <a:spcBef>
                          <a:spcPts val="60"/>
                        </a:spcBef>
                        <a:spcAft>
                          <a:spcPts val="0"/>
                        </a:spcAft>
                      </a:pPr>
                      <a:r>
                        <a:rPr lang="en-US" sz="12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67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54610" algn="ctr" eaLnBrk="0" hangingPunct="0">
                        <a:lnSpc>
                          <a:spcPts val="1255"/>
                        </a:lnSpc>
                        <a:spcBef>
                          <a:spcPts val="6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0190" marR="0"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4000" marR="0"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8.0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9050" cap="flat" cmpd="sng" algn="ctr">
                      <a:solidFill>
                        <a:srgbClr val="63717A"/>
                      </a:solidFill>
                      <a:prstDash val="solid"/>
                      <a:round/>
                      <a:headEnd type="none" w="med" len="med"/>
                      <a:tailEnd type="none" w="med" len="med"/>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8"/>
                  </a:ext>
                </a:extLst>
              </a:tr>
              <a:tr h="200162">
                <a:tc>
                  <a:txBody>
                    <a:bodyPr/>
                    <a:lstStyle/>
                    <a:p>
                      <a:pPr marL="15240" marR="34925" algn="ctr"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161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54610" algn="ctr" eaLnBrk="0" hangingPunct="0">
                        <a:lnSpc>
                          <a:spcPts val="1255"/>
                        </a:lnSpc>
                        <a:spcBef>
                          <a:spcPts val="6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0190" marR="0"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4000" marR="0"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9050" cap="flat" cmpd="sng" algn="ctr">
                      <a:solidFill>
                        <a:srgbClr val="63717A"/>
                      </a:solidFill>
                      <a:prstDash val="solid"/>
                      <a:round/>
                      <a:headEnd type="none" w="med" len="med"/>
                      <a:tailEnd type="none" w="med" len="med"/>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9"/>
                  </a:ext>
                </a:extLst>
              </a:tr>
              <a:tr h="200162">
                <a:tc>
                  <a:txBody>
                    <a:bodyPr/>
                    <a:lstStyle/>
                    <a:p>
                      <a:pPr marL="15240" marR="34925" algn="ctr"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168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54610" algn="ctr" eaLnBrk="0" hangingPunct="0">
                        <a:lnSpc>
                          <a:spcPts val="1255"/>
                        </a:lnSpc>
                        <a:spcBef>
                          <a:spcPts val="6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0190" marR="0"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4000" marR="0"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9050" cap="flat" cmpd="sng" algn="ctr">
                      <a:solidFill>
                        <a:srgbClr val="63717A"/>
                      </a:solidFill>
                      <a:prstDash val="solid"/>
                      <a:round/>
                      <a:headEnd type="none" w="med" len="med"/>
                      <a:tailEnd type="none" w="med" len="med"/>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0"/>
                  </a:ext>
                </a:extLst>
              </a:tr>
              <a:tr h="200162">
                <a:tc>
                  <a:txBody>
                    <a:bodyPr/>
                    <a:lstStyle/>
                    <a:p>
                      <a:pPr marL="15240" marR="34925" algn="ctr"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192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54610" algn="ctr" eaLnBrk="0" hangingPunct="0">
                        <a:lnSpc>
                          <a:spcPts val="1255"/>
                        </a:lnSpc>
                        <a:spcBef>
                          <a:spcPts val="6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0190" marR="0"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4000" marR="0"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9050" cap="flat" cmpd="sng" algn="ctr">
                      <a:solidFill>
                        <a:srgbClr val="63717A"/>
                      </a:solidFill>
                      <a:prstDash val="solid"/>
                      <a:round/>
                      <a:headEnd type="none" w="med" len="med"/>
                      <a:tailEnd type="none" w="med" len="med"/>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1"/>
                  </a:ext>
                </a:extLst>
              </a:tr>
              <a:tr h="200162">
                <a:tc>
                  <a:txBody>
                    <a:bodyPr/>
                    <a:lstStyle/>
                    <a:p>
                      <a:pPr marL="15240" marR="34925" algn="ctr"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194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54610" algn="ctr" eaLnBrk="0" hangingPunct="0">
                        <a:lnSpc>
                          <a:spcPts val="1255"/>
                        </a:lnSpc>
                        <a:spcBef>
                          <a:spcPts val="6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0190" marR="0"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4000" marR="0"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3.8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9050" cap="flat" cmpd="sng" algn="ctr">
                      <a:solidFill>
                        <a:srgbClr val="63717A"/>
                      </a:solidFill>
                      <a:prstDash val="solid"/>
                      <a:round/>
                      <a:headEnd type="none" w="med" len="med"/>
                      <a:tailEnd type="none" w="med" len="med"/>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2"/>
                  </a:ext>
                </a:extLst>
              </a:tr>
              <a:tr h="200162">
                <a:tc>
                  <a:txBody>
                    <a:bodyPr/>
                    <a:lstStyle/>
                    <a:p>
                      <a:pPr marL="15240" marR="34925" algn="ctr"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585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54610" algn="ctr" eaLnBrk="0" hangingPunct="0">
                        <a:lnSpc>
                          <a:spcPts val="1255"/>
                        </a:lnSpc>
                        <a:spcBef>
                          <a:spcPts val="6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0190" marR="0"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0.04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4000" marR="0"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9050" cap="flat" cmpd="sng" algn="ctr">
                      <a:solidFill>
                        <a:srgbClr val="63717A"/>
                      </a:solidFill>
                      <a:prstDash val="solid"/>
                      <a:round/>
                      <a:headEnd type="none" w="med" len="med"/>
                      <a:tailEnd type="none" w="med" len="med"/>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3"/>
                  </a:ext>
                </a:extLst>
              </a:tr>
              <a:tr h="200162">
                <a:tc>
                  <a:txBody>
                    <a:bodyPr/>
                    <a:lstStyle/>
                    <a:p>
                      <a:pPr marL="15240" marR="34925" algn="ctr"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921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54610" algn="ctr" eaLnBrk="0" hangingPunct="0">
                        <a:lnSpc>
                          <a:spcPts val="1255"/>
                        </a:lnSpc>
                        <a:spcBef>
                          <a:spcPts val="6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0190" marR="0" eaLnBrk="0" hangingPunct="0">
                        <a:lnSpc>
                          <a:spcPts val="1255"/>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54000" marR="0" eaLnBrk="0" hangingPunct="0">
                        <a:lnSpc>
                          <a:spcPts val="1255"/>
                        </a:lnSpc>
                        <a:spcBef>
                          <a:spcPts val="60"/>
                        </a:spcBef>
                        <a:spcAft>
                          <a:spcPts val="0"/>
                        </a:spcAft>
                      </a:pPr>
                      <a:r>
                        <a:rPr lang="en-US" sz="1200" spc="-3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9050" cap="flat" cmpd="sng" algn="ctr">
                      <a:solidFill>
                        <a:srgbClr val="63717A"/>
                      </a:solidFill>
                      <a:prstDash val="solid"/>
                      <a:round/>
                      <a:headEnd type="none" w="med" len="med"/>
                      <a:tailEnd type="none" w="med" len="med"/>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4"/>
                  </a:ext>
                </a:extLst>
              </a:tr>
              <a:tr h="235843">
                <a:tc>
                  <a:txBody>
                    <a:bodyPr/>
                    <a:lstStyle/>
                    <a:p>
                      <a:pPr marL="53975" marR="139065" algn="ctr" eaLnBrk="0" hangingPunct="0">
                        <a:lnSpc>
                          <a:spcPct val="107000"/>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9003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54610" algn="ctr" eaLnBrk="0" hangingPunct="0">
                        <a:lnSpc>
                          <a:spcPct val="107000"/>
                        </a:lnSpc>
                        <a:spcBef>
                          <a:spcPts val="6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48920" marR="0" eaLnBrk="0" hangingPunct="0">
                        <a:lnSpc>
                          <a:spcPct val="107000"/>
                        </a:lnSpc>
                        <a:spcBef>
                          <a:spcPts val="355"/>
                        </a:spcBef>
                        <a:spcAft>
                          <a:spcPts val="0"/>
                        </a:spcAft>
                      </a:pP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4.6/5.0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247650" marR="0" eaLnBrk="0" hangingPunct="0">
                        <a:lnSpc>
                          <a:spcPct val="107000"/>
                        </a:lnSpc>
                        <a:spcBef>
                          <a:spcPts val="355"/>
                        </a:spcBef>
                        <a:spcAft>
                          <a:spcPts val="0"/>
                        </a:spcAft>
                      </a:pPr>
                      <a:r>
                        <a:rPr lang="en-US" sz="1200" spc="-1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55.0/60.0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9050" cap="flat" cmpd="sng" algn="ctr">
                      <a:solidFill>
                        <a:srgbClr val="63717A"/>
                      </a:solidFill>
                      <a:prstDash val="solid"/>
                      <a:round/>
                      <a:headEnd type="none" w="med" len="med"/>
                      <a:tailEnd type="none" w="med" len="med"/>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5"/>
                  </a:ext>
                </a:extLst>
              </a:tr>
              <a:tr h="255526">
                <a:tc>
                  <a:txBody>
                    <a:bodyPr/>
                    <a:lstStyle/>
                    <a:p>
                      <a:pPr marL="53975" marR="139065" algn="ctr" eaLnBrk="0" hangingPunct="0">
                        <a:lnSpc>
                          <a:spcPct val="107000"/>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9006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54610" algn="ctr" eaLnBrk="0" hangingPunct="0">
                        <a:lnSpc>
                          <a:spcPct val="107000"/>
                        </a:lnSpc>
                        <a:spcBef>
                          <a:spcPts val="60"/>
                        </a:spcBef>
                        <a:spcAft>
                          <a:spcPts val="0"/>
                        </a:spcAft>
                      </a:pPr>
                      <a:r>
                        <a:rPr lang="en-US" sz="120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250190" marR="0" eaLnBrk="0" hangingPunct="0">
                        <a:lnSpc>
                          <a:spcPct val="107000"/>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4.3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254000" marR="0" eaLnBrk="0" hangingPunct="0">
                        <a:lnSpc>
                          <a:spcPct val="107000"/>
                        </a:lnSpc>
                        <a:spcBef>
                          <a:spcPts val="60"/>
                        </a:spcBef>
                        <a:spcAft>
                          <a:spcPts val="0"/>
                        </a:spcAft>
                      </a:pPr>
                      <a:r>
                        <a:rPr lang="en-US" sz="1200" spc="-20" dirty="0">
                          <a:solidFill>
                            <a:srgbClr val="231F20"/>
                          </a:solidFill>
                          <a:effectLst/>
                          <a:latin typeface="Arial" panose="020B0604020202020204" pitchFamily="34" charset="0"/>
                          <a:ea typeface="Calibri" panose="020F0502020204030204" pitchFamily="34" charset="0"/>
                          <a:cs typeface="Times New Roman" panose="02020603050405020304" pitchFamily="18" charset="0"/>
                        </a:rPr>
                        <a:t>55.0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w="19050" cap="flat" cmpd="sng" algn="ctr">
                      <a:solidFill>
                        <a:srgbClr val="63717A"/>
                      </a:solidFill>
                      <a:prstDash val="solid"/>
                      <a:round/>
                      <a:headEnd type="none" w="med" len="med"/>
                      <a:tailEnd type="none" w="med" len="med"/>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16"/>
                  </a:ext>
                </a:extLst>
              </a:tr>
            </a:tbl>
          </a:graphicData>
        </a:graphic>
      </p:graphicFrame>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90600" y="5181600"/>
            <a:ext cx="7162800" cy="1015663"/>
          </a:xfrm>
        </p:spPr>
        <p:txBody>
          <a:bodyPr/>
          <a:lstStyle/>
          <a:p>
            <a:r>
              <a:rPr lang="en-US" sz="2000" dirty="0"/>
              <a:t>Some automotive bulb trade numbers with their amperage and wattage rating. Check service information for the exact bulb to use.</a:t>
            </a:r>
          </a:p>
        </p:txBody>
      </p:sp>
    </p:spTree>
    <p:extLst>
      <p:ext uri="{BB962C8B-B14F-4D97-AF65-F5344CB8AC3E}">
        <p14:creationId xmlns:p14="http://schemas.microsoft.com/office/powerpoint/2010/main" val="21735188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53.6 Bulb Markings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999442"/>
            <a:ext cx="4473629" cy="428932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163784" cy="3785652"/>
          </a:xfrm>
        </p:spPr>
        <p:txBody>
          <a:bodyPr/>
          <a:lstStyle/>
          <a:p>
            <a:r>
              <a:rPr lang="en-US" sz="2400" dirty="0"/>
              <a:t>Bulbs that have the same trade number have the same operating voltage and wattage. NA means that the bulb uses a natural amber glass ampoule with clear turn signal lenses</a:t>
            </a:r>
          </a:p>
        </p:txBody>
      </p:sp>
    </p:spTree>
    <p:extLst>
      <p:ext uri="{BB962C8B-B14F-4D97-AF65-F5344CB8AC3E}">
        <p14:creationId xmlns:p14="http://schemas.microsoft.com/office/powerpoint/2010/main" val="3814547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8123"/>
            <a:ext cx="8229600" cy="646331"/>
          </a:xfrm>
        </p:spPr>
        <p:txBody>
          <a:bodyPr>
            <a:spAutoFit/>
          </a:bodyPr>
          <a:lstStyle/>
          <a:p>
            <a:r>
              <a:rPr lang="en-US" dirty="0">
                <a:solidFill>
                  <a:schemeClr val="bg2"/>
                </a:solidFill>
              </a:rPr>
              <a:t>Question 1: ?</a:t>
            </a:r>
          </a:p>
        </p:txBody>
      </p:sp>
      <p:sp>
        <p:nvSpPr>
          <p:cNvPr id="4" name="Content Placeholder 3"/>
          <p:cNvSpPr>
            <a:spLocks noGrp="1"/>
          </p:cNvSpPr>
          <p:nvPr>
            <p:ph idx="1"/>
          </p:nvPr>
        </p:nvSpPr>
        <p:spPr>
          <a:xfrm>
            <a:off x="457200" y="914400"/>
            <a:ext cx="8229600" cy="830997"/>
          </a:xfrm>
        </p:spPr>
        <p:txBody>
          <a:bodyPr>
            <a:spAutoFit/>
          </a:bodyPr>
          <a:lstStyle/>
          <a:p>
            <a:pPr marL="0" indent="0">
              <a:buNone/>
            </a:pPr>
            <a:r>
              <a:rPr lang="en-US" sz="2400" dirty="0"/>
              <a:t>Why should the exact same trade number of bulb be used as a replacement?</a:t>
            </a:r>
            <a:endParaRPr lang="en-US" sz="2400" dirty="0">
              <a:solidFill>
                <a:srgbClr val="000000"/>
              </a:solidFill>
            </a:endParaRPr>
          </a:p>
        </p:txBody>
      </p:sp>
    </p:spTree>
    <p:extLst>
      <p:ext uri="{BB962C8B-B14F-4D97-AF65-F5344CB8AC3E}">
        <p14:creationId xmlns:p14="http://schemas.microsoft.com/office/powerpoint/2010/main" val="3024137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9857"/>
            <a:ext cx="8229600" cy="646331"/>
          </a:xfrm>
        </p:spPr>
        <p:txBody>
          <a:bodyPr>
            <a:spAutoFit/>
          </a:bodyPr>
          <a:lstStyle/>
          <a:p>
            <a:r>
              <a:rPr lang="en-US" dirty="0"/>
              <a:t>Answer 1</a:t>
            </a:r>
            <a:endParaRPr lang="en-US" dirty="0">
              <a:solidFill>
                <a:schemeClr val="bg2"/>
              </a:solidFill>
            </a:endParaRP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solidFill>
                  <a:srgbClr val="000000"/>
                </a:solidFill>
              </a:rPr>
              <a:t>To ensure the bulb emits the correct lumens. </a:t>
            </a:r>
          </a:p>
        </p:txBody>
      </p:sp>
    </p:spTree>
    <p:extLst>
      <p:ext uri="{BB962C8B-B14F-4D97-AF65-F5344CB8AC3E}">
        <p14:creationId xmlns:p14="http://schemas.microsoft.com/office/powerpoint/2010/main" val="1684306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9111"/>
            <a:ext cx="8229600" cy="646331"/>
          </a:xfrm>
        </p:spPr>
        <p:txBody>
          <a:bodyPr>
            <a:spAutoFit/>
          </a:bodyPr>
          <a:lstStyle/>
          <a:p>
            <a:r>
              <a:rPr lang="en-US" dirty="0"/>
              <a:t>Brake Lights </a:t>
            </a:r>
            <a:r>
              <a:rPr lang="en-US" sz="2800" dirty="0"/>
              <a:t>(1 of 2)</a:t>
            </a:r>
            <a:endParaRPr lang="en-US" sz="2800" dirty="0">
              <a:solidFill>
                <a:schemeClr val="bg2"/>
              </a:solidFill>
            </a:endParaRPr>
          </a:p>
        </p:txBody>
      </p:sp>
      <p:sp>
        <p:nvSpPr>
          <p:cNvPr id="4" name="Content Placeholder 3"/>
          <p:cNvSpPr>
            <a:spLocks noGrp="1"/>
          </p:cNvSpPr>
          <p:nvPr>
            <p:ph idx="1"/>
          </p:nvPr>
        </p:nvSpPr>
        <p:spPr>
          <a:xfrm>
            <a:off x="457200" y="997327"/>
            <a:ext cx="8229600" cy="3662541"/>
          </a:xfrm>
        </p:spPr>
        <p:txBody>
          <a:bodyPr>
            <a:spAutoFit/>
          </a:bodyPr>
          <a:lstStyle/>
          <a:p>
            <a:r>
              <a:rPr lang="en-US" sz="2400" dirty="0"/>
              <a:t>Terminology</a:t>
            </a:r>
          </a:p>
          <a:p>
            <a:pPr lvl="1"/>
            <a:r>
              <a:rPr lang="en-US" sz="2400" dirty="0"/>
              <a:t>Brake lights, also called </a:t>
            </a:r>
            <a:r>
              <a:rPr lang="en-US" sz="2400" i="1" dirty="0"/>
              <a:t>stop lights</a:t>
            </a:r>
            <a:r>
              <a:rPr lang="en-US" sz="2400" dirty="0"/>
              <a:t>, use high-intensity filament of a double-filament bulb or </a:t>
            </a:r>
            <a:r>
              <a:rPr lang="en-US" sz="2400" kern="0" spc="-350" dirty="0"/>
              <a:t>L E D </a:t>
            </a:r>
            <a:r>
              <a:rPr lang="en-US" sz="2400" dirty="0"/>
              <a:t>s.</a:t>
            </a:r>
          </a:p>
          <a:p>
            <a:r>
              <a:rPr lang="en-US" sz="2400" dirty="0"/>
              <a:t>One Filament Stop/Turn Bulbs</a:t>
            </a:r>
          </a:p>
          <a:p>
            <a:pPr lvl="1"/>
            <a:r>
              <a:rPr lang="en-US" sz="2400" dirty="0"/>
              <a:t>Stop/turn signals are both provided by one filament.</a:t>
            </a:r>
          </a:p>
          <a:p>
            <a:r>
              <a:rPr lang="en-US" sz="2400" dirty="0"/>
              <a:t>Two Filament Stop/Turn Bulbs</a:t>
            </a:r>
          </a:p>
          <a:p>
            <a:pPr lvl="1"/>
            <a:r>
              <a:rPr lang="en-US" sz="2400" dirty="0"/>
              <a:t>Separate filaments for the stop and turn lamps, the brake and turn signal switches are not connected.</a:t>
            </a:r>
          </a:p>
        </p:txBody>
      </p:sp>
    </p:spTree>
    <p:extLst>
      <p:ext uri="{BB962C8B-B14F-4D97-AF65-F5344CB8AC3E}">
        <p14:creationId xmlns:p14="http://schemas.microsoft.com/office/powerpoint/2010/main" val="2649435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9868"/>
            <a:ext cx="8229600" cy="646331"/>
          </a:xfrm>
        </p:spPr>
        <p:txBody>
          <a:bodyPr>
            <a:spAutoFit/>
          </a:bodyPr>
          <a:lstStyle/>
          <a:p>
            <a:r>
              <a:rPr lang="en-US" dirty="0"/>
              <a:t>Learning Objectives </a:t>
            </a:r>
            <a:r>
              <a:rPr lang="en-US" sz="2800" dirty="0"/>
              <a:t>(1 of 3)</a:t>
            </a:r>
          </a:p>
        </p:txBody>
      </p:sp>
      <p:sp>
        <p:nvSpPr>
          <p:cNvPr id="4" name="Content Placeholder 3"/>
          <p:cNvSpPr>
            <a:spLocks noGrp="1"/>
          </p:cNvSpPr>
          <p:nvPr>
            <p:ph idx="1"/>
          </p:nvPr>
        </p:nvSpPr>
        <p:spPr>
          <a:xfrm>
            <a:off x="457200" y="896898"/>
            <a:ext cx="8229600" cy="4955203"/>
          </a:xfrm>
        </p:spPr>
        <p:txBody>
          <a:bodyPr>
            <a:spAutoFit/>
          </a:bodyPr>
          <a:lstStyle/>
          <a:p>
            <a:pPr marL="685800" indent="-685800">
              <a:buNone/>
            </a:pPr>
            <a:r>
              <a:rPr lang="en-US" sz="2400" b="1" dirty="0">
                <a:solidFill>
                  <a:schemeClr val="bg2"/>
                </a:solidFill>
              </a:rPr>
              <a:t>53.1</a:t>
            </a:r>
            <a:r>
              <a:rPr lang="en-US" sz="2400" dirty="0"/>
              <a:t> Explain lighting systems in an automobile.</a:t>
            </a:r>
          </a:p>
          <a:p>
            <a:pPr marL="0" indent="0">
              <a:buNone/>
            </a:pPr>
            <a:r>
              <a:rPr lang="en-US" sz="2400" b="1" dirty="0">
                <a:solidFill>
                  <a:schemeClr val="bg2"/>
                </a:solidFill>
              </a:rPr>
              <a:t>53.2</a:t>
            </a:r>
            <a:r>
              <a:rPr lang="en-US" sz="2400" b="1" dirty="0">
                <a:solidFill>
                  <a:srgbClr val="005A70"/>
                </a:solidFill>
              </a:rPr>
              <a:t> </a:t>
            </a:r>
            <a:r>
              <a:rPr lang="en-US" sz="2400" dirty="0"/>
              <a:t>List the advantages of using LED lights.</a:t>
            </a:r>
          </a:p>
          <a:p>
            <a:pPr marL="695325" indent="-695325">
              <a:buNone/>
            </a:pPr>
            <a:r>
              <a:rPr lang="en-US" sz="2400" b="1" dirty="0">
                <a:solidFill>
                  <a:schemeClr val="bg2"/>
                </a:solidFill>
              </a:rPr>
              <a:t>53.3 </a:t>
            </a:r>
            <a:r>
              <a:rPr lang="en-US" sz="2400" dirty="0"/>
              <a:t>Read and interpret a bulb chart.</a:t>
            </a:r>
          </a:p>
          <a:p>
            <a:pPr marL="695325" indent="-695325">
              <a:buNone/>
            </a:pPr>
            <a:r>
              <a:rPr lang="en-US" sz="2400" b="1" dirty="0">
                <a:solidFill>
                  <a:schemeClr val="bg2"/>
                </a:solidFill>
              </a:rPr>
              <a:t>53.4 </a:t>
            </a:r>
            <a:r>
              <a:rPr lang="en-US" sz="2400" dirty="0"/>
              <a:t>Discuss the operation of brake lights.</a:t>
            </a:r>
          </a:p>
          <a:p>
            <a:pPr marL="695325" indent="-695325">
              <a:buNone/>
            </a:pPr>
            <a:r>
              <a:rPr lang="en-US" sz="2400" b="1" dirty="0">
                <a:solidFill>
                  <a:schemeClr val="bg2"/>
                </a:solidFill>
              </a:rPr>
              <a:t>53.5 </a:t>
            </a:r>
            <a:r>
              <a:rPr lang="en-US" sz="2400" dirty="0"/>
              <a:t>Discuss the operation of turn signals.</a:t>
            </a:r>
          </a:p>
          <a:p>
            <a:pPr marL="695325" indent="-695325">
              <a:buNone/>
            </a:pPr>
            <a:r>
              <a:rPr lang="en-US" sz="2400" b="1" dirty="0">
                <a:solidFill>
                  <a:schemeClr val="bg2"/>
                </a:solidFill>
              </a:rPr>
              <a:t>53.6 </a:t>
            </a:r>
            <a:r>
              <a:rPr lang="en-US" sz="2400" dirty="0"/>
              <a:t>Describe daytime running lights.</a:t>
            </a:r>
          </a:p>
          <a:p>
            <a:pPr marL="695325" indent="-695325">
              <a:buNone/>
            </a:pPr>
            <a:r>
              <a:rPr lang="en-US" sz="2400" b="1" dirty="0">
                <a:solidFill>
                  <a:schemeClr val="bg2"/>
                </a:solidFill>
              </a:rPr>
              <a:t>53.7 </a:t>
            </a:r>
            <a:r>
              <a:rPr lang="en-US" sz="2400" dirty="0"/>
              <a:t>Describe headlights.</a:t>
            </a:r>
          </a:p>
          <a:p>
            <a:pPr marL="695325" indent="-695325">
              <a:buNone/>
            </a:pPr>
            <a:r>
              <a:rPr lang="en-US" sz="2400" b="1" dirty="0">
                <a:solidFill>
                  <a:schemeClr val="bg2"/>
                </a:solidFill>
              </a:rPr>
              <a:t>53.8 </a:t>
            </a:r>
            <a:r>
              <a:rPr lang="en-US" sz="2400" dirty="0"/>
              <a:t>Describe high-intensity discharge headlights.</a:t>
            </a:r>
          </a:p>
          <a:p>
            <a:pPr marL="695325" indent="-695325">
              <a:buNone/>
            </a:pPr>
            <a:r>
              <a:rPr lang="en-US" sz="2400" b="1" dirty="0">
                <a:solidFill>
                  <a:schemeClr val="bg2"/>
                </a:solidFill>
              </a:rPr>
              <a:t>53.9</a:t>
            </a:r>
            <a:r>
              <a:rPr lang="en-US" sz="2400" dirty="0"/>
              <a:t> Describe LED headlights.</a:t>
            </a:r>
          </a:p>
        </p:txBody>
      </p:sp>
    </p:spTree>
    <p:extLst>
      <p:ext uri="{BB962C8B-B14F-4D97-AF65-F5344CB8AC3E}">
        <p14:creationId xmlns:p14="http://schemas.microsoft.com/office/powerpoint/2010/main" val="3436608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0459"/>
            <a:ext cx="8229600" cy="646331"/>
          </a:xfrm>
        </p:spPr>
        <p:txBody>
          <a:bodyPr>
            <a:spAutoFit/>
          </a:bodyPr>
          <a:lstStyle/>
          <a:p>
            <a:r>
              <a:rPr lang="en-US" dirty="0"/>
              <a:t>Brake Lights </a:t>
            </a:r>
            <a:r>
              <a:rPr lang="en-US" sz="2800" dirty="0"/>
              <a:t>(2 of 2)</a:t>
            </a:r>
            <a:endParaRPr lang="en-US" sz="2800" dirty="0">
              <a:solidFill>
                <a:schemeClr val="bg2"/>
              </a:solidFill>
            </a:endParaRPr>
          </a:p>
        </p:txBody>
      </p:sp>
      <p:sp>
        <p:nvSpPr>
          <p:cNvPr id="4" name="Content Placeholder 3"/>
          <p:cNvSpPr>
            <a:spLocks noGrp="1"/>
          </p:cNvSpPr>
          <p:nvPr>
            <p:ph idx="1"/>
          </p:nvPr>
        </p:nvSpPr>
        <p:spPr>
          <a:xfrm>
            <a:off x="457200" y="973822"/>
            <a:ext cx="8229600" cy="3177793"/>
          </a:xfrm>
        </p:spPr>
        <p:txBody>
          <a:bodyPr>
            <a:spAutoFit/>
          </a:bodyPr>
          <a:lstStyle/>
          <a:p>
            <a:r>
              <a:rPr lang="en-US" sz="2400" kern="0" spc="-350" dirty="0"/>
              <a:t>B C </a:t>
            </a:r>
            <a:r>
              <a:rPr lang="en-US" sz="2400" dirty="0"/>
              <a:t>M-Controlled Brake Lights</a:t>
            </a:r>
          </a:p>
          <a:p>
            <a:r>
              <a:rPr lang="en-US" sz="2400" dirty="0"/>
              <a:t>Input from brake pedal switch or sensor is used by other systems in vehicle as an input signal for:</a:t>
            </a:r>
          </a:p>
          <a:p>
            <a:pPr lvl="1"/>
            <a:r>
              <a:rPr lang="en-US" sz="2400" dirty="0"/>
              <a:t>Shift interlock</a:t>
            </a:r>
          </a:p>
          <a:p>
            <a:pPr lvl="1"/>
            <a:r>
              <a:rPr lang="en-US" sz="2400" dirty="0"/>
              <a:t>Push-button start</a:t>
            </a:r>
          </a:p>
          <a:p>
            <a:pPr lvl="1"/>
            <a:r>
              <a:rPr lang="en-US" sz="2400" dirty="0"/>
              <a:t>Cruise control</a:t>
            </a:r>
          </a:p>
          <a:p>
            <a:pPr lvl="1"/>
            <a:r>
              <a:rPr lang="en-US" sz="2400" dirty="0"/>
              <a:t>Antilock braking system (</a:t>
            </a:r>
            <a:r>
              <a:rPr lang="en-US" sz="2400" kern="0" spc="-350" dirty="0"/>
              <a:t>A B </a:t>
            </a:r>
            <a:r>
              <a:rPr lang="en-US" sz="2400" dirty="0"/>
              <a:t>S)</a:t>
            </a:r>
          </a:p>
        </p:txBody>
      </p:sp>
    </p:spTree>
    <p:extLst>
      <p:ext uri="{BB962C8B-B14F-4D97-AF65-F5344CB8AC3E}">
        <p14:creationId xmlns:p14="http://schemas.microsoft.com/office/powerpoint/2010/main" val="3515318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53.7 Brake Light Circuit</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095500" y="990600"/>
            <a:ext cx="4953000" cy="45338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5524456"/>
            <a:ext cx="7620000" cy="707886"/>
          </a:xfrm>
        </p:spPr>
        <p:txBody>
          <a:bodyPr/>
          <a:lstStyle/>
          <a:p>
            <a:r>
              <a:rPr lang="en-US" sz="2000" dirty="0"/>
              <a:t>A typical older-type brake light circuit showing the brake switch and all of the related circuit components</a:t>
            </a:r>
          </a:p>
        </p:txBody>
      </p:sp>
    </p:spTree>
    <p:extLst>
      <p:ext uri="{BB962C8B-B14F-4D97-AF65-F5344CB8AC3E}">
        <p14:creationId xmlns:p14="http://schemas.microsoft.com/office/powerpoint/2010/main" val="2097825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53.8 BCM Controlled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168823" y="990600"/>
            <a:ext cx="4806354" cy="4038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1500" y="5105400"/>
            <a:ext cx="8001000" cy="1015663"/>
          </a:xfrm>
        </p:spPr>
        <p:txBody>
          <a:bodyPr/>
          <a:lstStyle/>
          <a:p>
            <a:r>
              <a:rPr lang="en-US" sz="2000" dirty="0"/>
              <a:t>A schematic of BCM controlled brake light circuit that includes the brake pedal position (BPP) switch, which creates signals to the PCM with inputs labeled BPS (Brake Pedal Position) &amp; BOO (brake on-off)</a:t>
            </a:r>
          </a:p>
        </p:txBody>
      </p:sp>
    </p:spTree>
    <p:extLst>
      <p:ext uri="{BB962C8B-B14F-4D97-AF65-F5344CB8AC3E}">
        <p14:creationId xmlns:p14="http://schemas.microsoft.com/office/powerpoint/2010/main" val="4224572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Stop Lights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top_lights">
            <a:hlinkClick r:id="" action="ppaction://media"/>
            <a:extLst>
              <a:ext uri="{FF2B5EF4-FFF2-40B4-BE49-F238E27FC236}">
                <a16:creationId xmlns:a16="http://schemas.microsoft.com/office/drawing/2014/main" id="{36C65AC0-25B3-0A5E-1A0A-E79E10960EC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984784"/>
            <a:ext cx="8902096" cy="5007429"/>
          </a:xfrm>
          <a:prstGeom prst="rect">
            <a:avLst/>
          </a:prstGeom>
        </p:spPr>
      </p:pic>
    </p:spTree>
    <p:extLst>
      <p:ext uri="{BB962C8B-B14F-4D97-AF65-F5344CB8AC3E}">
        <p14:creationId xmlns:p14="http://schemas.microsoft.com/office/powerpoint/2010/main" val="339027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6479"/>
            <a:ext cx="8229600" cy="646331"/>
          </a:xfrm>
        </p:spPr>
        <p:txBody>
          <a:bodyPr>
            <a:spAutoFit/>
          </a:bodyPr>
          <a:lstStyle/>
          <a:p>
            <a:r>
              <a:rPr lang="en-US" dirty="0"/>
              <a:t>Turn Signals </a:t>
            </a:r>
            <a:r>
              <a:rPr lang="en-US" sz="2800" dirty="0"/>
              <a:t>(1 of 2)</a:t>
            </a:r>
            <a:endParaRPr lang="en-US" sz="2800" dirty="0">
              <a:solidFill>
                <a:schemeClr val="bg2"/>
              </a:solidFill>
            </a:endParaRPr>
          </a:p>
        </p:txBody>
      </p:sp>
      <p:sp>
        <p:nvSpPr>
          <p:cNvPr id="4" name="Content Placeholder 3"/>
          <p:cNvSpPr>
            <a:spLocks noGrp="1"/>
          </p:cNvSpPr>
          <p:nvPr>
            <p:ph idx="1"/>
          </p:nvPr>
        </p:nvSpPr>
        <p:spPr>
          <a:xfrm>
            <a:off x="457200" y="1014695"/>
            <a:ext cx="8229600" cy="3023905"/>
          </a:xfrm>
        </p:spPr>
        <p:txBody>
          <a:bodyPr>
            <a:spAutoFit/>
          </a:bodyPr>
          <a:lstStyle/>
          <a:p>
            <a:r>
              <a:rPr lang="en-US" sz="2400" dirty="0"/>
              <a:t>Mechanical System Operation</a:t>
            </a:r>
          </a:p>
          <a:p>
            <a:pPr lvl="1"/>
            <a:r>
              <a:rPr lang="en-US" sz="2400" dirty="0"/>
              <a:t>In older systems, the turn signal circuit is supplied power from the ignition switch and operated by a lever and a switch.</a:t>
            </a:r>
          </a:p>
          <a:p>
            <a:r>
              <a:rPr lang="en-US" sz="2400" spc="-350" dirty="0"/>
              <a:t>B C </a:t>
            </a:r>
            <a:r>
              <a:rPr lang="en-US" sz="2400" dirty="0"/>
              <a:t>M-Controlled Turn Signals</a:t>
            </a:r>
          </a:p>
          <a:p>
            <a:pPr lvl="1"/>
            <a:r>
              <a:rPr lang="en-US" sz="2400" dirty="0"/>
              <a:t>The </a:t>
            </a:r>
            <a:r>
              <a:rPr lang="en-US" sz="2400" spc="-350" dirty="0"/>
              <a:t>B C </a:t>
            </a:r>
            <a:r>
              <a:rPr lang="en-US" sz="2400" dirty="0"/>
              <a:t>M sends a signal through the data lines to the lighting module(s) to flash the lights.</a:t>
            </a:r>
          </a:p>
        </p:txBody>
      </p:sp>
    </p:spTree>
    <p:extLst>
      <p:ext uri="{BB962C8B-B14F-4D97-AF65-F5344CB8AC3E}">
        <p14:creationId xmlns:p14="http://schemas.microsoft.com/office/powerpoint/2010/main" val="3645262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9816"/>
            <a:ext cx="8229600" cy="646331"/>
          </a:xfrm>
        </p:spPr>
        <p:txBody>
          <a:bodyPr>
            <a:spAutoFit/>
          </a:bodyPr>
          <a:lstStyle/>
          <a:p>
            <a:r>
              <a:rPr lang="en-US" dirty="0"/>
              <a:t>Turn Signals </a:t>
            </a:r>
            <a:r>
              <a:rPr lang="en-US" sz="2800" dirty="0"/>
              <a:t>(2 of 2)</a:t>
            </a:r>
            <a:endParaRPr lang="en-US" sz="2800" dirty="0">
              <a:solidFill>
                <a:schemeClr val="bg2"/>
              </a:solidFill>
            </a:endParaRPr>
          </a:p>
        </p:txBody>
      </p:sp>
      <p:sp>
        <p:nvSpPr>
          <p:cNvPr id="4" name="Content Placeholder 3"/>
          <p:cNvSpPr>
            <a:spLocks noGrp="1"/>
          </p:cNvSpPr>
          <p:nvPr>
            <p:ph idx="1"/>
          </p:nvPr>
        </p:nvSpPr>
        <p:spPr>
          <a:xfrm>
            <a:off x="457200" y="990600"/>
            <a:ext cx="8229600" cy="3762568"/>
          </a:xfrm>
        </p:spPr>
        <p:txBody>
          <a:bodyPr>
            <a:spAutoFit/>
          </a:bodyPr>
          <a:lstStyle/>
          <a:p>
            <a:r>
              <a:rPr lang="en-US" sz="2400" dirty="0"/>
              <a:t>Bulb Outage Warning</a:t>
            </a:r>
          </a:p>
          <a:p>
            <a:pPr lvl="1"/>
            <a:r>
              <a:rPr lang="en-US" sz="2400" dirty="0"/>
              <a:t>Lighting module, usually the </a:t>
            </a:r>
            <a:r>
              <a:rPr lang="en-US" sz="2400" spc="-350" dirty="0"/>
              <a:t>B C </a:t>
            </a:r>
            <a:r>
              <a:rPr lang="en-US" sz="2400" dirty="0"/>
              <a:t>M, monitors the current flow though all of the lights.</a:t>
            </a:r>
          </a:p>
          <a:p>
            <a:r>
              <a:rPr lang="en-US" sz="2400" dirty="0"/>
              <a:t>Hazard Warning Lights</a:t>
            </a:r>
          </a:p>
          <a:p>
            <a:pPr lvl="1"/>
            <a:r>
              <a:rPr lang="en-US" sz="2400" dirty="0"/>
              <a:t>Hazard warning, also called </a:t>
            </a:r>
            <a:r>
              <a:rPr lang="en-US" sz="2400" i="1" dirty="0"/>
              <a:t>4-way flashers</a:t>
            </a:r>
            <a:r>
              <a:rPr lang="en-US" sz="2400" dirty="0"/>
              <a:t>, is a device installed in a vehicle lighting system with the primary function of causing both the left and right turn signal lamps to flash when the hazard warning switch is activated.</a:t>
            </a:r>
          </a:p>
        </p:txBody>
      </p:sp>
    </p:spTree>
    <p:extLst>
      <p:ext uri="{BB962C8B-B14F-4D97-AF65-F5344CB8AC3E}">
        <p14:creationId xmlns:p14="http://schemas.microsoft.com/office/powerpoint/2010/main" val="1312180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Lights, Turn + Stop</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lights_turn_and_stop">
            <a:hlinkClick r:id="" action="ppaction://media"/>
            <a:extLst>
              <a:ext uri="{FF2B5EF4-FFF2-40B4-BE49-F238E27FC236}">
                <a16:creationId xmlns:a16="http://schemas.microsoft.com/office/drawing/2014/main" id="{9DA2D70A-2B8F-AB58-0790-83489AD363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1061" y="1054052"/>
            <a:ext cx="8737600" cy="4914900"/>
          </a:xfrm>
          <a:prstGeom prst="rect">
            <a:avLst/>
          </a:prstGeom>
        </p:spPr>
      </p:pic>
    </p:spTree>
    <p:extLst>
      <p:ext uri="{BB962C8B-B14F-4D97-AF65-F5344CB8AC3E}">
        <p14:creationId xmlns:p14="http://schemas.microsoft.com/office/powerpoint/2010/main" val="323376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53.9 Flashers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57537" y="957044"/>
            <a:ext cx="5529263" cy="44888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163784" cy="830997"/>
          </a:xfrm>
        </p:spPr>
        <p:txBody>
          <a:bodyPr/>
          <a:lstStyle/>
          <a:p>
            <a:r>
              <a:rPr lang="en-US" sz="2400" dirty="0"/>
              <a:t>Three styles of flasher units</a:t>
            </a:r>
          </a:p>
        </p:txBody>
      </p:sp>
    </p:spTree>
    <p:extLst>
      <p:ext uri="{BB962C8B-B14F-4D97-AF65-F5344CB8AC3E}">
        <p14:creationId xmlns:p14="http://schemas.microsoft.com/office/powerpoint/2010/main" val="631306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53.10 Steering Column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02844" y="990600"/>
            <a:ext cx="4576365" cy="3962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124200" cy="4893647"/>
          </a:xfrm>
        </p:spPr>
        <p:txBody>
          <a:bodyPr/>
          <a:lstStyle/>
          <a:p>
            <a:r>
              <a:rPr lang="en-US" sz="2400" dirty="0"/>
              <a:t>A steering column with the steering wheel removed, showing the turn signal cancelling cam used to return the lever to the neutral position after a turn. The switches are an input to the body control module for left and right turn signal operation</a:t>
            </a:r>
          </a:p>
        </p:txBody>
      </p:sp>
    </p:spTree>
    <p:extLst>
      <p:ext uri="{BB962C8B-B14F-4D97-AF65-F5344CB8AC3E}">
        <p14:creationId xmlns:p14="http://schemas.microsoft.com/office/powerpoint/2010/main" val="1683459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53.11 Replacement LED</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0" y="990599"/>
            <a:ext cx="4291252" cy="511751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163784" cy="4154984"/>
          </a:xfrm>
        </p:spPr>
        <p:txBody>
          <a:bodyPr/>
          <a:lstStyle/>
          <a:p>
            <a:r>
              <a:rPr lang="en-US" sz="2400" dirty="0"/>
              <a:t>Replacement side marker LED lamps that could be used to replace standard bulbs. However, the current draw is lower and using these bulbs could cause the lamp outage warning lamp to be turned on</a:t>
            </a:r>
          </a:p>
        </p:txBody>
      </p:sp>
    </p:spTree>
    <p:extLst>
      <p:ext uri="{BB962C8B-B14F-4D97-AF65-F5344CB8AC3E}">
        <p14:creationId xmlns:p14="http://schemas.microsoft.com/office/powerpoint/2010/main" val="3912965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1069"/>
            <a:ext cx="8229600" cy="646331"/>
          </a:xfrm>
        </p:spPr>
        <p:txBody>
          <a:bodyPr>
            <a:spAutoFit/>
          </a:bodyPr>
          <a:lstStyle/>
          <a:p>
            <a:r>
              <a:rPr lang="en-US" dirty="0"/>
              <a:t>Learning Objectives </a:t>
            </a:r>
            <a:r>
              <a:rPr lang="en-US" sz="2800" dirty="0"/>
              <a:t>(2 of 3)</a:t>
            </a:r>
          </a:p>
        </p:txBody>
      </p:sp>
      <p:sp>
        <p:nvSpPr>
          <p:cNvPr id="4" name="Content Placeholder 3"/>
          <p:cNvSpPr>
            <a:spLocks noGrp="1"/>
          </p:cNvSpPr>
          <p:nvPr>
            <p:ph idx="1"/>
          </p:nvPr>
        </p:nvSpPr>
        <p:spPr>
          <a:xfrm>
            <a:off x="457200" y="987891"/>
            <a:ext cx="8229600" cy="4393510"/>
          </a:xfrm>
        </p:spPr>
        <p:txBody>
          <a:bodyPr>
            <a:spAutoFit/>
          </a:bodyPr>
          <a:lstStyle/>
          <a:p>
            <a:pPr marL="704850" indent="-704850">
              <a:buNone/>
            </a:pPr>
            <a:r>
              <a:rPr lang="en-US" sz="2400" b="1" dirty="0">
                <a:solidFill>
                  <a:schemeClr val="bg2"/>
                </a:solidFill>
              </a:rPr>
              <a:t>53.10 </a:t>
            </a:r>
            <a:r>
              <a:rPr lang="en-US" sz="2400" dirty="0"/>
              <a:t>Describe adaptive front lighting systems.</a:t>
            </a:r>
          </a:p>
          <a:p>
            <a:pPr marL="704850" indent="-704850">
              <a:buNone/>
            </a:pPr>
            <a:r>
              <a:rPr lang="en-US" sz="2400" b="1" dirty="0">
                <a:solidFill>
                  <a:schemeClr val="bg2"/>
                </a:solidFill>
              </a:rPr>
              <a:t>53.11 </a:t>
            </a:r>
            <a:r>
              <a:rPr lang="en-US" sz="2400" dirty="0"/>
              <a:t>Describe automatic headlights.</a:t>
            </a:r>
          </a:p>
          <a:p>
            <a:pPr marL="704850" indent="-704850">
              <a:buNone/>
            </a:pPr>
            <a:r>
              <a:rPr lang="en-US" sz="2400" b="1" dirty="0">
                <a:solidFill>
                  <a:schemeClr val="bg2"/>
                </a:solidFill>
              </a:rPr>
              <a:t>53.12 </a:t>
            </a:r>
            <a:r>
              <a:rPr lang="en-US" sz="2400" dirty="0"/>
              <a:t>Describe the headlight high-/low-beam switch.</a:t>
            </a:r>
          </a:p>
          <a:p>
            <a:pPr marL="704850" indent="-704850">
              <a:buNone/>
            </a:pPr>
            <a:r>
              <a:rPr lang="en-US" sz="2400" b="1" dirty="0">
                <a:solidFill>
                  <a:schemeClr val="bg2"/>
                </a:solidFill>
              </a:rPr>
              <a:t>53.13 </a:t>
            </a:r>
            <a:r>
              <a:rPr lang="en-US" sz="2400" dirty="0"/>
              <a:t>Describe auto-dimming headlights.</a:t>
            </a:r>
          </a:p>
          <a:p>
            <a:pPr marL="704850" indent="-704850">
              <a:buNone/>
            </a:pPr>
            <a:r>
              <a:rPr lang="en-US" sz="2400" b="1" dirty="0">
                <a:solidFill>
                  <a:schemeClr val="bg2"/>
                </a:solidFill>
              </a:rPr>
              <a:t>53.14 </a:t>
            </a:r>
            <a:r>
              <a:rPr lang="en-US" sz="2400" dirty="0"/>
              <a:t>Describe how to aim headlights.</a:t>
            </a:r>
          </a:p>
          <a:p>
            <a:pPr marL="704850" indent="-704850">
              <a:buNone/>
            </a:pPr>
            <a:r>
              <a:rPr lang="en-US" sz="2400" b="1" dirty="0">
                <a:solidFill>
                  <a:schemeClr val="bg2"/>
                </a:solidFill>
              </a:rPr>
              <a:t>53.15 </a:t>
            </a:r>
            <a:r>
              <a:rPr lang="en-US" sz="2400" dirty="0"/>
              <a:t>Describe fog lights and driving lights.</a:t>
            </a:r>
          </a:p>
          <a:p>
            <a:pPr marL="704850" indent="-704850">
              <a:buNone/>
            </a:pPr>
            <a:r>
              <a:rPr lang="en-US" sz="2400" b="1" dirty="0">
                <a:solidFill>
                  <a:schemeClr val="bg2"/>
                </a:solidFill>
              </a:rPr>
              <a:t>53.16 </a:t>
            </a:r>
            <a:r>
              <a:rPr lang="en-US" sz="2400" dirty="0"/>
              <a:t>Describe automatic dimming mirrors.</a:t>
            </a:r>
          </a:p>
          <a:p>
            <a:pPr marL="704850" indent="-704850">
              <a:buNone/>
            </a:pPr>
            <a:r>
              <a:rPr lang="en-US" sz="2400" b="1" dirty="0">
                <a:solidFill>
                  <a:schemeClr val="bg2"/>
                </a:solidFill>
              </a:rPr>
              <a:t>53.17 </a:t>
            </a:r>
            <a:r>
              <a:rPr lang="en-US" sz="2400" dirty="0"/>
              <a:t>Describe courtesy lights.</a:t>
            </a:r>
          </a:p>
        </p:txBody>
      </p:sp>
    </p:spTree>
    <p:extLst>
      <p:ext uri="{BB962C8B-B14F-4D97-AF65-F5344CB8AC3E}">
        <p14:creationId xmlns:p14="http://schemas.microsoft.com/office/powerpoint/2010/main" val="3843572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2127"/>
            <a:ext cx="8229600" cy="646331"/>
          </a:xfrm>
        </p:spPr>
        <p:txBody>
          <a:bodyPr>
            <a:spAutoFit/>
          </a:bodyPr>
          <a:lstStyle/>
          <a:p>
            <a:r>
              <a:rPr lang="en-US" dirty="0"/>
              <a:t>Daytime Running Lights</a:t>
            </a:r>
            <a:endParaRPr lang="en-US" sz="2800" dirty="0">
              <a:solidFill>
                <a:schemeClr val="bg2"/>
              </a:solidFill>
            </a:endParaRPr>
          </a:p>
        </p:txBody>
      </p:sp>
      <p:sp>
        <p:nvSpPr>
          <p:cNvPr id="4" name="Content Placeholder 3"/>
          <p:cNvSpPr>
            <a:spLocks noGrp="1"/>
          </p:cNvSpPr>
          <p:nvPr>
            <p:ph idx="1"/>
          </p:nvPr>
        </p:nvSpPr>
        <p:spPr>
          <a:xfrm>
            <a:off x="457200" y="960343"/>
            <a:ext cx="8229600" cy="3916457"/>
          </a:xfrm>
        </p:spPr>
        <p:txBody>
          <a:bodyPr>
            <a:spAutoFit/>
          </a:bodyPr>
          <a:lstStyle/>
          <a:p>
            <a:r>
              <a:rPr lang="en-US" sz="2400" dirty="0"/>
              <a:t>Purpose and Function</a:t>
            </a:r>
          </a:p>
          <a:p>
            <a:pPr lvl="1"/>
            <a:r>
              <a:rPr lang="en-US" sz="2400" dirty="0"/>
              <a:t>Daytime running lights (</a:t>
            </a:r>
            <a:r>
              <a:rPr lang="en-US" sz="2400" spc="-350" dirty="0"/>
              <a:t>D R L </a:t>
            </a:r>
            <a:r>
              <a:rPr lang="en-US" sz="2400" dirty="0"/>
              <a:t>s) are lights at the front of the vehicle that are on all the time the engine is running, unless they are turned off, or when the headlights are on.</a:t>
            </a:r>
          </a:p>
          <a:p>
            <a:r>
              <a:rPr lang="en-US" sz="2400" spc="-350" dirty="0"/>
              <a:t>D R L </a:t>
            </a:r>
            <a:r>
              <a:rPr lang="en-US" sz="2400" dirty="0"/>
              <a:t>s involve operation of the following:</a:t>
            </a:r>
          </a:p>
          <a:p>
            <a:pPr lvl="1"/>
            <a:r>
              <a:rPr lang="en-US" sz="2400" dirty="0"/>
              <a:t>Front parking lights</a:t>
            </a:r>
          </a:p>
          <a:p>
            <a:pPr lvl="1"/>
            <a:r>
              <a:rPr lang="en-US" sz="2400" dirty="0"/>
              <a:t>Separate </a:t>
            </a:r>
            <a:r>
              <a:rPr lang="en-US" sz="2400" spc="-350" dirty="0"/>
              <a:t>D R </a:t>
            </a:r>
            <a:r>
              <a:rPr lang="en-US" sz="2400" dirty="0"/>
              <a:t>L lamps</a:t>
            </a:r>
          </a:p>
          <a:p>
            <a:pPr lvl="1"/>
            <a:r>
              <a:rPr lang="en-US" sz="2400" dirty="0"/>
              <a:t>Headlights (at a reduced current)</a:t>
            </a:r>
          </a:p>
        </p:txBody>
      </p:sp>
    </p:spTree>
    <p:extLst>
      <p:ext uri="{BB962C8B-B14F-4D97-AF65-F5344CB8AC3E}">
        <p14:creationId xmlns:p14="http://schemas.microsoft.com/office/powerpoint/2010/main" val="223544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53.12 DRL Schematic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1001" y="1021814"/>
            <a:ext cx="4477624" cy="52420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3505200" cy="3785652"/>
          </a:xfrm>
        </p:spPr>
        <p:txBody>
          <a:bodyPr/>
          <a:lstStyle/>
          <a:p>
            <a:r>
              <a:rPr lang="en-US" sz="2400" dirty="0"/>
              <a:t>A schematic showing a DRL circuit that uses the headlights. Also notice that each headlight has its own fuse to protect the circuit. Check service information for how the DRLs operate on the vehicle being serviced</a:t>
            </a:r>
          </a:p>
        </p:txBody>
      </p:sp>
    </p:spTree>
    <p:extLst>
      <p:ext uri="{BB962C8B-B14F-4D97-AF65-F5344CB8AC3E}">
        <p14:creationId xmlns:p14="http://schemas.microsoft.com/office/powerpoint/2010/main" val="747379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6479"/>
            <a:ext cx="8229600" cy="646331"/>
          </a:xfrm>
        </p:spPr>
        <p:txBody>
          <a:bodyPr>
            <a:spAutoFit/>
          </a:bodyPr>
          <a:lstStyle/>
          <a:p>
            <a:r>
              <a:rPr lang="en-US" dirty="0"/>
              <a:t>Headlights </a:t>
            </a:r>
            <a:r>
              <a:rPr lang="en-US" sz="2800" dirty="0"/>
              <a:t>(1 of 2)</a:t>
            </a:r>
            <a:endParaRPr lang="en-US" sz="2800" dirty="0">
              <a:solidFill>
                <a:schemeClr val="bg2"/>
              </a:solidFill>
            </a:endParaRPr>
          </a:p>
        </p:txBody>
      </p:sp>
      <p:sp>
        <p:nvSpPr>
          <p:cNvPr id="4" name="Content Placeholder 3"/>
          <p:cNvSpPr>
            <a:spLocks noGrp="1"/>
          </p:cNvSpPr>
          <p:nvPr>
            <p:ph idx="1"/>
          </p:nvPr>
        </p:nvSpPr>
        <p:spPr>
          <a:xfrm>
            <a:off x="457200" y="1014695"/>
            <a:ext cx="8229600" cy="3023905"/>
          </a:xfrm>
        </p:spPr>
        <p:txBody>
          <a:bodyPr>
            <a:spAutoFit/>
          </a:bodyPr>
          <a:lstStyle/>
          <a:p>
            <a:r>
              <a:rPr lang="en-US" sz="2400" dirty="0"/>
              <a:t>Headlight Switches</a:t>
            </a:r>
          </a:p>
          <a:p>
            <a:pPr lvl="1"/>
            <a:r>
              <a:rPr lang="en-US" sz="2400" dirty="0"/>
              <a:t>Older vehicles use the headlight switch to operate the exterior and interior lights.</a:t>
            </a:r>
          </a:p>
          <a:p>
            <a:r>
              <a:rPr lang="en-US" sz="2400" dirty="0"/>
              <a:t>Composite Headlights</a:t>
            </a:r>
          </a:p>
          <a:p>
            <a:pPr lvl="1"/>
            <a:r>
              <a:rPr lang="en-US" sz="2400" dirty="0"/>
              <a:t>Composite headlights are constructed using a replaceable bulb and a fixed lens cover that is part of the vehicle.</a:t>
            </a:r>
          </a:p>
        </p:txBody>
      </p:sp>
    </p:spTree>
    <p:extLst>
      <p:ext uri="{BB962C8B-B14F-4D97-AF65-F5344CB8AC3E}">
        <p14:creationId xmlns:p14="http://schemas.microsoft.com/office/powerpoint/2010/main" val="2788341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0960"/>
            <a:ext cx="8229600" cy="534407"/>
          </a:xfrm>
        </p:spPr>
        <p:txBody>
          <a:bodyPr>
            <a:noAutofit/>
          </a:bodyPr>
          <a:lstStyle/>
          <a:p>
            <a:r>
              <a:rPr lang="en-US" dirty="0"/>
              <a:t>Headlights </a:t>
            </a:r>
            <a:r>
              <a:rPr lang="en-US" sz="2800" dirty="0"/>
              <a:t>(2 of 2)</a:t>
            </a:r>
            <a:endParaRPr lang="en-US" sz="2800" dirty="0">
              <a:solidFill>
                <a:schemeClr val="bg2"/>
              </a:solidFill>
            </a:endParaRPr>
          </a:p>
        </p:txBody>
      </p:sp>
      <p:sp>
        <p:nvSpPr>
          <p:cNvPr id="4" name="Content Placeholder 3"/>
          <p:cNvSpPr>
            <a:spLocks noGrp="1"/>
          </p:cNvSpPr>
          <p:nvPr>
            <p:ph idx="1"/>
          </p:nvPr>
        </p:nvSpPr>
        <p:spPr>
          <a:xfrm>
            <a:off x="457200" y="1019175"/>
            <a:ext cx="8229600" cy="4314825"/>
          </a:xfrm>
        </p:spPr>
        <p:txBody>
          <a:bodyPr>
            <a:noAutofit/>
          </a:bodyPr>
          <a:lstStyle/>
          <a:p>
            <a:r>
              <a:rPr lang="en-US" sz="2400" dirty="0"/>
              <a:t>Bulb Faults</a:t>
            </a:r>
          </a:p>
          <a:p>
            <a:pPr lvl="1"/>
            <a:r>
              <a:rPr lang="en-US" sz="2400" dirty="0"/>
              <a:t>Gray color. Low voltage to the bulb (check for corroded socket or connector)</a:t>
            </a:r>
          </a:p>
          <a:p>
            <a:pPr lvl="1"/>
            <a:r>
              <a:rPr lang="en-US" sz="2400" dirty="0"/>
              <a:t>White (cloudy) color. Indication of an air leak</a:t>
            </a:r>
          </a:p>
          <a:p>
            <a:pPr lvl="1"/>
            <a:r>
              <a:rPr lang="en-US" sz="2400" dirty="0"/>
              <a:t>Broken filament. Usually caused by excessive vibration</a:t>
            </a:r>
          </a:p>
          <a:p>
            <a:pPr lvl="1"/>
            <a:r>
              <a:rPr lang="en-US" sz="2400" dirty="0"/>
              <a:t>Blistered glass. Indication that someone has touched the glass</a:t>
            </a:r>
          </a:p>
          <a:p>
            <a:r>
              <a:rPr lang="en-US" sz="2400" dirty="0"/>
              <a:t>Cloudy Headlight Restoration</a:t>
            </a:r>
          </a:p>
          <a:p>
            <a:pPr lvl="1"/>
            <a:r>
              <a:rPr lang="en-US" sz="2400" dirty="0"/>
              <a:t>The process of restoring the surface of a composite headlight assembly</a:t>
            </a:r>
          </a:p>
        </p:txBody>
      </p:sp>
    </p:spTree>
    <p:extLst>
      <p:ext uri="{BB962C8B-B14F-4D97-AF65-F5344CB8AC3E}">
        <p14:creationId xmlns:p14="http://schemas.microsoft.com/office/powerpoint/2010/main" val="947715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53.13 Headlight Circuit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257800" y="1005979"/>
            <a:ext cx="3280478" cy="52053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4038600" cy="2308324"/>
          </a:xfrm>
        </p:spPr>
        <p:txBody>
          <a:bodyPr/>
          <a:lstStyle/>
          <a:p>
            <a:r>
              <a:rPr lang="en-US" sz="2400" dirty="0"/>
              <a:t>A typical headlight circuit diagram on an older vehicle that does not use a controller, such as the BCM, to control the operation of the lights.</a:t>
            </a:r>
          </a:p>
        </p:txBody>
      </p:sp>
    </p:spTree>
    <p:extLst>
      <p:ext uri="{BB962C8B-B14F-4D97-AF65-F5344CB8AC3E}">
        <p14:creationId xmlns:p14="http://schemas.microsoft.com/office/powerpoint/2010/main" val="2129299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Headlight Circuit, Low Beam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headlights_low_beam">
            <a:hlinkClick r:id="" action="ppaction://media"/>
            <a:extLst>
              <a:ext uri="{FF2B5EF4-FFF2-40B4-BE49-F238E27FC236}">
                <a16:creationId xmlns:a16="http://schemas.microsoft.com/office/drawing/2014/main" id="{FC8ADF01-6BC5-AECE-35FC-FD2CCE6111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226502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Headlight Circuit, High Beam</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headlights_high_beam">
            <a:hlinkClick r:id="" action="ppaction://media"/>
            <a:extLst>
              <a:ext uri="{FF2B5EF4-FFF2-40B4-BE49-F238E27FC236}">
                <a16:creationId xmlns:a16="http://schemas.microsoft.com/office/drawing/2014/main" id="{82E24022-645F-0335-F665-1AA54D4845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84784"/>
            <a:ext cx="9144000" cy="5143500"/>
          </a:xfrm>
          <a:prstGeom prst="rect">
            <a:avLst/>
          </a:prstGeom>
        </p:spPr>
      </p:pic>
    </p:spTree>
    <p:extLst>
      <p:ext uri="{BB962C8B-B14F-4D97-AF65-F5344CB8AC3E}">
        <p14:creationId xmlns:p14="http://schemas.microsoft.com/office/powerpoint/2010/main" val="358977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53.14 Composite Lamp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59325" y="990600"/>
            <a:ext cx="5327475" cy="3505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90600"/>
            <a:ext cx="2705100" cy="3785652"/>
          </a:xfrm>
        </p:spPr>
        <p:txBody>
          <a:bodyPr/>
          <a:lstStyle/>
          <a:p>
            <a:r>
              <a:rPr lang="en-US" sz="2400" dirty="0"/>
              <a:t>A typical composite headlamp assembly. The lens, housing, and bulb sockets are usually included as a complete assembly</a:t>
            </a:r>
          </a:p>
        </p:txBody>
      </p:sp>
    </p:spTree>
    <p:extLst>
      <p:ext uri="{BB962C8B-B14F-4D97-AF65-F5344CB8AC3E}">
        <p14:creationId xmlns:p14="http://schemas.microsoft.com/office/powerpoint/2010/main" val="3851644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53.15 Halogen Handling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600"/>
            <a:ext cx="4931968" cy="44405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971800" cy="1938992"/>
          </a:xfrm>
        </p:spPr>
        <p:txBody>
          <a:bodyPr/>
          <a:lstStyle/>
          <a:p>
            <a:r>
              <a:rPr lang="en-US" sz="2400" dirty="0"/>
              <a:t>Handle a halogen bulb by the base to prevent the skin’s oil from getting on the glass</a:t>
            </a:r>
          </a:p>
        </p:txBody>
      </p:sp>
    </p:spTree>
    <p:extLst>
      <p:ext uri="{BB962C8B-B14F-4D97-AF65-F5344CB8AC3E}">
        <p14:creationId xmlns:p14="http://schemas.microsoft.com/office/powerpoint/2010/main" val="2820657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53.16 Cloudy Lense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68775" y="1047396"/>
            <a:ext cx="4484688" cy="36408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163784" cy="2677656"/>
          </a:xfrm>
        </p:spPr>
        <p:txBody>
          <a:bodyPr/>
          <a:lstStyle/>
          <a:p>
            <a:r>
              <a:rPr lang="en-US" sz="2400" dirty="0"/>
              <a:t>The right side of this headlight assembly has been restored, but still needs to be polished. The left side is cloudy and not yet restored</a:t>
            </a:r>
          </a:p>
        </p:txBody>
      </p:sp>
    </p:spTree>
    <p:extLst>
      <p:ext uri="{BB962C8B-B14F-4D97-AF65-F5344CB8AC3E}">
        <p14:creationId xmlns:p14="http://schemas.microsoft.com/office/powerpoint/2010/main" val="64615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1069"/>
            <a:ext cx="8229600" cy="646331"/>
          </a:xfrm>
        </p:spPr>
        <p:txBody>
          <a:bodyPr>
            <a:spAutoFit/>
          </a:bodyPr>
          <a:lstStyle/>
          <a:p>
            <a:r>
              <a:rPr lang="en-US" dirty="0"/>
              <a:t>Learning Objectives </a:t>
            </a:r>
            <a:r>
              <a:rPr lang="en-US" sz="2800" dirty="0"/>
              <a:t>(3 of 3)</a:t>
            </a:r>
          </a:p>
        </p:txBody>
      </p:sp>
      <p:sp>
        <p:nvSpPr>
          <p:cNvPr id="4" name="Content Placeholder 3"/>
          <p:cNvSpPr>
            <a:spLocks noGrp="1"/>
          </p:cNvSpPr>
          <p:nvPr>
            <p:ph idx="1"/>
          </p:nvPr>
        </p:nvSpPr>
        <p:spPr>
          <a:xfrm>
            <a:off x="457200" y="987891"/>
            <a:ext cx="8229600" cy="2323713"/>
          </a:xfrm>
        </p:spPr>
        <p:txBody>
          <a:bodyPr>
            <a:spAutoFit/>
          </a:bodyPr>
          <a:lstStyle/>
          <a:p>
            <a:pPr marL="704850" indent="-704850">
              <a:buNone/>
            </a:pPr>
            <a:r>
              <a:rPr lang="en-US" sz="2400" b="1" dirty="0">
                <a:solidFill>
                  <a:schemeClr val="bg2"/>
                </a:solidFill>
              </a:rPr>
              <a:t>53.18 </a:t>
            </a:r>
            <a:r>
              <a:rPr lang="en-US" sz="2400" dirty="0"/>
              <a:t>Describe illuminated entry.</a:t>
            </a:r>
          </a:p>
          <a:p>
            <a:pPr marL="841248" indent="-841248">
              <a:buNone/>
            </a:pPr>
            <a:r>
              <a:rPr lang="en-US" sz="2400" b="1" dirty="0">
                <a:solidFill>
                  <a:schemeClr val="bg2"/>
                </a:solidFill>
              </a:rPr>
              <a:t>53.19 </a:t>
            </a:r>
            <a:r>
              <a:rPr lang="en-US" sz="2400" dirty="0"/>
              <a:t>Explain the procedures to inspect and troubleshoot headlight system.</a:t>
            </a:r>
          </a:p>
          <a:p>
            <a:pPr marL="841248" indent="-841248">
              <a:buNone/>
            </a:pPr>
            <a:r>
              <a:rPr lang="en-US" sz="2400" b="1" dirty="0">
                <a:solidFill>
                  <a:schemeClr val="bg2"/>
                </a:solidFill>
              </a:rPr>
              <a:t>53.20 </a:t>
            </a:r>
            <a:r>
              <a:rPr lang="en-US" sz="2400" dirty="0"/>
              <a:t>Explain the procedures to diagnose the lighting and signaling system.</a:t>
            </a:r>
          </a:p>
        </p:txBody>
      </p:sp>
    </p:spTree>
    <p:extLst>
      <p:ext uri="{BB962C8B-B14F-4D97-AF65-F5344CB8AC3E}">
        <p14:creationId xmlns:p14="http://schemas.microsoft.com/office/powerpoint/2010/main" val="29371247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9587"/>
            <a:ext cx="8229600" cy="646331"/>
          </a:xfrm>
        </p:spPr>
        <p:txBody>
          <a:bodyPr>
            <a:spAutoFit/>
          </a:bodyPr>
          <a:lstStyle/>
          <a:p>
            <a:r>
              <a:rPr lang="en-US" dirty="0">
                <a:solidFill>
                  <a:schemeClr val="bg2"/>
                </a:solidFill>
              </a:rPr>
              <a:t>Question 2: ?</a:t>
            </a:r>
            <a:endParaRPr lang="en-US" sz="2800" dirty="0">
              <a:solidFill>
                <a:schemeClr val="bg2"/>
              </a:solidFill>
            </a:endParaRPr>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t>Why is it important to avoid touching a halogen bulb with your fingers?</a:t>
            </a:r>
            <a:endParaRPr lang="en-US" sz="2400" dirty="0">
              <a:solidFill>
                <a:srgbClr val="000000"/>
              </a:solidFill>
            </a:endParaRPr>
          </a:p>
        </p:txBody>
      </p:sp>
    </p:spTree>
    <p:extLst>
      <p:ext uri="{BB962C8B-B14F-4D97-AF65-F5344CB8AC3E}">
        <p14:creationId xmlns:p14="http://schemas.microsoft.com/office/powerpoint/2010/main" val="11017688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919"/>
            <a:ext cx="8229600" cy="646331"/>
          </a:xfrm>
        </p:spPr>
        <p:txBody>
          <a:bodyPr>
            <a:spAutoFit/>
          </a:bodyPr>
          <a:lstStyle/>
          <a:p>
            <a:r>
              <a:rPr lang="en-US" dirty="0"/>
              <a:t>Answer 2</a:t>
            </a:r>
            <a:endParaRPr lang="en-US" sz="2800" dirty="0">
              <a:solidFill>
                <a:schemeClr val="bg2"/>
              </a:solidFill>
            </a:endParaRP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solidFill>
                  <a:srgbClr val="000000"/>
                </a:solidFill>
              </a:rPr>
              <a:t>To prevent the bulb from failing prematurely.</a:t>
            </a:r>
          </a:p>
        </p:txBody>
      </p:sp>
    </p:spTree>
    <p:extLst>
      <p:ext uri="{BB962C8B-B14F-4D97-AF65-F5344CB8AC3E}">
        <p14:creationId xmlns:p14="http://schemas.microsoft.com/office/powerpoint/2010/main" val="19711845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3369"/>
            <a:ext cx="8229600" cy="1077218"/>
          </a:xfrm>
        </p:spPr>
        <p:txBody>
          <a:bodyPr>
            <a:spAutoFit/>
          </a:bodyPr>
          <a:lstStyle/>
          <a:p>
            <a:r>
              <a:rPr lang="en-US" dirty="0"/>
              <a:t>High-Intensity Discharge Headlights </a:t>
            </a:r>
            <a:r>
              <a:rPr lang="en-US" sz="2800" dirty="0"/>
              <a:t>(1 of 2)</a:t>
            </a:r>
            <a:endParaRPr lang="en-US" sz="2800" dirty="0">
              <a:solidFill>
                <a:schemeClr val="bg2"/>
              </a:solidFill>
            </a:endParaRPr>
          </a:p>
        </p:txBody>
      </p:sp>
      <p:sp>
        <p:nvSpPr>
          <p:cNvPr id="4" name="Content Placeholder 3"/>
          <p:cNvSpPr>
            <a:spLocks noGrp="1"/>
          </p:cNvSpPr>
          <p:nvPr>
            <p:ph idx="1"/>
          </p:nvPr>
        </p:nvSpPr>
        <p:spPr>
          <a:xfrm>
            <a:off x="457200" y="1405875"/>
            <a:ext cx="8229600" cy="3547125"/>
          </a:xfrm>
        </p:spPr>
        <p:txBody>
          <a:bodyPr>
            <a:spAutoFit/>
          </a:bodyPr>
          <a:lstStyle/>
          <a:p>
            <a:r>
              <a:rPr lang="en-US" sz="2400" dirty="0"/>
              <a:t>Parts and Operation</a:t>
            </a:r>
          </a:p>
          <a:p>
            <a:pPr lvl="1"/>
            <a:r>
              <a:rPr lang="en-US" sz="2400" dirty="0"/>
              <a:t>High-intensity discharge (</a:t>
            </a:r>
            <a:r>
              <a:rPr lang="en-US" sz="2400" kern="0" spc="-350" dirty="0"/>
              <a:t>H I </a:t>
            </a:r>
            <a:r>
              <a:rPr lang="en-US" sz="2400" dirty="0"/>
              <a:t>D) headlights produce light that is crisper, clearer, and brighter than light produced by a halogen headlight.</a:t>
            </a:r>
          </a:p>
          <a:p>
            <a:r>
              <a:rPr lang="en-US" sz="2400" dirty="0"/>
              <a:t>Stages of </a:t>
            </a:r>
            <a:r>
              <a:rPr lang="en-US" sz="2400" kern="0" spc="-350" dirty="0"/>
              <a:t>H I </a:t>
            </a:r>
            <a:r>
              <a:rPr lang="en-US" sz="2400" dirty="0"/>
              <a:t>D Headlamp Operation</a:t>
            </a:r>
          </a:p>
          <a:p>
            <a:pPr marL="914400" lvl="1" indent="-457200">
              <a:buFont typeface="+mj-lt"/>
              <a:buAutoNum type="arabicPeriod"/>
            </a:pPr>
            <a:r>
              <a:rPr lang="en-US" sz="2400" dirty="0"/>
              <a:t>Start-up or stroke state</a:t>
            </a:r>
          </a:p>
          <a:p>
            <a:pPr marL="914400" lvl="1" indent="-457200">
              <a:buFont typeface="+mj-lt"/>
              <a:buAutoNum type="arabicPeriod"/>
            </a:pPr>
            <a:r>
              <a:rPr lang="en-US" sz="2400" dirty="0"/>
              <a:t>Run-up state</a:t>
            </a:r>
          </a:p>
          <a:p>
            <a:pPr marL="914400" lvl="1" indent="-457200">
              <a:buFont typeface="+mj-lt"/>
              <a:buAutoNum type="arabicPeriod"/>
            </a:pPr>
            <a:r>
              <a:rPr lang="en-US" sz="2400" dirty="0"/>
              <a:t>Steady state</a:t>
            </a:r>
          </a:p>
        </p:txBody>
      </p:sp>
    </p:spTree>
    <p:extLst>
      <p:ext uri="{BB962C8B-B14F-4D97-AF65-F5344CB8AC3E}">
        <p14:creationId xmlns:p14="http://schemas.microsoft.com/office/powerpoint/2010/main" val="41010658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5770"/>
            <a:ext cx="8229600" cy="946736"/>
          </a:xfrm>
        </p:spPr>
        <p:txBody>
          <a:bodyPr>
            <a:noAutofit/>
          </a:bodyPr>
          <a:lstStyle/>
          <a:p>
            <a:r>
              <a:rPr lang="en-US" dirty="0"/>
              <a:t>High-Intensity Discharge Headlights </a:t>
            </a:r>
            <a:r>
              <a:rPr lang="en-US" sz="2800" dirty="0"/>
              <a:t>(2 of 2)</a:t>
            </a:r>
            <a:endParaRPr lang="en-US" sz="2800" dirty="0">
              <a:solidFill>
                <a:schemeClr val="bg2"/>
              </a:solidFill>
            </a:endParaRPr>
          </a:p>
        </p:txBody>
      </p:sp>
      <p:sp>
        <p:nvSpPr>
          <p:cNvPr id="4" name="Content Placeholder 3"/>
          <p:cNvSpPr>
            <a:spLocks noGrp="1"/>
          </p:cNvSpPr>
          <p:nvPr>
            <p:ph idx="1"/>
          </p:nvPr>
        </p:nvSpPr>
        <p:spPr>
          <a:xfrm>
            <a:off x="457200" y="1438275"/>
            <a:ext cx="8229600" cy="4200525"/>
          </a:xfrm>
        </p:spPr>
        <p:txBody>
          <a:bodyPr>
            <a:noAutofit/>
          </a:bodyPr>
          <a:lstStyle/>
          <a:p>
            <a:r>
              <a:rPr lang="en-US" sz="2400" dirty="0"/>
              <a:t>Bi-Xenon Headlights</a:t>
            </a:r>
          </a:p>
          <a:p>
            <a:pPr lvl="1"/>
            <a:r>
              <a:rPr lang="en-US" sz="2400" dirty="0"/>
              <a:t>Uses a shutter to block some of the light during low-beam operation, and then mechanically move to expose more of the light from the bulb for high-beam operation.</a:t>
            </a:r>
          </a:p>
          <a:p>
            <a:r>
              <a:rPr lang="en-US" sz="2400" kern="0" spc="-350" dirty="0"/>
              <a:t>H I </a:t>
            </a:r>
            <a:r>
              <a:rPr lang="en-US" sz="2400" dirty="0"/>
              <a:t>D Headlight Failure Symptoms</a:t>
            </a:r>
          </a:p>
          <a:p>
            <a:pPr lvl="1"/>
            <a:r>
              <a:rPr lang="en-US" sz="2400" dirty="0"/>
              <a:t>A light flickers</a:t>
            </a:r>
          </a:p>
          <a:p>
            <a:pPr lvl="1"/>
            <a:r>
              <a:rPr lang="en-US" sz="2400" dirty="0"/>
              <a:t>Lights go out (caused when the ballast assembly detects repeated bulb restrikes)</a:t>
            </a:r>
          </a:p>
          <a:p>
            <a:pPr lvl="1"/>
            <a:r>
              <a:rPr lang="en-US" sz="2400" dirty="0"/>
              <a:t>Color changes to a dim pink glow</a:t>
            </a:r>
          </a:p>
        </p:txBody>
      </p:sp>
    </p:spTree>
    <p:extLst>
      <p:ext uri="{BB962C8B-B14F-4D97-AF65-F5344CB8AC3E}">
        <p14:creationId xmlns:p14="http://schemas.microsoft.com/office/powerpoint/2010/main" val="1502076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53.17 HID Igniter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0" y="989201"/>
            <a:ext cx="4756277" cy="46480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95600" cy="2308324"/>
          </a:xfrm>
        </p:spPr>
        <p:txBody>
          <a:bodyPr/>
          <a:lstStyle/>
          <a:p>
            <a:r>
              <a:rPr lang="en-US" sz="2400" dirty="0"/>
              <a:t>The igniter contains the ballast and transformer needed to provide high-voltage pulses to the arc-tube bulb</a:t>
            </a:r>
          </a:p>
        </p:txBody>
      </p:sp>
    </p:spTree>
    <p:extLst>
      <p:ext uri="{BB962C8B-B14F-4D97-AF65-F5344CB8AC3E}">
        <p14:creationId xmlns:p14="http://schemas.microsoft.com/office/powerpoint/2010/main" val="8594813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285999"/>
            <a:ext cx="7975529" cy="40000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45587"/>
            <a:ext cx="8051729" cy="2308324"/>
          </a:xfrm>
        </p:spPr>
        <p:txBody>
          <a:bodyPr/>
          <a:lstStyle/>
          <a:p>
            <a:r>
              <a:rPr lang="en-US" dirty="0"/>
              <a:t>Frequently Asked Question: What Is the Difference between the Temperature of the Light and the Brightness of the Light?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36340" y="3124200"/>
            <a:ext cx="7543800" cy="3046988"/>
          </a:xfrm>
        </p:spPr>
        <p:txBody>
          <a:bodyPr/>
          <a:lstStyle/>
          <a:p>
            <a:r>
              <a:rPr lang="en-US" sz="2400" b="1" dirty="0"/>
              <a:t>What Is the Difference between the Temperature of the Light and the Brightness of the Light?  </a:t>
            </a:r>
            <a:r>
              <a:rPr lang="en-US" sz="2400" dirty="0"/>
              <a:t>The temperature of the light indicates the color of the light. The brightness of the light is measured in lumens. A standard 100 watt incandescent light bulb emits about 1,700 lumens. A typical halogen headlight bulb produces about 2,000 lumens, and a typical HID bulb produces about 2,800 lumens.</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72049" y="2376981"/>
            <a:ext cx="7272381"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7131367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53.18 HID Color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943600" y="228600"/>
            <a:ext cx="2400531" cy="606450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4495800" cy="3785652"/>
          </a:xfrm>
        </p:spPr>
        <p:txBody>
          <a:bodyPr/>
          <a:lstStyle/>
          <a:p>
            <a:r>
              <a:rPr lang="en-US" sz="2400" dirty="0"/>
              <a:t>(a) The color of light is measured in degrees Kevin (K). The higher the temperature of the light, the bluer the appearance. (b) HID (xenon) headlights emit a whiter light than halogen headlights and usually look blue compared to halogen bulbs.</a:t>
            </a:r>
          </a:p>
        </p:txBody>
      </p:sp>
    </p:spTree>
    <p:extLst>
      <p:ext uri="{BB962C8B-B14F-4D97-AF65-F5344CB8AC3E}">
        <p14:creationId xmlns:p14="http://schemas.microsoft.com/office/powerpoint/2010/main" val="7202499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1434"/>
            <a:ext cx="8229600" cy="646331"/>
          </a:xfrm>
        </p:spPr>
        <p:txBody>
          <a:bodyPr>
            <a:spAutoFit/>
          </a:bodyPr>
          <a:lstStyle/>
          <a:p>
            <a:r>
              <a:rPr lang="en-US" spc="-450" dirty="0"/>
              <a:t>L E </a:t>
            </a:r>
            <a:r>
              <a:rPr lang="en-US" dirty="0"/>
              <a:t>D Headlights</a:t>
            </a:r>
            <a:endParaRPr lang="en-US" sz="2800" dirty="0">
              <a:solidFill>
                <a:schemeClr val="bg2"/>
              </a:solidFill>
            </a:endParaRPr>
          </a:p>
        </p:txBody>
      </p:sp>
      <p:sp>
        <p:nvSpPr>
          <p:cNvPr id="4" name="Content Placeholder 3"/>
          <p:cNvSpPr>
            <a:spLocks noGrp="1"/>
          </p:cNvSpPr>
          <p:nvPr>
            <p:ph idx="1"/>
          </p:nvPr>
        </p:nvSpPr>
        <p:spPr>
          <a:xfrm>
            <a:off x="457200" y="1009650"/>
            <a:ext cx="8229600" cy="3562350"/>
          </a:xfrm>
        </p:spPr>
        <p:txBody>
          <a:bodyPr>
            <a:spAutoFit/>
          </a:bodyPr>
          <a:lstStyle/>
          <a:p>
            <a:r>
              <a:rPr lang="en-US" sz="2400" dirty="0"/>
              <a:t>The advantages of </a:t>
            </a:r>
            <a:r>
              <a:rPr lang="en-US" sz="2400" spc="-350" dirty="0"/>
              <a:t>L E </a:t>
            </a:r>
            <a:r>
              <a:rPr lang="en-US" sz="2400" dirty="0"/>
              <a:t>D headlights compared to other types include:</a:t>
            </a:r>
          </a:p>
          <a:p>
            <a:pPr lvl="1"/>
            <a:r>
              <a:rPr lang="en-US" sz="2400" dirty="0"/>
              <a:t>Long service life</a:t>
            </a:r>
          </a:p>
          <a:p>
            <a:pPr lvl="1"/>
            <a:r>
              <a:rPr lang="en-US" sz="2400" dirty="0"/>
              <a:t>Reduced electrical power required</a:t>
            </a:r>
          </a:p>
          <a:p>
            <a:r>
              <a:rPr lang="en-US" sz="2400" dirty="0"/>
              <a:t>The disadvantages of </a:t>
            </a:r>
            <a:r>
              <a:rPr lang="en-US" sz="2400" spc="-350" dirty="0"/>
              <a:t>L E </a:t>
            </a:r>
            <a:r>
              <a:rPr lang="en-US" sz="2400" dirty="0"/>
              <a:t>D headlights include:</a:t>
            </a:r>
          </a:p>
          <a:p>
            <a:pPr lvl="1"/>
            <a:r>
              <a:rPr lang="en-US" sz="2400" dirty="0"/>
              <a:t>Higher cost</a:t>
            </a:r>
          </a:p>
          <a:p>
            <a:pPr lvl="1"/>
            <a:r>
              <a:rPr lang="en-US" sz="2400" dirty="0"/>
              <a:t>Many small </a:t>
            </a:r>
            <a:r>
              <a:rPr lang="en-US" sz="2400" spc="-350" dirty="0"/>
              <a:t>L E D </a:t>
            </a:r>
            <a:r>
              <a:rPr lang="en-US" sz="2400" dirty="0"/>
              <a:t>s are required to create the necessary light output</a:t>
            </a:r>
          </a:p>
        </p:txBody>
      </p:sp>
    </p:spTree>
    <p:extLst>
      <p:ext uri="{BB962C8B-B14F-4D97-AF65-F5344CB8AC3E}">
        <p14:creationId xmlns:p14="http://schemas.microsoft.com/office/powerpoint/2010/main" val="3125039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53.19 LED Headlights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0" y="1049318"/>
            <a:ext cx="4919663" cy="39897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2667000"/>
          </a:xfrm>
        </p:spPr>
        <p:txBody>
          <a:bodyPr/>
          <a:lstStyle/>
          <a:p>
            <a:r>
              <a:rPr lang="en-US" sz="2400" dirty="0"/>
              <a:t>LED headlights usually require multiple units to provide the needed light, as seen on this Lexus LS 600h</a:t>
            </a:r>
          </a:p>
        </p:txBody>
      </p:sp>
    </p:spTree>
    <p:extLst>
      <p:ext uri="{BB962C8B-B14F-4D97-AF65-F5344CB8AC3E}">
        <p14:creationId xmlns:p14="http://schemas.microsoft.com/office/powerpoint/2010/main" val="11143906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919"/>
            <a:ext cx="8229600" cy="646331"/>
          </a:xfrm>
        </p:spPr>
        <p:txBody>
          <a:bodyPr>
            <a:spAutoFit/>
          </a:bodyPr>
          <a:lstStyle/>
          <a:p>
            <a:r>
              <a:rPr lang="en-US" dirty="0">
                <a:solidFill>
                  <a:schemeClr val="bg2"/>
                </a:solidFill>
              </a:rPr>
              <a:t>Question 3: ?</a:t>
            </a:r>
            <a:endParaRPr lang="en-US" sz="2800" dirty="0">
              <a:solidFill>
                <a:schemeClr val="bg2"/>
              </a:solidFill>
            </a:endParaRP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What are the advantages of </a:t>
            </a:r>
            <a:r>
              <a:rPr lang="en-US" sz="2400" spc="-350" dirty="0"/>
              <a:t>L E </a:t>
            </a:r>
            <a:r>
              <a:rPr lang="en-US" sz="2400" dirty="0"/>
              <a:t>D lights?</a:t>
            </a:r>
            <a:endParaRPr lang="en-US" sz="2400" dirty="0">
              <a:solidFill>
                <a:srgbClr val="000000"/>
              </a:solidFill>
            </a:endParaRPr>
          </a:p>
        </p:txBody>
      </p:sp>
    </p:spTree>
    <p:extLst>
      <p:ext uri="{BB962C8B-B14F-4D97-AF65-F5344CB8AC3E}">
        <p14:creationId xmlns:p14="http://schemas.microsoft.com/office/powerpoint/2010/main" val="2160284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6224"/>
            <a:ext cx="8229600" cy="646331"/>
          </a:xfrm>
        </p:spPr>
        <p:txBody>
          <a:bodyPr>
            <a:spAutoFit/>
          </a:bodyPr>
          <a:lstStyle/>
          <a:p>
            <a:r>
              <a:rPr lang="en-US" dirty="0"/>
              <a:t>Lighting Systems </a:t>
            </a:r>
            <a:r>
              <a:rPr lang="en-US" sz="2800" dirty="0"/>
              <a:t>(1 of 2)</a:t>
            </a:r>
          </a:p>
        </p:txBody>
      </p:sp>
      <p:sp>
        <p:nvSpPr>
          <p:cNvPr id="4" name="Content Placeholder 3"/>
          <p:cNvSpPr>
            <a:spLocks noGrp="1"/>
          </p:cNvSpPr>
          <p:nvPr>
            <p:ph idx="1"/>
          </p:nvPr>
        </p:nvSpPr>
        <p:spPr>
          <a:xfrm>
            <a:off x="457200" y="990600"/>
            <a:ext cx="8229600" cy="3924299"/>
          </a:xfrm>
        </p:spPr>
        <p:txBody>
          <a:bodyPr>
            <a:spAutoFit/>
          </a:bodyPr>
          <a:lstStyle/>
          <a:p>
            <a:r>
              <a:rPr lang="en-US" sz="2400" dirty="0"/>
              <a:t>Non-Computer-Controlled Lighting</a:t>
            </a:r>
          </a:p>
          <a:p>
            <a:pPr lvl="1"/>
            <a:r>
              <a:rPr lang="en-US" sz="2400" dirty="0"/>
              <a:t>Older vehicles used the headlight switch to operate all the lights, including:</a:t>
            </a:r>
          </a:p>
          <a:p>
            <a:pPr lvl="1"/>
            <a:r>
              <a:rPr lang="en-US" sz="2400" dirty="0"/>
              <a:t>Headlights</a:t>
            </a:r>
          </a:p>
          <a:p>
            <a:pPr lvl="1"/>
            <a:r>
              <a:rPr lang="en-US" sz="2400" dirty="0"/>
              <a:t>Taillights</a:t>
            </a:r>
          </a:p>
          <a:p>
            <a:pPr lvl="1"/>
            <a:r>
              <a:rPr lang="en-US" sz="2400" dirty="0"/>
              <a:t>Side-marker lights</a:t>
            </a:r>
          </a:p>
          <a:p>
            <a:pPr lvl="1"/>
            <a:r>
              <a:rPr lang="en-US" sz="2400" dirty="0"/>
              <a:t>Front parking lights</a:t>
            </a:r>
          </a:p>
          <a:p>
            <a:pPr lvl="1"/>
            <a:r>
              <a:rPr lang="en-US" sz="2400" dirty="0"/>
              <a:t>Dash lights</a:t>
            </a:r>
          </a:p>
          <a:p>
            <a:pPr lvl="1"/>
            <a:r>
              <a:rPr lang="en-US" sz="2400" dirty="0"/>
              <a:t>Interior (dome) light(s)</a:t>
            </a:r>
          </a:p>
        </p:txBody>
      </p:sp>
    </p:spTree>
    <p:extLst>
      <p:ext uri="{BB962C8B-B14F-4D97-AF65-F5344CB8AC3E}">
        <p14:creationId xmlns:p14="http://schemas.microsoft.com/office/powerpoint/2010/main" val="2804867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919"/>
            <a:ext cx="8229600" cy="646331"/>
          </a:xfrm>
        </p:spPr>
        <p:txBody>
          <a:bodyPr>
            <a:spAutoFit/>
          </a:bodyPr>
          <a:lstStyle/>
          <a:p>
            <a:r>
              <a:rPr lang="en-US" dirty="0"/>
              <a:t>Answer 3</a:t>
            </a:r>
            <a:endParaRPr lang="en-US" sz="2800" dirty="0">
              <a:solidFill>
                <a:schemeClr val="bg2"/>
              </a:solidFill>
            </a:endParaRPr>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IN" sz="2400" dirty="0"/>
              <a:t>Long service life and reduced power consumption.</a:t>
            </a:r>
          </a:p>
        </p:txBody>
      </p:sp>
    </p:spTree>
    <p:extLst>
      <p:ext uri="{BB962C8B-B14F-4D97-AF65-F5344CB8AC3E}">
        <p14:creationId xmlns:p14="http://schemas.microsoft.com/office/powerpoint/2010/main" val="38495279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Adaptive Front Lighting System </a:t>
            </a:r>
            <a:r>
              <a:rPr lang="en-US" sz="2800" dirty="0"/>
              <a:t>(1 of 2)</a:t>
            </a:r>
            <a:endParaRPr lang="en-US" sz="2800" dirty="0">
              <a:solidFill>
                <a:schemeClr val="bg2"/>
              </a:solidFill>
            </a:endParaRPr>
          </a:p>
        </p:txBody>
      </p:sp>
      <p:sp>
        <p:nvSpPr>
          <p:cNvPr id="4" name="Content Placeholder 3"/>
          <p:cNvSpPr>
            <a:spLocks noGrp="1"/>
          </p:cNvSpPr>
          <p:nvPr>
            <p:ph idx="1"/>
          </p:nvPr>
        </p:nvSpPr>
        <p:spPr>
          <a:xfrm>
            <a:off x="457200" y="990600"/>
            <a:ext cx="8229600" cy="3362326"/>
          </a:xfrm>
        </p:spPr>
        <p:txBody>
          <a:bodyPr>
            <a:spAutoFit/>
          </a:bodyPr>
          <a:lstStyle/>
          <a:p>
            <a:r>
              <a:rPr lang="en-US" sz="2400" dirty="0"/>
              <a:t>Purpose and Function</a:t>
            </a:r>
          </a:p>
          <a:p>
            <a:pPr lvl="1"/>
            <a:r>
              <a:rPr lang="en-US" sz="2400" dirty="0"/>
              <a:t>Adaptive (advanced) front lighting system, or </a:t>
            </a:r>
            <a:r>
              <a:rPr lang="en-US" sz="2400" kern="0" spc="-350" dirty="0"/>
              <a:t>A F </a:t>
            </a:r>
            <a:r>
              <a:rPr lang="en-US" sz="2400" dirty="0"/>
              <a:t>S, is a system that mechanically moves the headlights to follow the direction of the front wheels.</a:t>
            </a:r>
          </a:p>
          <a:p>
            <a:r>
              <a:rPr lang="en-US" sz="2400" dirty="0"/>
              <a:t>Parts and Operation</a:t>
            </a:r>
          </a:p>
          <a:p>
            <a:pPr lvl="1"/>
            <a:r>
              <a:rPr lang="en-US" sz="2400" dirty="0"/>
              <a:t>The vehicle has to be moving above a predetermined speed. Self leveling motors are used to keep the lights properly aligned.</a:t>
            </a:r>
          </a:p>
        </p:txBody>
      </p:sp>
    </p:spTree>
    <p:extLst>
      <p:ext uri="{BB962C8B-B14F-4D97-AF65-F5344CB8AC3E}">
        <p14:creationId xmlns:p14="http://schemas.microsoft.com/office/powerpoint/2010/main" val="5570551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3285"/>
            <a:ext cx="8229600" cy="646331"/>
          </a:xfrm>
        </p:spPr>
        <p:txBody>
          <a:bodyPr>
            <a:spAutoFit/>
          </a:bodyPr>
          <a:lstStyle/>
          <a:p>
            <a:r>
              <a:rPr lang="en-US" dirty="0"/>
              <a:t>Adaptive Front Lighting System </a:t>
            </a:r>
            <a:r>
              <a:rPr lang="en-US" sz="2800" dirty="0"/>
              <a:t>(2 of 2)</a:t>
            </a:r>
            <a:endParaRPr lang="en-US" sz="2800" dirty="0">
              <a:solidFill>
                <a:schemeClr val="bg2"/>
              </a:solidFill>
            </a:endParaRPr>
          </a:p>
        </p:txBody>
      </p:sp>
      <p:sp>
        <p:nvSpPr>
          <p:cNvPr id="4" name="Content Placeholder 3"/>
          <p:cNvSpPr>
            <a:spLocks noGrp="1"/>
          </p:cNvSpPr>
          <p:nvPr>
            <p:ph idx="1"/>
          </p:nvPr>
        </p:nvSpPr>
        <p:spPr>
          <a:xfrm>
            <a:off x="457200" y="988635"/>
            <a:ext cx="8229600" cy="2985433"/>
          </a:xfrm>
        </p:spPr>
        <p:txBody>
          <a:bodyPr>
            <a:spAutoFit/>
          </a:bodyPr>
          <a:lstStyle/>
          <a:p>
            <a:r>
              <a:rPr lang="en-US" sz="2400" dirty="0"/>
              <a:t>Diagnosis and Service</a:t>
            </a:r>
          </a:p>
          <a:p>
            <a:pPr lvl="1"/>
            <a:r>
              <a:rPr lang="en-US" sz="2400" dirty="0"/>
              <a:t>Start by checking that </a:t>
            </a:r>
            <a:r>
              <a:rPr lang="en-US" sz="2400" spc="-300" dirty="0"/>
              <a:t>A F </a:t>
            </a:r>
            <a:r>
              <a:rPr lang="en-US" sz="2400" dirty="0"/>
              <a:t>S is switched on.</a:t>
            </a:r>
          </a:p>
          <a:p>
            <a:pPr lvl="1"/>
            <a:r>
              <a:rPr lang="en-US" sz="2400" dirty="0"/>
              <a:t>Check that system performs a self-test during start-up.</a:t>
            </a:r>
          </a:p>
          <a:p>
            <a:pPr lvl="1"/>
            <a:r>
              <a:rPr lang="en-US" sz="2400" dirty="0"/>
              <a:t>Verify that both low-beam and high-beam lights function correctly.</a:t>
            </a:r>
          </a:p>
          <a:p>
            <a:pPr lvl="1"/>
            <a:r>
              <a:rPr lang="en-US" sz="2400" dirty="0"/>
              <a:t>Use a scan tool to test for any </a:t>
            </a:r>
            <a:r>
              <a:rPr lang="en-US" sz="2400" spc="-300" dirty="0"/>
              <a:t>A F </a:t>
            </a:r>
            <a:r>
              <a:rPr lang="en-US" sz="2400" dirty="0"/>
              <a:t>S-related diagnostic trouble codes.</a:t>
            </a:r>
          </a:p>
        </p:txBody>
      </p:sp>
    </p:spTree>
    <p:extLst>
      <p:ext uri="{BB962C8B-B14F-4D97-AF65-F5344CB8AC3E}">
        <p14:creationId xmlns:p14="http://schemas.microsoft.com/office/powerpoint/2010/main" val="711276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53.20 Adaptive Headlights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62100" y="1010113"/>
            <a:ext cx="6019800" cy="43678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5493603"/>
            <a:ext cx="7620000" cy="830997"/>
          </a:xfrm>
        </p:spPr>
        <p:txBody>
          <a:bodyPr/>
          <a:lstStyle/>
          <a:p>
            <a:r>
              <a:rPr lang="en-US" sz="2400" dirty="0"/>
              <a:t>Adaptive front lighting systems rotate the low beam headlight in the direction of travel</a:t>
            </a:r>
          </a:p>
        </p:txBody>
      </p:sp>
    </p:spTree>
    <p:extLst>
      <p:ext uri="{BB962C8B-B14F-4D97-AF65-F5344CB8AC3E}">
        <p14:creationId xmlns:p14="http://schemas.microsoft.com/office/powerpoint/2010/main" val="42392377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53.21 AFS Motors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04900" y="957050"/>
            <a:ext cx="6934200" cy="415781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5181600"/>
            <a:ext cx="7620000" cy="1015663"/>
          </a:xfrm>
        </p:spPr>
        <p:txBody>
          <a:bodyPr/>
          <a:lstStyle/>
          <a:p>
            <a:r>
              <a:rPr lang="en-US" sz="2000" dirty="0"/>
              <a:t>A typical adaptive front lighting system uses two motors: one for the up and down movement and the other for rotating the low-beam headlight to the left and right</a:t>
            </a:r>
          </a:p>
        </p:txBody>
      </p:sp>
    </p:spTree>
    <p:extLst>
      <p:ext uri="{BB962C8B-B14F-4D97-AF65-F5344CB8AC3E}">
        <p14:creationId xmlns:p14="http://schemas.microsoft.com/office/powerpoint/2010/main" val="36544512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53.22 AFS Button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38537" y="990600"/>
            <a:ext cx="5148263" cy="41707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2438400"/>
          </a:xfrm>
        </p:spPr>
        <p:txBody>
          <a:bodyPr/>
          <a:lstStyle/>
          <a:p>
            <a:r>
              <a:rPr lang="en-US" sz="2400" dirty="0"/>
              <a:t>Typical dash-mounted switch that allows the driver to turn off the front lighting system</a:t>
            </a:r>
          </a:p>
        </p:txBody>
      </p:sp>
    </p:spTree>
    <p:extLst>
      <p:ext uri="{BB962C8B-B14F-4D97-AF65-F5344CB8AC3E}">
        <p14:creationId xmlns:p14="http://schemas.microsoft.com/office/powerpoint/2010/main" val="23191112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8099"/>
            <a:ext cx="8229600" cy="646331"/>
          </a:xfrm>
        </p:spPr>
        <p:txBody>
          <a:bodyPr>
            <a:spAutoFit/>
          </a:bodyPr>
          <a:lstStyle/>
          <a:p>
            <a:r>
              <a:rPr lang="en-US" dirty="0"/>
              <a:t>Automatic Headlights</a:t>
            </a:r>
            <a:endParaRPr lang="en-US" sz="2800" dirty="0">
              <a:solidFill>
                <a:schemeClr val="bg2"/>
              </a:solidFill>
            </a:endParaRPr>
          </a:p>
        </p:txBody>
      </p:sp>
      <p:sp>
        <p:nvSpPr>
          <p:cNvPr id="4" name="Content Placeholder 3"/>
          <p:cNvSpPr>
            <a:spLocks noGrp="1"/>
          </p:cNvSpPr>
          <p:nvPr>
            <p:ph idx="1"/>
          </p:nvPr>
        </p:nvSpPr>
        <p:spPr>
          <a:xfrm>
            <a:off x="457200" y="933450"/>
            <a:ext cx="8229600" cy="2647950"/>
          </a:xfrm>
        </p:spPr>
        <p:txBody>
          <a:bodyPr>
            <a:spAutoFit/>
          </a:bodyPr>
          <a:lstStyle/>
          <a:p>
            <a:r>
              <a:rPr lang="en-US" sz="2400" dirty="0"/>
              <a:t>Purpose and Function</a:t>
            </a:r>
          </a:p>
          <a:p>
            <a:pPr lvl="1"/>
            <a:r>
              <a:rPr lang="en-US" sz="2400" dirty="0"/>
              <a:t>Turn on the headlights when the light sensor detects low ambient light level.</a:t>
            </a:r>
          </a:p>
          <a:p>
            <a:r>
              <a:rPr lang="en-US" sz="2400" dirty="0"/>
              <a:t>Controls</a:t>
            </a:r>
          </a:p>
          <a:p>
            <a:pPr lvl="1"/>
            <a:r>
              <a:rPr lang="en-US" sz="2400" dirty="0"/>
              <a:t>Most vehicles allow the driver to select the headlights in the “AUTO” position or turn them on and off manually</a:t>
            </a:r>
          </a:p>
        </p:txBody>
      </p:sp>
    </p:spTree>
    <p:extLst>
      <p:ext uri="{BB962C8B-B14F-4D97-AF65-F5344CB8AC3E}">
        <p14:creationId xmlns:p14="http://schemas.microsoft.com/office/powerpoint/2010/main" val="28675542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53.23 Automatic Headlights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67200" y="882621"/>
            <a:ext cx="4272590" cy="45893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163784" cy="1569660"/>
          </a:xfrm>
        </p:spPr>
        <p:txBody>
          <a:bodyPr/>
          <a:lstStyle/>
          <a:p>
            <a:r>
              <a:rPr lang="en-US" sz="2400" dirty="0"/>
              <a:t>A dash symbol used to inform the driver that the automatic headlights are on</a:t>
            </a:r>
          </a:p>
        </p:txBody>
      </p:sp>
    </p:spTree>
    <p:extLst>
      <p:ext uri="{BB962C8B-B14F-4D97-AF65-F5344CB8AC3E}">
        <p14:creationId xmlns:p14="http://schemas.microsoft.com/office/powerpoint/2010/main" val="1655226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9768"/>
            <a:ext cx="8229600" cy="646331"/>
          </a:xfrm>
        </p:spPr>
        <p:txBody>
          <a:bodyPr>
            <a:spAutoFit/>
          </a:bodyPr>
          <a:lstStyle/>
          <a:p>
            <a:r>
              <a:rPr lang="en-US" dirty="0"/>
              <a:t>Headlight High/Low Beam Switch</a:t>
            </a:r>
            <a:endParaRPr lang="en-US" sz="2800" dirty="0">
              <a:solidFill>
                <a:schemeClr val="bg2"/>
              </a:solidFill>
            </a:endParaRPr>
          </a:p>
        </p:txBody>
      </p:sp>
      <p:sp>
        <p:nvSpPr>
          <p:cNvPr id="4" name="Content Placeholder 3"/>
          <p:cNvSpPr>
            <a:spLocks noGrp="1"/>
          </p:cNvSpPr>
          <p:nvPr>
            <p:ph idx="1"/>
          </p:nvPr>
        </p:nvSpPr>
        <p:spPr>
          <a:xfrm>
            <a:off x="457200" y="955119"/>
            <a:ext cx="8229600" cy="2092881"/>
          </a:xfrm>
        </p:spPr>
        <p:txBody>
          <a:bodyPr>
            <a:spAutoFit/>
          </a:bodyPr>
          <a:lstStyle/>
          <a:p>
            <a:r>
              <a:rPr lang="en-US" sz="2400" dirty="0"/>
              <a:t>Dimmer Switch</a:t>
            </a:r>
          </a:p>
          <a:p>
            <a:pPr lvl="1"/>
            <a:r>
              <a:rPr lang="en-US" sz="2400" dirty="0"/>
              <a:t>The switch used to switch between the two circuits is often called the </a:t>
            </a:r>
            <a:r>
              <a:rPr lang="en-US" sz="2400" i="1" dirty="0"/>
              <a:t>dimmer switch </a:t>
            </a:r>
            <a:r>
              <a:rPr lang="en-US" sz="2400" dirty="0"/>
              <a:t>or the high/low switch.</a:t>
            </a:r>
          </a:p>
          <a:p>
            <a:pPr lvl="1"/>
            <a:r>
              <a:rPr lang="en-US" sz="2400" dirty="0"/>
              <a:t>The dimmer switch is usually hand-operated by a lever on the steering column.</a:t>
            </a:r>
          </a:p>
        </p:txBody>
      </p:sp>
    </p:spTree>
    <p:extLst>
      <p:ext uri="{BB962C8B-B14F-4D97-AF65-F5344CB8AC3E}">
        <p14:creationId xmlns:p14="http://schemas.microsoft.com/office/powerpoint/2010/main" val="39760718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068"/>
            <a:ext cx="8229600" cy="646331"/>
          </a:xfrm>
        </p:spPr>
        <p:txBody>
          <a:bodyPr>
            <a:spAutoFit/>
          </a:bodyPr>
          <a:lstStyle/>
          <a:p>
            <a:r>
              <a:rPr lang="en-US" dirty="0"/>
              <a:t>Auto Dimming Headlights</a:t>
            </a:r>
            <a:endParaRPr lang="en-US" sz="2800" dirty="0">
              <a:solidFill>
                <a:schemeClr val="bg2"/>
              </a:solidFill>
            </a:endParaRPr>
          </a:p>
        </p:txBody>
      </p:sp>
      <p:sp>
        <p:nvSpPr>
          <p:cNvPr id="4" name="Content Placeholder 3"/>
          <p:cNvSpPr>
            <a:spLocks noGrp="1"/>
          </p:cNvSpPr>
          <p:nvPr>
            <p:ph idx="1"/>
          </p:nvPr>
        </p:nvSpPr>
        <p:spPr>
          <a:xfrm>
            <a:off x="457200" y="949419"/>
            <a:ext cx="8229600" cy="3470181"/>
          </a:xfrm>
        </p:spPr>
        <p:txBody>
          <a:bodyPr>
            <a:spAutoFit/>
          </a:bodyPr>
          <a:lstStyle/>
          <a:p>
            <a:r>
              <a:rPr lang="en-US" sz="2400" dirty="0"/>
              <a:t>Purpose and Function</a:t>
            </a:r>
          </a:p>
          <a:p>
            <a:pPr lvl="1"/>
            <a:r>
              <a:rPr lang="en-US" sz="2400" dirty="0"/>
              <a:t>A system that causes the headlights to switch from high-intensity beams to low-intensity beams when the system detects the headlights from an approaching vehicle.</a:t>
            </a:r>
          </a:p>
          <a:p>
            <a:r>
              <a:rPr lang="en-US" sz="2400" dirty="0"/>
              <a:t>Types of Systems</a:t>
            </a:r>
          </a:p>
          <a:p>
            <a:pPr lvl="1"/>
            <a:r>
              <a:rPr lang="en-US" sz="2400" dirty="0"/>
              <a:t>Photo resistor-based system</a:t>
            </a:r>
          </a:p>
          <a:p>
            <a:pPr lvl="1"/>
            <a:r>
              <a:rPr lang="en-US" sz="2400" dirty="0"/>
              <a:t>Camera-based systems</a:t>
            </a:r>
          </a:p>
        </p:txBody>
      </p:sp>
    </p:spTree>
    <p:extLst>
      <p:ext uri="{BB962C8B-B14F-4D97-AF65-F5344CB8AC3E}">
        <p14:creationId xmlns:p14="http://schemas.microsoft.com/office/powerpoint/2010/main" val="1007352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5734"/>
            <a:ext cx="8229600" cy="646331"/>
          </a:xfrm>
        </p:spPr>
        <p:txBody>
          <a:bodyPr>
            <a:spAutoFit/>
          </a:bodyPr>
          <a:lstStyle/>
          <a:p>
            <a:r>
              <a:rPr lang="en-US" dirty="0"/>
              <a:t>Lighting Systems </a:t>
            </a:r>
            <a:r>
              <a:rPr lang="en-US" sz="2800" dirty="0"/>
              <a:t>(2 of 2)</a:t>
            </a:r>
          </a:p>
        </p:txBody>
      </p:sp>
      <p:sp>
        <p:nvSpPr>
          <p:cNvPr id="4" name="Content Placeholder 3"/>
          <p:cNvSpPr>
            <a:spLocks noGrp="1"/>
          </p:cNvSpPr>
          <p:nvPr>
            <p:ph idx="1"/>
          </p:nvPr>
        </p:nvSpPr>
        <p:spPr>
          <a:xfrm>
            <a:off x="457200" y="972011"/>
            <a:ext cx="8229600" cy="4285789"/>
          </a:xfrm>
        </p:spPr>
        <p:txBody>
          <a:bodyPr>
            <a:spAutoFit/>
          </a:bodyPr>
          <a:lstStyle/>
          <a:p>
            <a:r>
              <a:rPr lang="en-US" sz="2400" dirty="0"/>
              <a:t>Body Control Module-Controlled Lighting</a:t>
            </a:r>
          </a:p>
          <a:p>
            <a:pPr lvl="1"/>
            <a:r>
              <a:rPr lang="en-US" sz="2400" dirty="0"/>
              <a:t>Body Control Module (</a:t>
            </a:r>
            <a:r>
              <a:rPr lang="en-US" sz="2400" spc="-350" dirty="0"/>
              <a:t>B C </a:t>
            </a:r>
            <a:r>
              <a:rPr lang="en-US" sz="2400" dirty="0"/>
              <a:t>M) is referred to as a central organizational module.</a:t>
            </a:r>
          </a:p>
          <a:p>
            <a:r>
              <a:rPr lang="en-US" sz="2400" dirty="0"/>
              <a:t>Benefits include:</a:t>
            </a:r>
          </a:p>
          <a:p>
            <a:pPr lvl="1"/>
            <a:r>
              <a:rPr lang="en-US" sz="2400" dirty="0"/>
              <a:t>Monitors current flow through circuit and turns on a warning light if there is a failure.</a:t>
            </a:r>
          </a:p>
          <a:p>
            <a:pPr lvl="1"/>
            <a:r>
              <a:rPr lang="en-US" sz="2400" dirty="0"/>
              <a:t>Modules turn off the lights after a time delay to prevent the battery from being drained.</a:t>
            </a:r>
          </a:p>
          <a:p>
            <a:pPr lvl="1"/>
            <a:r>
              <a:rPr lang="en-US" sz="2400" dirty="0"/>
              <a:t>In a failsafe mode, all exterior lights default to on for safety.</a:t>
            </a:r>
          </a:p>
        </p:txBody>
      </p:sp>
    </p:spTree>
    <p:extLst>
      <p:ext uri="{BB962C8B-B14F-4D97-AF65-F5344CB8AC3E}">
        <p14:creationId xmlns:p14="http://schemas.microsoft.com/office/powerpoint/2010/main" val="14284011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7496"/>
            <a:ext cx="8229600" cy="646331"/>
          </a:xfrm>
        </p:spPr>
        <p:txBody>
          <a:bodyPr>
            <a:spAutoFit/>
          </a:bodyPr>
          <a:lstStyle/>
          <a:p>
            <a:r>
              <a:rPr lang="en-US" dirty="0"/>
              <a:t>Headlight Aiming</a:t>
            </a:r>
            <a:endParaRPr lang="en-US" sz="2800" dirty="0">
              <a:solidFill>
                <a:schemeClr val="bg2"/>
              </a:solidFill>
            </a:endParaRPr>
          </a:p>
        </p:txBody>
      </p:sp>
      <p:sp>
        <p:nvSpPr>
          <p:cNvPr id="4" name="Content Placeholder 3"/>
          <p:cNvSpPr>
            <a:spLocks noGrp="1"/>
          </p:cNvSpPr>
          <p:nvPr>
            <p:ph idx="1"/>
          </p:nvPr>
        </p:nvSpPr>
        <p:spPr>
          <a:xfrm>
            <a:off x="457200" y="992847"/>
            <a:ext cx="8229600" cy="2131353"/>
          </a:xfrm>
        </p:spPr>
        <p:txBody>
          <a:bodyPr>
            <a:spAutoFit/>
          </a:bodyPr>
          <a:lstStyle/>
          <a:p>
            <a:r>
              <a:rPr lang="en-US" sz="2400" dirty="0"/>
              <a:t>According to U.S. federal law, all headlights, regardless of shape, must be able to be aimed using headlight-aiming equipment.</a:t>
            </a:r>
          </a:p>
          <a:p>
            <a:r>
              <a:rPr lang="en-US" sz="2400" dirty="0"/>
              <a:t>The headlights are equipped with adjusting screws that can be used to aim the headlights.</a:t>
            </a:r>
          </a:p>
        </p:txBody>
      </p:sp>
    </p:spTree>
    <p:extLst>
      <p:ext uri="{BB962C8B-B14F-4D97-AF65-F5344CB8AC3E}">
        <p14:creationId xmlns:p14="http://schemas.microsoft.com/office/powerpoint/2010/main" val="33930798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53.24 Headlight Aiming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00200" y="1014369"/>
            <a:ext cx="5943600" cy="409202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5268906"/>
            <a:ext cx="7620000" cy="923330"/>
          </a:xfrm>
        </p:spPr>
        <p:txBody>
          <a:bodyPr/>
          <a:lstStyle/>
          <a:p>
            <a:r>
              <a:rPr lang="en-US" sz="1800" dirty="0"/>
              <a:t>(a) A typical headlight-aiming diagram as found in service information. (b) Adjustments to move the headlight-aiming point left or right or up and down are usually made using a screwdriver to move headlight housing</a:t>
            </a:r>
          </a:p>
        </p:txBody>
      </p:sp>
    </p:spTree>
    <p:extLst>
      <p:ext uri="{BB962C8B-B14F-4D97-AF65-F5344CB8AC3E}">
        <p14:creationId xmlns:p14="http://schemas.microsoft.com/office/powerpoint/2010/main" val="466775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3144"/>
            <a:ext cx="8229600" cy="646331"/>
          </a:xfrm>
        </p:spPr>
        <p:txBody>
          <a:bodyPr>
            <a:spAutoFit/>
          </a:bodyPr>
          <a:lstStyle/>
          <a:p>
            <a:r>
              <a:rPr lang="en-US" dirty="0"/>
              <a:t>Fog Lights and Driving Lights</a:t>
            </a:r>
            <a:endParaRPr lang="en-US" sz="2800" dirty="0">
              <a:solidFill>
                <a:schemeClr val="bg2"/>
              </a:solidFill>
            </a:endParaRPr>
          </a:p>
        </p:txBody>
      </p:sp>
      <p:sp>
        <p:nvSpPr>
          <p:cNvPr id="4" name="Content Placeholder 3"/>
          <p:cNvSpPr>
            <a:spLocks noGrp="1"/>
          </p:cNvSpPr>
          <p:nvPr>
            <p:ph idx="1"/>
          </p:nvPr>
        </p:nvSpPr>
        <p:spPr>
          <a:xfrm>
            <a:off x="457200" y="938495"/>
            <a:ext cx="8229600" cy="3023905"/>
          </a:xfrm>
        </p:spPr>
        <p:txBody>
          <a:bodyPr>
            <a:spAutoFit/>
          </a:bodyPr>
          <a:lstStyle/>
          <a:p>
            <a:r>
              <a:rPr lang="en-US" sz="2400" dirty="0"/>
              <a:t>Fog Lights</a:t>
            </a:r>
          </a:p>
          <a:p>
            <a:pPr lvl="1"/>
            <a:r>
              <a:rPr lang="en-US" sz="2400" dirty="0"/>
              <a:t>Fog lights have a unique beam that is flat and wide, and positioned low on vehicle, usually near front bumper.</a:t>
            </a:r>
          </a:p>
          <a:p>
            <a:r>
              <a:rPr lang="en-US" sz="2400" dirty="0"/>
              <a:t>Driving Lights</a:t>
            </a:r>
          </a:p>
          <a:p>
            <a:pPr lvl="1"/>
            <a:r>
              <a:rPr lang="en-US" sz="2400" dirty="0"/>
              <a:t>Driving lights are designed to send powerful beams far ahead, illuminating the next stretch of road</a:t>
            </a:r>
          </a:p>
        </p:txBody>
      </p:sp>
    </p:spTree>
    <p:extLst>
      <p:ext uri="{BB962C8B-B14F-4D97-AF65-F5344CB8AC3E}">
        <p14:creationId xmlns:p14="http://schemas.microsoft.com/office/powerpoint/2010/main" val="40603452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53.25 Fog Lights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990600"/>
            <a:ext cx="4297562" cy="521410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163784" cy="1938992"/>
          </a:xfrm>
        </p:spPr>
        <p:txBody>
          <a:bodyPr/>
          <a:lstStyle/>
          <a:p>
            <a:r>
              <a:rPr lang="en-US" sz="2400" dirty="0"/>
              <a:t>Fog lights are often included on many vehicles, such as these on a Lexus SUV</a:t>
            </a:r>
          </a:p>
        </p:txBody>
      </p:sp>
    </p:spTree>
    <p:extLst>
      <p:ext uri="{BB962C8B-B14F-4D97-AF65-F5344CB8AC3E}">
        <p14:creationId xmlns:p14="http://schemas.microsoft.com/office/powerpoint/2010/main" val="30833359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524001"/>
            <a:ext cx="7975529" cy="476205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65355"/>
            <a:ext cx="8051729" cy="1200329"/>
          </a:xfrm>
        </p:spPr>
        <p:txBody>
          <a:bodyPr/>
          <a:lstStyle/>
          <a:p>
            <a:r>
              <a:rPr lang="en-US" dirty="0"/>
              <a:t>Frequently Asked Question: What Are Rear Fog Lights?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36340" y="2520402"/>
            <a:ext cx="7593260" cy="3785652"/>
          </a:xfrm>
        </p:spPr>
        <p:txBody>
          <a:bodyPr/>
          <a:lstStyle/>
          <a:p>
            <a:r>
              <a:rPr lang="en-US" sz="2400" b="1" dirty="0"/>
              <a:t>What Are Rear Fog Lights? </a:t>
            </a:r>
            <a:r>
              <a:rPr lang="en-US" sz="2400" dirty="0"/>
              <a:t>Some vehicles, usually European vehicles, are equipped with rear (red) fog lights. These are used so that drivers behind can see the vehicle in front. These could be on whenever the fog lights are turned on, or they could be on a separate switch. These rear fog lights are sometimes confused with brake lights being on because they are often as bright as brake lights. Check the owner’s manual or service information if a fault is reported about the rear fog lights.</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36340" y="1790701"/>
            <a:ext cx="7272381"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0008862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524001"/>
            <a:ext cx="7975529" cy="476205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65355"/>
            <a:ext cx="8051729" cy="1200329"/>
          </a:xfrm>
        </p:spPr>
        <p:txBody>
          <a:bodyPr/>
          <a:lstStyle/>
          <a:p>
            <a:r>
              <a:rPr lang="en-US" dirty="0"/>
              <a:t>Frequently Asked Question: What Is the Troxler Effect?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520402"/>
            <a:ext cx="7467600" cy="3785652"/>
          </a:xfrm>
        </p:spPr>
        <p:txBody>
          <a:bodyPr/>
          <a:lstStyle/>
          <a:p>
            <a:pPr marL="0" indent="0">
              <a:buNone/>
            </a:pPr>
            <a:r>
              <a:rPr lang="en-US" sz="2400" b="1" dirty="0"/>
              <a:t>What Is the Troxler Effect? </a:t>
            </a:r>
            <a:r>
              <a:rPr lang="en-US" sz="2400" dirty="0"/>
              <a:t>The Troxler effect, also called Troxler fading, is a visual effect where an image remains on the retina of the eye for a short time after the image has been removed. The effect was discovered in 1804 by Ignaz Paul Vital Troxler (1780–1866), a Swiss physician. Because of the Troxler effect, headlight glare can remain on the retina of the eye and create a blind spot. At night, this fading away of the bright light from the vehicle in the rear reflected by the rearview mirror can cause a hazard. </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36340" y="1790701"/>
            <a:ext cx="7272381"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1542363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4993"/>
            <a:ext cx="8229600" cy="646331"/>
          </a:xfrm>
        </p:spPr>
        <p:txBody>
          <a:bodyPr>
            <a:spAutoFit/>
          </a:bodyPr>
          <a:lstStyle/>
          <a:p>
            <a:r>
              <a:rPr lang="en-US" dirty="0"/>
              <a:t>Automatic Dimming Mirrors</a:t>
            </a:r>
            <a:endParaRPr lang="en-US" sz="2800" dirty="0">
              <a:solidFill>
                <a:schemeClr val="bg2"/>
              </a:solidFill>
            </a:endParaRPr>
          </a:p>
        </p:txBody>
      </p:sp>
      <p:sp>
        <p:nvSpPr>
          <p:cNvPr id="4" name="Content Placeholder 3"/>
          <p:cNvSpPr>
            <a:spLocks noGrp="1"/>
          </p:cNvSpPr>
          <p:nvPr>
            <p:ph idx="1"/>
          </p:nvPr>
        </p:nvSpPr>
        <p:spPr>
          <a:xfrm>
            <a:off x="457200" y="960343"/>
            <a:ext cx="8229600" cy="3916457"/>
          </a:xfrm>
        </p:spPr>
        <p:txBody>
          <a:bodyPr>
            <a:spAutoFit/>
          </a:bodyPr>
          <a:lstStyle/>
          <a:p>
            <a:r>
              <a:rPr lang="en-US" sz="2400" dirty="0"/>
              <a:t>Parts and Operation</a:t>
            </a:r>
          </a:p>
          <a:p>
            <a:pPr lvl="1"/>
            <a:r>
              <a:rPr lang="en-US" sz="2400" dirty="0"/>
              <a:t>Automatic dimming mirrors use electrochromic technology to dim the mirror in proportion to the amount of headlight glare from other vehicles at the rear.</a:t>
            </a:r>
          </a:p>
          <a:p>
            <a:r>
              <a:rPr lang="en-US" sz="2400" dirty="0"/>
              <a:t>Diagnosis and Service</a:t>
            </a:r>
          </a:p>
          <a:p>
            <a:pPr lvl="1"/>
            <a:r>
              <a:rPr lang="en-US" sz="2400" dirty="0"/>
              <a:t>Check for power and ground</a:t>
            </a:r>
          </a:p>
          <a:p>
            <a:pPr lvl="1"/>
            <a:r>
              <a:rPr lang="en-US" sz="2400" dirty="0"/>
              <a:t>Confirm the operation of the forward facing sensor</a:t>
            </a:r>
          </a:p>
          <a:p>
            <a:pPr lvl="1"/>
            <a:r>
              <a:rPr lang="en-US" sz="2400" dirty="0"/>
              <a:t>In most cases the mirror is replaced as an assembly</a:t>
            </a:r>
          </a:p>
        </p:txBody>
      </p:sp>
    </p:spTree>
    <p:extLst>
      <p:ext uri="{BB962C8B-B14F-4D97-AF65-F5344CB8AC3E}">
        <p14:creationId xmlns:p14="http://schemas.microsoft.com/office/powerpoint/2010/main" val="5078215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53.26 Dimming Mirror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1" y="990600"/>
            <a:ext cx="4316160" cy="43387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163784" cy="3785652"/>
          </a:xfrm>
        </p:spPr>
        <p:txBody>
          <a:bodyPr/>
          <a:lstStyle/>
          <a:p>
            <a:r>
              <a:rPr lang="en-US" sz="2400" dirty="0"/>
              <a:t>An automatic dimming mirror compares the amount of light toward the front of the vehicle to the rear of the vehicle and allows a voltage to cause the gel to darken the mirror.</a:t>
            </a:r>
          </a:p>
        </p:txBody>
      </p:sp>
    </p:spTree>
    <p:extLst>
      <p:ext uri="{BB962C8B-B14F-4D97-AF65-F5344CB8AC3E}">
        <p14:creationId xmlns:p14="http://schemas.microsoft.com/office/powerpoint/2010/main" val="5750935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7496"/>
            <a:ext cx="8229600" cy="646331"/>
          </a:xfrm>
        </p:spPr>
        <p:txBody>
          <a:bodyPr>
            <a:spAutoFit/>
          </a:bodyPr>
          <a:lstStyle/>
          <a:p>
            <a:r>
              <a:rPr lang="en-US" dirty="0"/>
              <a:t>Courtesy Lights</a:t>
            </a:r>
            <a:endParaRPr lang="en-US" sz="2800" dirty="0">
              <a:solidFill>
                <a:schemeClr val="bg2"/>
              </a:solidFill>
            </a:endParaRPr>
          </a:p>
        </p:txBody>
      </p:sp>
      <p:sp>
        <p:nvSpPr>
          <p:cNvPr id="4" name="Content Placeholder 3"/>
          <p:cNvSpPr>
            <a:spLocks noGrp="1"/>
          </p:cNvSpPr>
          <p:nvPr>
            <p:ph idx="1"/>
          </p:nvPr>
        </p:nvSpPr>
        <p:spPr>
          <a:xfrm>
            <a:off x="457200" y="992847"/>
            <a:ext cx="8229600" cy="2131353"/>
          </a:xfrm>
        </p:spPr>
        <p:txBody>
          <a:bodyPr>
            <a:spAutoFit/>
          </a:bodyPr>
          <a:lstStyle/>
          <a:p>
            <a:r>
              <a:rPr lang="en-US" sz="2400" dirty="0"/>
              <a:t>Courtesy lights are a generic term primarily used for interior lights, including overhead (dome) and under-the-dash (courtesy) lights.</a:t>
            </a:r>
          </a:p>
          <a:p>
            <a:r>
              <a:rPr lang="en-US" sz="2400" dirty="0"/>
              <a:t>Many newer vehicles operate the interior lights through the </a:t>
            </a:r>
            <a:r>
              <a:rPr lang="en-US" sz="2400" spc="-350" dirty="0"/>
              <a:t>B C </a:t>
            </a:r>
            <a:r>
              <a:rPr lang="en-US" sz="2400" dirty="0"/>
              <a:t>M or through an electronic module.</a:t>
            </a:r>
          </a:p>
        </p:txBody>
      </p:sp>
    </p:spTree>
    <p:extLst>
      <p:ext uri="{BB962C8B-B14F-4D97-AF65-F5344CB8AC3E}">
        <p14:creationId xmlns:p14="http://schemas.microsoft.com/office/powerpoint/2010/main" val="34913124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95250"/>
            <a:ext cx="8229600" cy="646331"/>
          </a:xfrm>
        </p:spPr>
        <p:txBody>
          <a:bodyPr>
            <a:spAutoFit/>
          </a:bodyPr>
          <a:lstStyle/>
          <a:p>
            <a:r>
              <a:rPr lang="en-US" dirty="0"/>
              <a:t>Illuminated Entry</a:t>
            </a:r>
            <a:endParaRPr lang="en-US" sz="2800" dirty="0">
              <a:solidFill>
                <a:schemeClr val="bg2"/>
              </a:solidFill>
            </a:endParaRPr>
          </a:p>
        </p:txBody>
      </p:sp>
      <p:sp>
        <p:nvSpPr>
          <p:cNvPr id="4" name="Content Placeholder 3"/>
          <p:cNvSpPr>
            <a:spLocks noGrp="1"/>
          </p:cNvSpPr>
          <p:nvPr>
            <p:ph idx="1"/>
          </p:nvPr>
        </p:nvSpPr>
        <p:spPr>
          <a:xfrm>
            <a:off x="457200" y="990601"/>
            <a:ext cx="8229600" cy="1219199"/>
          </a:xfrm>
        </p:spPr>
        <p:txBody>
          <a:bodyPr>
            <a:spAutoFit/>
          </a:bodyPr>
          <a:lstStyle/>
          <a:p>
            <a:r>
              <a:rPr lang="en-US" sz="2400" dirty="0"/>
              <a:t>The interior lights are turned on for a given amount of time when the outside door handle or remote keyless entry       (</a:t>
            </a:r>
            <a:r>
              <a:rPr lang="en-US" sz="2400" spc="-350" dirty="0"/>
              <a:t>R K </a:t>
            </a:r>
            <a:r>
              <a:rPr lang="en-US" sz="2400" dirty="0"/>
              <a:t>E) fob is operated while the doors are locked.</a:t>
            </a:r>
          </a:p>
        </p:txBody>
      </p:sp>
    </p:spTree>
    <p:extLst>
      <p:ext uri="{BB962C8B-B14F-4D97-AF65-F5344CB8AC3E}">
        <p14:creationId xmlns:p14="http://schemas.microsoft.com/office/powerpoint/2010/main" val="4165181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53.1 Headlight Circuit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05400" y="990599"/>
            <a:ext cx="3280478" cy="52053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962400" cy="2677656"/>
          </a:xfrm>
        </p:spPr>
        <p:txBody>
          <a:bodyPr/>
          <a:lstStyle/>
          <a:p>
            <a:r>
              <a:rPr lang="en-US" sz="2400" dirty="0"/>
              <a:t>A typical headlight circuit diagram on an older vehicle that does not use a controller, such as the body control module (BCM) to control the operation of the lights</a:t>
            </a:r>
          </a:p>
        </p:txBody>
      </p:sp>
    </p:spTree>
    <p:extLst>
      <p:ext uri="{BB962C8B-B14F-4D97-AF65-F5344CB8AC3E}">
        <p14:creationId xmlns:p14="http://schemas.microsoft.com/office/powerpoint/2010/main" val="41074373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Courtesy Lights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ourtesy_Lights_A6_Chapter_56">
            <a:hlinkClick r:id="" action="ppaction://media"/>
            <a:extLst>
              <a:ext uri="{FF2B5EF4-FFF2-40B4-BE49-F238E27FC236}">
                <a16:creationId xmlns:a16="http://schemas.microsoft.com/office/drawing/2014/main" id="{01141130-2D23-C935-868D-4F96E04F27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236" y="1219200"/>
            <a:ext cx="8903296" cy="5008104"/>
          </a:xfrm>
          <a:prstGeom prst="rect">
            <a:avLst/>
          </a:prstGeom>
        </p:spPr>
      </p:pic>
    </p:spTree>
    <p:extLst>
      <p:ext uri="{BB962C8B-B14F-4D97-AF65-F5344CB8AC3E}">
        <p14:creationId xmlns:p14="http://schemas.microsoft.com/office/powerpoint/2010/main" val="3023111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050"/>
            <a:ext cx="8229600" cy="646331"/>
          </a:xfrm>
        </p:spPr>
        <p:txBody>
          <a:bodyPr>
            <a:spAutoFit/>
          </a:bodyPr>
          <a:lstStyle/>
          <a:p>
            <a:r>
              <a:rPr lang="en-US" dirty="0"/>
              <a:t>Lighting System Diagnosis</a:t>
            </a:r>
            <a:endParaRPr lang="en-US" sz="2800" dirty="0">
              <a:solidFill>
                <a:schemeClr val="bg2"/>
              </a:solidFill>
            </a:endParaRPr>
          </a:p>
        </p:txBody>
      </p:sp>
      <p:sp>
        <p:nvSpPr>
          <p:cNvPr id="4" name="Content Placeholder 3"/>
          <p:cNvSpPr>
            <a:spLocks noGrp="1"/>
          </p:cNvSpPr>
          <p:nvPr>
            <p:ph idx="1"/>
          </p:nvPr>
        </p:nvSpPr>
        <p:spPr>
          <a:xfrm>
            <a:off x="457200" y="990600"/>
            <a:ext cx="8229600" cy="3993401"/>
          </a:xfrm>
        </p:spPr>
        <p:txBody>
          <a:bodyPr>
            <a:spAutoFit/>
          </a:bodyPr>
          <a:lstStyle/>
          <a:p>
            <a:r>
              <a:rPr lang="en-US" sz="2400" dirty="0"/>
              <a:t>STEP 1 Verify the customer concern.</a:t>
            </a:r>
          </a:p>
          <a:p>
            <a:r>
              <a:rPr lang="en-US" sz="2400" dirty="0"/>
              <a:t>STEP 2 Perform a visual inspection.</a:t>
            </a:r>
          </a:p>
          <a:p>
            <a:pPr>
              <a:tabLst>
                <a:tab pos="1381125" algn="l"/>
              </a:tabLst>
            </a:pPr>
            <a:r>
              <a:rPr lang="en-US" sz="2400" dirty="0"/>
              <a:t>STEP 3 Connect a factory or enhanced scan tool with 	bidirectional control of the control modules to 	check for proper operation of the affected lighting 	circuit.</a:t>
            </a:r>
          </a:p>
          <a:p>
            <a:pPr>
              <a:tabLst>
                <a:tab pos="1400175" algn="l"/>
              </a:tabLst>
            </a:pPr>
            <a:r>
              <a:rPr lang="en-US" sz="2400" dirty="0"/>
              <a:t>STEP 4 Follow the diagnostic procedure, as found in 	service information, to determine the root cause of 	the problem.</a:t>
            </a:r>
          </a:p>
        </p:txBody>
      </p:sp>
    </p:spTree>
    <p:extLst>
      <p:ext uri="{BB962C8B-B14F-4D97-AF65-F5344CB8AC3E}">
        <p14:creationId xmlns:p14="http://schemas.microsoft.com/office/powerpoint/2010/main" val="6262539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53.27 Headlight Diagnosis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52800" y="990600"/>
            <a:ext cx="5134379" cy="501042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514600" cy="3048000"/>
          </a:xfrm>
        </p:spPr>
        <p:txBody>
          <a:bodyPr/>
          <a:lstStyle/>
          <a:p>
            <a:r>
              <a:rPr lang="en-US" sz="2400" dirty="0"/>
              <a:t>A Ford headlight circuit showing the control of the power side of the circuit comes from the smart junction box (SJB).</a:t>
            </a:r>
          </a:p>
        </p:txBody>
      </p:sp>
    </p:spTree>
    <p:extLst>
      <p:ext uri="{BB962C8B-B14F-4D97-AF65-F5344CB8AC3E}">
        <p14:creationId xmlns:p14="http://schemas.microsoft.com/office/powerpoint/2010/main" val="5568007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135075"/>
            <a:ext cx="8229600" cy="587849"/>
          </a:xfrm>
        </p:spPr>
        <p:txBody>
          <a:bodyPr>
            <a:noAutofit/>
          </a:bodyPr>
          <a:lstStyle/>
          <a:p>
            <a:pPr algn="ctr"/>
            <a:r>
              <a:rPr lang="en-US" sz="4400" dirty="0"/>
              <a:t>Taillight Bulb Replacement</a:t>
            </a:r>
            <a:endParaRPr lang="en-US" sz="4400" dirty="0">
              <a:solidFill>
                <a:schemeClr val="bg2"/>
              </a:solidFill>
            </a:endParaRPr>
          </a:p>
        </p:txBody>
      </p:sp>
    </p:spTree>
    <p:extLst>
      <p:ext uri="{BB962C8B-B14F-4D97-AF65-F5344CB8AC3E}">
        <p14:creationId xmlns:p14="http://schemas.microsoft.com/office/powerpoint/2010/main" val="3412854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1. Taillight Fault Indicator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93645" y="1016000"/>
            <a:ext cx="4484688" cy="32102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163784" cy="2308324"/>
          </a:xfrm>
        </p:spPr>
        <p:txBody>
          <a:bodyPr/>
          <a:lstStyle/>
          <a:p>
            <a:r>
              <a:rPr lang="en-US" sz="2400" dirty="0"/>
              <a:t>1. The driver noticed that the taillight fault indicator (icon) on the dash was on any time the lights were on</a:t>
            </a:r>
          </a:p>
        </p:txBody>
      </p:sp>
    </p:spTree>
    <p:extLst>
      <p:ext uri="{BB962C8B-B14F-4D97-AF65-F5344CB8AC3E}">
        <p14:creationId xmlns:p14="http://schemas.microsoft.com/office/powerpoint/2010/main" val="956145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Warning Lights, Brake Light Bulb Failure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warning_lights_brake_light_bulb_failure">
            <a:hlinkClick r:id="" action="ppaction://media"/>
            <a:extLst>
              <a:ext uri="{FF2B5EF4-FFF2-40B4-BE49-F238E27FC236}">
                <a16:creationId xmlns:a16="http://schemas.microsoft.com/office/drawing/2014/main" id="{949595BD-205C-977A-CACC-218AB32D39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71093"/>
            <a:ext cx="8915400" cy="5014913"/>
          </a:xfrm>
          <a:prstGeom prst="rect">
            <a:avLst/>
          </a:prstGeom>
        </p:spPr>
      </p:pic>
    </p:spTree>
    <p:extLst>
      <p:ext uri="{BB962C8B-B14F-4D97-AF65-F5344CB8AC3E}">
        <p14:creationId xmlns:p14="http://schemas.microsoft.com/office/powerpoint/2010/main" val="206136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2. Visual Inspection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14737" y="1007533"/>
            <a:ext cx="5072063" cy="36009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590800" cy="4572000"/>
          </a:xfrm>
        </p:spPr>
        <p:txBody>
          <a:bodyPr/>
          <a:lstStyle/>
          <a:p>
            <a:r>
              <a:rPr lang="en-US" sz="2400" dirty="0"/>
              <a:t>2. A visual inspection at the rear of the vehicle indicated that the right rear taillight bulb did not light. Removing a few screws from the plastic cover revealed the taillight assembly</a:t>
            </a:r>
          </a:p>
        </p:txBody>
      </p:sp>
    </p:spTree>
    <p:extLst>
      <p:ext uri="{BB962C8B-B14F-4D97-AF65-F5344CB8AC3E}">
        <p14:creationId xmlns:p14="http://schemas.microsoft.com/office/powerpoint/2010/main" val="34750013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3. Bulb Socket is Removed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7912" y="990600"/>
            <a:ext cx="5048888" cy="36140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2667000"/>
          </a:xfrm>
        </p:spPr>
        <p:txBody>
          <a:bodyPr/>
          <a:lstStyle/>
          <a:p>
            <a:r>
              <a:rPr lang="en-US" sz="2400" dirty="0"/>
              <a:t>3. The bulb socket is removed from the taillight assembly by gently twisting the base of the bulb counterclockwise</a:t>
            </a:r>
          </a:p>
        </p:txBody>
      </p:sp>
    </p:spTree>
    <p:extLst>
      <p:ext uri="{BB962C8B-B14F-4D97-AF65-F5344CB8AC3E}">
        <p14:creationId xmlns:p14="http://schemas.microsoft.com/office/powerpoint/2010/main" val="13098142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4. Bulb Removed from Socket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7877" y="990600"/>
            <a:ext cx="5048923" cy="3352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4572000"/>
          </a:xfrm>
        </p:spPr>
        <p:txBody>
          <a:bodyPr/>
          <a:lstStyle/>
          <a:p>
            <a:r>
              <a:rPr lang="en-US" sz="2400" dirty="0"/>
              <a:t>4. The bulb is removed from the socket by gently grasping the bulb and pulling the bulb straight out of the socket. Many bulbs required that you rotate the bulb 90° (1/4 turn) to release the retaining bulbs</a:t>
            </a:r>
          </a:p>
        </p:txBody>
      </p:sp>
    </p:spTree>
    <p:extLst>
      <p:ext uri="{BB962C8B-B14F-4D97-AF65-F5344CB8AC3E}">
        <p14:creationId xmlns:p14="http://schemas.microsoft.com/office/powerpoint/2010/main" val="34506122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5. Bulb Tested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1400" y="990600"/>
            <a:ext cx="5096933" cy="35987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590800" cy="3505200"/>
          </a:xfrm>
        </p:spPr>
        <p:txBody>
          <a:bodyPr/>
          <a:lstStyle/>
          <a:p>
            <a:r>
              <a:rPr lang="en-US" sz="2400" dirty="0"/>
              <a:t>5. The new 7443 replacement bulb is being checked with an ohmmeter to be sure that it is okay before it is installed in the vehicle</a:t>
            </a:r>
          </a:p>
        </p:txBody>
      </p:sp>
    </p:spTree>
    <p:extLst>
      <p:ext uri="{BB962C8B-B14F-4D97-AF65-F5344CB8AC3E}">
        <p14:creationId xmlns:p14="http://schemas.microsoft.com/office/powerpoint/2010/main" val="199512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53.2 Schematic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286000" y="990600"/>
            <a:ext cx="4572000" cy="429779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5335201"/>
            <a:ext cx="7620000" cy="923330"/>
          </a:xfrm>
        </p:spPr>
        <p:txBody>
          <a:bodyPr/>
          <a:lstStyle/>
          <a:p>
            <a:r>
              <a:rPr lang="en-US" sz="1800" dirty="0"/>
              <a:t>A schematic showing the inputs from the multi-function switch and the headlight switch to the smart junction box (SJB). The SJB then uses body control module (BCM) to operate the lights</a:t>
            </a:r>
          </a:p>
        </p:txBody>
      </p:sp>
    </p:spTree>
    <p:extLst>
      <p:ext uri="{BB962C8B-B14F-4D97-AF65-F5344CB8AC3E}">
        <p14:creationId xmlns:p14="http://schemas.microsoft.com/office/powerpoint/2010/main" val="6795651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Test Bulb</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test_bulb_ch56">
            <a:hlinkClick r:id="" action="ppaction://media"/>
            <a:extLst>
              <a:ext uri="{FF2B5EF4-FFF2-40B4-BE49-F238E27FC236}">
                <a16:creationId xmlns:a16="http://schemas.microsoft.com/office/drawing/2014/main" id="{7D36B086-EA07-76F4-D400-2C519CA7ABE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1803"/>
            <a:ext cx="9144000" cy="5143500"/>
          </a:xfrm>
          <a:prstGeom prst="rect">
            <a:avLst/>
          </a:prstGeom>
        </p:spPr>
      </p:pic>
    </p:spTree>
    <p:extLst>
      <p:ext uri="{BB962C8B-B14F-4D97-AF65-F5344CB8AC3E}">
        <p14:creationId xmlns:p14="http://schemas.microsoft.com/office/powerpoint/2010/main" val="292320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Bulb Test, Meter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bulb_check_ohmmeter">
            <a:hlinkClick r:id="" action="ppaction://media"/>
            <a:extLst>
              <a:ext uri="{FF2B5EF4-FFF2-40B4-BE49-F238E27FC236}">
                <a16:creationId xmlns:a16="http://schemas.microsoft.com/office/drawing/2014/main" id="{4B85E4CC-A957-ED07-1387-7A8E5B29AB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24145"/>
            <a:ext cx="9144000" cy="5143500"/>
          </a:xfrm>
          <a:prstGeom prst="rect">
            <a:avLst/>
          </a:prstGeom>
        </p:spPr>
      </p:pic>
    </p:spTree>
    <p:extLst>
      <p:ext uri="{BB962C8B-B14F-4D97-AF65-F5344CB8AC3E}">
        <p14:creationId xmlns:p14="http://schemas.microsoft.com/office/powerpoint/2010/main" val="421947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6. Bulb Works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9238" y="965200"/>
            <a:ext cx="5097562" cy="3225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3785652"/>
          </a:xfrm>
        </p:spPr>
        <p:txBody>
          <a:bodyPr/>
          <a:lstStyle/>
          <a:p>
            <a:r>
              <a:rPr lang="en-US" sz="2400" dirty="0"/>
              <a:t>6. Replacement bulb in inserted into the taillight socket and the lights are turned on to verify proper operation before putting the components back together</a:t>
            </a:r>
            <a:endParaRPr lang="en-US" sz="2400" u="sng" dirty="0"/>
          </a:p>
        </p:txBody>
      </p:sp>
    </p:spTree>
    <p:extLst>
      <p:ext uri="{BB962C8B-B14F-4D97-AF65-F5344CB8AC3E}">
        <p14:creationId xmlns:p14="http://schemas.microsoft.com/office/powerpoint/2010/main" val="36048729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00" y="2286000"/>
            <a:ext cx="8229600" cy="646331"/>
          </a:xfrm>
        </p:spPr>
        <p:txBody>
          <a:bodyPr wrap="square" tIns="45720" bIns="45720">
            <a:spAutoFit/>
          </a:bodyPr>
          <a:lstStyle/>
          <a:p>
            <a:pPr algn="ctr"/>
            <a:r>
              <a:rPr lang="en-US" dirty="0"/>
              <a:t>Additional Related Animations</a:t>
            </a:r>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63032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Hazard Lights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hazard_lights">
            <a:hlinkClick r:id="" action="ppaction://media"/>
            <a:extLst>
              <a:ext uri="{FF2B5EF4-FFF2-40B4-BE49-F238E27FC236}">
                <a16:creationId xmlns:a16="http://schemas.microsoft.com/office/drawing/2014/main" id="{FE9A7E14-F3FB-46E1-E94F-4A6FB955F7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4" y="1219200"/>
            <a:ext cx="9046322" cy="5088556"/>
          </a:xfrm>
          <a:prstGeom prst="rect">
            <a:avLst/>
          </a:prstGeom>
        </p:spPr>
      </p:pic>
    </p:spTree>
    <p:extLst>
      <p:ext uri="{BB962C8B-B14F-4D97-AF65-F5344CB8AC3E}">
        <p14:creationId xmlns:p14="http://schemas.microsoft.com/office/powerpoint/2010/main" val="98788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Parking Brake Warning Light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ark_brake_warning_light">
            <a:hlinkClick r:id="" action="ppaction://media"/>
            <a:extLst>
              <a:ext uri="{FF2B5EF4-FFF2-40B4-BE49-F238E27FC236}">
                <a16:creationId xmlns:a16="http://schemas.microsoft.com/office/drawing/2014/main" id="{5F2083A7-B6FB-EF5F-E879-4E1A051CF01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 y="1187176"/>
            <a:ext cx="8991600" cy="5057775"/>
          </a:xfrm>
          <a:prstGeom prst="rect">
            <a:avLst/>
          </a:prstGeom>
        </p:spPr>
      </p:pic>
    </p:spTree>
    <p:extLst>
      <p:ext uri="{BB962C8B-B14F-4D97-AF65-F5344CB8AC3E}">
        <p14:creationId xmlns:p14="http://schemas.microsoft.com/office/powerpoint/2010/main" val="251939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Rear Lights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ar_lights">
            <a:hlinkClick r:id="" action="ppaction://media"/>
            <a:extLst>
              <a:ext uri="{FF2B5EF4-FFF2-40B4-BE49-F238E27FC236}">
                <a16:creationId xmlns:a16="http://schemas.microsoft.com/office/drawing/2014/main" id="{A40C85B1-8399-C752-B129-DA90544B6A4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52396"/>
            <a:ext cx="8973152" cy="5047398"/>
          </a:xfrm>
          <a:prstGeom prst="rect">
            <a:avLst/>
          </a:prstGeom>
        </p:spPr>
      </p:pic>
    </p:spTree>
    <p:extLst>
      <p:ext uri="{BB962C8B-B14F-4D97-AF65-F5344CB8AC3E}">
        <p14:creationId xmlns:p14="http://schemas.microsoft.com/office/powerpoint/2010/main" val="226897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Rear Lights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ar_lights">
            <a:hlinkClick r:id="" action="ppaction://media"/>
            <a:extLst>
              <a:ext uri="{FF2B5EF4-FFF2-40B4-BE49-F238E27FC236}">
                <a16:creationId xmlns:a16="http://schemas.microsoft.com/office/drawing/2014/main" id="{87A280DC-438C-9E07-DAFE-DA4C92EDDD5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878" y="1107528"/>
            <a:ext cx="8991600" cy="5057775"/>
          </a:xfrm>
          <a:prstGeom prst="rect">
            <a:avLst/>
          </a:prstGeom>
        </p:spPr>
      </p:pic>
    </p:spTree>
    <p:extLst>
      <p:ext uri="{BB962C8B-B14F-4D97-AF65-F5344CB8AC3E}">
        <p14:creationId xmlns:p14="http://schemas.microsoft.com/office/powerpoint/2010/main" val="95326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Electrical and Electronic Systems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(A6) Electrical/Electronic Systems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(A6) Electrical/Electronic Systems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Headlight Circuit, Parking Lights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Headlight_circuit_parking_lights">
            <a:hlinkClick r:id="" action="ppaction://media"/>
            <a:extLst>
              <a:ext uri="{FF2B5EF4-FFF2-40B4-BE49-F238E27FC236}">
                <a16:creationId xmlns:a16="http://schemas.microsoft.com/office/drawing/2014/main" id="{6D22AAA1-D921-8589-5915-B260A64B747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26190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25260</TotalTime>
  <Words>3652</Words>
  <Application>Microsoft Office PowerPoint</Application>
  <PresentationFormat>On-screen Show (4:3)</PresentationFormat>
  <Paragraphs>450</Paragraphs>
  <Slides>89</Slides>
  <Notes>89</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89</vt:i4>
      </vt:variant>
    </vt:vector>
  </HeadingPairs>
  <TitlesOfParts>
    <vt:vector size="95" baseType="lpstr">
      <vt:lpstr>Arial</vt:lpstr>
      <vt:lpstr>Calibri</vt:lpstr>
      <vt:lpstr>Times New Roman</vt:lpstr>
      <vt:lpstr>Verdana</vt:lpstr>
      <vt:lpstr>Wingdings</vt:lpstr>
      <vt:lpstr>508 Lecture</vt:lpstr>
      <vt:lpstr>Automotive Technology: Principles, Diagnosis, and Service</vt:lpstr>
      <vt:lpstr>Learning Objectives (1 of 3)</vt:lpstr>
      <vt:lpstr>Learning Objectives (2 of 3)</vt:lpstr>
      <vt:lpstr>Learning Objectives (3 of 3)</vt:lpstr>
      <vt:lpstr>Lighting Systems (1 of 2)</vt:lpstr>
      <vt:lpstr>Lighting Systems (2 of 2)</vt:lpstr>
      <vt:lpstr>Figure 53.1 Headlight Circuit</vt:lpstr>
      <vt:lpstr>Figure 53.2 Schematic</vt:lpstr>
      <vt:lpstr>Animation: Headlight Circuit, Parking Lights (Animation will automatically start)</vt:lpstr>
      <vt:lpstr>L E D Lighting</vt:lpstr>
      <vt:lpstr>Figure 53.3 LED</vt:lpstr>
      <vt:lpstr>Figure 53.4 Replacement LED</vt:lpstr>
      <vt:lpstr>Figure 53.5 Single Filament Bulb</vt:lpstr>
      <vt:lpstr>Bulb Numbers</vt:lpstr>
      <vt:lpstr>Chart 53.1 Bulb Numbers</vt:lpstr>
      <vt:lpstr>Figure 53.6 Bulb Markings </vt:lpstr>
      <vt:lpstr>Question 1: ?</vt:lpstr>
      <vt:lpstr>Answer 1</vt:lpstr>
      <vt:lpstr>Brake Lights (1 of 2)</vt:lpstr>
      <vt:lpstr>Brake Lights (2 of 2)</vt:lpstr>
      <vt:lpstr>Figure 53.7 Brake Light Circuit</vt:lpstr>
      <vt:lpstr>Figure 53.8 BCM Controlled</vt:lpstr>
      <vt:lpstr>Animation: Stop Lights (Animation will automatically start)</vt:lpstr>
      <vt:lpstr>Turn Signals (1 of 2)</vt:lpstr>
      <vt:lpstr>Turn Signals (2 of 2)</vt:lpstr>
      <vt:lpstr>Animation: Lights, Turn + Stop (Animation will automatically start)</vt:lpstr>
      <vt:lpstr>Figure 53.9 Flashers </vt:lpstr>
      <vt:lpstr>Figure 53.10 Steering Column</vt:lpstr>
      <vt:lpstr>Figure 53.11 Replacement LED</vt:lpstr>
      <vt:lpstr>Daytime Running Lights</vt:lpstr>
      <vt:lpstr>Figure 53.12 DRL Schematic </vt:lpstr>
      <vt:lpstr>Headlights (1 of 2)</vt:lpstr>
      <vt:lpstr>Headlights (2 of 2)</vt:lpstr>
      <vt:lpstr>Figure 53.13 Headlight Circuit</vt:lpstr>
      <vt:lpstr>Animation: Headlight Circuit, Low Beam (Animation will automatically start)</vt:lpstr>
      <vt:lpstr>Animation: Headlight Circuit, High Beam (Animation will automatically start)</vt:lpstr>
      <vt:lpstr>Figure 53.14 Composite Lamp</vt:lpstr>
      <vt:lpstr>Figure 53.15 Halogen Handling </vt:lpstr>
      <vt:lpstr>Figure 53.16 Cloudy Lense</vt:lpstr>
      <vt:lpstr>Question 2: ?</vt:lpstr>
      <vt:lpstr>Answer 2</vt:lpstr>
      <vt:lpstr>High-Intensity Discharge Headlights (1 of 2)</vt:lpstr>
      <vt:lpstr>High-Intensity Discharge Headlights (2 of 2)</vt:lpstr>
      <vt:lpstr>Figure 53.17 HID Igniter</vt:lpstr>
      <vt:lpstr>Frequently Asked Question: What Is the Difference between the Temperature of the Light and the Brightness of the Light?   </vt:lpstr>
      <vt:lpstr>Figure 53.18 HID Color</vt:lpstr>
      <vt:lpstr>L E D Headlights</vt:lpstr>
      <vt:lpstr>Figure 53.19 LED Headlights</vt:lpstr>
      <vt:lpstr>Question 3: ?</vt:lpstr>
      <vt:lpstr>Answer 3</vt:lpstr>
      <vt:lpstr>Adaptive Front Lighting System (1 of 2)</vt:lpstr>
      <vt:lpstr>Adaptive Front Lighting System (2 of 2)</vt:lpstr>
      <vt:lpstr>Figure 53.20 Adaptive Headlights</vt:lpstr>
      <vt:lpstr>Figure 53.21 AFS Motors</vt:lpstr>
      <vt:lpstr>Figure 53.22 AFS Button</vt:lpstr>
      <vt:lpstr>Automatic Headlights</vt:lpstr>
      <vt:lpstr>Figure 53.23 Automatic Headlights</vt:lpstr>
      <vt:lpstr>Headlight High/Low Beam Switch</vt:lpstr>
      <vt:lpstr>Auto Dimming Headlights</vt:lpstr>
      <vt:lpstr>Headlight Aiming</vt:lpstr>
      <vt:lpstr>Figure 53.24 Headlight Aiming</vt:lpstr>
      <vt:lpstr>Fog Lights and Driving Lights</vt:lpstr>
      <vt:lpstr>Figure 53.25 Fog Lights</vt:lpstr>
      <vt:lpstr>Frequently Asked Question: What Are Rear Fog Lights?   </vt:lpstr>
      <vt:lpstr>Frequently Asked Question: What Is the Troxler Effect?    </vt:lpstr>
      <vt:lpstr>Automatic Dimming Mirrors</vt:lpstr>
      <vt:lpstr>Figure 53.26 Dimming Mirror </vt:lpstr>
      <vt:lpstr>Courtesy Lights</vt:lpstr>
      <vt:lpstr>Illuminated Entry</vt:lpstr>
      <vt:lpstr>Animation: Courtesy Lights (Animation will automatically start)</vt:lpstr>
      <vt:lpstr>Lighting System Diagnosis</vt:lpstr>
      <vt:lpstr>Figure 53.27 Headlight Diagnosis</vt:lpstr>
      <vt:lpstr>Taillight Bulb Replacement</vt:lpstr>
      <vt:lpstr>1. Taillight Fault Indicator</vt:lpstr>
      <vt:lpstr>Animation: Warning Lights, Brake Light Bulb Failure (Animation will automatically start)</vt:lpstr>
      <vt:lpstr>2. Visual Inspection</vt:lpstr>
      <vt:lpstr>3. Bulb Socket is Removed</vt:lpstr>
      <vt:lpstr>4. Bulb Removed from Socket</vt:lpstr>
      <vt:lpstr>5. Bulb Tested</vt:lpstr>
      <vt:lpstr>Animation: Test Bulb (Animation will automatically start)</vt:lpstr>
      <vt:lpstr>Animation: Bulb Test, Meter (Animation will automatically start)</vt:lpstr>
      <vt:lpstr>6. Bulb Works</vt:lpstr>
      <vt:lpstr>Additional Related Animations</vt:lpstr>
      <vt:lpstr>Animation: Hazard Lights (Animation will automatically start)</vt:lpstr>
      <vt:lpstr>Animation: Parking Brake Warning Light (Animation will automatically start)</vt:lpstr>
      <vt:lpstr>Animation: Rear Lights (Animation will automatically start)</vt:lpstr>
      <vt:lpstr>Animation: Rear Lights (Animation will automatically start)</vt:lpstr>
      <vt:lpstr>Electrical and Electronic Systems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56,  Lighting and Signaling Circuits</dc:title>
  <dc:subject>2612-Automotive - Core</dc:subject>
  <dc:creator>James D. Halderman</dc:creator>
  <cp:keywords>CONTAINS NOTES</cp:keywords>
  <cp:lastModifiedBy>Glen Plants</cp:lastModifiedBy>
  <cp:revision>4721</cp:revision>
  <dcterms:created xsi:type="dcterms:W3CDTF">2014-07-14T20:04:21Z</dcterms:created>
  <dcterms:modified xsi:type="dcterms:W3CDTF">2023-06-19T16:28:24Z</dcterms:modified>
</cp:coreProperties>
</file>