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1219" r:id="rId2"/>
    <p:sldId id="1111" r:id="rId3"/>
    <p:sldId id="1136" r:id="rId4"/>
    <p:sldId id="1137" r:id="rId5"/>
    <p:sldId id="1138" r:id="rId6"/>
    <p:sldId id="1222" r:id="rId7"/>
    <p:sldId id="1364" r:id="rId8"/>
    <p:sldId id="1223" r:id="rId9"/>
    <p:sldId id="1221" r:id="rId10"/>
    <p:sldId id="1224" r:id="rId11"/>
    <p:sldId id="1142" r:id="rId12"/>
    <p:sldId id="1225" r:id="rId13"/>
    <p:sldId id="1227" r:id="rId14"/>
    <p:sldId id="1280" r:id="rId15"/>
    <p:sldId id="1358" r:id="rId16"/>
    <p:sldId id="1228" r:id="rId17"/>
    <p:sldId id="1229" r:id="rId18"/>
    <p:sldId id="1148" r:id="rId19"/>
    <p:sldId id="1149" r:id="rId20"/>
    <p:sldId id="1150" r:id="rId21"/>
    <p:sldId id="1230" r:id="rId22"/>
    <p:sldId id="1359" r:id="rId23"/>
    <p:sldId id="1231" r:id="rId24"/>
    <p:sldId id="1153" r:id="rId25"/>
    <p:sldId id="1232" r:id="rId26"/>
    <p:sldId id="1155" r:id="rId27"/>
    <p:sldId id="1156" r:id="rId28"/>
    <p:sldId id="1157" r:id="rId29"/>
    <p:sldId id="1233" r:id="rId30"/>
    <p:sldId id="1361" r:id="rId31"/>
    <p:sldId id="1360" r:id="rId32"/>
    <p:sldId id="1365" r:id="rId33"/>
    <p:sldId id="1366" r:id="rId34"/>
    <p:sldId id="1367" r:id="rId35"/>
    <p:sldId id="1159" r:id="rId36"/>
    <p:sldId id="1234" r:id="rId37"/>
    <p:sldId id="1161" r:id="rId38"/>
    <p:sldId id="1235" r:id="rId39"/>
    <p:sldId id="1163" r:id="rId40"/>
    <p:sldId id="1164" r:id="rId41"/>
    <p:sldId id="1165" r:id="rId42"/>
    <p:sldId id="1236" r:id="rId43"/>
    <p:sldId id="1179" r:id="rId44"/>
    <p:sldId id="1180" r:id="rId45"/>
    <p:sldId id="1244" r:id="rId46"/>
    <p:sldId id="1245" r:id="rId47"/>
    <p:sldId id="1246" r:id="rId48"/>
    <p:sldId id="1247" r:id="rId49"/>
    <p:sldId id="1248" r:id="rId50"/>
    <p:sldId id="1249" r:id="rId51"/>
    <p:sldId id="1250" r:id="rId52"/>
    <p:sldId id="1251" r:id="rId53"/>
    <p:sldId id="1252" r:id="rId54"/>
    <p:sldId id="1253" r:id="rId55"/>
    <p:sldId id="1254" r:id="rId56"/>
    <p:sldId id="1281" r:id="rId57"/>
    <p:sldId id="1362" r:id="rId58"/>
    <p:sldId id="1282" r:id="rId59"/>
    <p:sldId id="1257" r:id="rId60"/>
    <p:sldId id="1258" r:id="rId61"/>
    <p:sldId id="1259" r:id="rId62"/>
    <p:sldId id="1260" r:id="rId63"/>
    <p:sldId id="1261" r:id="rId64"/>
    <p:sldId id="1262" r:id="rId65"/>
    <p:sldId id="1263" r:id="rId66"/>
    <p:sldId id="1264" r:id="rId67"/>
    <p:sldId id="1265" r:id="rId68"/>
    <p:sldId id="1363" r:id="rId69"/>
    <p:sldId id="1266" r:id="rId70"/>
    <p:sldId id="1267" r:id="rId71"/>
    <p:sldId id="1268" r:id="rId72"/>
    <p:sldId id="1269" r:id="rId73"/>
    <p:sldId id="1270" r:id="rId74"/>
    <p:sldId id="1271" r:id="rId75"/>
    <p:sldId id="1272" r:id="rId76"/>
    <p:sldId id="1273" r:id="rId77"/>
    <p:sldId id="1274" r:id="rId78"/>
    <p:sldId id="1275" r:id="rId79"/>
    <p:sldId id="1276" r:id="rId80"/>
    <p:sldId id="1277" r:id="rId81"/>
    <p:sldId id="1278" r:id="rId82"/>
    <p:sldId id="1279" r:id="rId83"/>
    <p:sldId id="1204" r:id="rId84"/>
    <p:sldId id="1076"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5"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4" autoAdjust="0"/>
    <p:restoredTop sz="77445" autoAdjust="0"/>
  </p:normalViewPr>
  <p:slideViewPr>
    <p:cSldViewPr>
      <p:cViewPr varScale="1">
        <p:scale>
          <a:sx n="88" d="100"/>
          <a:sy n="88" d="100"/>
        </p:scale>
        <p:origin x="2034" y="96"/>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3948"/>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7718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to Check for a Defective fusible Link</a:t>
            </a:r>
            <a:r>
              <a:rPr lang="en-US" sz="1200" b="0" i="0" u="none" strike="noStrike" cap="none" dirty="0">
                <a:solidFill>
                  <a:schemeClr val="dk1"/>
                </a:solidFill>
                <a:latin typeface="+mn-lt"/>
                <a:ea typeface="Arial"/>
                <a:cs typeface="Arial"/>
                <a:sym typeface="Arial"/>
              </a:rPr>
              <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Most alternators use a fusible link or mega fuse between the output terminal and the positive (+)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terminal of the battery. If this fusible link or fuse is defective (blown), then the charging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system does not operate at all. Many alternators have been replaced repeatedly because of a blown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fusible link that was not discovered until later. A quick test that checks whether the fusible link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is okay is to touch a test light to the output terminal with the other end of the test light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attached to a good ground. The fusible link or mega fuse is okay if the light comes on. This test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confirms that the circuit between the alternator and the battery has continuity. ●      Figure  52–3.</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2203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7746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6460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7451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3409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93942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8156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The Lighter Plug Trick</a:t>
            </a:r>
          </a:p>
          <a:p>
            <a:r>
              <a:rPr lang="en-US" sz="1200" b="0" i="0" u="none" strike="noStrike" kern="1200" baseline="0" dirty="0">
                <a:solidFill>
                  <a:schemeClr val="tx1"/>
                </a:solidFill>
                <a:latin typeface="+mn-lt"/>
                <a:ea typeface="+mn-ea"/>
                <a:cs typeface="+mn-cs"/>
              </a:rPr>
              <a:t>Battery voltage measurements can be read through the lighter socket. Simply construct a test tool using a lighter plug at one end of a length of two-conductor wire and the other end connected to a double banana plug. The double banana plug fits most meters in the common (COM) terminal and the volt terminal of the meter. This is handy to use while road testing the vehicle under real-life conditions. Both DC voltage and AC ripple voltage can be measured.</a:t>
            </a:r>
          </a:p>
          <a:p>
            <a:r>
              <a:rPr lang="en-US" sz="1200" b="0" i="0" u="none" strike="noStrike" kern="1200" baseline="30000" dirty="0">
                <a:solidFill>
                  <a:schemeClr val="tx1"/>
                </a:solidFill>
                <a:latin typeface="+mn-lt"/>
                <a:ea typeface="+mn-ea"/>
                <a:cs typeface="+mn-cs"/>
              </a:rPr>
              <a:t>52–10.</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3645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8324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Use a Fused Jumper Wire as a Diagnostic Tool</a:t>
            </a:r>
          </a:p>
          <a:p>
            <a:r>
              <a:rPr lang="en-US" sz="1200" b="0" i="0" u="none" strike="noStrike" kern="1200" baseline="0" dirty="0">
                <a:solidFill>
                  <a:schemeClr val="tx1"/>
                </a:solidFill>
                <a:latin typeface="+mn-lt"/>
                <a:ea typeface="+mn-ea"/>
                <a:cs typeface="+mn-cs"/>
              </a:rPr>
              <a:t>When diagnosing an alternator charging problem, try using a fused jumper wire to connect the positive and negative terminals of the alternator directly to the positive and negative terminals of the battery.  It is a definite improvement is noticed, the problem is in the wiring of the vehicle. High resistance, due to corroded connections or loose grounds, can cause low alternator output, repeated regulator failures, slow cranking, and discharged batteries. A voltage drop test of the charging system can also be used to locate excessive resistance (high voltage drop) in the charging circuit, but using a fused jumper wire is often faster and easier.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4829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3376542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862022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2293541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37514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23791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The Two-Minute Alternator Repair</a:t>
            </a:r>
          </a:p>
          <a:p>
            <a:r>
              <a:rPr lang="en-US" sz="1200" b="0" i="0" u="none" strike="noStrike" kern="1200" baseline="0" dirty="0">
                <a:solidFill>
                  <a:schemeClr val="tx1"/>
                </a:solidFill>
                <a:latin typeface="+mn-lt"/>
                <a:ea typeface="+mn-ea"/>
                <a:cs typeface="+mn-cs"/>
              </a:rPr>
              <a:t>A Chevrolet pickup truck was brought to a shop for routine service. The customer stated that the battery required a jump start after a weekend of sitting. The technician tested the battery and the charging system voltage using a small handheld digital multimeter. The battery voltage was 12.4 volts (about 75% charged), but the charging voltage was also 12.4 volts at 2, 000 RPM. Because normal charging voltage should be 13.5 to 15 volts, it was obvious that the charging system was not operating correctly.</a:t>
            </a:r>
          </a:p>
          <a:p>
            <a:r>
              <a:rPr lang="en-US" sz="1200" b="0" i="0" u="none" strike="noStrike" kern="1200" baseline="0" dirty="0">
                <a:solidFill>
                  <a:schemeClr val="tx1"/>
                </a:solidFill>
                <a:latin typeface="+mn-lt"/>
                <a:ea typeface="+mn-ea"/>
                <a:cs typeface="+mn-cs"/>
              </a:rPr>
              <a:t>The technician checked the dash and found that the “charge” light was </a:t>
            </a:r>
            <a:r>
              <a:rPr lang="en-US" sz="1200" b="0" i="1" u="none" strike="noStrike" kern="1200" baseline="0" dirty="0">
                <a:solidFill>
                  <a:schemeClr val="tx1"/>
                </a:solidFill>
                <a:latin typeface="+mn-lt"/>
                <a:ea typeface="+mn-ea"/>
                <a:cs typeface="+mn-cs"/>
              </a:rPr>
              <a:t>not </a:t>
            </a:r>
            <a:r>
              <a:rPr lang="en-US" sz="1200" b="0" i="0" u="none" strike="noStrike" kern="1200" baseline="0" dirty="0">
                <a:solidFill>
                  <a:schemeClr val="tx1"/>
                </a:solidFill>
                <a:latin typeface="+mn-lt"/>
                <a:ea typeface="+mn-ea"/>
                <a:cs typeface="+mn-cs"/>
              </a:rPr>
              <a:t>on. Before removing the alternator for service, the technician checked the wiring connection on the alternator. When the connector was removed, it was discovered to be rusty. After the contacts were cleaned, the charging system was restored to normal operation. The technician had learned that the simple things should always be checked first before tearing into a big or expensive repair.</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Complaint—Customer stated that the truck battery had to be jump-started after sitting for a weekend. Cause—Tests confirmed that the alternator was not charging and a rusty connection at the alternator was found during a visual inspection.</a:t>
            </a:r>
          </a:p>
          <a:p>
            <a:r>
              <a:rPr lang="en-US" sz="1200" b="1" i="0" u="none" strike="noStrike" kern="1200" baseline="0" dirty="0">
                <a:solidFill>
                  <a:schemeClr val="tx1"/>
                </a:solidFill>
                <a:latin typeface="+mn-lt"/>
                <a:ea typeface="+mn-ea"/>
                <a:cs typeface="+mn-cs"/>
              </a:rPr>
              <a:t>Correction—Cleaning the electrical terminals at the alternator restored proper operation of the charging system</a:t>
            </a:r>
            <a:r>
              <a:rPr lang="en-US" sz="1200" b="0" i="0" u="none" strike="noStrike" kern="1200" baseline="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6016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0877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7807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08355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6456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0691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6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94185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023488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74803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12390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56839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68531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1037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500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5777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51282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9400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38540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822658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663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71319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0412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15379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325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24190298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253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11799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42941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6717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25704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3307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75695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77140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47320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0372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The Case of the Overcharging Chevrolet Truck</a:t>
            </a:r>
          </a:p>
          <a:p>
            <a:r>
              <a:rPr lang="en-US" sz="1200" b="0" i="0" u="none" strike="noStrike" kern="1200" baseline="0" dirty="0">
                <a:solidFill>
                  <a:schemeClr val="tx1"/>
                </a:solidFill>
                <a:latin typeface="+mn-lt"/>
                <a:ea typeface="+mn-ea"/>
                <a:cs typeface="+mn-cs"/>
              </a:rPr>
              <a:t>The owner of a Chevrolet Silverado 2500 HD, equipped</a:t>
            </a:r>
          </a:p>
          <a:p>
            <a:r>
              <a:rPr lang="en-US" sz="1200" b="0" i="0" u="none" strike="noStrike" kern="1200" baseline="0" dirty="0">
                <a:solidFill>
                  <a:schemeClr val="tx1"/>
                </a:solidFill>
                <a:latin typeface="+mn-lt"/>
                <a:ea typeface="+mn-ea"/>
                <a:cs typeface="+mn-cs"/>
              </a:rPr>
              <a:t>with a 6.6L diesel V8, stated that the ABS, Battery, and</a:t>
            </a:r>
          </a:p>
          <a:p>
            <a:r>
              <a:rPr lang="en-US" sz="1200" b="0" i="0" u="none" strike="noStrike" kern="1200" baseline="0" dirty="0">
                <a:solidFill>
                  <a:schemeClr val="tx1"/>
                </a:solidFill>
                <a:latin typeface="+mn-lt"/>
                <a:ea typeface="+mn-ea"/>
                <a:cs typeface="+mn-cs"/>
              </a:rPr>
              <a:t>many other dash warning lights would come on when</a:t>
            </a:r>
          </a:p>
          <a:p>
            <a:r>
              <a:rPr lang="en-US" sz="1200" b="0" i="0" u="none" strike="noStrike" kern="1200" baseline="0" dirty="0">
                <a:solidFill>
                  <a:schemeClr val="tx1"/>
                </a:solidFill>
                <a:latin typeface="+mn-lt"/>
                <a:ea typeface="+mn-ea"/>
                <a:cs typeface="+mn-cs"/>
              </a:rPr>
              <a:t>accelerating hard. The technician retrieved a C0800</a:t>
            </a:r>
          </a:p>
          <a:p>
            <a:r>
              <a:rPr lang="en-US" sz="1200" b="0" i="0" u="none" strike="noStrike" kern="1200" baseline="0" dirty="0">
                <a:solidFill>
                  <a:schemeClr val="tx1"/>
                </a:solidFill>
                <a:latin typeface="+mn-lt"/>
                <a:ea typeface="+mn-ea"/>
                <a:cs typeface="+mn-cs"/>
              </a:rPr>
              <a:t>diagnostic trouble code. (The module detects that the</a:t>
            </a:r>
          </a:p>
          <a:p>
            <a:r>
              <a:rPr lang="en-US" sz="1200" b="0" i="0" u="none" strike="noStrike" kern="1200" baseline="0" dirty="0">
                <a:solidFill>
                  <a:schemeClr val="tx1"/>
                </a:solidFill>
                <a:latin typeface="+mn-lt"/>
                <a:ea typeface="+mn-ea"/>
                <a:cs typeface="+mn-cs"/>
              </a:rPr>
              <a:t>system voltage is greater than 16 volts.) The technician</a:t>
            </a:r>
          </a:p>
          <a:p>
            <a:r>
              <a:rPr lang="en-US" sz="1200" b="0" i="0" u="none" strike="noStrike" kern="1200" baseline="0" dirty="0">
                <a:solidFill>
                  <a:schemeClr val="tx1"/>
                </a:solidFill>
                <a:latin typeface="+mn-lt"/>
                <a:ea typeface="+mn-ea"/>
                <a:cs typeface="+mn-cs"/>
              </a:rPr>
              <a:t>measured the voltage at the battery terminal with the</a:t>
            </a:r>
          </a:p>
          <a:p>
            <a:r>
              <a:rPr lang="en-US" sz="1200" b="0" i="0" u="none" strike="noStrike" kern="1200" baseline="0" dirty="0">
                <a:solidFill>
                  <a:schemeClr val="tx1"/>
                </a:solidFill>
                <a:latin typeface="+mn-lt"/>
                <a:ea typeface="+mn-ea"/>
                <a:cs typeface="+mn-cs"/>
              </a:rPr>
              <a:t>engine operating above the idle speed and recorded</a:t>
            </a:r>
          </a:p>
          <a:p>
            <a:r>
              <a:rPr lang="en-US" sz="1200" b="0" i="0" u="none" strike="noStrike" kern="1200" baseline="0" dirty="0">
                <a:solidFill>
                  <a:schemeClr val="tx1"/>
                </a:solidFill>
                <a:latin typeface="+mn-lt"/>
                <a:ea typeface="+mn-ea"/>
                <a:cs typeface="+mn-cs"/>
              </a:rPr>
              <a:t>a reading of a 17.7 volts. Because the voltage output</a:t>
            </a:r>
          </a:p>
          <a:p>
            <a:r>
              <a:rPr lang="en-US" sz="1200" b="0" i="0" u="none" strike="noStrike" kern="1200" baseline="0" dirty="0">
                <a:solidFill>
                  <a:schemeClr val="tx1"/>
                </a:solidFill>
                <a:latin typeface="+mn-lt"/>
                <a:ea typeface="+mn-ea"/>
                <a:cs typeface="+mn-cs"/>
              </a:rPr>
              <a:t>of the alternator is controlled by the voltage regulator</a:t>
            </a:r>
          </a:p>
          <a:p>
            <a:r>
              <a:rPr lang="en-US" sz="1200" b="0" i="0" u="none" strike="noStrike" kern="1200" baseline="0" dirty="0">
                <a:solidFill>
                  <a:schemeClr val="tx1"/>
                </a:solidFill>
                <a:latin typeface="+mn-lt"/>
                <a:ea typeface="+mn-ea"/>
                <a:cs typeface="+mn-cs"/>
              </a:rPr>
              <a:t>and it is built in the alternator, the technician replaced</a:t>
            </a:r>
          </a:p>
          <a:p>
            <a:r>
              <a:rPr lang="en-US" sz="1200" b="0" i="0" u="none" strike="noStrike" kern="1200" baseline="0" dirty="0">
                <a:solidFill>
                  <a:schemeClr val="tx1"/>
                </a:solidFill>
                <a:latin typeface="+mn-lt"/>
                <a:ea typeface="+mn-ea"/>
                <a:cs typeface="+mn-cs"/>
              </a:rPr>
              <a:t>the alternator. The technician checked the charging</a:t>
            </a:r>
          </a:p>
          <a:p>
            <a:r>
              <a:rPr lang="en-US" sz="1200" b="0" i="0" u="none" strike="noStrike" kern="1200" baseline="0" dirty="0">
                <a:solidFill>
                  <a:schemeClr val="tx1"/>
                </a:solidFill>
                <a:latin typeface="+mn-lt"/>
                <a:ea typeface="+mn-ea"/>
                <a:cs typeface="+mn-cs"/>
              </a:rPr>
              <a:t>voltage and it was now within factory specification.</a:t>
            </a:r>
          </a:p>
          <a:p>
            <a:r>
              <a:rPr lang="en-US" sz="1200" b="0" i="0" u="none" strike="noStrike" kern="1200" baseline="0" dirty="0">
                <a:solidFill>
                  <a:schemeClr val="tx1"/>
                </a:solidFill>
                <a:latin typeface="+mn-lt"/>
                <a:ea typeface="+mn-ea"/>
                <a:cs typeface="+mn-cs"/>
              </a:rPr>
              <a:t>The diagnostic trouble code was cleared and the</a:t>
            </a:r>
          </a:p>
          <a:p>
            <a:r>
              <a:rPr lang="en-US" sz="1200" b="0" i="0" u="none" strike="noStrike" kern="1200" baseline="0" dirty="0">
                <a:solidFill>
                  <a:schemeClr val="tx1"/>
                </a:solidFill>
                <a:latin typeface="+mn-lt"/>
                <a:ea typeface="+mn-ea"/>
                <a:cs typeface="+mn-cs"/>
              </a:rPr>
              <a:t>vehicle returned to the customer.</a:t>
            </a:r>
          </a:p>
          <a:p>
            <a:r>
              <a:rPr lang="en-US" sz="1400" b="1" i="0" u="none" strike="noStrike" kern="1200" baseline="0" dirty="0">
                <a:solidFill>
                  <a:schemeClr val="tx1"/>
                </a:solidFill>
                <a:latin typeface="+mn-lt"/>
                <a:ea typeface="+mn-ea"/>
                <a:cs typeface="+mn-cs"/>
              </a:rPr>
              <a:t>Summary:</a:t>
            </a:r>
          </a:p>
          <a:p>
            <a:r>
              <a:rPr lang="en-US" sz="1400" b="1" i="0" u="none" strike="noStrike" kern="1200" baseline="0" dirty="0">
                <a:solidFill>
                  <a:schemeClr val="tx1"/>
                </a:solidFill>
                <a:latin typeface="+mn-lt"/>
                <a:ea typeface="+mn-ea"/>
                <a:cs typeface="+mn-cs"/>
              </a:rPr>
              <a:t>Complaint—Customer asked to check the engine light and stated that several other warning lights would come on when accelerating rapidly.</a:t>
            </a:r>
          </a:p>
          <a:p>
            <a:r>
              <a:rPr lang="en-US" sz="1400" b="1" i="0" u="none" strike="noStrike" kern="1200" baseline="0" dirty="0">
                <a:solidFill>
                  <a:schemeClr val="tx1"/>
                </a:solidFill>
                <a:latin typeface="+mn-lt"/>
                <a:ea typeface="+mn-ea"/>
                <a:cs typeface="+mn-cs"/>
              </a:rPr>
              <a:t>Cause—The voltage regulator inside the alternator was not working as designed.</a:t>
            </a:r>
          </a:p>
          <a:p>
            <a:r>
              <a:rPr lang="en-US" sz="1400" b="1" i="0" u="none" strike="noStrike" kern="1200" baseline="0" dirty="0">
                <a:solidFill>
                  <a:schemeClr val="tx1"/>
                </a:solidFill>
                <a:latin typeface="+mn-lt"/>
                <a:ea typeface="+mn-ea"/>
                <a:cs typeface="+mn-cs"/>
              </a:rPr>
              <a:t>Correction—The alternator was replaced which corrected the customer concern.</a:t>
            </a:r>
            <a:endParaRPr sz="14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39347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55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4763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0789718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65667" y="409977"/>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4932624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9.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50.png"/><Relationship Id="rId4"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52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Charging System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979478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52.3 Battery Voltage</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974" y="1024466"/>
            <a:ext cx="5056359" cy="40047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3"/>
            <a:ext cx="2743200" cy="4893647"/>
          </a:xfrm>
        </p:spPr>
        <p:txBody>
          <a:bodyPr/>
          <a:lstStyle/>
          <a:p>
            <a:r>
              <a:rPr lang="en-US" sz="2400" dirty="0"/>
              <a:t>Before replacing an alternator, the wise technician checks that battery voltage is present at the output and battery voltage sense terminals. If no voltage is detected, then there is a fault in the wiring</a:t>
            </a:r>
          </a:p>
        </p:txBody>
      </p:sp>
    </p:spTree>
    <p:extLst>
      <p:ext uri="{BB962C8B-B14F-4D97-AF65-F5344CB8AC3E}">
        <p14:creationId xmlns:p14="http://schemas.microsoft.com/office/powerpoint/2010/main" val="2923467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2863"/>
            <a:ext cx="8229600" cy="646331"/>
          </a:xfrm>
        </p:spPr>
        <p:txBody>
          <a:bodyPr>
            <a:spAutoFit/>
          </a:bodyPr>
          <a:lstStyle/>
          <a:p>
            <a:r>
              <a:rPr lang="en-US" dirty="0"/>
              <a:t>Drive Belt Inspection and Adjustment</a:t>
            </a:r>
            <a:endParaRPr lang="en-US" sz="2800" dirty="0"/>
          </a:p>
        </p:txBody>
      </p:sp>
      <p:sp>
        <p:nvSpPr>
          <p:cNvPr id="4" name="Content Placeholder 3"/>
          <p:cNvSpPr>
            <a:spLocks noGrp="1"/>
          </p:cNvSpPr>
          <p:nvPr>
            <p:ph idx="1"/>
          </p:nvPr>
        </p:nvSpPr>
        <p:spPr>
          <a:xfrm>
            <a:off x="457200" y="1006763"/>
            <a:ext cx="8229600" cy="4632037"/>
          </a:xfrm>
        </p:spPr>
        <p:txBody>
          <a:bodyPr>
            <a:spAutoFit/>
          </a:bodyPr>
          <a:lstStyle/>
          <a:p>
            <a:r>
              <a:rPr lang="en-US" sz="2400" dirty="0"/>
              <a:t>Belt Visual Inspection</a:t>
            </a:r>
          </a:p>
          <a:p>
            <a:pPr lvl="1"/>
            <a:r>
              <a:rPr lang="en-US" sz="2400" dirty="0"/>
              <a:t>Replace any serpentine belt that has more than three cracks in any one rib that appears in a 3-inch span.</a:t>
            </a:r>
          </a:p>
          <a:p>
            <a:r>
              <a:rPr lang="en-US" sz="2400" dirty="0"/>
              <a:t>Belt Tension Measurement</a:t>
            </a:r>
          </a:p>
          <a:p>
            <a:pPr lvl="1"/>
            <a:r>
              <a:rPr lang="en-US" sz="2400" dirty="0"/>
              <a:t>Belt tension gauge</a:t>
            </a:r>
          </a:p>
          <a:p>
            <a:pPr lvl="1"/>
            <a:r>
              <a:rPr lang="en-US" sz="2400" dirty="0"/>
              <a:t>Marks on a tensioner</a:t>
            </a:r>
          </a:p>
          <a:p>
            <a:pPr lvl="1"/>
            <a:r>
              <a:rPr lang="en-US" sz="2400" dirty="0"/>
              <a:t>Torque wrench readings</a:t>
            </a:r>
          </a:p>
          <a:p>
            <a:pPr lvl="1"/>
            <a:r>
              <a:rPr lang="en-US" sz="2400" dirty="0"/>
              <a:t>Deflection</a:t>
            </a:r>
          </a:p>
          <a:p>
            <a:r>
              <a:rPr lang="en-US" sz="2400" dirty="0"/>
              <a:t>Overrunning Clutch</a:t>
            </a:r>
          </a:p>
          <a:p>
            <a:pPr lvl="1"/>
            <a:r>
              <a:rPr lang="en-US" sz="2400" dirty="0"/>
              <a:t>Check for proper operation</a:t>
            </a:r>
          </a:p>
        </p:txBody>
      </p:sp>
    </p:spTree>
    <p:extLst>
      <p:ext uri="{BB962C8B-B14F-4D97-AF65-F5344CB8AC3E}">
        <p14:creationId xmlns:p14="http://schemas.microsoft.com/office/powerpoint/2010/main" val="51315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52.4 Drive Belt Inspection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800" y="990599"/>
            <a:ext cx="3236480" cy="52328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3464"/>
            <a:ext cx="3886200" cy="4401205"/>
          </a:xfrm>
        </p:spPr>
        <p:txBody>
          <a:bodyPr/>
          <a:lstStyle/>
          <a:p>
            <a:r>
              <a:rPr lang="en-US" sz="2000" dirty="0"/>
              <a:t>(a) drive belt is worn and requires replacement. Newer belts are made from ethylene propylene diene monomer (EPDM). This rubber does not crack like older belts and may not show wear, even though the ribs do wear and can cause slippage. (b) A belt wear gauge being used to check a belt. It should fit tightly but if it is able to be moved side to side, then the belt is worn and should be replaced.</a:t>
            </a:r>
          </a:p>
        </p:txBody>
      </p:sp>
    </p:spTree>
    <p:extLst>
      <p:ext uri="{BB962C8B-B14F-4D97-AF65-F5344CB8AC3E}">
        <p14:creationId xmlns:p14="http://schemas.microsoft.com/office/powerpoint/2010/main" val="2629774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52.5 Replacing Drive Belt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29112" y="990600"/>
            <a:ext cx="4620517"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124200" cy="4876800"/>
          </a:xfrm>
        </p:spPr>
        <p:txBody>
          <a:bodyPr/>
          <a:lstStyle/>
          <a:p>
            <a:r>
              <a:rPr lang="en-US" sz="2400" dirty="0"/>
              <a:t>A wrench, breaker bar, or ratchet is used to release tension on accessory drive belt, often called front engine accessory drive (FEAD). Many experts recommend replacing the tensioner at the same time as the accessory drive belt.</a:t>
            </a:r>
          </a:p>
        </p:txBody>
      </p:sp>
    </p:spTree>
    <p:extLst>
      <p:ext uri="{BB962C8B-B14F-4D97-AF65-F5344CB8AC3E}">
        <p14:creationId xmlns:p14="http://schemas.microsoft.com/office/powerpoint/2010/main" val="367779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52.6 Tensioner Marks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1" y="990600"/>
            <a:ext cx="5257800" cy="42730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3276600"/>
          </a:xfrm>
        </p:spPr>
        <p:txBody>
          <a:bodyPr/>
          <a:lstStyle/>
          <a:p>
            <a:r>
              <a:rPr lang="en-US" sz="2400" dirty="0"/>
              <a:t>Check service information for where the tensioner marks should be located for proper belt tension.</a:t>
            </a:r>
          </a:p>
        </p:txBody>
      </p:sp>
    </p:spTree>
    <p:extLst>
      <p:ext uri="{BB962C8B-B14F-4D97-AF65-F5344CB8AC3E}">
        <p14:creationId xmlns:p14="http://schemas.microsoft.com/office/powerpoint/2010/main" val="2616622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and Replace Drive Belt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m_rep_drive_belt">
            <a:hlinkClick r:id="" action="ppaction://media"/>
            <a:extLst>
              <a:ext uri="{FF2B5EF4-FFF2-40B4-BE49-F238E27FC236}">
                <a16:creationId xmlns:a16="http://schemas.microsoft.com/office/drawing/2014/main" id="{F5AFE576-7632-2308-F077-6CFF5BBB1C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62523"/>
            <a:ext cx="8857648" cy="4982427"/>
          </a:xfrm>
          <a:prstGeom prst="rect">
            <a:avLst/>
          </a:prstGeom>
        </p:spPr>
      </p:pic>
    </p:spTree>
    <p:extLst>
      <p:ext uri="{BB962C8B-B14F-4D97-AF65-F5344CB8AC3E}">
        <p14:creationId xmlns:p14="http://schemas.microsoft.com/office/powerpoint/2010/main" val="2840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52.7 OAD/OAP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07533"/>
            <a:ext cx="5029200" cy="40829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5181600"/>
          </a:xfrm>
        </p:spPr>
        <p:txBody>
          <a:bodyPr/>
          <a:lstStyle/>
          <a:p>
            <a:r>
              <a:rPr lang="en-US" sz="2400" dirty="0"/>
              <a:t>This overrunning alternator dampener (OAD) is longer than an overrunning alternator pulley (OAP) because it contains a dampener spring, as well as a one-way clutch. Be sure to check that it locks in one direction</a:t>
            </a:r>
          </a:p>
        </p:txBody>
      </p:sp>
    </p:spTree>
    <p:extLst>
      <p:ext uri="{BB962C8B-B14F-4D97-AF65-F5344CB8AC3E}">
        <p14:creationId xmlns:p14="http://schemas.microsoft.com/office/powerpoint/2010/main" val="3956936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52.8 Removing OAP Pulley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599"/>
            <a:ext cx="4857785" cy="42931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1067" y="990600"/>
            <a:ext cx="3166533" cy="2438400"/>
          </a:xfrm>
        </p:spPr>
        <p:txBody>
          <a:bodyPr/>
          <a:lstStyle/>
          <a:p>
            <a:r>
              <a:rPr lang="en-US" sz="2400" dirty="0"/>
              <a:t>A special tool is needed to remove and install overrunning alternator pulleys or dampeners</a:t>
            </a:r>
          </a:p>
        </p:txBody>
      </p:sp>
    </p:spTree>
    <p:extLst>
      <p:ext uri="{BB962C8B-B14F-4D97-AF65-F5344CB8AC3E}">
        <p14:creationId xmlns:p14="http://schemas.microsoft.com/office/powerpoint/2010/main" val="899449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2235"/>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are the four ways to measure belt tension?</a:t>
            </a:r>
          </a:p>
        </p:txBody>
      </p:sp>
    </p:spTree>
    <p:extLst>
      <p:ext uri="{BB962C8B-B14F-4D97-AF65-F5344CB8AC3E}">
        <p14:creationId xmlns:p14="http://schemas.microsoft.com/office/powerpoint/2010/main" val="684168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0600"/>
            <a:ext cx="8229600" cy="838200"/>
          </a:xfrm>
        </p:spPr>
        <p:txBody>
          <a:bodyPr>
            <a:spAutoFit/>
          </a:bodyPr>
          <a:lstStyle/>
          <a:p>
            <a:pPr marL="0" indent="0">
              <a:buNone/>
            </a:pPr>
            <a:r>
              <a:rPr lang="en-US" sz="2400" dirty="0"/>
              <a:t>Belt tension gauge, marks on a tensioner, torque wrench readings, and deflection.</a:t>
            </a:r>
          </a:p>
        </p:txBody>
      </p:sp>
    </p:spTree>
    <p:extLst>
      <p:ext uri="{BB962C8B-B14F-4D97-AF65-F5344CB8AC3E}">
        <p14:creationId xmlns:p14="http://schemas.microsoft.com/office/powerpoint/2010/main" val="191952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54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1000065"/>
            <a:ext cx="8229600" cy="3639458"/>
          </a:xfrm>
        </p:spPr>
        <p:txBody>
          <a:bodyPr>
            <a:spAutoFit/>
          </a:bodyPr>
          <a:lstStyle/>
          <a:p>
            <a:pPr marL="685800" indent="-685800">
              <a:buNone/>
            </a:pPr>
            <a:r>
              <a:rPr lang="en-US" sz="2400" b="1" dirty="0">
                <a:solidFill>
                  <a:srgbClr val="007FA3"/>
                </a:solidFill>
                <a:ea typeface="+mj-ea"/>
                <a:cs typeface="Times New Roman" panose="02020603050405020304" pitchFamily="18" charset="0"/>
              </a:rPr>
              <a:t>52.1</a:t>
            </a:r>
            <a:r>
              <a:rPr lang="en-US" sz="2400" dirty="0"/>
              <a:t> Discuss the various methods to test the charging system.</a:t>
            </a:r>
          </a:p>
          <a:p>
            <a:pPr marL="0" indent="0">
              <a:buNone/>
            </a:pPr>
            <a:r>
              <a:rPr lang="en-US" sz="2400" b="1" dirty="0">
                <a:solidFill>
                  <a:srgbClr val="007FA3"/>
                </a:solidFill>
                <a:ea typeface="+mj-ea"/>
                <a:cs typeface="Times New Roman" panose="02020603050405020304" pitchFamily="18" charset="0"/>
              </a:rPr>
              <a:t>52.2</a:t>
            </a:r>
            <a:r>
              <a:rPr lang="en-US" sz="2400" dirty="0"/>
              <a:t> Describe how to inspect and adjust the drive belts.</a:t>
            </a:r>
          </a:p>
          <a:p>
            <a:pPr marL="685800" indent="-685800">
              <a:buNone/>
            </a:pPr>
            <a:r>
              <a:rPr lang="en-US" sz="2400" b="1" dirty="0">
                <a:solidFill>
                  <a:srgbClr val="007FA3"/>
                </a:solidFill>
                <a:ea typeface="+mj-ea"/>
                <a:cs typeface="Times New Roman" panose="02020603050405020304" pitchFamily="18" charset="0"/>
              </a:rPr>
              <a:t>52.3</a:t>
            </a:r>
            <a:r>
              <a:rPr lang="en-US" sz="2400" dirty="0"/>
              <a:t> Describe the AC ripple voltage check.</a:t>
            </a:r>
          </a:p>
          <a:p>
            <a:pPr marL="685800" indent="-685800">
              <a:buNone/>
            </a:pPr>
            <a:r>
              <a:rPr lang="en-US" sz="2400" b="1" dirty="0">
                <a:solidFill>
                  <a:srgbClr val="007FA3"/>
                </a:solidFill>
                <a:cs typeface="Times New Roman" panose="02020603050405020304" pitchFamily="18" charset="0"/>
              </a:rPr>
              <a:t>52.4 </a:t>
            </a:r>
            <a:r>
              <a:rPr lang="en-US" sz="2400" dirty="0"/>
              <a:t>Describe how to test AC ripple current.</a:t>
            </a:r>
          </a:p>
          <a:p>
            <a:pPr marL="685800" indent="-685800">
              <a:buNone/>
            </a:pPr>
            <a:r>
              <a:rPr lang="en-US" sz="2400" b="1" dirty="0">
                <a:solidFill>
                  <a:srgbClr val="007FA3"/>
                </a:solidFill>
                <a:cs typeface="Times New Roman" panose="02020603050405020304" pitchFamily="18" charset="0"/>
              </a:rPr>
              <a:t>52.5 </a:t>
            </a:r>
            <a:r>
              <a:rPr lang="en-US" sz="2400" dirty="0"/>
              <a:t>Describe charging system voltage drop testing.</a:t>
            </a:r>
          </a:p>
          <a:p>
            <a:pPr marL="685800" indent="-685800">
              <a:buNone/>
            </a:pPr>
            <a:r>
              <a:rPr lang="en-US" sz="2400" b="1" dirty="0">
                <a:solidFill>
                  <a:srgbClr val="007FA3"/>
                </a:solidFill>
                <a:cs typeface="Times New Roman" panose="02020603050405020304" pitchFamily="18" charset="0"/>
              </a:rPr>
              <a:t>52.6 </a:t>
            </a:r>
            <a:r>
              <a:rPr lang="en-US" sz="2400" dirty="0"/>
              <a:t>Discuss the alternator output test.</a:t>
            </a:r>
          </a:p>
        </p:txBody>
      </p:sp>
    </p:spTree>
    <p:extLst>
      <p:ext uri="{BB962C8B-B14F-4D97-AF65-F5344CB8AC3E}">
        <p14:creationId xmlns:p14="http://schemas.microsoft.com/office/powerpoint/2010/main" val="2564446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646331"/>
          </a:xfrm>
        </p:spPr>
        <p:txBody>
          <a:bodyPr>
            <a:spAutoFit/>
          </a:bodyPr>
          <a:lstStyle/>
          <a:p>
            <a:r>
              <a:rPr lang="en-US" spc="-400" dirty="0"/>
              <a:t>A </a:t>
            </a:r>
            <a:r>
              <a:rPr lang="en-US" dirty="0"/>
              <a:t>C Ripple Voltage Check</a:t>
            </a:r>
            <a:endParaRPr lang="en-US" sz="2800" dirty="0"/>
          </a:p>
        </p:txBody>
      </p:sp>
      <p:sp>
        <p:nvSpPr>
          <p:cNvPr id="4" name="Content Placeholder 3"/>
          <p:cNvSpPr>
            <a:spLocks noGrp="1"/>
          </p:cNvSpPr>
          <p:nvPr>
            <p:ph idx="1"/>
          </p:nvPr>
        </p:nvSpPr>
        <p:spPr>
          <a:xfrm>
            <a:off x="457200" y="990600"/>
            <a:ext cx="8229600" cy="4070345"/>
          </a:xfrm>
        </p:spPr>
        <p:txBody>
          <a:bodyPr>
            <a:spAutoFit/>
          </a:bodyPr>
          <a:lstStyle/>
          <a:p>
            <a:r>
              <a:rPr lang="en-US" sz="2400" dirty="0"/>
              <a:t>Principles</a:t>
            </a:r>
          </a:p>
          <a:p>
            <a:pPr lvl="1"/>
            <a:r>
              <a:rPr lang="en-US" sz="2400" dirty="0"/>
              <a:t>Good alternator should produce very little </a:t>
            </a:r>
            <a:r>
              <a:rPr lang="en-US" sz="2400" spc="-300" dirty="0"/>
              <a:t>A </a:t>
            </a:r>
            <a:r>
              <a:rPr lang="en-US" sz="2400" dirty="0"/>
              <a:t>C voltage or current output.</a:t>
            </a:r>
          </a:p>
          <a:p>
            <a:r>
              <a:rPr lang="en-US" sz="2400" dirty="0"/>
              <a:t>Testing </a:t>
            </a:r>
            <a:r>
              <a:rPr lang="en-US" sz="2400" spc="-300" dirty="0"/>
              <a:t>A </a:t>
            </a:r>
            <a:r>
              <a:rPr lang="en-US" sz="2400" dirty="0"/>
              <a:t>C Ripple Voltage</a:t>
            </a:r>
          </a:p>
          <a:p>
            <a:pPr lvl="1"/>
            <a:r>
              <a:rPr lang="en-US" sz="2400" dirty="0"/>
              <a:t>Set digital meter to read </a:t>
            </a:r>
            <a:r>
              <a:rPr lang="en-US" sz="2400" spc="-300" dirty="0"/>
              <a:t>A </a:t>
            </a:r>
            <a:r>
              <a:rPr lang="en-US" sz="2400" dirty="0"/>
              <a:t>C volts.</a:t>
            </a:r>
          </a:p>
          <a:p>
            <a:pPr lvl="1"/>
            <a:r>
              <a:rPr lang="en-US" sz="2400" dirty="0"/>
              <a:t>Start engine and operate it at 2,000 </a:t>
            </a:r>
            <a:r>
              <a:rPr lang="en-US" sz="2400" spc="-300" dirty="0"/>
              <a:t>R P </a:t>
            </a:r>
            <a:r>
              <a:rPr lang="en-US" sz="2400" dirty="0"/>
              <a:t>M.</a:t>
            </a:r>
          </a:p>
          <a:p>
            <a:pPr lvl="1"/>
            <a:r>
              <a:rPr lang="en-US" sz="2400" dirty="0"/>
              <a:t>Connect voltmeter leads to battery terminals.</a:t>
            </a:r>
          </a:p>
          <a:p>
            <a:pPr lvl="1"/>
            <a:r>
              <a:rPr lang="en-US" sz="2400" dirty="0"/>
              <a:t>Turn on headlights.</a:t>
            </a:r>
          </a:p>
          <a:p>
            <a:pPr lvl="1"/>
            <a:r>
              <a:rPr lang="en-US" sz="2400" dirty="0"/>
              <a:t>Voltmeter should read &lt; 400 millivolts (0.4 volt) </a:t>
            </a:r>
            <a:r>
              <a:rPr lang="en-US" sz="2400" spc="-300" dirty="0"/>
              <a:t>A </a:t>
            </a:r>
            <a:r>
              <a:rPr lang="en-US" sz="2400" dirty="0"/>
              <a:t>C.</a:t>
            </a:r>
          </a:p>
        </p:txBody>
      </p:sp>
    </p:spTree>
    <p:extLst>
      <p:ext uri="{BB962C8B-B14F-4D97-AF65-F5344CB8AC3E}">
        <p14:creationId xmlns:p14="http://schemas.microsoft.com/office/powerpoint/2010/main" val="2766980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52.9 AC Ripple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28700"/>
            <a:ext cx="4656742" cy="46750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4724400"/>
          </a:xfrm>
        </p:spPr>
        <p:txBody>
          <a:bodyPr/>
          <a:lstStyle/>
          <a:p>
            <a:r>
              <a:rPr lang="en-US" sz="2000" dirty="0"/>
              <a:t>Testing AC ripple at the </a:t>
            </a:r>
            <a:r>
              <a:rPr lang="en-US" sz="2000" b="1" u="sng" dirty="0"/>
              <a:t>output terminal </a:t>
            </a:r>
            <a:r>
              <a:rPr lang="en-US" sz="2000" dirty="0"/>
              <a:t>of the alternator is more accurate than testing at the battery due to the resistance of the wiring between the alternator and the battery. The reading shown on the meter, set to AC volts, is only 78 millivolts (0.078 volt), far below what the reading is if a diode is defective</a:t>
            </a:r>
          </a:p>
        </p:txBody>
      </p:sp>
    </p:spTree>
    <p:extLst>
      <p:ext uri="{BB962C8B-B14F-4D97-AF65-F5344CB8AC3E}">
        <p14:creationId xmlns:p14="http://schemas.microsoft.com/office/powerpoint/2010/main" val="2183099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Measure AC Ripple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measure_ac_ripple_ch55">
            <a:hlinkClick r:id="" action="ppaction://media"/>
            <a:extLst>
              <a:ext uri="{FF2B5EF4-FFF2-40B4-BE49-F238E27FC236}">
                <a16:creationId xmlns:a16="http://schemas.microsoft.com/office/drawing/2014/main" id="{0E1E5C85-CCA4-97BE-73C3-6D5E82340B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50" y="1231334"/>
            <a:ext cx="8932450" cy="5024503"/>
          </a:xfrm>
          <a:prstGeom prst="rect">
            <a:avLst/>
          </a:prstGeom>
        </p:spPr>
      </p:pic>
    </p:spTree>
    <p:extLst>
      <p:ext uri="{BB962C8B-B14F-4D97-AF65-F5344CB8AC3E}">
        <p14:creationId xmlns:p14="http://schemas.microsoft.com/office/powerpoint/2010/main" val="2619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52.10 Tester Harness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990600"/>
            <a:ext cx="4747181" cy="45459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3429000"/>
          </a:xfrm>
        </p:spPr>
        <p:txBody>
          <a:bodyPr/>
          <a:lstStyle/>
          <a:p>
            <a:r>
              <a:rPr lang="en-US" sz="2400" dirty="0"/>
              <a:t>Charging system voltage can be easily checked at the lighter plug by connecting a lighter plug to the voltmeter through a double banana plug</a:t>
            </a:r>
          </a:p>
        </p:txBody>
      </p:sp>
    </p:spTree>
    <p:extLst>
      <p:ext uri="{BB962C8B-B14F-4D97-AF65-F5344CB8AC3E}">
        <p14:creationId xmlns:p14="http://schemas.microsoft.com/office/powerpoint/2010/main" val="3905229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700"/>
            <a:ext cx="8229600" cy="646331"/>
          </a:xfrm>
        </p:spPr>
        <p:txBody>
          <a:bodyPr>
            <a:spAutoFit/>
          </a:bodyPr>
          <a:lstStyle/>
          <a:p>
            <a:r>
              <a:rPr lang="en-US" dirty="0"/>
              <a:t>Testing </a:t>
            </a:r>
            <a:r>
              <a:rPr lang="en-US" spc="-450" dirty="0"/>
              <a:t>A </a:t>
            </a:r>
            <a:r>
              <a:rPr lang="en-US" dirty="0"/>
              <a:t>C Ripple Current</a:t>
            </a:r>
            <a:endParaRPr lang="en-US" sz="2800" dirty="0"/>
          </a:p>
        </p:txBody>
      </p:sp>
      <p:sp>
        <p:nvSpPr>
          <p:cNvPr id="4" name="Content Placeholder 3"/>
          <p:cNvSpPr>
            <a:spLocks noGrp="1"/>
          </p:cNvSpPr>
          <p:nvPr>
            <p:ph idx="1"/>
          </p:nvPr>
        </p:nvSpPr>
        <p:spPr>
          <a:xfrm>
            <a:off x="457200" y="990600"/>
            <a:ext cx="8229600" cy="3354765"/>
          </a:xfrm>
        </p:spPr>
        <p:txBody>
          <a:bodyPr>
            <a:spAutoFit/>
          </a:bodyPr>
          <a:lstStyle/>
          <a:p>
            <a:r>
              <a:rPr lang="en-US" sz="2400" dirty="0"/>
              <a:t>A mini clamp-on meter capable of measuring </a:t>
            </a:r>
            <a:r>
              <a:rPr lang="en-US" sz="2400" spc="-300" dirty="0"/>
              <a:t>A </a:t>
            </a:r>
            <a:r>
              <a:rPr lang="en-US" sz="2400" dirty="0"/>
              <a:t>C amperes can be used to check the alternator.</a:t>
            </a:r>
          </a:p>
          <a:p>
            <a:pPr lvl="1"/>
            <a:r>
              <a:rPr lang="en-US" sz="2400" dirty="0"/>
              <a:t>Start engine and turn on lights.</a:t>
            </a:r>
          </a:p>
          <a:p>
            <a:pPr lvl="1"/>
            <a:r>
              <a:rPr lang="en-US" sz="2400" dirty="0"/>
              <a:t>Using a mini clamp-on digital multimeter, place clamp around either cables.</a:t>
            </a:r>
          </a:p>
          <a:p>
            <a:pPr lvl="1"/>
            <a:r>
              <a:rPr lang="en-US" sz="2400" dirty="0"/>
              <a:t>Switch meter to read </a:t>
            </a:r>
            <a:r>
              <a:rPr lang="en-US" sz="2400" spc="-300" dirty="0"/>
              <a:t>A </a:t>
            </a:r>
            <a:r>
              <a:rPr lang="en-US" sz="2400" dirty="0"/>
              <a:t>C amperes and record reading.</a:t>
            </a:r>
          </a:p>
          <a:p>
            <a:pPr lvl="1"/>
            <a:r>
              <a:rPr lang="en-US" sz="2400" dirty="0"/>
              <a:t>Results should be within 10% of specified alternator rating.</a:t>
            </a:r>
          </a:p>
        </p:txBody>
      </p:sp>
    </p:spTree>
    <p:extLst>
      <p:ext uri="{BB962C8B-B14F-4D97-AF65-F5344CB8AC3E}">
        <p14:creationId xmlns:p14="http://schemas.microsoft.com/office/powerpoint/2010/main" val="3068734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52.11 Induction Meter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24868" y="1016620"/>
            <a:ext cx="4876800" cy="35909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48000" cy="5181600"/>
          </a:xfrm>
        </p:spPr>
        <p:txBody>
          <a:bodyPr/>
          <a:lstStyle/>
          <a:p>
            <a:r>
              <a:rPr lang="en-US" sz="2400" dirty="0"/>
              <a:t>A mini clamp-on meter can be used to measure alternator output, as shown here (105.2 amperes). Then the meter can be used to check A C ripple by selecting A C amps on the rotary dial. A C ripple should be less than 10% of the D C output</a:t>
            </a:r>
          </a:p>
        </p:txBody>
      </p:sp>
    </p:spTree>
    <p:extLst>
      <p:ext uri="{BB962C8B-B14F-4D97-AF65-F5344CB8AC3E}">
        <p14:creationId xmlns:p14="http://schemas.microsoft.com/office/powerpoint/2010/main" val="368752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2235"/>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is the purpose of the </a:t>
            </a:r>
            <a:r>
              <a:rPr lang="en-US" sz="2400" spc="-300" dirty="0"/>
              <a:t>A </a:t>
            </a:r>
            <a:r>
              <a:rPr lang="en-US" sz="2400" dirty="0"/>
              <a:t>C ripple test?</a:t>
            </a:r>
          </a:p>
        </p:txBody>
      </p:sp>
    </p:spTree>
    <p:extLst>
      <p:ext uri="{BB962C8B-B14F-4D97-AF65-F5344CB8AC3E}">
        <p14:creationId xmlns:p14="http://schemas.microsoft.com/office/powerpoint/2010/main" val="1618747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2235"/>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To ensure the alternator is properly converting the </a:t>
            </a:r>
            <a:r>
              <a:rPr lang="en-US" sz="2400" spc="-300" dirty="0"/>
              <a:t>A </a:t>
            </a:r>
            <a:r>
              <a:rPr lang="en-US" sz="2400" dirty="0"/>
              <a:t>C to </a:t>
            </a:r>
            <a:r>
              <a:rPr lang="en-US" sz="2400" spc="-300" dirty="0"/>
              <a:t>D </a:t>
            </a:r>
            <a:r>
              <a:rPr lang="en-US" sz="2400" dirty="0"/>
              <a:t>C.</a:t>
            </a:r>
          </a:p>
        </p:txBody>
      </p:sp>
    </p:spTree>
    <p:extLst>
      <p:ext uri="{BB962C8B-B14F-4D97-AF65-F5344CB8AC3E}">
        <p14:creationId xmlns:p14="http://schemas.microsoft.com/office/powerpoint/2010/main" val="2449439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dirty="0"/>
              <a:t>Charging System Voltage Drop Testing</a:t>
            </a:r>
            <a:endParaRPr lang="en-US" sz="2800" dirty="0"/>
          </a:p>
        </p:txBody>
      </p:sp>
      <p:sp>
        <p:nvSpPr>
          <p:cNvPr id="4" name="Content Placeholder 3"/>
          <p:cNvSpPr>
            <a:spLocks noGrp="1"/>
          </p:cNvSpPr>
          <p:nvPr>
            <p:ph idx="1"/>
          </p:nvPr>
        </p:nvSpPr>
        <p:spPr>
          <a:xfrm>
            <a:off x="457200" y="1447800"/>
            <a:ext cx="8229600" cy="4267200"/>
          </a:xfrm>
        </p:spPr>
        <p:txBody>
          <a:bodyPr>
            <a:spAutoFit/>
          </a:bodyPr>
          <a:lstStyle/>
          <a:p>
            <a:r>
              <a:rPr lang="en-US" sz="2400" dirty="0"/>
              <a:t>Voltage Drop Test Procedure</a:t>
            </a:r>
          </a:p>
          <a:p>
            <a:pPr lvl="1"/>
            <a:r>
              <a:rPr lang="en-US" sz="2400" dirty="0"/>
              <a:t>Start engine and run it at 2,000 </a:t>
            </a:r>
            <a:r>
              <a:rPr lang="en-US" sz="2400" spc="-300" dirty="0"/>
              <a:t>R P </a:t>
            </a:r>
            <a:r>
              <a:rPr lang="en-US" sz="2400" dirty="0"/>
              <a:t>M.</a:t>
            </a:r>
          </a:p>
          <a:p>
            <a:pPr lvl="1"/>
            <a:r>
              <a:rPr lang="en-US" sz="2400" dirty="0"/>
              <a:t>Turn on headlights to create an electrical load.</a:t>
            </a:r>
          </a:p>
          <a:p>
            <a:pPr lvl="1"/>
            <a:r>
              <a:rPr lang="en-US" sz="2400" dirty="0"/>
              <a:t>Using any voltmeter, set to read </a:t>
            </a:r>
            <a:r>
              <a:rPr lang="en-US" sz="2400" spc="-300" dirty="0"/>
              <a:t>D </a:t>
            </a:r>
            <a:r>
              <a:rPr lang="en-US" sz="2400" dirty="0"/>
              <a:t>C volts.</a:t>
            </a:r>
          </a:p>
          <a:p>
            <a:pPr lvl="1"/>
            <a:r>
              <a:rPr lang="en-US" sz="2400" dirty="0"/>
              <a:t>Connect positive test lead (red) to output terminal of alternator.</a:t>
            </a:r>
          </a:p>
          <a:p>
            <a:pPr lvl="1"/>
            <a:r>
              <a:rPr lang="en-US" sz="2400" dirty="0"/>
              <a:t>Attach negative test lead (black) to positive post of the battery.</a:t>
            </a:r>
          </a:p>
          <a:p>
            <a:pPr lvl="1"/>
            <a:r>
              <a:rPr lang="en-US" sz="2400" dirty="0"/>
              <a:t>If there is less than a 0.4 volt (400 millivolts) reading, then all wiring and connections are satisfactory.</a:t>
            </a:r>
          </a:p>
        </p:txBody>
      </p:sp>
    </p:spTree>
    <p:extLst>
      <p:ext uri="{BB962C8B-B14F-4D97-AF65-F5344CB8AC3E}">
        <p14:creationId xmlns:p14="http://schemas.microsoft.com/office/powerpoint/2010/main" val="3606966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52.12 Voltage Drop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15184" y="990600"/>
            <a:ext cx="6713632" cy="47401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791200"/>
            <a:ext cx="7543800" cy="400110"/>
          </a:xfrm>
        </p:spPr>
        <p:txBody>
          <a:bodyPr/>
          <a:lstStyle/>
          <a:p>
            <a:r>
              <a:rPr lang="en-US" sz="2000" dirty="0"/>
              <a:t>Voltmeter hookup to test the voltage drop of charging circuit</a:t>
            </a:r>
          </a:p>
        </p:txBody>
      </p:sp>
    </p:spTree>
    <p:extLst>
      <p:ext uri="{BB962C8B-B14F-4D97-AF65-F5344CB8AC3E}">
        <p14:creationId xmlns:p14="http://schemas.microsoft.com/office/powerpoint/2010/main" val="2397769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226"/>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1005751"/>
            <a:ext cx="8229600" cy="1585049"/>
          </a:xfrm>
        </p:spPr>
        <p:txBody>
          <a:bodyPr>
            <a:spAutoFit/>
          </a:bodyPr>
          <a:lstStyle/>
          <a:p>
            <a:pPr marL="685800" indent="-685800">
              <a:buNone/>
            </a:pPr>
            <a:r>
              <a:rPr lang="en-US" sz="2400" b="1" dirty="0">
                <a:solidFill>
                  <a:srgbClr val="007FA3"/>
                </a:solidFill>
                <a:cs typeface="Times New Roman" panose="02020603050405020304" pitchFamily="18" charset="0"/>
              </a:rPr>
              <a:t>52.7 </a:t>
            </a:r>
            <a:r>
              <a:rPr lang="en-US" sz="2400" dirty="0"/>
              <a:t>Discuss minimum required alternator output.</a:t>
            </a:r>
          </a:p>
          <a:p>
            <a:pPr marL="685800" indent="-685800">
              <a:buNone/>
            </a:pPr>
            <a:r>
              <a:rPr lang="en-US" sz="2400" b="1" dirty="0">
                <a:solidFill>
                  <a:srgbClr val="007FA3"/>
                </a:solidFill>
                <a:cs typeface="Times New Roman" panose="02020603050405020304" pitchFamily="18" charset="0"/>
              </a:rPr>
              <a:t>52.8 </a:t>
            </a:r>
            <a:r>
              <a:rPr lang="en-US" sz="2400" dirty="0"/>
              <a:t>Explain how to remove an alternator.</a:t>
            </a:r>
          </a:p>
          <a:p>
            <a:pPr marL="685800" indent="-685800">
              <a:buNone/>
            </a:pPr>
            <a:r>
              <a:rPr lang="en-US" sz="2400" b="1" dirty="0">
                <a:solidFill>
                  <a:srgbClr val="007FA3"/>
                </a:solidFill>
                <a:cs typeface="Times New Roman" panose="02020603050405020304" pitchFamily="18" charset="0"/>
              </a:rPr>
              <a:t>52.9 </a:t>
            </a:r>
            <a:r>
              <a:rPr lang="en-US" sz="2400" dirty="0"/>
              <a:t>Explain how to install an alternator.</a:t>
            </a:r>
          </a:p>
        </p:txBody>
      </p:sp>
    </p:spTree>
    <p:extLst>
      <p:ext uri="{BB962C8B-B14F-4D97-AF65-F5344CB8AC3E}">
        <p14:creationId xmlns:p14="http://schemas.microsoft.com/office/powerpoint/2010/main" val="3684388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Starter Circuit, Voltage Drop Tests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arter_circuit_voltage_drop_tests_ch53">
            <a:hlinkClick r:id="" action="ppaction://media"/>
            <a:extLst>
              <a:ext uri="{FF2B5EF4-FFF2-40B4-BE49-F238E27FC236}">
                <a16:creationId xmlns:a16="http://schemas.microsoft.com/office/drawing/2014/main" id="{D6E805CF-098B-6BD8-61F8-1EECC87667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743" y="1164938"/>
            <a:ext cx="8806543" cy="4953680"/>
          </a:xfrm>
          <a:prstGeom prst="rect">
            <a:avLst/>
          </a:prstGeom>
        </p:spPr>
      </p:pic>
    </p:spTree>
    <p:extLst>
      <p:ext uri="{BB962C8B-B14F-4D97-AF65-F5344CB8AC3E}">
        <p14:creationId xmlns:p14="http://schemas.microsoft.com/office/powerpoint/2010/main" val="13012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Starter Circuit, Voltage Drop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arter_circuit_voltage_drop_tests_2_ch53">
            <a:hlinkClick r:id="" action="ppaction://media"/>
            <a:extLst>
              <a:ext uri="{FF2B5EF4-FFF2-40B4-BE49-F238E27FC236}">
                <a16:creationId xmlns:a16="http://schemas.microsoft.com/office/drawing/2014/main" id="{53616E05-B8C7-74C5-8A84-C556643114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44750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Charging Circuit Volt Drop, Power Side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harging_circuit_volt_drop_power_side_ch55">
            <a:hlinkClick r:id="" action="ppaction://media"/>
            <a:extLst>
              <a:ext uri="{FF2B5EF4-FFF2-40B4-BE49-F238E27FC236}">
                <a16:creationId xmlns:a16="http://schemas.microsoft.com/office/drawing/2014/main" id="{A1CD2EF4-9ABF-CD78-C7E2-A83026DE1A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43653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Charging Circuit Volt Drop, Ground Side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harging_circuit_volt_drop_ground_side_ch55">
            <a:hlinkClick r:id="" action="ppaction://media"/>
            <a:extLst>
              <a:ext uri="{FF2B5EF4-FFF2-40B4-BE49-F238E27FC236}">
                <a16:creationId xmlns:a16="http://schemas.microsoft.com/office/drawing/2014/main" id="{A9F61E54-58B9-AEFE-05E9-712B1BD2E7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50" y="1128959"/>
            <a:ext cx="8953500" cy="5036344"/>
          </a:xfrm>
          <a:prstGeom prst="rect">
            <a:avLst/>
          </a:prstGeom>
        </p:spPr>
      </p:pic>
    </p:spTree>
    <p:extLst>
      <p:ext uri="{BB962C8B-B14F-4D97-AF65-F5344CB8AC3E}">
        <p14:creationId xmlns:p14="http://schemas.microsoft.com/office/powerpoint/2010/main" val="3194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Battery Drain Test, Clamp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battery_drain_test_clamp_meter">
            <a:hlinkClick r:id="" action="ppaction://media"/>
            <a:extLst>
              <a:ext uri="{FF2B5EF4-FFF2-40B4-BE49-F238E27FC236}">
                <a16:creationId xmlns:a16="http://schemas.microsoft.com/office/drawing/2014/main" id="{5E16323C-DBC5-F964-BE72-4DA6A0C6F7A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116394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7765"/>
            <a:ext cx="8229600" cy="646331"/>
          </a:xfrm>
        </p:spPr>
        <p:txBody>
          <a:bodyPr>
            <a:spAutoFit/>
          </a:bodyPr>
          <a:lstStyle/>
          <a:p>
            <a:r>
              <a:rPr lang="en-US" dirty="0"/>
              <a:t>Alternator Output Test</a:t>
            </a:r>
            <a:endParaRPr lang="en-US" sz="2800" dirty="0"/>
          </a:p>
        </p:txBody>
      </p:sp>
      <p:sp>
        <p:nvSpPr>
          <p:cNvPr id="4" name="Content Placeholder 3"/>
          <p:cNvSpPr>
            <a:spLocks noGrp="1"/>
          </p:cNvSpPr>
          <p:nvPr>
            <p:ph idx="1"/>
          </p:nvPr>
        </p:nvSpPr>
        <p:spPr>
          <a:xfrm>
            <a:off x="457200" y="998815"/>
            <a:ext cx="8229600" cy="3877985"/>
          </a:xfrm>
        </p:spPr>
        <p:txBody>
          <a:bodyPr>
            <a:spAutoFit/>
          </a:bodyPr>
          <a:lstStyle/>
          <a:p>
            <a:r>
              <a:rPr lang="en-US" sz="2400" dirty="0"/>
              <a:t>Carbon Pile Test Procedure</a:t>
            </a:r>
          </a:p>
          <a:p>
            <a:pPr lvl="1"/>
            <a:r>
              <a:rPr lang="en-US" sz="2400" dirty="0"/>
              <a:t>Connect the starting and charging test leads according to the manufacturer’s instructions.</a:t>
            </a:r>
          </a:p>
          <a:p>
            <a:pPr lvl="1"/>
            <a:r>
              <a:rPr lang="en-US" sz="2400" dirty="0"/>
              <a:t>Turn off all electrical accessories.</a:t>
            </a:r>
          </a:p>
          <a:p>
            <a:pPr lvl="1"/>
            <a:r>
              <a:rPr lang="en-US" sz="2400" dirty="0"/>
              <a:t>Start the engine and operate it at 2,000 </a:t>
            </a:r>
            <a:r>
              <a:rPr lang="en-US" sz="2400" spc="-300" dirty="0"/>
              <a:t>R P </a:t>
            </a:r>
            <a:r>
              <a:rPr lang="en-US" sz="2400" dirty="0"/>
              <a:t>M.</a:t>
            </a:r>
          </a:p>
          <a:p>
            <a:pPr lvl="1"/>
            <a:r>
              <a:rPr lang="en-US" sz="2400" dirty="0"/>
              <a:t>Turn the load increase control slowly to obtain the highest reading on the ammeter scale.</a:t>
            </a:r>
          </a:p>
          <a:p>
            <a:pPr lvl="1"/>
            <a:r>
              <a:rPr lang="en-US" sz="2400" dirty="0"/>
              <a:t>Do not allow the voltage to drop below 12.6 volts.</a:t>
            </a:r>
          </a:p>
          <a:p>
            <a:pPr lvl="1"/>
            <a:r>
              <a:rPr lang="en-US" sz="2400" dirty="0"/>
              <a:t>Compare the output reading to factory specifications.</a:t>
            </a:r>
          </a:p>
        </p:txBody>
      </p:sp>
    </p:spTree>
    <p:extLst>
      <p:ext uri="{BB962C8B-B14F-4D97-AF65-F5344CB8AC3E}">
        <p14:creationId xmlns:p14="http://schemas.microsoft.com/office/powerpoint/2010/main" val="874792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52.13 Output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0" y="999892"/>
            <a:ext cx="5322887" cy="43167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743200" cy="3445727"/>
          </a:xfrm>
        </p:spPr>
        <p:txBody>
          <a:bodyPr/>
          <a:lstStyle/>
          <a:p>
            <a:r>
              <a:rPr lang="en-US" sz="2400" dirty="0"/>
              <a:t>A typical tester used to test batteries as well as the cranking and charging system. Always follow the operating instructions</a:t>
            </a:r>
          </a:p>
        </p:txBody>
      </p:sp>
    </p:spTree>
    <p:extLst>
      <p:ext uri="{BB962C8B-B14F-4D97-AF65-F5344CB8AC3E}">
        <p14:creationId xmlns:p14="http://schemas.microsoft.com/office/powerpoint/2010/main" val="363590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9550"/>
            <a:ext cx="8229600" cy="646331"/>
          </a:xfrm>
        </p:spPr>
        <p:txBody>
          <a:bodyPr>
            <a:spAutoFit/>
          </a:bodyPr>
          <a:lstStyle/>
          <a:p>
            <a:r>
              <a:rPr lang="en-US" dirty="0"/>
              <a:t>Minimum Required Alternator Output</a:t>
            </a:r>
            <a:endParaRPr lang="en-US" sz="2800" dirty="0"/>
          </a:p>
        </p:txBody>
      </p:sp>
      <p:sp>
        <p:nvSpPr>
          <p:cNvPr id="4" name="Content Placeholder 3"/>
          <p:cNvSpPr>
            <a:spLocks noGrp="1"/>
          </p:cNvSpPr>
          <p:nvPr>
            <p:ph idx="1"/>
          </p:nvPr>
        </p:nvSpPr>
        <p:spPr>
          <a:xfrm>
            <a:off x="457200" y="990600"/>
            <a:ext cx="8229600" cy="3048000"/>
          </a:xfrm>
        </p:spPr>
        <p:txBody>
          <a:bodyPr>
            <a:spAutoFit/>
          </a:bodyPr>
          <a:lstStyle/>
          <a:p>
            <a:r>
              <a:rPr lang="en-US" sz="2400" dirty="0"/>
              <a:t>Connect the ammeter according to the instructions.</a:t>
            </a:r>
          </a:p>
          <a:p>
            <a:pPr lvl="1"/>
            <a:r>
              <a:rPr lang="en-US" sz="2400" dirty="0"/>
              <a:t>Start the engine and operate to about 2,000 </a:t>
            </a:r>
            <a:r>
              <a:rPr lang="en-US" sz="2400" spc="-300" dirty="0"/>
              <a:t>R P </a:t>
            </a:r>
            <a:r>
              <a:rPr lang="en-US" sz="2400" dirty="0"/>
              <a:t>M.</a:t>
            </a:r>
          </a:p>
          <a:p>
            <a:pPr lvl="1"/>
            <a:r>
              <a:rPr lang="en-US" sz="2400" dirty="0"/>
              <a:t>Turn on any accessories that may be used continuously (lights, wipers, rear defogger, etc.).</a:t>
            </a:r>
          </a:p>
          <a:p>
            <a:r>
              <a:rPr lang="en-US" sz="2400" dirty="0"/>
              <a:t>Observe the ammeter. The current indicated is the electrical load that the alternator is able to exceed to keep the battery fully charged.</a:t>
            </a:r>
          </a:p>
        </p:txBody>
      </p:sp>
    </p:spTree>
    <p:extLst>
      <p:ext uri="{BB962C8B-B14F-4D97-AF65-F5344CB8AC3E}">
        <p14:creationId xmlns:p14="http://schemas.microsoft.com/office/powerpoint/2010/main" val="541792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52.14 Output Test Lead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98135" y="977590"/>
            <a:ext cx="5160787" cy="37546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3352800"/>
          </a:xfrm>
        </p:spPr>
        <p:txBody>
          <a:bodyPr/>
          <a:lstStyle/>
          <a:p>
            <a:r>
              <a:rPr lang="en-US" sz="2400" dirty="0"/>
              <a:t>The best place to install a charging system tester amp probe is around the alternator output terminal wire, as shown in the figure</a:t>
            </a:r>
          </a:p>
        </p:txBody>
      </p:sp>
    </p:spTree>
    <p:extLst>
      <p:ext uri="{BB962C8B-B14F-4D97-AF65-F5344CB8AC3E}">
        <p14:creationId xmlns:p14="http://schemas.microsoft.com/office/powerpoint/2010/main" val="2146667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5750"/>
            <a:ext cx="8229600" cy="646331"/>
          </a:xfrm>
        </p:spPr>
        <p:txBody>
          <a:bodyPr>
            <a:spAutoFit/>
          </a:bodyPr>
          <a:lstStyle/>
          <a:p>
            <a:r>
              <a:rPr lang="en-US" dirty="0"/>
              <a:t>Question 3: ?</a:t>
            </a:r>
            <a:endParaRPr lang="en-US" sz="2800" dirty="0"/>
          </a:p>
        </p:txBody>
      </p:sp>
      <p:sp>
        <p:nvSpPr>
          <p:cNvPr id="4" name="Content Placeholder 3"/>
          <p:cNvSpPr>
            <a:spLocks noGrp="1"/>
          </p:cNvSpPr>
          <p:nvPr>
            <p:ph idx="1"/>
          </p:nvPr>
        </p:nvSpPr>
        <p:spPr>
          <a:xfrm>
            <a:off x="457200" y="1066800"/>
            <a:ext cx="8229600" cy="457200"/>
          </a:xfrm>
        </p:spPr>
        <p:txBody>
          <a:bodyPr>
            <a:spAutoFit/>
          </a:bodyPr>
          <a:lstStyle/>
          <a:p>
            <a:pPr marL="0" indent="0">
              <a:buNone/>
            </a:pPr>
            <a:r>
              <a:rPr lang="en-US" sz="2400" dirty="0"/>
              <a:t>What is the purpose of the alternator output test?</a:t>
            </a:r>
          </a:p>
        </p:txBody>
      </p:sp>
    </p:spTree>
    <p:extLst>
      <p:ext uri="{BB962C8B-B14F-4D97-AF65-F5344CB8AC3E}">
        <p14:creationId xmlns:p14="http://schemas.microsoft.com/office/powerpoint/2010/main" val="42278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4031"/>
            <a:ext cx="8229600" cy="1077218"/>
          </a:xfrm>
        </p:spPr>
        <p:txBody>
          <a:bodyPr>
            <a:spAutoFit/>
          </a:bodyPr>
          <a:lstStyle/>
          <a:p>
            <a:r>
              <a:rPr lang="en-US" dirty="0"/>
              <a:t>Charging System Testing and Service </a:t>
            </a:r>
            <a:r>
              <a:rPr lang="en-US" sz="2800" dirty="0"/>
              <a:t>(1 of 2)</a:t>
            </a:r>
          </a:p>
        </p:txBody>
      </p:sp>
      <p:sp>
        <p:nvSpPr>
          <p:cNvPr id="4" name="Content Placeholder 3"/>
          <p:cNvSpPr>
            <a:spLocks noGrp="1"/>
          </p:cNvSpPr>
          <p:nvPr>
            <p:ph idx="1"/>
          </p:nvPr>
        </p:nvSpPr>
        <p:spPr>
          <a:xfrm>
            <a:off x="465667" y="1447800"/>
            <a:ext cx="8229600" cy="3624069"/>
          </a:xfrm>
        </p:spPr>
        <p:txBody>
          <a:bodyPr>
            <a:spAutoFit/>
          </a:bodyPr>
          <a:lstStyle/>
          <a:p>
            <a:r>
              <a:rPr lang="en-US" sz="2400" dirty="0"/>
              <a:t>Battery State of Charge</a:t>
            </a:r>
          </a:p>
          <a:p>
            <a:pPr lvl="1"/>
            <a:r>
              <a:rPr lang="en-US" sz="2400" dirty="0"/>
              <a:t>Battery must</a:t>
            </a:r>
            <a:r>
              <a:rPr lang="en-US" sz="2400" i="1" dirty="0"/>
              <a:t> </a:t>
            </a:r>
            <a:r>
              <a:rPr lang="en-US" sz="2400" dirty="0"/>
              <a:t>be at least 75% charged before testing the alternator and the charging system.</a:t>
            </a:r>
          </a:p>
          <a:p>
            <a:r>
              <a:rPr lang="en-US" sz="2400" dirty="0"/>
              <a:t>Charging Voltage Test</a:t>
            </a:r>
          </a:p>
          <a:p>
            <a:pPr lvl="1"/>
            <a:r>
              <a:rPr lang="en-US" sz="2400" dirty="0"/>
              <a:t>Set digital multimeter to </a:t>
            </a:r>
            <a:r>
              <a:rPr lang="en-US" sz="2400" spc="-300" dirty="0"/>
              <a:t>D </a:t>
            </a:r>
            <a:r>
              <a:rPr lang="en-US" sz="2400" dirty="0"/>
              <a:t>C volts.</a:t>
            </a:r>
          </a:p>
          <a:p>
            <a:pPr lvl="1"/>
            <a:r>
              <a:rPr lang="en-US" sz="2400" dirty="0"/>
              <a:t>Connect the meter leads to the battery.</a:t>
            </a:r>
          </a:p>
          <a:p>
            <a:pPr lvl="1"/>
            <a:r>
              <a:rPr lang="en-US" sz="2400" dirty="0"/>
              <a:t>Operate the engine at 2,000 </a:t>
            </a:r>
            <a:r>
              <a:rPr lang="en-US" sz="2400" spc="-300" dirty="0"/>
              <a:t>R P </a:t>
            </a:r>
            <a:r>
              <a:rPr lang="en-US" sz="2400" dirty="0"/>
              <a:t>M.</a:t>
            </a:r>
          </a:p>
          <a:p>
            <a:pPr lvl="1"/>
            <a:r>
              <a:rPr lang="en-US" sz="2400" dirty="0"/>
              <a:t>Specifications: 13.5–15.0 volts</a:t>
            </a:r>
          </a:p>
        </p:txBody>
      </p:sp>
    </p:spTree>
    <p:extLst>
      <p:ext uri="{BB962C8B-B14F-4D97-AF65-F5344CB8AC3E}">
        <p14:creationId xmlns:p14="http://schemas.microsoft.com/office/powerpoint/2010/main" val="2511537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753"/>
            <a:ext cx="8229600" cy="646331"/>
          </a:xfrm>
        </p:spPr>
        <p:txBody>
          <a:bodyPr>
            <a:spAutoFit/>
          </a:bodyPr>
          <a:lstStyle/>
          <a:p>
            <a:r>
              <a:rPr lang="en-US" dirty="0"/>
              <a:t>Answer 3</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To determine the maximum output capability of the alternator.</a:t>
            </a:r>
          </a:p>
        </p:txBody>
      </p:sp>
    </p:spTree>
    <p:extLst>
      <p:ext uri="{BB962C8B-B14F-4D97-AF65-F5344CB8AC3E}">
        <p14:creationId xmlns:p14="http://schemas.microsoft.com/office/powerpoint/2010/main" val="938439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0449"/>
            <a:ext cx="8229600" cy="646331"/>
          </a:xfrm>
        </p:spPr>
        <p:txBody>
          <a:bodyPr>
            <a:spAutoFit/>
          </a:bodyPr>
          <a:lstStyle/>
          <a:p>
            <a:r>
              <a:rPr lang="en-US" dirty="0"/>
              <a:t>Alternator Removal</a:t>
            </a:r>
            <a:endParaRPr lang="en-US" sz="2800" dirty="0"/>
          </a:p>
        </p:txBody>
      </p:sp>
      <p:sp>
        <p:nvSpPr>
          <p:cNvPr id="4" name="Content Placeholder 3"/>
          <p:cNvSpPr>
            <a:spLocks noGrp="1"/>
          </p:cNvSpPr>
          <p:nvPr>
            <p:ph idx="1"/>
          </p:nvPr>
        </p:nvSpPr>
        <p:spPr>
          <a:xfrm>
            <a:off x="457200" y="1041499"/>
            <a:ext cx="8229600" cy="2616101"/>
          </a:xfrm>
        </p:spPr>
        <p:txBody>
          <a:bodyPr>
            <a:spAutoFit/>
          </a:bodyPr>
          <a:lstStyle/>
          <a:p>
            <a:r>
              <a:rPr lang="en-US" sz="2400" dirty="0"/>
              <a:t>A typical removal procedure includes the following steps.</a:t>
            </a:r>
          </a:p>
          <a:p>
            <a:pPr lvl="1"/>
            <a:r>
              <a:rPr lang="en-US" sz="2400" dirty="0"/>
              <a:t>Disconnect the negative (</a:t>
            </a:r>
            <a:r>
              <a:rPr lang="en-US" sz="2400" dirty="0">
                <a:sym typeface="Symbol"/>
              </a:rPr>
              <a:t></a:t>
            </a:r>
            <a:r>
              <a:rPr lang="en-US" sz="2400" dirty="0"/>
              <a:t>) terminal from the battery.</a:t>
            </a:r>
          </a:p>
          <a:p>
            <a:pPr lvl="1"/>
            <a:r>
              <a:rPr lang="en-US" sz="2400" dirty="0"/>
              <a:t>Remove the accessory drive belt.</a:t>
            </a:r>
          </a:p>
          <a:p>
            <a:pPr lvl="1"/>
            <a:r>
              <a:rPr lang="en-US" sz="2400" dirty="0"/>
              <a:t>Remove electrical wiring, fasteners, spacers, and brackets.</a:t>
            </a:r>
          </a:p>
          <a:p>
            <a:pPr lvl="1"/>
            <a:r>
              <a:rPr lang="en-US" sz="2400" dirty="0"/>
              <a:t>Remove the alternator.</a:t>
            </a:r>
          </a:p>
        </p:txBody>
      </p:sp>
    </p:spTree>
    <p:extLst>
      <p:ext uri="{BB962C8B-B14F-4D97-AF65-F5344CB8AC3E}">
        <p14:creationId xmlns:p14="http://schemas.microsoft.com/office/powerpoint/2010/main" val="1569595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52.15 Replacing Alternator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60643" y="990600"/>
            <a:ext cx="5026157" cy="36959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4876800"/>
          </a:xfrm>
        </p:spPr>
        <p:txBody>
          <a:bodyPr/>
          <a:lstStyle/>
          <a:p>
            <a:r>
              <a:rPr lang="en-US" sz="2400" dirty="0"/>
              <a:t>Replacing an alternator is not always as easy as it is from a Buick with a 3800 V-6, where the alternator is easy to access. Many alternators are difficult to access and require the removal of other components</a:t>
            </a:r>
          </a:p>
        </p:txBody>
      </p:sp>
    </p:spTree>
    <p:extLst>
      <p:ext uri="{BB962C8B-B14F-4D97-AF65-F5344CB8AC3E}">
        <p14:creationId xmlns:p14="http://schemas.microsoft.com/office/powerpoint/2010/main" val="1839397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177"/>
            <a:ext cx="8229600" cy="646331"/>
          </a:xfrm>
        </p:spPr>
        <p:txBody>
          <a:bodyPr>
            <a:spAutoFit/>
          </a:bodyPr>
          <a:lstStyle/>
          <a:p>
            <a:r>
              <a:rPr lang="en-US" dirty="0"/>
              <a:t>Alternator Installation</a:t>
            </a:r>
            <a:endParaRPr lang="en-US" sz="2800" dirty="0"/>
          </a:p>
        </p:txBody>
      </p:sp>
      <p:sp>
        <p:nvSpPr>
          <p:cNvPr id="4" name="Content Placeholder 3"/>
          <p:cNvSpPr>
            <a:spLocks noGrp="1"/>
          </p:cNvSpPr>
          <p:nvPr>
            <p:ph idx="1"/>
          </p:nvPr>
        </p:nvSpPr>
        <p:spPr>
          <a:xfrm>
            <a:off x="457200" y="1048702"/>
            <a:ext cx="8229600" cy="3447098"/>
          </a:xfrm>
        </p:spPr>
        <p:txBody>
          <a:bodyPr>
            <a:spAutoFit/>
          </a:bodyPr>
          <a:lstStyle/>
          <a:p>
            <a:r>
              <a:rPr lang="en-US" sz="2400" dirty="0"/>
              <a:t>Verify that the replacement alternator is correct.</a:t>
            </a:r>
          </a:p>
          <a:p>
            <a:r>
              <a:rPr lang="en-US" sz="2400" dirty="0"/>
              <a:t>Install the alternator wiring on the alternator and install the alternator.</a:t>
            </a:r>
          </a:p>
          <a:p>
            <a:r>
              <a:rPr lang="en-US" sz="2400" dirty="0"/>
              <a:t>Install and properly tension the drive belt.</a:t>
            </a:r>
          </a:p>
          <a:p>
            <a:r>
              <a:rPr lang="en-US" sz="2400" dirty="0"/>
              <a:t>Reconnect the negative battery cable.</a:t>
            </a:r>
          </a:p>
          <a:p>
            <a:r>
              <a:rPr lang="en-US" sz="2400" dirty="0"/>
              <a:t>Start the engine and verify proper charging circuit operation.</a:t>
            </a:r>
          </a:p>
        </p:txBody>
      </p:sp>
    </p:spTree>
    <p:extLst>
      <p:ext uri="{BB962C8B-B14F-4D97-AF65-F5344CB8AC3E}">
        <p14:creationId xmlns:p14="http://schemas.microsoft.com/office/powerpoint/2010/main" val="2366143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71825"/>
            <a:ext cx="8229600" cy="561975"/>
          </a:xfrm>
        </p:spPr>
        <p:txBody>
          <a:bodyPr>
            <a:noAutofit/>
          </a:bodyPr>
          <a:lstStyle/>
          <a:p>
            <a:pPr algn="ctr"/>
            <a:r>
              <a:rPr lang="en-US" sz="4400" dirty="0"/>
              <a:t>Alternator Overhaul</a:t>
            </a:r>
          </a:p>
        </p:txBody>
      </p:sp>
    </p:spTree>
    <p:extLst>
      <p:ext uri="{BB962C8B-B14F-4D97-AF65-F5344CB8AC3E}">
        <p14:creationId xmlns:p14="http://schemas.microsoft.com/office/powerpoint/2010/main" val="12477445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 Spin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3695" y="990600"/>
            <a:ext cx="4703106" cy="3352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239984" cy="5016758"/>
          </a:xfrm>
        </p:spPr>
        <p:txBody>
          <a:bodyPr/>
          <a:lstStyle/>
          <a:p>
            <a:r>
              <a:rPr lang="en-US" sz="3200" dirty="0"/>
              <a:t>1. Before the alternator is disassembled, it is spin tested and connected to a scope to check for possible defective components</a:t>
            </a:r>
          </a:p>
        </p:txBody>
      </p:sp>
    </p:spTree>
    <p:extLst>
      <p:ext uri="{BB962C8B-B14F-4D97-AF65-F5344CB8AC3E}">
        <p14:creationId xmlns:p14="http://schemas.microsoft.com/office/powerpoint/2010/main" val="191395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 Scope Testing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6644" y="990600"/>
            <a:ext cx="5116643"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3810000"/>
          </a:xfrm>
        </p:spPr>
        <p:txBody>
          <a:bodyPr/>
          <a:lstStyle/>
          <a:p>
            <a:r>
              <a:rPr lang="en-US" sz="2400" dirty="0"/>
              <a:t>2. The scope pattern shows that the voltage output is far from being a normal pattern. This pattern indicates serious faults in the rectifier diodes</a:t>
            </a:r>
          </a:p>
        </p:txBody>
      </p:sp>
    </p:spTree>
    <p:extLst>
      <p:ext uri="{BB962C8B-B14F-4D97-AF65-F5344CB8AC3E}">
        <p14:creationId xmlns:p14="http://schemas.microsoft.com/office/powerpoint/2010/main" val="2734690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 Remove Pulley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953000" cy="35502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3046988"/>
          </a:xfrm>
        </p:spPr>
        <p:txBody>
          <a:bodyPr/>
          <a:lstStyle/>
          <a:p>
            <a:r>
              <a:rPr lang="en-US" sz="2400" dirty="0"/>
              <a:t>3. The first step is to remove the drive pulley. This rebuilder is using an electric impact wrench to accomplish the task</a:t>
            </a:r>
          </a:p>
        </p:txBody>
      </p:sp>
    </p:spTree>
    <p:extLst>
      <p:ext uri="{BB962C8B-B14F-4D97-AF65-F5344CB8AC3E}">
        <p14:creationId xmlns:p14="http://schemas.microsoft.com/office/powerpoint/2010/main" val="1531214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4. Inspect Pulley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57575" y="990599"/>
            <a:ext cx="4864537" cy="34821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599"/>
            <a:ext cx="2819400" cy="4154984"/>
          </a:xfrm>
        </p:spPr>
        <p:txBody>
          <a:bodyPr/>
          <a:lstStyle/>
          <a:p>
            <a:r>
              <a:rPr lang="en-US" sz="2400" dirty="0"/>
              <a:t>4. Carefully inspect the drive galley for damage of embedded rubber from the drive belt. The slightest fault can cause a vibration, noise, or possible damage to the alternator</a:t>
            </a:r>
          </a:p>
        </p:txBody>
      </p:sp>
    </p:spTree>
    <p:extLst>
      <p:ext uri="{BB962C8B-B14F-4D97-AF65-F5344CB8AC3E}">
        <p14:creationId xmlns:p14="http://schemas.microsoft.com/office/powerpoint/2010/main" val="3876297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5. Remove External Fan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1" y="990600"/>
            <a:ext cx="5105400" cy="36744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2438400"/>
          </a:xfrm>
        </p:spPr>
        <p:txBody>
          <a:bodyPr/>
          <a:lstStyle/>
          <a:p>
            <a:r>
              <a:rPr lang="en-US" sz="2400" dirty="0"/>
              <a:t>5. Remove the external fan (if equipped) and then the spacers, as shown</a:t>
            </a:r>
          </a:p>
        </p:txBody>
      </p:sp>
    </p:spTree>
    <p:extLst>
      <p:ext uri="{BB962C8B-B14F-4D97-AF65-F5344CB8AC3E}">
        <p14:creationId xmlns:p14="http://schemas.microsoft.com/office/powerpoint/2010/main" val="4217124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8100"/>
            <a:ext cx="8229600" cy="1077218"/>
          </a:xfrm>
        </p:spPr>
        <p:txBody>
          <a:bodyPr>
            <a:spAutoFit/>
          </a:bodyPr>
          <a:lstStyle/>
          <a:p>
            <a:r>
              <a:rPr lang="en-US" dirty="0"/>
              <a:t>Charging System Testing and Service</a:t>
            </a:r>
            <a:r>
              <a:rPr lang="en-US" sz="2800" dirty="0"/>
              <a:t> (2 of 2)</a:t>
            </a:r>
          </a:p>
        </p:txBody>
      </p:sp>
      <p:sp>
        <p:nvSpPr>
          <p:cNvPr id="4" name="Content Placeholder 3"/>
          <p:cNvSpPr>
            <a:spLocks noGrp="1"/>
          </p:cNvSpPr>
          <p:nvPr>
            <p:ph idx="1"/>
          </p:nvPr>
        </p:nvSpPr>
        <p:spPr>
          <a:xfrm>
            <a:off x="457200" y="1447800"/>
            <a:ext cx="8229600" cy="2169825"/>
          </a:xfrm>
        </p:spPr>
        <p:txBody>
          <a:bodyPr>
            <a:spAutoFit/>
          </a:bodyPr>
          <a:lstStyle/>
          <a:p>
            <a:r>
              <a:rPr lang="en-US" sz="2400" dirty="0"/>
              <a:t>Scan Testing Charging System</a:t>
            </a:r>
          </a:p>
          <a:p>
            <a:pPr lvl="1"/>
            <a:r>
              <a:rPr lang="en-US" sz="2400" dirty="0"/>
              <a:t>Most vehicles that use a computer-controlled charging system can be diagnosed using a scan tool.</a:t>
            </a:r>
          </a:p>
          <a:p>
            <a:pPr lvl="1"/>
            <a:r>
              <a:rPr lang="en-US" sz="2400" dirty="0"/>
              <a:t>Charging voltage can be monitored.</a:t>
            </a:r>
          </a:p>
          <a:p>
            <a:pPr lvl="1"/>
            <a:r>
              <a:rPr lang="en-US" sz="2400" dirty="0"/>
              <a:t>Field circuit can be controlled.</a:t>
            </a:r>
          </a:p>
        </p:txBody>
      </p:sp>
    </p:spTree>
    <p:extLst>
      <p:ext uri="{BB962C8B-B14F-4D97-AF65-F5344CB8AC3E}">
        <p14:creationId xmlns:p14="http://schemas.microsoft.com/office/powerpoint/2010/main" val="2982381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6. Remove Plastic Cover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91674" y="1012902"/>
            <a:ext cx="5291409" cy="37876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2438400"/>
          </a:xfrm>
        </p:spPr>
        <p:txBody>
          <a:bodyPr/>
          <a:lstStyle/>
          <a:p>
            <a:r>
              <a:rPr lang="en-US" sz="2400" dirty="0"/>
              <a:t>6. Next pop off the plastic cover (shield) covering the stator/rectifier connection</a:t>
            </a:r>
          </a:p>
        </p:txBody>
      </p:sp>
    </p:spTree>
    <p:extLst>
      <p:ext uri="{BB962C8B-B14F-4D97-AF65-F5344CB8AC3E}">
        <p14:creationId xmlns:p14="http://schemas.microsoft.com/office/powerpoint/2010/main" val="2806651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7. Stator Connections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90757" y="999893"/>
            <a:ext cx="5196043" cy="372450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2308324"/>
          </a:xfrm>
        </p:spPr>
        <p:txBody>
          <a:bodyPr/>
          <a:lstStyle/>
          <a:p>
            <a:r>
              <a:rPr lang="en-US" sz="2400" dirty="0"/>
              <a:t>7. After the cover has been removed, stator connections to the rectifier can be seen</a:t>
            </a:r>
          </a:p>
        </p:txBody>
      </p:sp>
    </p:spTree>
    <p:extLst>
      <p:ext uri="{BB962C8B-B14F-4D97-AF65-F5344CB8AC3E}">
        <p14:creationId xmlns:p14="http://schemas.microsoft.com/office/powerpoint/2010/main" val="3410860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8. Cut Weld</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0" y="990600"/>
            <a:ext cx="5170487" cy="36960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62200" cy="2438400"/>
          </a:xfrm>
        </p:spPr>
        <p:txBody>
          <a:bodyPr/>
          <a:lstStyle/>
          <a:p>
            <a:r>
              <a:rPr lang="en-US" sz="2400" dirty="0"/>
              <a:t>8. Using a diagonal cutter, cut the weld to separate the stator from the rectifier</a:t>
            </a:r>
          </a:p>
        </p:txBody>
      </p:sp>
    </p:spTree>
    <p:extLst>
      <p:ext uri="{BB962C8B-B14F-4D97-AF65-F5344CB8AC3E}">
        <p14:creationId xmlns:p14="http://schemas.microsoft.com/office/powerpoint/2010/main" val="3146984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9. Marking Housing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68747" y="1012902"/>
            <a:ext cx="5318054" cy="38638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3200400"/>
          </a:xfrm>
        </p:spPr>
        <p:txBody>
          <a:bodyPr/>
          <a:lstStyle/>
          <a:p>
            <a:r>
              <a:rPr lang="en-US" sz="2400" dirty="0"/>
              <a:t>9. Before separating the halves of the case, this technician uses a punch to mark both halves</a:t>
            </a:r>
          </a:p>
        </p:txBody>
      </p:sp>
    </p:spTree>
    <p:extLst>
      <p:ext uri="{BB962C8B-B14F-4D97-AF65-F5344CB8AC3E}">
        <p14:creationId xmlns:p14="http://schemas.microsoft.com/office/powerpoint/2010/main" val="3107984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0654" y="228600"/>
            <a:ext cx="8229600" cy="646331"/>
          </a:xfrm>
        </p:spPr>
        <p:txBody>
          <a:bodyPr/>
          <a:lstStyle/>
          <a:p>
            <a:r>
              <a:rPr lang="en-US" dirty="0"/>
              <a:t>10. Remove Bolts</a:t>
            </a: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1905000"/>
          </a:xfrm>
        </p:spPr>
        <p:txBody>
          <a:bodyPr/>
          <a:lstStyle/>
          <a:p>
            <a:r>
              <a:rPr lang="en-US" sz="2400" dirty="0"/>
              <a:t>10. After the case has been marked, the through bolts are removed</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80921" y="977590"/>
            <a:ext cx="5205880" cy="3746810"/>
          </a:xfrm>
        </p:spPr>
      </p:pic>
    </p:spTree>
    <p:extLst>
      <p:ext uri="{BB962C8B-B14F-4D97-AF65-F5344CB8AC3E}">
        <p14:creationId xmlns:p14="http://schemas.microsoft.com/office/powerpoint/2010/main" val="2125007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11. Separating Housing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990599"/>
            <a:ext cx="5029200" cy="35263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77590"/>
            <a:ext cx="2895600" cy="2308324"/>
          </a:xfrm>
        </p:spPr>
        <p:txBody>
          <a:bodyPr/>
          <a:lstStyle/>
          <a:p>
            <a:r>
              <a:rPr lang="en-US" sz="2400" dirty="0"/>
              <a:t>11. The drive-end (DE) housing and the stator are being separated from the rear (slip-ring-end) housing</a:t>
            </a:r>
          </a:p>
        </p:txBody>
      </p:sp>
    </p:spTree>
    <p:extLst>
      <p:ext uri="{BB962C8B-B14F-4D97-AF65-F5344CB8AC3E}">
        <p14:creationId xmlns:p14="http://schemas.microsoft.com/office/powerpoint/2010/main" val="580996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12. Testing Stator</a:t>
            </a:r>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406020" y="986883"/>
            <a:ext cx="5278921" cy="3737517"/>
          </a:xfrm>
        </p:spPr>
      </p:pic>
      <p:sp>
        <p:nvSpPr>
          <p:cNvPr id="4" name="Content Placeholder 3"/>
          <p:cNvSpPr>
            <a:spLocks noGrp="1"/>
          </p:cNvSpPr>
          <p:nvPr>
            <p:ph sz="quarter" idx="15"/>
          </p:nvPr>
        </p:nvSpPr>
        <p:spPr>
          <a:xfrm>
            <a:off x="447907" y="973872"/>
            <a:ext cx="2752493" cy="4154984"/>
          </a:xfrm>
        </p:spPr>
        <p:txBody>
          <a:bodyPr/>
          <a:lstStyle/>
          <a:p>
            <a:r>
              <a:rPr lang="en-US" sz="2400" dirty="0"/>
              <a:t>12. Stator is checked by visual inspection for discoloration or other physical damage, and then checked with an ohmmeter to see if the windings are shorted-to-ground.</a:t>
            </a:r>
          </a:p>
        </p:txBody>
      </p:sp>
    </p:spTree>
    <p:extLst>
      <p:ext uri="{BB962C8B-B14F-4D97-AF65-F5344CB8AC3E}">
        <p14:creationId xmlns:p14="http://schemas.microsoft.com/office/powerpoint/2010/main" val="2113972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Ohmmeter Test, Alternator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hm_test_alt_stator">
            <a:hlinkClick r:id="" action="ppaction://media"/>
            <a:extLst>
              <a:ext uri="{FF2B5EF4-FFF2-40B4-BE49-F238E27FC236}">
                <a16:creationId xmlns:a16="http://schemas.microsoft.com/office/drawing/2014/main" id="{888DC1A7-4A9F-0FEB-9E88-E162D9DE6B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2178" y="1164026"/>
            <a:ext cx="8583444" cy="4828187"/>
          </a:xfrm>
          <a:prstGeom prst="rect">
            <a:avLst/>
          </a:prstGeom>
        </p:spPr>
      </p:pic>
    </p:spTree>
    <p:extLst>
      <p:ext uri="{BB962C8B-B14F-4D97-AF65-F5344CB8AC3E}">
        <p14:creationId xmlns:p14="http://schemas.microsoft.com/office/powerpoint/2010/main" val="171862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13. Removing Front Bearing</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134013" y="999893"/>
            <a:ext cx="5552788" cy="3953107"/>
          </a:xfrm>
        </p:spPr>
      </p:pic>
      <p:sp>
        <p:nvSpPr>
          <p:cNvPr id="4" name="Content Placeholder 3"/>
          <p:cNvSpPr>
            <a:spLocks noGrp="1"/>
          </p:cNvSpPr>
          <p:nvPr>
            <p:ph sz="quarter" idx="15"/>
          </p:nvPr>
        </p:nvSpPr>
        <p:spPr>
          <a:xfrm>
            <a:off x="457200" y="971944"/>
            <a:ext cx="2362200" cy="2457056"/>
          </a:xfrm>
        </p:spPr>
        <p:txBody>
          <a:bodyPr/>
          <a:lstStyle/>
          <a:p>
            <a:r>
              <a:rPr lang="en-US" sz="2400" dirty="0"/>
              <a:t>13. Front bearing is removed from the drive-end housing using a press.</a:t>
            </a:r>
          </a:p>
        </p:txBody>
      </p:sp>
    </p:spTree>
    <p:extLst>
      <p:ext uri="{BB962C8B-B14F-4D97-AF65-F5344CB8AC3E}">
        <p14:creationId xmlns:p14="http://schemas.microsoft.com/office/powerpoint/2010/main" val="2378576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14. Slip-Ring-End (SRE) Housing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990600"/>
            <a:ext cx="5328424" cy="38350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514600" cy="3352800"/>
          </a:xfrm>
        </p:spPr>
        <p:txBody>
          <a:bodyPr/>
          <a:lstStyle/>
          <a:p>
            <a:r>
              <a:rPr lang="en-US" sz="2400" dirty="0"/>
              <a:t>14. A view of the slip-ring-end (S RE) housing showing the black plastic shield, which helps direct air flow across the rectifier</a:t>
            </a:r>
          </a:p>
        </p:txBody>
      </p:sp>
    </p:spTree>
    <p:extLst>
      <p:ext uri="{BB962C8B-B14F-4D97-AF65-F5344CB8AC3E}">
        <p14:creationId xmlns:p14="http://schemas.microsoft.com/office/powerpoint/2010/main" val="105815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52.1 DMM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66124" y="990600"/>
            <a:ext cx="4812209"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71800" cy="4114800"/>
          </a:xfrm>
        </p:spPr>
        <p:txBody>
          <a:bodyPr/>
          <a:lstStyle/>
          <a:p>
            <a:r>
              <a:rPr lang="en-US" sz="2400" dirty="0"/>
              <a:t>The digital multimeter should be set to read DC volts, with the red lead connected to the positive (+) battery terminal and the black meter lead connected to the negative (-) battery terminal</a:t>
            </a:r>
          </a:p>
        </p:txBody>
      </p:sp>
    </p:spTree>
    <p:extLst>
      <p:ext uri="{BB962C8B-B14F-4D97-AF65-F5344CB8AC3E}">
        <p14:creationId xmlns:p14="http://schemas.microsoft.com/office/powerpoint/2010/main" val="3367659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15. Plastic Shield Retaining Clips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52567" y="990600"/>
            <a:ext cx="5634233"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4371" y="1038922"/>
            <a:ext cx="2248829" cy="2009078"/>
          </a:xfrm>
        </p:spPr>
        <p:txBody>
          <a:bodyPr/>
          <a:lstStyle/>
          <a:p>
            <a:r>
              <a:rPr lang="en-US" sz="2400" dirty="0"/>
              <a:t>15. A punch is used to dislodge the plastic shield retaining clips</a:t>
            </a:r>
          </a:p>
        </p:txBody>
      </p:sp>
    </p:spTree>
    <p:extLst>
      <p:ext uri="{BB962C8B-B14F-4D97-AF65-F5344CB8AC3E}">
        <p14:creationId xmlns:p14="http://schemas.microsoft.com/office/powerpoint/2010/main" val="4238039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16. Rectifier, regulator, brush holder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429000" y="990600"/>
            <a:ext cx="5257800" cy="36842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4038600"/>
          </a:xfrm>
        </p:spPr>
        <p:txBody>
          <a:bodyPr/>
          <a:lstStyle/>
          <a:p>
            <a:r>
              <a:rPr lang="en-US" sz="2400" dirty="0"/>
              <a:t>16. After the shield has been removed, the rectifier, regulator, and brush holder assembly can be removed by removing the retaining screws</a:t>
            </a:r>
          </a:p>
        </p:txBody>
      </p:sp>
    </p:spTree>
    <p:extLst>
      <p:ext uri="{BB962C8B-B14F-4D97-AF65-F5344CB8AC3E}">
        <p14:creationId xmlns:p14="http://schemas.microsoft.com/office/powerpoint/2010/main" val="2501495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17. Grease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0" y="990600"/>
            <a:ext cx="5378605" cy="37923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2743200"/>
          </a:xfrm>
        </p:spPr>
        <p:txBody>
          <a:bodyPr/>
          <a:lstStyle/>
          <a:p>
            <a:r>
              <a:rPr lang="en-US" sz="2400" dirty="0"/>
              <a:t>17. The heat transfer grease is visible when the rectifier assembly is lifted out of the rear housing</a:t>
            </a:r>
          </a:p>
        </p:txBody>
      </p:sp>
    </p:spTree>
    <p:extLst>
      <p:ext uri="{BB962C8B-B14F-4D97-AF65-F5344CB8AC3E}">
        <p14:creationId xmlns:p14="http://schemas.microsoft.com/office/powerpoint/2010/main" val="3469834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18. Part Displayed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0401" y="990600"/>
            <a:ext cx="5508702" cy="38625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62200" cy="3352800"/>
          </a:xfrm>
        </p:spPr>
        <p:txBody>
          <a:bodyPr/>
          <a:lstStyle/>
          <a:p>
            <a:r>
              <a:rPr lang="en-US" sz="2400" dirty="0"/>
              <a:t>18. The parts are placed into a tumbler where ceramic stones and a water-based solvent are used to clean the parts</a:t>
            </a:r>
          </a:p>
        </p:txBody>
      </p:sp>
    </p:spTree>
    <p:extLst>
      <p:ext uri="{BB962C8B-B14F-4D97-AF65-F5344CB8AC3E}">
        <p14:creationId xmlns:p14="http://schemas.microsoft.com/office/powerpoint/2010/main" val="11304260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19. Painting Housing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0536" y="966439"/>
            <a:ext cx="5019537" cy="35293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3352800"/>
          </a:xfrm>
        </p:spPr>
        <p:txBody>
          <a:bodyPr/>
          <a:lstStyle/>
          <a:p>
            <a:r>
              <a:rPr lang="en-US" sz="2400" dirty="0"/>
              <a:t>19. This rebuilder is painting the housing using a high-quality industrial grade spray paint to make the rebuilt alternator look like new</a:t>
            </a:r>
          </a:p>
        </p:txBody>
      </p:sp>
    </p:spTree>
    <p:extLst>
      <p:ext uri="{BB962C8B-B14F-4D97-AF65-F5344CB8AC3E}">
        <p14:creationId xmlns:p14="http://schemas.microsoft.com/office/powerpoint/2010/main" val="42059902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20. Machining Slip 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23839" y="990600"/>
            <a:ext cx="5638800" cy="40363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09800" cy="2438400"/>
          </a:xfrm>
        </p:spPr>
        <p:txBody>
          <a:bodyPr/>
          <a:lstStyle/>
          <a:p>
            <a:r>
              <a:rPr lang="en-US" sz="2400" dirty="0"/>
              <a:t>20. The slip rings on the rotor are being machined on a lathe</a:t>
            </a:r>
          </a:p>
        </p:txBody>
      </p:sp>
    </p:spTree>
    <p:extLst>
      <p:ext uri="{BB962C8B-B14F-4D97-AF65-F5344CB8AC3E}">
        <p14:creationId xmlns:p14="http://schemas.microsoft.com/office/powerpoint/2010/main" val="3785994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21. Rotor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2592" y="996176"/>
            <a:ext cx="5179603" cy="36520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8740"/>
            <a:ext cx="2667000" cy="3888059"/>
          </a:xfrm>
        </p:spPr>
        <p:txBody>
          <a:bodyPr/>
          <a:lstStyle/>
          <a:p>
            <a:r>
              <a:rPr lang="en-US" sz="2400" dirty="0"/>
              <a:t>21. The rotor is being tested using an ohmmeter. The specifications for the resistance between the slip rings on the C S-130 are 2.2 to 3.5 ohms</a:t>
            </a:r>
          </a:p>
        </p:txBody>
      </p:sp>
    </p:spTree>
    <p:extLst>
      <p:ext uri="{BB962C8B-B14F-4D97-AF65-F5344CB8AC3E}">
        <p14:creationId xmlns:p14="http://schemas.microsoft.com/office/powerpoint/2010/main" val="13465720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22. Rotor Test to Infinity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0" y="990600"/>
            <a:ext cx="5562600" cy="39112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79449"/>
            <a:ext cx="2438400" cy="2667000"/>
          </a:xfrm>
        </p:spPr>
        <p:txBody>
          <a:bodyPr/>
          <a:lstStyle/>
          <a:p>
            <a:r>
              <a:rPr lang="en-US" sz="2400" dirty="0"/>
              <a:t>22. The rotor is also tested between the slip ring and the rotor shaft. This reading should be infinity</a:t>
            </a:r>
          </a:p>
        </p:txBody>
      </p:sp>
    </p:spTree>
    <p:extLst>
      <p:ext uri="{BB962C8B-B14F-4D97-AF65-F5344CB8AC3E}">
        <p14:creationId xmlns:p14="http://schemas.microsoft.com/office/powerpoint/2010/main" val="5239918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Ohmmeter Test, Alternator Rotor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ohm_test_alt_roto">
            <a:hlinkClick r:id="" action="ppaction://media"/>
            <a:extLst>
              <a:ext uri="{FF2B5EF4-FFF2-40B4-BE49-F238E27FC236}">
                <a16:creationId xmlns:a16="http://schemas.microsoft.com/office/drawing/2014/main" id="{732BC77C-8EEB-42D2-C5FE-83EA2D9EE6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54559"/>
            <a:ext cx="8839200" cy="4972050"/>
          </a:xfrm>
          <a:prstGeom prst="rect">
            <a:avLst/>
          </a:prstGeom>
        </p:spPr>
      </p:pic>
    </p:spTree>
    <p:extLst>
      <p:ext uri="{BB962C8B-B14F-4D97-AF65-F5344CB8AC3E}">
        <p14:creationId xmlns:p14="http://schemas.microsoft.com/office/powerpoint/2010/main" val="253917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23. New Rectifier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9139" y="990600"/>
            <a:ext cx="5377661"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4495800"/>
          </a:xfrm>
        </p:spPr>
        <p:txBody>
          <a:bodyPr/>
          <a:lstStyle/>
          <a:p>
            <a:r>
              <a:rPr lang="en-US" sz="2400" dirty="0"/>
              <a:t>23. A new rectifier. This replacement unit is significantly different than the original but is designed to replace the original unit and meets the original factory specifications</a:t>
            </a:r>
          </a:p>
        </p:txBody>
      </p:sp>
    </p:spTree>
    <p:extLst>
      <p:ext uri="{BB962C8B-B14F-4D97-AF65-F5344CB8AC3E}">
        <p14:creationId xmlns:p14="http://schemas.microsoft.com/office/powerpoint/2010/main" val="1376562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Meter Usage, Battery Volt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eter_usage_battery_volt_check_ch51">
            <a:hlinkClick r:id="" action="ppaction://media"/>
            <a:extLst>
              <a:ext uri="{FF2B5EF4-FFF2-40B4-BE49-F238E27FC236}">
                <a16:creationId xmlns:a16="http://schemas.microsoft.com/office/drawing/2014/main" id="{5973E84A-9F09-C303-6B48-F5FC9261FA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3194" y="1016546"/>
            <a:ext cx="8577612" cy="4824907"/>
          </a:xfrm>
          <a:prstGeom prst="rect">
            <a:avLst/>
          </a:prstGeom>
        </p:spPr>
      </p:pic>
    </p:spTree>
    <p:extLst>
      <p:ext uri="{BB962C8B-B14F-4D97-AF65-F5344CB8AC3E}">
        <p14:creationId xmlns:p14="http://schemas.microsoft.com/office/powerpoint/2010/main" val="14624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24. Silicone heat transfer compound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992459"/>
            <a:ext cx="5315415" cy="375816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9059" y="990600"/>
            <a:ext cx="2514600" cy="2438400"/>
          </a:xfrm>
        </p:spPr>
        <p:txBody>
          <a:bodyPr/>
          <a:lstStyle/>
          <a:p>
            <a:r>
              <a:rPr lang="en-US" sz="2400" dirty="0"/>
              <a:t>24. Silicone heat transfer compound is applied to the heat sink of the new rectifier</a:t>
            </a:r>
          </a:p>
        </p:txBody>
      </p:sp>
    </p:spTree>
    <p:extLst>
      <p:ext uri="{BB962C8B-B14F-4D97-AF65-F5344CB8AC3E}">
        <p14:creationId xmlns:p14="http://schemas.microsoft.com/office/powerpoint/2010/main" val="2438459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25. Replacement brushes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1" y="990599"/>
            <a:ext cx="5105400" cy="364457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1981200"/>
          </a:xfrm>
        </p:spPr>
        <p:txBody>
          <a:bodyPr/>
          <a:lstStyle/>
          <a:p>
            <a:r>
              <a:rPr lang="en-US" sz="2400" dirty="0"/>
              <a:t>25. Replacement brushes and springs are assembled into the brush holder</a:t>
            </a:r>
          </a:p>
        </p:txBody>
      </p:sp>
    </p:spTree>
    <p:extLst>
      <p:ext uri="{BB962C8B-B14F-4D97-AF65-F5344CB8AC3E}">
        <p14:creationId xmlns:p14="http://schemas.microsoft.com/office/powerpoint/2010/main" val="39068638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26. Brushes pushed into brush holder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8522" y="990600"/>
            <a:ext cx="5048278"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4114800"/>
          </a:xfrm>
        </p:spPr>
        <p:txBody>
          <a:bodyPr/>
          <a:lstStyle/>
          <a:p>
            <a:r>
              <a:rPr lang="en-US" sz="2400" dirty="0"/>
              <a:t>26. The brushes are pushed into the brush holder and retained by a straight wire, which extends through the rear housing of the alternator. This wire is then pulled out when the unit is assembled</a:t>
            </a:r>
          </a:p>
        </p:txBody>
      </p:sp>
    </p:spTree>
    <p:extLst>
      <p:ext uri="{BB962C8B-B14F-4D97-AF65-F5344CB8AC3E}">
        <p14:creationId xmlns:p14="http://schemas.microsoft.com/office/powerpoint/2010/main" val="8031194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27. CS alternator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9001" y="990600"/>
            <a:ext cx="5257800" cy="37893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3352800"/>
          </a:xfrm>
        </p:spPr>
        <p:txBody>
          <a:bodyPr/>
          <a:lstStyle/>
          <a:p>
            <a:r>
              <a:rPr lang="en-US" sz="2400" dirty="0"/>
              <a:t>27. Here is what the CS alternator looks like after installing the new brush holder assembly, rectifier bridge, and voltage regulator</a:t>
            </a:r>
          </a:p>
        </p:txBody>
      </p:sp>
    </p:spTree>
    <p:extLst>
      <p:ext uri="{BB962C8B-B14F-4D97-AF65-F5344CB8AC3E}">
        <p14:creationId xmlns:p14="http://schemas.microsoft.com/office/powerpoint/2010/main" val="2237039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28. Junction Soldered</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6600" y="990600"/>
            <a:ext cx="5410200" cy="38991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667000" cy="2209800"/>
          </a:xfrm>
        </p:spPr>
        <p:txBody>
          <a:bodyPr/>
          <a:lstStyle/>
          <a:p>
            <a:r>
              <a:rPr lang="en-US" sz="2400" dirty="0"/>
              <a:t>28. The junction between the rectifier bridge and the voltage regulator is soldered</a:t>
            </a:r>
          </a:p>
        </p:txBody>
      </p:sp>
    </p:spTree>
    <p:extLst>
      <p:ext uri="{BB962C8B-B14F-4D97-AF65-F5344CB8AC3E}">
        <p14:creationId xmlns:p14="http://schemas.microsoft.com/office/powerpoint/2010/main" val="33878360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29. Plastic Defector Shield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972015"/>
            <a:ext cx="5334000" cy="37765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1"/>
            <a:ext cx="2514600" cy="4953000"/>
          </a:xfrm>
        </p:spPr>
        <p:txBody>
          <a:bodyPr/>
          <a:lstStyle/>
          <a:p>
            <a:r>
              <a:rPr lang="en-US" sz="2400" dirty="0"/>
              <a:t>29. The plastic deflector shield is snapped back into location using a blunt chisel and a hammer. This shield directs the airflow from the fan over the rectifier bridge and voltage regulator</a:t>
            </a:r>
          </a:p>
        </p:txBody>
      </p:sp>
    </p:spTree>
    <p:extLst>
      <p:ext uri="{BB962C8B-B14F-4D97-AF65-F5344CB8AC3E}">
        <p14:creationId xmlns:p14="http://schemas.microsoft.com/office/powerpoint/2010/main" val="42327369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30. Stator Leads Varnish Removed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48001" y="990600"/>
            <a:ext cx="5610922" cy="35232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133600" cy="4154984"/>
          </a:xfrm>
        </p:spPr>
        <p:txBody>
          <a:bodyPr/>
          <a:lstStyle/>
          <a:p>
            <a:r>
              <a:rPr lang="en-US" sz="2400" dirty="0"/>
              <a:t>30. Before the stator windings can be soldered to the rectifier bridge, the varnish insulation is removed from the ends of the leads</a:t>
            </a:r>
          </a:p>
        </p:txBody>
      </p:sp>
    </p:spTree>
    <p:extLst>
      <p:ext uri="{BB962C8B-B14F-4D97-AF65-F5344CB8AC3E}">
        <p14:creationId xmlns:p14="http://schemas.microsoft.com/office/powerpoint/2010/main" val="31059461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31. Stator Leads Soldered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3132" y="988741"/>
            <a:ext cx="5638800" cy="39647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86000" cy="3785652"/>
          </a:xfrm>
        </p:spPr>
        <p:txBody>
          <a:bodyPr/>
          <a:lstStyle/>
          <a:p>
            <a:r>
              <a:rPr lang="en-US" sz="2400" dirty="0"/>
              <a:t>31. After the stator has been inserted into the rear housing, the stator leads are soldered to the copper lugs of the rectifier bridge</a:t>
            </a:r>
          </a:p>
        </p:txBody>
      </p:sp>
    </p:spTree>
    <p:extLst>
      <p:ext uri="{BB962C8B-B14F-4D97-AF65-F5344CB8AC3E}">
        <p14:creationId xmlns:p14="http://schemas.microsoft.com/office/powerpoint/2010/main" val="203717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32. New Bearings Installed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83143" y="990600"/>
            <a:ext cx="5403658"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5262979"/>
          </a:xfrm>
        </p:spPr>
        <p:txBody>
          <a:bodyPr/>
          <a:lstStyle/>
          <a:p>
            <a:r>
              <a:rPr lang="en-US" sz="2400" dirty="0"/>
              <a:t>32. New bearings installed. A spacer is placed between the bearing and the slip rings to help prevent the possibility that the bearing could move on the shaft and short against the slip ring</a:t>
            </a:r>
          </a:p>
        </p:txBody>
      </p:sp>
    </p:spTree>
    <p:extLst>
      <p:ext uri="{BB962C8B-B14F-4D97-AF65-F5344CB8AC3E}">
        <p14:creationId xmlns:p14="http://schemas.microsoft.com/office/powerpoint/2010/main" val="3555166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33. Slip-ring-end Housing Aligned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0" y="994317"/>
            <a:ext cx="5538439" cy="38942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3785652"/>
          </a:xfrm>
        </p:spPr>
        <p:txBody>
          <a:bodyPr/>
          <a:lstStyle/>
          <a:p>
            <a:r>
              <a:rPr lang="en-US" sz="2400" dirty="0"/>
              <a:t>33. The slip-ring-end housing is aligned with the marks made during disassembly and is pressed into the drive-end housing</a:t>
            </a:r>
          </a:p>
        </p:txBody>
      </p:sp>
    </p:spTree>
    <p:extLst>
      <p:ext uri="{BB962C8B-B14F-4D97-AF65-F5344CB8AC3E}">
        <p14:creationId xmlns:p14="http://schemas.microsoft.com/office/powerpoint/2010/main" val="551898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52.2 Scan Tool Diagnosis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07533"/>
            <a:ext cx="4642503" cy="48975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1569660"/>
          </a:xfrm>
        </p:spPr>
        <p:txBody>
          <a:bodyPr/>
          <a:lstStyle/>
          <a:p>
            <a:r>
              <a:rPr lang="en-US" sz="2400" dirty="0"/>
              <a:t>A scan tool can be used to diagnose charging system problems</a:t>
            </a:r>
          </a:p>
        </p:txBody>
      </p:sp>
    </p:spTree>
    <p:extLst>
      <p:ext uri="{BB962C8B-B14F-4D97-AF65-F5344CB8AC3E}">
        <p14:creationId xmlns:p14="http://schemas.microsoft.com/office/powerpoint/2010/main" val="39644825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34. Install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1" y="990600"/>
            <a:ext cx="5328424" cy="37465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8400" cy="3416320"/>
          </a:xfrm>
        </p:spPr>
        <p:txBody>
          <a:bodyPr/>
          <a:lstStyle/>
          <a:p>
            <a:r>
              <a:rPr lang="en-US" sz="2400" dirty="0"/>
              <a:t>34. The retaining bolts, which are threaded into the drive-end housing from the back of the alternator, are installed</a:t>
            </a:r>
          </a:p>
        </p:txBody>
      </p:sp>
    </p:spTree>
    <p:extLst>
      <p:ext uri="{BB962C8B-B14F-4D97-AF65-F5344CB8AC3E}">
        <p14:creationId xmlns:p14="http://schemas.microsoft.com/office/powerpoint/2010/main" val="2931509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35. External Fan Pulley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24201" y="1022195"/>
            <a:ext cx="5562600" cy="39112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8795" y="990600"/>
            <a:ext cx="2438400" cy="3046988"/>
          </a:xfrm>
        </p:spPr>
        <p:txBody>
          <a:bodyPr/>
          <a:lstStyle/>
          <a:p>
            <a:r>
              <a:rPr lang="en-US" sz="2400" dirty="0"/>
              <a:t>35. The external fan and drive pulley are installed and the retaining nut is tightened on the rotor shaft</a:t>
            </a:r>
          </a:p>
        </p:txBody>
      </p:sp>
    </p:spTree>
    <p:extLst>
      <p:ext uri="{BB962C8B-B14F-4D97-AF65-F5344CB8AC3E}">
        <p14:creationId xmlns:p14="http://schemas.microsoft.com/office/powerpoint/2010/main" val="33476141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36. Scope Pattern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44363" y="990600"/>
            <a:ext cx="5542437"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362200" cy="5262979"/>
          </a:xfrm>
        </p:spPr>
        <p:txBody>
          <a:bodyPr/>
          <a:lstStyle/>
          <a:p>
            <a:r>
              <a:rPr lang="en-US" sz="2400" dirty="0"/>
              <a:t>36. The scope pattern shows that the diodes and stator are functioning correctly and voltage check indicates that the voltage regulator is also functioning correctly</a:t>
            </a:r>
          </a:p>
        </p:txBody>
      </p:sp>
    </p:spTree>
    <p:extLst>
      <p:ext uri="{BB962C8B-B14F-4D97-AF65-F5344CB8AC3E}">
        <p14:creationId xmlns:p14="http://schemas.microsoft.com/office/powerpoint/2010/main" val="41023271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27881"/>
            <a:ext cx="79755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a Full-Fielding Test?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978012"/>
          </a:xfrm>
        </p:spPr>
        <p:txBody>
          <a:bodyPr/>
          <a:lstStyle/>
          <a:p>
            <a:r>
              <a:rPr lang="en-US" sz="2000" b="1" dirty="0"/>
              <a:t>What Is a Full-Fielding Test? </a:t>
            </a:r>
            <a:r>
              <a:rPr lang="en-US" sz="2000" dirty="0"/>
              <a:t>Full fielding is a procedure used on older non computerized vehicles for bypassing the voltage regulator that could be used to determine if the alternator is capable of producing its designed output. This test is no longer performed for the following reasons: The voltage regulator is built into the alternator, requiring that the entire assembly be replaced even if just the regulator is defective. When the regulator is bypassed, the alternator can produce a high voltage (over 100 volts in some cases), which could damage all of the electronic circuits in the vehicle.  Always follow the vehicle manufacturer’s recommended testing procedures.</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33379"/>
            <a:ext cx="7315200"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033595215"/>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25806</TotalTime>
  <Words>3730</Words>
  <Application>Microsoft Office PowerPoint</Application>
  <PresentationFormat>On-screen Show (4:3)</PresentationFormat>
  <Paragraphs>341</Paragraphs>
  <Slides>84</Slides>
  <Notes>82</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Times New Roman</vt:lpstr>
      <vt:lpstr>Verdana</vt:lpstr>
      <vt:lpstr>Wingdings</vt:lpstr>
      <vt:lpstr>508 Lecture</vt:lpstr>
      <vt:lpstr>Automotive Technology: Principles, Diagnosis, and Service</vt:lpstr>
      <vt:lpstr>Learning Objectives (1 of 2)</vt:lpstr>
      <vt:lpstr>Learning Objectives (2 of 2)</vt:lpstr>
      <vt:lpstr>Charging System Testing and Service (1 of 2)</vt:lpstr>
      <vt:lpstr>Charging System Testing and Service (2 of 2)</vt:lpstr>
      <vt:lpstr>Figure 52.1 DMM</vt:lpstr>
      <vt:lpstr>Animation: Meter Usage, Battery Volt Check (Animation will automatically start)</vt:lpstr>
      <vt:lpstr>Figure 52.2 Scan Tool Diagnosis</vt:lpstr>
      <vt:lpstr>Frequently Asked Question: What Is a Full-Fielding Test?   </vt:lpstr>
      <vt:lpstr>Figure 52.3 Battery Voltage</vt:lpstr>
      <vt:lpstr>Drive Belt Inspection and Adjustment</vt:lpstr>
      <vt:lpstr>Figure 52.4 Drive Belt Inspection</vt:lpstr>
      <vt:lpstr>Figure 52.5 Replacing Drive Belt</vt:lpstr>
      <vt:lpstr>Figure 52.6 Tensioner Marks</vt:lpstr>
      <vt:lpstr>Animation: Remove and Replace Drive Belt (Animation will automatically start)</vt:lpstr>
      <vt:lpstr>Figure 52.7 OAD/OAP </vt:lpstr>
      <vt:lpstr>Figure 52.8 Removing OAP Pulley</vt:lpstr>
      <vt:lpstr>Question 1: ?</vt:lpstr>
      <vt:lpstr>Answer 1</vt:lpstr>
      <vt:lpstr>A C Ripple Voltage Check</vt:lpstr>
      <vt:lpstr>Figure 52.9 AC Ripple</vt:lpstr>
      <vt:lpstr>Animation: Measure AC Ripple (Animation will automatically start)</vt:lpstr>
      <vt:lpstr>Figure 52.10 Tester Harness</vt:lpstr>
      <vt:lpstr>Testing A C Ripple Current</vt:lpstr>
      <vt:lpstr>Figure 52.11 Induction Meter</vt:lpstr>
      <vt:lpstr>Question 2: ?</vt:lpstr>
      <vt:lpstr>Answer 2</vt:lpstr>
      <vt:lpstr>Charging System Voltage Drop Testing</vt:lpstr>
      <vt:lpstr>Figure 52.12 Voltage Drop Testing</vt:lpstr>
      <vt:lpstr>Animation: Starter Circuit, Voltage Drop Tests (Animation will automatically start)</vt:lpstr>
      <vt:lpstr>Animation: Starter Circuit, Voltage Drop Test (Animation will automatically start)</vt:lpstr>
      <vt:lpstr>Animation: Charging Circuit Volt Drop, Power Side (Animation will automatically start)</vt:lpstr>
      <vt:lpstr>Animation: Charging Circuit Volt Drop, Ground Side (Animation will automatically start)</vt:lpstr>
      <vt:lpstr>Animation: Battery Drain Test, Clamp Meter (Animation will automatically start)</vt:lpstr>
      <vt:lpstr>Alternator Output Test</vt:lpstr>
      <vt:lpstr>Figure 52.13 Output Test</vt:lpstr>
      <vt:lpstr>Minimum Required Alternator Output</vt:lpstr>
      <vt:lpstr>Figure 52.14 Output Test Lead</vt:lpstr>
      <vt:lpstr>Question 3: ?</vt:lpstr>
      <vt:lpstr>Answer 3</vt:lpstr>
      <vt:lpstr>Alternator Removal</vt:lpstr>
      <vt:lpstr>Figure 52.15 Replacing Alternator</vt:lpstr>
      <vt:lpstr>Alternator Installation</vt:lpstr>
      <vt:lpstr>Alternator Overhaul</vt:lpstr>
      <vt:lpstr>1. Spin Test</vt:lpstr>
      <vt:lpstr>2. Scope Testing </vt:lpstr>
      <vt:lpstr>3. Remove Pulley</vt:lpstr>
      <vt:lpstr>4. Inspect Pulley</vt:lpstr>
      <vt:lpstr>5. Remove External Fan </vt:lpstr>
      <vt:lpstr>6. Remove Plastic Cover</vt:lpstr>
      <vt:lpstr>7. Stator Connections</vt:lpstr>
      <vt:lpstr>8. Cut Weld</vt:lpstr>
      <vt:lpstr>9. Marking Housing</vt:lpstr>
      <vt:lpstr>10. Remove Bolts</vt:lpstr>
      <vt:lpstr>11. Separating Housing </vt:lpstr>
      <vt:lpstr>12. Testing Stator</vt:lpstr>
      <vt:lpstr>Animation: Ohmmeter Test, Alternator (Animation will automatically start)</vt:lpstr>
      <vt:lpstr>13. Removing Front Bearing</vt:lpstr>
      <vt:lpstr>14. Slip-Ring-End (SRE) Housing </vt:lpstr>
      <vt:lpstr>15. Plastic Shield Retaining Clips</vt:lpstr>
      <vt:lpstr>16. Rectifier, regulator, brush holder </vt:lpstr>
      <vt:lpstr>17. Grease</vt:lpstr>
      <vt:lpstr>18. Part Displayed</vt:lpstr>
      <vt:lpstr>19. Painting Housing</vt:lpstr>
      <vt:lpstr>20. Machining Slip Rings</vt:lpstr>
      <vt:lpstr>21. Rotor Testing</vt:lpstr>
      <vt:lpstr>22. Rotor Test to Infinity</vt:lpstr>
      <vt:lpstr>Animation: Ohmmeter Test, Alternator Rotor (Animation will automatically start)</vt:lpstr>
      <vt:lpstr>23. New Rectifier</vt:lpstr>
      <vt:lpstr>24. Silicone heat transfer compound </vt:lpstr>
      <vt:lpstr>25. Replacement brushes </vt:lpstr>
      <vt:lpstr>26. Brushes pushed into brush holder </vt:lpstr>
      <vt:lpstr>27. CS alternator </vt:lpstr>
      <vt:lpstr>28. Junction Soldered</vt:lpstr>
      <vt:lpstr>29. Plastic Defector Shield</vt:lpstr>
      <vt:lpstr>30. Stator Leads Varnish Removed</vt:lpstr>
      <vt:lpstr>31. Stator Leads Soldered </vt:lpstr>
      <vt:lpstr>32. New Bearings Installed</vt:lpstr>
      <vt:lpstr>33. Slip-ring-end Housing Aligned </vt:lpstr>
      <vt:lpstr>34. Install Bolts</vt:lpstr>
      <vt:lpstr>35. External Fan Pulley</vt:lpstr>
      <vt:lpstr>36. Scope Pattern</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55, Charging System Diagnosis and Service</dc:title>
  <dc:subject>2612-Automotive - Core</dc:subject>
  <dc:creator>James D. Halderman</dc:creator>
  <cp:keywords>CONTAINS NOTES</cp:keywords>
  <cp:lastModifiedBy>Glen Plants</cp:lastModifiedBy>
  <cp:revision>4772</cp:revision>
  <dcterms:created xsi:type="dcterms:W3CDTF">2014-07-14T20:04:21Z</dcterms:created>
  <dcterms:modified xsi:type="dcterms:W3CDTF">2023-06-19T16:28:06Z</dcterms:modified>
</cp:coreProperties>
</file>