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1192" r:id="rId2"/>
    <p:sldId id="1110" r:id="rId3"/>
    <p:sldId id="1153" r:id="rId4"/>
    <p:sldId id="1152" r:id="rId5"/>
    <p:sldId id="1154" r:id="rId6"/>
    <p:sldId id="1155" r:id="rId7"/>
    <p:sldId id="1156" r:id="rId8"/>
    <p:sldId id="1157" r:id="rId9"/>
    <p:sldId id="1195" r:id="rId10"/>
    <p:sldId id="1196" r:id="rId11"/>
    <p:sldId id="1197" r:id="rId12"/>
    <p:sldId id="1161" r:id="rId13"/>
    <p:sldId id="1198" r:id="rId14"/>
    <p:sldId id="1199" r:id="rId15"/>
    <p:sldId id="1194" r:id="rId16"/>
    <p:sldId id="1163" r:id="rId17"/>
    <p:sldId id="1164" r:id="rId18"/>
    <p:sldId id="1165" r:id="rId19"/>
    <p:sldId id="1166" r:id="rId20"/>
    <p:sldId id="1200" r:id="rId21"/>
    <p:sldId id="1201" r:id="rId22"/>
    <p:sldId id="1202" r:id="rId23"/>
    <p:sldId id="1203" r:id="rId24"/>
    <p:sldId id="1171" r:id="rId25"/>
    <p:sldId id="1172" r:id="rId26"/>
    <p:sldId id="1204" r:id="rId27"/>
    <p:sldId id="1358" r:id="rId28"/>
    <p:sldId id="1205" r:id="rId29"/>
    <p:sldId id="1206" r:id="rId30"/>
    <p:sldId id="1207" r:id="rId31"/>
    <p:sldId id="1208" r:id="rId32"/>
    <p:sldId id="1209" r:id="rId33"/>
    <p:sldId id="1360" r:id="rId34"/>
    <p:sldId id="1179" r:id="rId35"/>
    <p:sldId id="1210" r:id="rId36"/>
    <p:sldId id="1181" r:id="rId37"/>
    <p:sldId id="1211" r:id="rId38"/>
    <p:sldId id="1212" r:id="rId39"/>
    <p:sldId id="1213" r:id="rId40"/>
    <p:sldId id="1185" r:id="rId41"/>
    <p:sldId id="1214" r:id="rId42"/>
    <p:sldId id="1188" r:id="rId43"/>
    <p:sldId id="1189" r:id="rId44"/>
    <p:sldId id="1190" r:id="rId45"/>
    <p:sldId id="1215" r:id="rId46"/>
    <p:sldId id="1216" r:id="rId47"/>
    <p:sldId id="1359" r:id="rId48"/>
    <p:sldId id="1217" r:id="rId49"/>
    <p:sldId id="1361" r:id="rId50"/>
    <p:sldId id="107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3"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3" autoAdjust="0"/>
    <p:restoredTop sz="70886" autoAdjust="0"/>
  </p:normalViewPr>
  <p:slideViewPr>
    <p:cSldViewPr>
      <p:cViewPr varScale="1">
        <p:scale>
          <a:sx n="81" d="100"/>
          <a:sy n="81" d="100"/>
        </p:scale>
        <p:origin x="2112" y="84"/>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032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2818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3160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4930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4542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7888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4785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3518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38013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8539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2224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92898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0389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0464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4784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9213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2792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5541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2876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325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1791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59031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339895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Alternator Horsepower and Engine Operation</a:t>
            </a:r>
          </a:p>
          <a:p>
            <a:r>
              <a:rPr lang="en-US" sz="1200" b="0" i="0" u="none" strike="noStrike" kern="1200" baseline="0" dirty="0">
                <a:solidFill>
                  <a:schemeClr val="tx1"/>
                </a:solidFill>
                <a:latin typeface="+mn-lt"/>
                <a:ea typeface="+mn-ea"/>
                <a:cs typeface="+mn-cs"/>
              </a:rPr>
              <a:t>Many technicians are asked how much power certain accessories require. A 100 ampere alternator requires about 2 horsepower from the engine.</a:t>
            </a:r>
          </a:p>
          <a:p>
            <a:r>
              <a:rPr lang="en-US" sz="1200" b="0" i="0" u="none" strike="noStrike" kern="1200" baseline="0" dirty="0">
                <a:solidFill>
                  <a:schemeClr val="tx1"/>
                </a:solidFill>
                <a:latin typeface="+mn-lt"/>
                <a:ea typeface="+mn-ea"/>
                <a:cs typeface="+mn-cs"/>
              </a:rPr>
              <a:t>One horsepower is equal to 746 watts. Watts are calculated by multiplying amperes times volts.</a:t>
            </a:r>
          </a:p>
          <a:p>
            <a:r>
              <a:rPr lang="en-US" sz="1200" b="0" i="0" u="none" strike="noStrike" kern="1200" baseline="0" dirty="0">
                <a:solidFill>
                  <a:schemeClr val="tx1"/>
                </a:solidFill>
                <a:latin typeface="+mn-lt"/>
                <a:ea typeface="+mn-ea"/>
                <a:cs typeface="+mn-cs"/>
              </a:rPr>
              <a:t>Power in watts </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100 A </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14.5 V </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1, 450 W 1 hp </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746 W</a:t>
            </a:r>
          </a:p>
          <a:p>
            <a:endParaRPr lang="en-US" sz="8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Therefore, 1, 450 watts is about 2 horsepower.</a:t>
            </a:r>
          </a:p>
          <a:p>
            <a:r>
              <a:rPr lang="en-US" sz="1200" b="0" i="0" u="none" strike="noStrike" kern="1200" baseline="0" dirty="0">
                <a:solidFill>
                  <a:schemeClr val="tx1"/>
                </a:solidFill>
                <a:latin typeface="+mn-lt"/>
                <a:ea typeface="+mn-ea"/>
                <a:cs typeface="+mn-cs"/>
              </a:rPr>
              <a:t>Allowing about 20% for mechanical and electrical losses adds another 0.4 horsepower. Therefore, when someone asks how much power it takes to produce</a:t>
            </a:r>
          </a:p>
          <a:p>
            <a:r>
              <a:rPr lang="en-US" sz="1200" b="0" i="0" u="none" strike="noStrike" kern="1200" baseline="0" dirty="0">
                <a:solidFill>
                  <a:schemeClr val="tx1"/>
                </a:solidFill>
                <a:latin typeface="+mn-lt"/>
                <a:ea typeface="+mn-ea"/>
                <a:cs typeface="+mn-cs"/>
              </a:rPr>
              <a:t>100 amperes from an alternator, the answer is</a:t>
            </a:r>
          </a:p>
          <a:p>
            <a:pPr lvl="1"/>
            <a:r>
              <a:rPr lang="en-US" sz="1200" b="0" i="0" u="none" strike="noStrike" kern="1200" baseline="0" dirty="0">
                <a:solidFill>
                  <a:schemeClr val="tx1"/>
                </a:solidFill>
                <a:latin typeface="+mn-lt"/>
                <a:ea typeface="+mn-ea"/>
                <a:cs typeface="+mn-cs"/>
              </a:rPr>
              <a:t>2.4 horsepower.</a:t>
            </a:r>
          </a:p>
          <a:p>
            <a:r>
              <a:rPr lang="en-US" sz="1200" b="0" i="0" u="none" strike="noStrike" kern="1200" baseline="0" dirty="0">
                <a:solidFill>
                  <a:schemeClr val="tx1"/>
                </a:solidFill>
                <a:latin typeface="+mn-lt"/>
                <a:ea typeface="+mn-ea"/>
                <a:cs typeface="+mn-cs"/>
              </a:rPr>
              <a:t>Many alternators delay the electrical load to prevent the engine from stumbling when a heavy electrical load is applied. The voltage regulator or vehicle computer is capable of gradually increasing the output of the alternator over a period of several</a:t>
            </a:r>
          </a:p>
          <a:p>
            <a:r>
              <a:rPr lang="en-US" sz="1200" b="0" i="0" u="none" strike="noStrike" kern="1200" baseline="0" dirty="0">
                <a:solidFill>
                  <a:schemeClr val="tx1"/>
                </a:solidFill>
                <a:latin typeface="+mn-lt"/>
                <a:ea typeface="+mn-ea"/>
                <a:cs typeface="+mn-cs"/>
              </a:rPr>
              <a:t>minutes. Even though 2 horsepower does not sound like much, a sudden demand for 2 horsepower</a:t>
            </a:r>
          </a:p>
          <a:p>
            <a:r>
              <a:rPr lang="en-US" sz="1200" b="0" i="0" u="none" strike="noStrike" kern="1200" baseline="0" dirty="0">
                <a:solidFill>
                  <a:schemeClr val="tx1"/>
                </a:solidFill>
                <a:latin typeface="+mn-lt"/>
                <a:ea typeface="+mn-ea"/>
                <a:cs typeface="+mn-cs"/>
              </a:rPr>
              <a:t>from an idling engine can cause the engine to run rough or stall. The difference in part numbers of various alternators is often an indication of the time interval over which the load is applied. Therefore, using the wrong replacement alternator could cause</a:t>
            </a:r>
          </a:p>
          <a:p>
            <a:r>
              <a:rPr lang="en-US" sz="1200" b="0" i="0" u="none" strike="noStrike" kern="1200" baseline="0" dirty="0">
                <a:solidFill>
                  <a:schemeClr val="tx1"/>
                </a:solidFill>
                <a:latin typeface="+mn-lt"/>
                <a:ea typeface="+mn-ea"/>
                <a:cs typeface="+mn-cs"/>
              </a:rPr>
              <a:t>the engine to stall!</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797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99723913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43972" y="304800"/>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0339444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51</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Charging Systems Parts and Operation</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2491959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51.2 Frame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88134" y="990600"/>
            <a:ext cx="5111354" cy="4038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743200" cy="3048000"/>
          </a:xfrm>
        </p:spPr>
        <p:txBody>
          <a:bodyPr/>
          <a:lstStyle/>
          <a:p>
            <a:r>
              <a:rPr lang="en-US" sz="2400" dirty="0"/>
              <a:t>The end frame toward the drive belt is called the drive-end housing and the rear section is called the slip-ring-end housing</a:t>
            </a:r>
          </a:p>
        </p:txBody>
      </p:sp>
    </p:spTree>
    <p:extLst>
      <p:ext uri="{BB962C8B-B14F-4D97-AF65-F5344CB8AC3E}">
        <p14:creationId xmlns:p14="http://schemas.microsoft.com/office/powerpoint/2010/main" val="948435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51.3 OAP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95601" y="965200"/>
            <a:ext cx="5791200" cy="47015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1600200"/>
          </a:xfrm>
        </p:spPr>
        <p:txBody>
          <a:bodyPr/>
          <a:lstStyle/>
          <a:p>
            <a:r>
              <a:rPr lang="en-US" sz="2400" dirty="0"/>
              <a:t>An OAP on a Chevrolet Corvette alternator</a:t>
            </a:r>
          </a:p>
        </p:txBody>
      </p:sp>
    </p:spTree>
    <p:extLst>
      <p:ext uri="{BB962C8B-B14F-4D97-AF65-F5344CB8AC3E}">
        <p14:creationId xmlns:p14="http://schemas.microsoft.com/office/powerpoint/2010/main" val="747224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930"/>
            <a:ext cx="8229600" cy="1650943"/>
          </a:xfrm>
        </p:spPr>
        <p:txBody>
          <a:bodyPr>
            <a:noAutofit/>
          </a:bodyPr>
          <a:lstStyle/>
          <a:p>
            <a:r>
              <a:rPr lang="en-US" dirty="0"/>
              <a:t>Figure 54.4</a:t>
            </a:r>
            <a:endParaRPr lang="en-US" dirty="0">
              <a:solidFill>
                <a:schemeClr val="bg2"/>
              </a:solidFill>
            </a:endParaRPr>
          </a:p>
        </p:txBody>
      </p:sp>
      <p:pic>
        <p:nvPicPr>
          <p:cNvPr id="4098" name="Picture 2" descr="A figure shows an exploded view of an overrunning alternator pulley. A center hub with splines, two roller bearings and a clutch in between the bearings can be seen inside the outer hub of the alternator pulley.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3528" y="1889571"/>
            <a:ext cx="3746143" cy="44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162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51.4 OAP Exploded View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3997083" cy="49914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05200" cy="1938992"/>
          </a:xfrm>
        </p:spPr>
        <p:txBody>
          <a:bodyPr/>
          <a:lstStyle/>
          <a:p>
            <a:r>
              <a:rPr lang="en-US" sz="2400" dirty="0"/>
              <a:t>An exploded view of an overrunning alternator pulley showing all of the internal parts</a:t>
            </a:r>
          </a:p>
        </p:txBody>
      </p:sp>
    </p:spTree>
    <p:extLst>
      <p:ext uri="{BB962C8B-B14F-4D97-AF65-F5344CB8AC3E}">
        <p14:creationId xmlns:p14="http://schemas.microsoft.com/office/powerpoint/2010/main" val="2216180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51.5 OAD</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599"/>
            <a:ext cx="4583067" cy="43029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124200" cy="3962400"/>
          </a:xfrm>
        </p:spPr>
        <p:txBody>
          <a:bodyPr/>
          <a:lstStyle/>
          <a:p>
            <a:r>
              <a:rPr lang="en-US" sz="2400" dirty="0"/>
              <a:t>An overrunning alternator damper (OAD) is not a simple one-way clutch or a solid pulley, but instead is engineered to dampen noises and vibrations in the front accessory drive belt system</a:t>
            </a:r>
          </a:p>
        </p:txBody>
      </p:sp>
    </p:spTree>
    <p:extLst>
      <p:ext uri="{BB962C8B-B14F-4D97-AF65-F5344CB8AC3E}">
        <p14:creationId xmlns:p14="http://schemas.microsoft.com/office/powerpoint/2010/main" val="2829409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82925"/>
            <a:ext cx="7975529" cy="43031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Can I Install an OAP or an OAD to My Alternator?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923313"/>
            <a:ext cx="7543800" cy="3239348"/>
          </a:xfrm>
        </p:spPr>
        <p:txBody>
          <a:bodyPr/>
          <a:lstStyle/>
          <a:p>
            <a:r>
              <a:rPr lang="en-US" sz="2400" b="1" dirty="0"/>
              <a:t>Can I Install an OAP or an OAD to My Alternator? </a:t>
            </a:r>
            <a:r>
              <a:rPr lang="en-US" sz="2400" dirty="0"/>
              <a:t>Usually, no. An alternator needs to be equipped with the proper shaft to allow the installation of an OAP or OAD. This also means that a conventional pulley often cannot be used to replace a defective overrunning alternator pulley or dampener. Check service information for the exact procedure to follow.</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72313" y="2109854"/>
            <a:ext cx="7056474"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745016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7"/>
            <a:ext cx="8229600" cy="646331"/>
          </a:xfrm>
        </p:spPr>
        <p:txBody>
          <a:bodyPr>
            <a:spAutoFit/>
          </a:bodyPr>
          <a:lstStyle/>
          <a:p>
            <a:r>
              <a:rPr lang="en-US" dirty="0">
                <a:solidFill>
                  <a:schemeClr val="bg2"/>
                </a:solidFill>
              </a:rPr>
              <a:t>Question 2: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is the purpose of an </a:t>
            </a:r>
            <a:r>
              <a:rPr lang="en-US" sz="2400" spc="-350" dirty="0"/>
              <a:t>O A </a:t>
            </a:r>
            <a:r>
              <a:rPr lang="en-US" sz="2400" dirty="0"/>
              <a:t>P or </a:t>
            </a:r>
            <a:r>
              <a:rPr lang="en-US" sz="2400" spc="-350" dirty="0"/>
              <a:t>O A </a:t>
            </a:r>
            <a:r>
              <a:rPr lang="en-US" sz="2400" dirty="0"/>
              <a:t>D?</a:t>
            </a:r>
            <a:endParaRPr lang="en-US" sz="2400" dirty="0">
              <a:solidFill>
                <a:srgbClr val="000000"/>
              </a:solidFill>
            </a:endParaRPr>
          </a:p>
        </p:txBody>
      </p:sp>
    </p:spTree>
    <p:extLst>
      <p:ext uri="{BB962C8B-B14F-4D97-AF65-F5344CB8AC3E}">
        <p14:creationId xmlns:p14="http://schemas.microsoft.com/office/powerpoint/2010/main" val="3067890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t>Answer 2</a:t>
            </a:r>
            <a:endParaRPr lang="en-US"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Reduce noise and vibration.</a:t>
            </a:r>
          </a:p>
        </p:txBody>
      </p:sp>
    </p:spTree>
    <p:extLst>
      <p:ext uri="{BB962C8B-B14F-4D97-AF65-F5344CB8AC3E}">
        <p14:creationId xmlns:p14="http://schemas.microsoft.com/office/powerpoint/2010/main" val="847842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6737"/>
            <a:ext cx="8229600" cy="1200329"/>
          </a:xfrm>
        </p:spPr>
        <p:txBody>
          <a:bodyPr>
            <a:spAutoFit/>
          </a:bodyPr>
          <a:lstStyle/>
          <a:p>
            <a:r>
              <a:rPr lang="en-US" dirty="0"/>
              <a:t>Alternator Components and Operation </a:t>
            </a:r>
            <a:r>
              <a:rPr lang="en-US" sz="2800" dirty="0"/>
              <a:t>(1 of 2)</a:t>
            </a:r>
            <a:endParaRPr lang="en-US" sz="2800" dirty="0">
              <a:solidFill>
                <a:schemeClr val="bg2"/>
              </a:solidFill>
            </a:endParaRPr>
          </a:p>
        </p:txBody>
      </p:sp>
      <p:sp>
        <p:nvSpPr>
          <p:cNvPr id="4" name="Content Placeholder 3"/>
          <p:cNvSpPr>
            <a:spLocks noGrp="1"/>
          </p:cNvSpPr>
          <p:nvPr>
            <p:ph idx="1"/>
          </p:nvPr>
        </p:nvSpPr>
        <p:spPr>
          <a:xfrm>
            <a:off x="457200" y="1483563"/>
            <a:ext cx="8229600" cy="2654573"/>
          </a:xfrm>
        </p:spPr>
        <p:txBody>
          <a:bodyPr>
            <a:spAutoFit/>
          </a:bodyPr>
          <a:lstStyle/>
          <a:p>
            <a:r>
              <a:rPr lang="en-US" sz="2400" dirty="0"/>
              <a:t>Rotor Construction</a:t>
            </a:r>
          </a:p>
          <a:p>
            <a:pPr lvl="1"/>
            <a:r>
              <a:rPr lang="en-US" sz="2400" dirty="0"/>
              <a:t>Rotor constructed of many turns of copper wire coated with a varnish insulation wound over an iron core.</a:t>
            </a:r>
          </a:p>
          <a:p>
            <a:r>
              <a:rPr lang="en-US" sz="2400" dirty="0"/>
              <a:t>How Rotors Create Magnetic Fields</a:t>
            </a:r>
          </a:p>
          <a:p>
            <a:pPr lvl="1"/>
            <a:r>
              <a:rPr lang="en-US" sz="2400" dirty="0"/>
              <a:t>Current through slip rings causes “fingers” of rotor to become alternating north and south magnetic poles.</a:t>
            </a:r>
          </a:p>
        </p:txBody>
      </p:sp>
    </p:spTree>
    <p:extLst>
      <p:ext uri="{BB962C8B-B14F-4D97-AF65-F5344CB8AC3E}">
        <p14:creationId xmlns:p14="http://schemas.microsoft.com/office/powerpoint/2010/main" val="1442437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9369"/>
            <a:ext cx="8229600" cy="1200329"/>
          </a:xfrm>
        </p:spPr>
        <p:txBody>
          <a:bodyPr>
            <a:spAutoFit/>
          </a:bodyPr>
          <a:lstStyle/>
          <a:p>
            <a:r>
              <a:rPr lang="en-US" dirty="0"/>
              <a:t>Alternator Components and Operation </a:t>
            </a:r>
            <a:r>
              <a:rPr lang="en-US" sz="2800" dirty="0"/>
              <a:t>(2 of 2)</a:t>
            </a:r>
            <a:endParaRPr lang="en-US" sz="2800" dirty="0">
              <a:solidFill>
                <a:schemeClr val="bg2"/>
              </a:solidFill>
            </a:endParaRPr>
          </a:p>
        </p:txBody>
      </p:sp>
      <p:sp>
        <p:nvSpPr>
          <p:cNvPr id="4" name="Content Placeholder 3"/>
          <p:cNvSpPr>
            <a:spLocks noGrp="1"/>
          </p:cNvSpPr>
          <p:nvPr>
            <p:ph idx="1"/>
          </p:nvPr>
        </p:nvSpPr>
        <p:spPr>
          <a:xfrm>
            <a:off x="457200" y="1466195"/>
            <a:ext cx="8229600" cy="4031873"/>
          </a:xfrm>
        </p:spPr>
        <p:txBody>
          <a:bodyPr>
            <a:spAutoFit/>
          </a:bodyPr>
          <a:lstStyle/>
          <a:p>
            <a:r>
              <a:rPr lang="en-US" sz="2400" dirty="0"/>
              <a:t>Rotor Current</a:t>
            </a:r>
          </a:p>
          <a:p>
            <a:pPr lvl="1"/>
            <a:r>
              <a:rPr lang="en-US" sz="2400" dirty="0"/>
              <a:t>Maximum rated alternator output in amperes depends on the number and gauge of the rotor windings.</a:t>
            </a:r>
          </a:p>
          <a:p>
            <a:r>
              <a:rPr lang="en-US" sz="2400" dirty="0"/>
              <a:t>Stator Construction</a:t>
            </a:r>
          </a:p>
          <a:p>
            <a:pPr lvl="1"/>
            <a:r>
              <a:rPr lang="en-US" sz="2400" dirty="0"/>
              <a:t>Stator consists of stationary coil windings inside alternator.</a:t>
            </a:r>
          </a:p>
          <a:p>
            <a:r>
              <a:rPr lang="en-US" sz="2400" dirty="0"/>
              <a:t>Diodes</a:t>
            </a:r>
          </a:p>
          <a:p>
            <a:pPr lvl="1"/>
            <a:r>
              <a:rPr lang="en-US" sz="2400" dirty="0"/>
              <a:t>Semiconductor that operate as a one-way electrical check valve.</a:t>
            </a:r>
          </a:p>
        </p:txBody>
      </p:sp>
    </p:spTree>
    <p:extLst>
      <p:ext uri="{BB962C8B-B14F-4D97-AF65-F5344CB8AC3E}">
        <p14:creationId xmlns:p14="http://schemas.microsoft.com/office/powerpoint/2010/main" val="2506194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641"/>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1012463"/>
            <a:ext cx="8229600" cy="3254737"/>
          </a:xfrm>
        </p:spPr>
        <p:txBody>
          <a:bodyPr>
            <a:spAutoFit/>
          </a:bodyPr>
          <a:lstStyle/>
          <a:p>
            <a:pPr marL="711200" indent="-711200">
              <a:buNone/>
            </a:pPr>
            <a:r>
              <a:rPr lang="en-US" sz="2400" b="1" dirty="0">
                <a:solidFill>
                  <a:schemeClr val="bg2"/>
                </a:solidFill>
                <a:latin typeface="+mj-lt"/>
              </a:rPr>
              <a:t>51.1</a:t>
            </a:r>
            <a:r>
              <a:rPr lang="en-US" sz="2400" dirty="0">
                <a:latin typeface="+mj-lt"/>
              </a:rPr>
              <a:t> Explain why an alternator generates an </a:t>
            </a:r>
            <a:r>
              <a:rPr lang="en-US" sz="2400" spc="-350" dirty="0">
                <a:latin typeface="+mj-lt"/>
              </a:rPr>
              <a:t>A </a:t>
            </a:r>
            <a:r>
              <a:rPr lang="en-US" sz="2400" dirty="0">
                <a:latin typeface="+mj-lt"/>
              </a:rPr>
              <a:t>C and changes it to </a:t>
            </a:r>
            <a:r>
              <a:rPr lang="en-US" sz="2400" spc="-350" dirty="0">
                <a:latin typeface="+mj-lt"/>
              </a:rPr>
              <a:t>D </a:t>
            </a:r>
            <a:r>
              <a:rPr lang="en-US" sz="2400" dirty="0">
                <a:latin typeface="+mj-lt"/>
              </a:rPr>
              <a:t>C.</a:t>
            </a:r>
          </a:p>
          <a:p>
            <a:pPr marL="703263" indent="-703263">
              <a:buNone/>
            </a:pPr>
            <a:r>
              <a:rPr lang="en-US" sz="2400" b="1" dirty="0">
                <a:solidFill>
                  <a:schemeClr val="bg2"/>
                </a:solidFill>
                <a:latin typeface="+mj-lt"/>
              </a:rPr>
              <a:t>51.2</a:t>
            </a:r>
            <a:r>
              <a:rPr lang="en-US" sz="2400" b="1" dirty="0">
                <a:solidFill>
                  <a:srgbClr val="005A70"/>
                </a:solidFill>
                <a:latin typeface="+mj-lt"/>
              </a:rPr>
              <a:t> </a:t>
            </a:r>
            <a:r>
              <a:rPr lang="en-US" sz="2400" dirty="0">
                <a:latin typeface="+mj-lt"/>
              </a:rPr>
              <a:t>Describe an alternator’s construction, including overrunning pulleys.</a:t>
            </a:r>
          </a:p>
          <a:p>
            <a:pPr marL="685800" indent="-685800">
              <a:buNone/>
            </a:pPr>
            <a:r>
              <a:rPr lang="en-US" sz="2400" b="1" dirty="0">
                <a:solidFill>
                  <a:schemeClr val="bg2"/>
                </a:solidFill>
                <a:latin typeface="+mj-lt"/>
              </a:rPr>
              <a:t>51.3</a:t>
            </a:r>
            <a:r>
              <a:rPr lang="en-US" sz="2400" b="1" dirty="0">
                <a:solidFill>
                  <a:srgbClr val="005A70"/>
                </a:solidFill>
                <a:latin typeface="+mj-lt"/>
              </a:rPr>
              <a:t> </a:t>
            </a:r>
            <a:r>
              <a:rPr lang="en-US" sz="2400" dirty="0">
                <a:latin typeface="+mj-lt"/>
              </a:rPr>
              <a:t>Describe the components and operation of an alternator.</a:t>
            </a:r>
          </a:p>
          <a:p>
            <a:pPr marL="0" indent="0">
              <a:buNone/>
            </a:pPr>
            <a:r>
              <a:rPr lang="en-US" sz="2400" b="1" dirty="0">
                <a:solidFill>
                  <a:schemeClr val="bg2"/>
                </a:solidFill>
                <a:latin typeface="+mj-lt"/>
              </a:rPr>
              <a:t>51.4</a:t>
            </a:r>
            <a:r>
              <a:rPr lang="en-US" sz="2400" dirty="0">
                <a:latin typeface="+mj-lt"/>
              </a:rPr>
              <a:t> Discuss how an alternator works.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51.6 Cutaway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0600"/>
            <a:ext cx="4441626"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71800" cy="4495800"/>
          </a:xfrm>
        </p:spPr>
        <p:txBody>
          <a:bodyPr/>
          <a:lstStyle/>
          <a:p>
            <a:r>
              <a:rPr lang="en-US" sz="2400" dirty="0"/>
              <a:t>A cutaway of an alternator, showing the rotor and cooling fan that is used to force air through the unit to remove the heat created when it is charging the battery and supplying electrical power for the vehicle</a:t>
            </a:r>
          </a:p>
        </p:txBody>
      </p:sp>
    </p:spTree>
    <p:extLst>
      <p:ext uri="{BB962C8B-B14F-4D97-AF65-F5344CB8AC3E}">
        <p14:creationId xmlns:p14="http://schemas.microsoft.com/office/powerpoint/2010/main" val="254557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51.7 Rotor Flux</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600"/>
            <a:ext cx="4278604" cy="50014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316184" cy="4893647"/>
          </a:xfrm>
        </p:spPr>
        <p:txBody>
          <a:bodyPr/>
          <a:lstStyle/>
          <a:p>
            <a:r>
              <a:rPr lang="en-US" sz="2400" dirty="0"/>
              <a:t>Rotor assembly of a typical alternator. Current through the slip rings causes the “fingers” of the rotor to become alternating north and south magnetic poles. As the rotor revolves, these magnetic lines of force induce a current in the stator windings </a:t>
            </a:r>
          </a:p>
        </p:txBody>
      </p:sp>
    </p:spTree>
    <p:extLst>
      <p:ext uri="{BB962C8B-B14F-4D97-AF65-F5344CB8AC3E}">
        <p14:creationId xmlns:p14="http://schemas.microsoft.com/office/powerpoint/2010/main" val="3494534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51.8 Exploded View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990600"/>
            <a:ext cx="5183973" cy="46510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1"/>
            <a:ext cx="2514600" cy="2895600"/>
          </a:xfrm>
        </p:spPr>
        <p:txBody>
          <a:bodyPr/>
          <a:lstStyle/>
          <a:p>
            <a:r>
              <a:rPr lang="en-US" sz="2400" dirty="0"/>
              <a:t>An exploded view of a typical alternator showing all of its internal parts, including the stator windings</a:t>
            </a:r>
          </a:p>
        </p:txBody>
      </p:sp>
    </p:spTree>
    <p:extLst>
      <p:ext uri="{BB962C8B-B14F-4D97-AF65-F5344CB8AC3E}">
        <p14:creationId xmlns:p14="http://schemas.microsoft.com/office/powerpoint/2010/main" val="1375244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51.9 Rectifier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6867" y="1024467"/>
            <a:ext cx="4953000" cy="35738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4419600"/>
          </a:xfrm>
        </p:spPr>
        <p:txBody>
          <a:bodyPr/>
          <a:lstStyle/>
          <a:p>
            <a:r>
              <a:rPr lang="en-US" sz="2400" dirty="0"/>
              <a:t>A rectifier usually includes six diodes in one assembly and is used to rectify A C voltage from the stator windings into DC voltage suitable for use by the battery and electrical devices in the vehicle</a:t>
            </a:r>
          </a:p>
        </p:txBody>
      </p:sp>
    </p:spTree>
    <p:extLst>
      <p:ext uri="{BB962C8B-B14F-4D97-AF65-F5344CB8AC3E}">
        <p14:creationId xmlns:p14="http://schemas.microsoft.com/office/powerpoint/2010/main" val="515892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2602"/>
            <a:ext cx="8229600" cy="646331"/>
          </a:xfrm>
        </p:spPr>
        <p:txBody>
          <a:bodyPr>
            <a:spAutoFit/>
          </a:bodyPr>
          <a:lstStyle/>
          <a:p>
            <a:r>
              <a:rPr lang="en-US" dirty="0"/>
              <a:t>How an Alternator Works </a:t>
            </a:r>
            <a:r>
              <a:rPr lang="en-US" sz="2800" dirty="0"/>
              <a:t>(1 of 2)</a:t>
            </a:r>
            <a:endParaRPr lang="en-US" sz="2800" dirty="0">
              <a:solidFill>
                <a:schemeClr val="bg2"/>
              </a:solidFill>
            </a:endParaRPr>
          </a:p>
        </p:txBody>
      </p:sp>
      <p:sp>
        <p:nvSpPr>
          <p:cNvPr id="4" name="Content Placeholder 3"/>
          <p:cNvSpPr>
            <a:spLocks noGrp="1"/>
          </p:cNvSpPr>
          <p:nvPr>
            <p:ph idx="1"/>
          </p:nvPr>
        </p:nvSpPr>
        <p:spPr>
          <a:xfrm>
            <a:off x="465667" y="990600"/>
            <a:ext cx="8229600" cy="2654573"/>
          </a:xfrm>
        </p:spPr>
        <p:txBody>
          <a:bodyPr>
            <a:spAutoFit/>
          </a:bodyPr>
          <a:lstStyle/>
          <a:p>
            <a:r>
              <a:rPr lang="en-US" sz="2400" dirty="0"/>
              <a:t>Field Current Is Produced</a:t>
            </a:r>
          </a:p>
          <a:p>
            <a:pPr lvl="1"/>
            <a:r>
              <a:rPr lang="en-US" sz="2400" dirty="0"/>
              <a:t>Magnetic field of rotor generates a current in stator windings by electromagnetic induction.</a:t>
            </a:r>
          </a:p>
          <a:p>
            <a:r>
              <a:rPr lang="en-US" sz="2400" dirty="0"/>
              <a:t>Current Induced in Stator</a:t>
            </a:r>
          </a:p>
          <a:p>
            <a:pPr lvl="1"/>
            <a:r>
              <a:rPr lang="en-US" sz="2400" dirty="0"/>
              <a:t>Induced current in stator windings is alternating current because of alternating magnetic field of rotor.</a:t>
            </a:r>
          </a:p>
        </p:txBody>
      </p:sp>
    </p:spTree>
    <p:extLst>
      <p:ext uri="{BB962C8B-B14F-4D97-AF65-F5344CB8AC3E}">
        <p14:creationId xmlns:p14="http://schemas.microsoft.com/office/powerpoint/2010/main" val="1768653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2602"/>
            <a:ext cx="8229600" cy="646331"/>
          </a:xfrm>
        </p:spPr>
        <p:txBody>
          <a:bodyPr>
            <a:spAutoFit/>
          </a:bodyPr>
          <a:lstStyle/>
          <a:p>
            <a:r>
              <a:rPr lang="en-US" dirty="0"/>
              <a:t>How an Alternator Works </a:t>
            </a:r>
            <a:r>
              <a:rPr lang="en-US" sz="2800" dirty="0"/>
              <a:t>(2 of 2)</a:t>
            </a:r>
            <a:endParaRPr lang="en-US" sz="2800" dirty="0">
              <a:solidFill>
                <a:schemeClr val="bg2"/>
              </a:solidFill>
            </a:endParaRPr>
          </a:p>
        </p:txBody>
      </p:sp>
      <p:sp>
        <p:nvSpPr>
          <p:cNvPr id="4" name="Content Placeholder 3"/>
          <p:cNvSpPr>
            <a:spLocks noGrp="1"/>
          </p:cNvSpPr>
          <p:nvPr>
            <p:ph idx="1"/>
          </p:nvPr>
        </p:nvSpPr>
        <p:spPr>
          <a:xfrm>
            <a:off x="457200" y="990600"/>
            <a:ext cx="8229600" cy="2654573"/>
          </a:xfrm>
        </p:spPr>
        <p:txBody>
          <a:bodyPr>
            <a:spAutoFit/>
          </a:bodyPr>
          <a:lstStyle/>
          <a:p>
            <a:r>
              <a:rPr lang="en-US" sz="2400" dirty="0"/>
              <a:t>Wye-Connected Stators</a:t>
            </a:r>
          </a:p>
          <a:p>
            <a:pPr lvl="1"/>
            <a:r>
              <a:rPr lang="en-US" sz="2400" dirty="0"/>
              <a:t>Wye-type stator connection, the currents must combine because 2 windings are always connected in series.</a:t>
            </a:r>
          </a:p>
          <a:p>
            <a:r>
              <a:rPr lang="en-US" sz="2400" dirty="0"/>
              <a:t>Delta-Connected Stators</a:t>
            </a:r>
          </a:p>
          <a:p>
            <a:pPr lvl="1"/>
            <a:r>
              <a:rPr lang="en-US" sz="2400" dirty="0"/>
              <a:t>Current induced in each winding flows to diodes in a parallel circuit.</a:t>
            </a:r>
          </a:p>
        </p:txBody>
      </p:sp>
    </p:spTree>
    <p:extLst>
      <p:ext uri="{BB962C8B-B14F-4D97-AF65-F5344CB8AC3E}">
        <p14:creationId xmlns:p14="http://schemas.microsoft.com/office/powerpoint/2010/main" val="3911881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51.10 Magnetic Line of Force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0200" y="990600"/>
            <a:ext cx="5943600" cy="43480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5417403"/>
            <a:ext cx="7848600" cy="830997"/>
          </a:xfrm>
        </p:spPr>
        <p:txBody>
          <a:bodyPr/>
          <a:lstStyle/>
          <a:p>
            <a:r>
              <a:rPr lang="en-US" sz="2400" dirty="0"/>
              <a:t>Magnetic lines of force cutting across a conductor induce a voltage and current in the conductor</a:t>
            </a:r>
          </a:p>
        </p:txBody>
      </p:sp>
    </p:spTree>
    <p:extLst>
      <p:ext uri="{BB962C8B-B14F-4D97-AF65-F5344CB8AC3E}">
        <p14:creationId xmlns:p14="http://schemas.microsoft.com/office/powerpoint/2010/main" val="3679583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Alternating Current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lternating_Current">
            <a:hlinkClick r:id="" action="ppaction://media"/>
            <a:extLst>
              <a:ext uri="{FF2B5EF4-FFF2-40B4-BE49-F238E27FC236}">
                <a16:creationId xmlns:a16="http://schemas.microsoft.com/office/drawing/2014/main" id="{5D24AFA0-D380-15A8-5B6F-D246303C93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566" y="1175440"/>
            <a:ext cx="8870868" cy="4989863"/>
          </a:xfrm>
          <a:prstGeom prst="rect">
            <a:avLst/>
          </a:prstGeom>
        </p:spPr>
      </p:pic>
      <p:sp>
        <p:nvSpPr>
          <p:cNvPr id="7" name="Rectangle 6">
            <a:extLst>
              <a:ext uri="{FF2B5EF4-FFF2-40B4-BE49-F238E27FC236}">
                <a16:creationId xmlns:a16="http://schemas.microsoft.com/office/drawing/2014/main" id="{1C66BA56-E10D-EBD0-67F2-1A7825914480}"/>
              </a:ext>
            </a:extLst>
          </p:cNvPr>
          <p:cNvSpPr/>
          <p:nvPr/>
        </p:nvSpPr>
        <p:spPr>
          <a:xfrm>
            <a:off x="1676400" y="1055623"/>
            <a:ext cx="5791200" cy="315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2840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51.11 Sine Wave</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1024467"/>
            <a:ext cx="7247468" cy="36237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876800"/>
            <a:ext cx="7543800" cy="1200329"/>
          </a:xfrm>
        </p:spPr>
        <p:txBody>
          <a:bodyPr/>
          <a:lstStyle/>
          <a:p>
            <a:r>
              <a:rPr lang="en-US" sz="2400" dirty="0"/>
              <a:t>A sine wave (shaped like the letter S on its side) voltage curve is created by one revolution of a winding as it rotates in a magnetic field</a:t>
            </a:r>
          </a:p>
        </p:txBody>
      </p:sp>
    </p:spTree>
    <p:extLst>
      <p:ext uri="{BB962C8B-B14F-4D97-AF65-F5344CB8AC3E}">
        <p14:creationId xmlns:p14="http://schemas.microsoft.com/office/powerpoint/2010/main" val="1916567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51.12 Three Windings Wave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973667"/>
            <a:ext cx="7393926" cy="38269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834467"/>
            <a:ext cx="7543800" cy="1323439"/>
          </a:xfrm>
        </p:spPr>
        <p:txBody>
          <a:bodyPr/>
          <a:lstStyle/>
          <a:p>
            <a:r>
              <a:rPr lang="en-US" sz="2000" dirty="0"/>
              <a:t>54.12 When 3 windings (A, B, and C) present in a stator, the resulting current generation is represented by 3 sine waves. The voltages are 120 degrees out of phase. The connection of the individual phases produces a three-phase alternating voltage</a:t>
            </a:r>
          </a:p>
        </p:txBody>
      </p:sp>
    </p:spTree>
    <p:extLst>
      <p:ext uri="{BB962C8B-B14F-4D97-AF65-F5344CB8AC3E}">
        <p14:creationId xmlns:p14="http://schemas.microsoft.com/office/powerpoint/2010/main" val="4122770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3"/>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1000795"/>
            <a:ext cx="8229600" cy="2885405"/>
          </a:xfrm>
        </p:spPr>
        <p:txBody>
          <a:bodyPr>
            <a:spAutoFit/>
          </a:bodyPr>
          <a:lstStyle/>
          <a:p>
            <a:pPr marL="693738" indent="-693738">
              <a:buNone/>
            </a:pPr>
            <a:r>
              <a:rPr lang="en-US" sz="2400" b="1" dirty="0">
                <a:solidFill>
                  <a:schemeClr val="bg2"/>
                </a:solidFill>
              </a:rPr>
              <a:t>51.5</a:t>
            </a:r>
            <a:r>
              <a:rPr lang="en-US" sz="2400" dirty="0"/>
              <a:t> List the factors determining an alternator’s output voltage and current.</a:t>
            </a:r>
          </a:p>
          <a:p>
            <a:pPr marL="693738" indent="-693738">
              <a:buNone/>
            </a:pPr>
            <a:r>
              <a:rPr lang="en-US" sz="2400" b="1" dirty="0">
                <a:solidFill>
                  <a:schemeClr val="bg2"/>
                </a:solidFill>
              </a:rPr>
              <a:t>51.6</a:t>
            </a:r>
            <a:r>
              <a:rPr lang="en-US" sz="2400" dirty="0"/>
              <a:t> Explain how the voltage of an alternator is regulated.</a:t>
            </a:r>
          </a:p>
          <a:p>
            <a:pPr marL="693738" indent="-693738">
              <a:buNone/>
            </a:pPr>
            <a:r>
              <a:rPr lang="en-US" sz="2400" b="1" dirty="0">
                <a:solidFill>
                  <a:schemeClr val="bg2"/>
                </a:solidFill>
              </a:rPr>
              <a:t>51.7 </a:t>
            </a:r>
            <a:r>
              <a:rPr lang="en-US" sz="2400" dirty="0"/>
              <a:t>Explain how the heat produced by an alternator is regulated. </a:t>
            </a:r>
          </a:p>
          <a:p>
            <a:pPr marL="0" indent="0">
              <a:buNone/>
            </a:pPr>
            <a:r>
              <a:rPr lang="en-US" sz="2400" b="1" dirty="0">
                <a:solidFill>
                  <a:schemeClr val="bg2"/>
                </a:solidFill>
              </a:rPr>
              <a:t>51.8</a:t>
            </a:r>
            <a:r>
              <a:rPr lang="en-US" sz="2400" b="1" dirty="0">
                <a:solidFill>
                  <a:schemeClr val="accent2"/>
                </a:solidFill>
              </a:rPr>
              <a:t> </a:t>
            </a:r>
            <a:r>
              <a:rPr lang="en-US" sz="2400" dirty="0"/>
              <a:t> Discuss computer-controlled alternators.</a:t>
            </a:r>
          </a:p>
        </p:txBody>
      </p:sp>
    </p:spTree>
    <p:extLst>
      <p:ext uri="{BB962C8B-B14F-4D97-AF65-F5344CB8AC3E}">
        <p14:creationId xmlns:p14="http://schemas.microsoft.com/office/powerpoint/2010/main" val="3775399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51.13 Wye Stator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04900" y="1037893"/>
            <a:ext cx="6934200" cy="44464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2133600" y="5715000"/>
            <a:ext cx="4876800" cy="461665"/>
          </a:xfrm>
        </p:spPr>
        <p:txBody>
          <a:bodyPr/>
          <a:lstStyle/>
          <a:p>
            <a:r>
              <a:rPr lang="en-US" sz="2400" dirty="0"/>
              <a:t>Wye-connected stator winding </a:t>
            </a:r>
          </a:p>
        </p:txBody>
      </p:sp>
    </p:spTree>
    <p:extLst>
      <p:ext uri="{BB962C8B-B14F-4D97-AF65-F5344CB8AC3E}">
        <p14:creationId xmlns:p14="http://schemas.microsoft.com/office/powerpoint/2010/main" val="3887486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51.14 Wye Stator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38300" y="1007533"/>
            <a:ext cx="5867400" cy="35066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1500" y="4495800"/>
            <a:ext cx="8001000" cy="1754326"/>
          </a:xfrm>
        </p:spPr>
        <p:txBody>
          <a:bodyPr/>
          <a:lstStyle/>
          <a:p>
            <a:r>
              <a:rPr lang="en-US" sz="1800" dirty="0"/>
              <a:t>As magnetic field, created in the rotor, cuts across windings of stator, a current is induced. Notice that current path includes passing through one positive (+) diode on way to battery and one negative (-) diode as a complete circuit is completed through rectifier and stator. It is the flow of current through diodes that converts the AC voltage produced in the stator windings to DC voltage available at the output terminal of the alternator</a:t>
            </a:r>
          </a:p>
        </p:txBody>
      </p:sp>
    </p:spTree>
    <p:extLst>
      <p:ext uri="{BB962C8B-B14F-4D97-AF65-F5344CB8AC3E}">
        <p14:creationId xmlns:p14="http://schemas.microsoft.com/office/powerpoint/2010/main" val="104809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51.15 Delta Wound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6800" y="990600"/>
            <a:ext cx="7010400" cy="46246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2110210" y="5715000"/>
            <a:ext cx="4923580" cy="457200"/>
          </a:xfrm>
        </p:spPr>
        <p:txBody>
          <a:bodyPr/>
          <a:lstStyle/>
          <a:p>
            <a:r>
              <a:rPr lang="en-US" sz="2400" dirty="0"/>
              <a:t>Delta-connected stator winding</a:t>
            </a:r>
          </a:p>
        </p:txBody>
      </p:sp>
    </p:spTree>
    <p:extLst>
      <p:ext uri="{BB962C8B-B14F-4D97-AF65-F5344CB8AC3E}">
        <p14:creationId xmlns:p14="http://schemas.microsoft.com/office/powerpoint/2010/main" val="3496240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Three Connector Alternator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hree_Connector_Alternator">
            <a:hlinkClick r:id="" action="ppaction://media"/>
            <a:extLst>
              <a:ext uri="{FF2B5EF4-FFF2-40B4-BE49-F238E27FC236}">
                <a16:creationId xmlns:a16="http://schemas.microsoft.com/office/drawing/2014/main" id="{31D35E0F-0FAF-A804-5EBE-29380E3914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1330" y="1196822"/>
            <a:ext cx="8525139" cy="4795391"/>
          </a:xfrm>
          <a:prstGeom prst="rect">
            <a:avLst/>
          </a:prstGeom>
        </p:spPr>
      </p:pic>
    </p:spTree>
    <p:extLst>
      <p:ext uri="{BB962C8B-B14F-4D97-AF65-F5344CB8AC3E}">
        <p14:creationId xmlns:p14="http://schemas.microsoft.com/office/powerpoint/2010/main" val="227790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82"/>
            <a:ext cx="8229600" cy="646331"/>
          </a:xfrm>
        </p:spPr>
        <p:txBody>
          <a:bodyPr>
            <a:spAutoFit/>
          </a:bodyPr>
          <a:lstStyle/>
          <a:p>
            <a:r>
              <a:rPr lang="en-US" dirty="0"/>
              <a:t>Alternator Output Factors</a:t>
            </a:r>
            <a:endParaRPr lang="en-US" sz="2800" dirty="0">
              <a:solidFill>
                <a:schemeClr val="bg2"/>
              </a:solidFill>
            </a:endParaRPr>
          </a:p>
        </p:txBody>
      </p:sp>
      <p:sp>
        <p:nvSpPr>
          <p:cNvPr id="4" name="Content Placeholder 3"/>
          <p:cNvSpPr>
            <a:spLocks noGrp="1"/>
          </p:cNvSpPr>
          <p:nvPr>
            <p:ph idx="1"/>
          </p:nvPr>
        </p:nvSpPr>
        <p:spPr>
          <a:xfrm>
            <a:off x="457200" y="942975"/>
            <a:ext cx="8229600" cy="2181225"/>
          </a:xfrm>
        </p:spPr>
        <p:txBody>
          <a:bodyPr>
            <a:spAutoFit/>
          </a:bodyPr>
          <a:lstStyle/>
          <a:p>
            <a:r>
              <a:rPr lang="en-US" sz="2400" dirty="0"/>
              <a:t>The output voltage and current of an alternator depend on the following factors.</a:t>
            </a:r>
          </a:p>
          <a:p>
            <a:pPr lvl="1"/>
            <a:r>
              <a:rPr lang="en-US" sz="2400" dirty="0"/>
              <a:t>Speed of rotation</a:t>
            </a:r>
          </a:p>
          <a:p>
            <a:pPr lvl="1"/>
            <a:r>
              <a:rPr lang="en-US" sz="2400" dirty="0"/>
              <a:t>Number of conductors</a:t>
            </a:r>
          </a:p>
          <a:p>
            <a:pPr lvl="1"/>
            <a:r>
              <a:rPr lang="en-US" sz="2400" dirty="0"/>
              <a:t>Strength of the magnetic field</a:t>
            </a:r>
          </a:p>
        </p:txBody>
      </p:sp>
    </p:spTree>
    <p:extLst>
      <p:ext uri="{BB962C8B-B14F-4D97-AF65-F5344CB8AC3E}">
        <p14:creationId xmlns:p14="http://schemas.microsoft.com/office/powerpoint/2010/main" val="3984182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51.16 Stator Windings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41133" y="953148"/>
            <a:ext cx="5562600" cy="41897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133600" cy="1938992"/>
          </a:xfrm>
        </p:spPr>
        <p:txBody>
          <a:bodyPr/>
          <a:lstStyle/>
          <a:p>
            <a:r>
              <a:rPr lang="en-US" sz="2400" dirty="0"/>
              <a:t>A stator assembly with 6, rather than normal 3 , windings</a:t>
            </a:r>
          </a:p>
        </p:txBody>
      </p:sp>
    </p:spTree>
    <p:extLst>
      <p:ext uri="{BB962C8B-B14F-4D97-AF65-F5344CB8AC3E}">
        <p14:creationId xmlns:p14="http://schemas.microsoft.com/office/powerpoint/2010/main" val="3753818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6902"/>
            <a:ext cx="8229600" cy="646331"/>
          </a:xfrm>
        </p:spPr>
        <p:txBody>
          <a:bodyPr>
            <a:spAutoFit/>
          </a:bodyPr>
          <a:lstStyle/>
          <a:p>
            <a:r>
              <a:rPr lang="en-US" dirty="0"/>
              <a:t>Alternator Voltage Regulation</a:t>
            </a:r>
            <a:endParaRPr lang="en-US" sz="2800" dirty="0">
              <a:solidFill>
                <a:schemeClr val="bg2"/>
              </a:solidFill>
            </a:endParaRPr>
          </a:p>
        </p:txBody>
      </p:sp>
      <p:sp>
        <p:nvSpPr>
          <p:cNvPr id="4" name="Content Placeholder 3"/>
          <p:cNvSpPr>
            <a:spLocks noGrp="1"/>
          </p:cNvSpPr>
          <p:nvPr>
            <p:ph idx="1"/>
          </p:nvPr>
        </p:nvSpPr>
        <p:spPr>
          <a:xfrm>
            <a:off x="457200" y="990600"/>
            <a:ext cx="8229600" cy="4401205"/>
          </a:xfrm>
        </p:spPr>
        <p:txBody>
          <a:bodyPr>
            <a:spAutoFit/>
          </a:bodyPr>
          <a:lstStyle/>
          <a:p>
            <a:r>
              <a:rPr lang="en-US" sz="2400" dirty="0"/>
              <a:t>Regulator Operation</a:t>
            </a:r>
          </a:p>
          <a:p>
            <a:pPr lvl="1"/>
            <a:r>
              <a:rPr lang="en-US" sz="2400" dirty="0"/>
              <a:t>Control of field current accomplished by opening and closing </a:t>
            </a:r>
            <a:r>
              <a:rPr lang="en-US" sz="2400" i="1" dirty="0"/>
              <a:t>ground </a:t>
            </a:r>
            <a:r>
              <a:rPr lang="en-US" sz="2400" dirty="0"/>
              <a:t>side of field circuit through rotor on most alternators.</a:t>
            </a:r>
          </a:p>
          <a:p>
            <a:pPr lvl="1"/>
            <a:r>
              <a:rPr lang="en-US" sz="2400" dirty="0"/>
              <a:t>Zener diode is a major electronic component that makes voltage regulation possible.</a:t>
            </a:r>
          </a:p>
          <a:p>
            <a:r>
              <a:rPr lang="en-US" sz="2400" dirty="0"/>
              <a:t>Battery Condition and Charging Voltage</a:t>
            </a:r>
          </a:p>
          <a:p>
            <a:pPr lvl="1"/>
            <a:r>
              <a:rPr lang="en-US" sz="2400" dirty="0"/>
              <a:t>The alternator may supply the needed current but may not reach maximum charging voltage.</a:t>
            </a:r>
          </a:p>
          <a:p>
            <a:r>
              <a:rPr lang="en-US" sz="2400" dirty="0"/>
              <a:t>Voltage regulators compensate for temperature. </a:t>
            </a:r>
          </a:p>
        </p:txBody>
      </p:sp>
    </p:spTree>
    <p:extLst>
      <p:ext uri="{BB962C8B-B14F-4D97-AF65-F5344CB8AC3E}">
        <p14:creationId xmlns:p14="http://schemas.microsoft.com/office/powerpoint/2010/main" val="2684896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51.17 Voltage Regulator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6310" y="979331"/>
            <a:ext cx="7011380" cy="45635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2295154" y="5715000"/>
            <a:ext cx="4553692" cy="457200"/>
          </a:xfrm>
        </p:spPr>
        <p:txBody>
          <a:bodyPr/>
          <a:lstStyle/>
          <a:p>
            <a:r>
              <a:rPr lang="en-US" sz="2400" dirty="0"/>
              <a:t>Typical voltage regulator range</a:t>
            </a:r>
          </a:p>
        </p:txBody>
      </p:sp>
    </p:spTree>
    <p:extLst>
      <p:ext uri="{BB962C8B-B14F-4D97-AF65-F5344CB8AC3E}">
        <p14:creationId xmlns:p14="http://schemas.microsoft.com/office/powerpoint/2010/main" val="1133586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51.18 Electronic Regulator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76400" y="965200"/>
            <a:ext cx="5791200" cy="41054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5257800"/>
            <a:ext cx="7924800" cy="830997"/>
          </a:xfrm>
        </p:spPr>
        <p:txBody>
          <a:bodyPr/>
          <a:lstStyle/>
          <a:p>
            <a:r>
              <a:rPr lang="en-US" sz="2400" dirty="0"/>
              <a:t>A typical electronic voltage regulator with the cover removed showing the circuits inside</a:t>
            </a:r>
          </a:p>
        </p:txBody>
      </p:sp>
    </p:spTree>
    <p:extLst>
      <p:ext uri="{BB962C8B-B14F-4D97-AF65-F5344CB8AC3E}">
        <p14:creationId xmlns:p14="http://schemas.microsoft.com/office/powerpoint/2010/main" val="1856828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51.19 GM SI Regulator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75364" y="990600"/>
            <a:ext cx="3083322" cy="5181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4114800" cy="3785652"/>
          </a:xfrm>
        </p:spPr>
        <p:txBody>
          <a:bodyPr/>
          <a:lstStyle/>
          <a:p>
            <a:r>
              <a:rPr lang="en-US" sz="2400" dirty="0"/>
              <a:t>Typical GM SI-style alternator with an integral voltage regulator. Voltage present at terminal 2 is used to reverse bias the Zener diode (D2) that controls TR2. The positive brush is fed by the ignition current (terminal 1) plus current from the diode trio</a:t>
            </a:r>
          </a:p>
        </p:txBody>
      </p:sp>
    </p:spTree>
    <p:extLst>
      <p:ext uri="{BB962C8B-B14F-4D97-AF65-F5344CB8AC3E}">
        <p14:creationId xmlns:p14="http://schemas.microsoft.com/office/powerpoint/2010/main" val="2216160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7402"/>
            <a:ext cx="8229600" cy="646331"/>
          </a:xfrm>
        </p:spPr>
        <p:txBody>
          <a:bodyPr>
            <a:spAutoFit/>
          </a:bodyPr>
          <a:lstStyle/>
          <a:p>
            <a:r>
              <a:rPr lang="en-US" dirty="0"/>
              <a:t>Principle of Alternator Operation</a:t>
            </a:r>
          </a:p>
        </p:txBody>
      </p:sp>
      <p:sp>
        <p:nvSpPr>
          <p:cNvPr id="4" name="Content Placeholder 3"/>
          <p:cNvSpPr>
            <a:spLocks noGrp="1"/>
          </p:cNvSpPr>
          <p:nvPr>
            <p:ph idx="1"/>
          </p:nvPr>
        </p:nvSpPr>
        <p:spPr>
          <a:xfrm>
            <a:off x="457200" y="983679"/>
            <a:ext cx="8229600" cy="3624069"/>
          </a:xfrm>
        </p:spPr>
        <p:txBody>
          <a:bodyPr>
            <a:spAutoFit/>
          </a:bodyPr>
          <a:lstStyle/>
          <a:p>
            <a:r>
              <a:rPr lang="en-US" sz="2400" dirty="0"/>
              <a:t>Terminology</a:t>
            </a:r>
          </a:p>
          <a:p>
            <a:pPr lvl="1"/>
            <a:r>
              <a:rPr lang="en-US" sz="2400" spc="-350" dirty="0"/>
              <a:t>S A </a:t>
            </a:r>
            <a:r>
              <a:rPr lang="en-US" sz="2400" dirty="0"/>
              <a:t>E term for unit that generates electricity is </a:t>
            </a:r>
            <a:r>
              <a:rPr lang="en-US" sz="2400" i="1" dirty="0"/>
              <a:t>generator. </a:t>
            </a:r>
          </a:p>
          <a:p>
            <a:pPr lvl="1"/>
            <a:r>
              <a:rPr lang="en-US" sz="2400" i="1" dirty="0"/>
              <a:t>A</a:t>
            </a:r>
            <a:r>
              <a:rPr lang="en-US" sz="2400" dirty="0"/>
              <a:t>lternator is most commonly used</a:t>
            </a:r>
          </a:p>
          <a:p>
            <a:r>
              <a:rPr lang="en-US" sz="2400" dirty="0"/>
              <a:t>Amount of current generated can be increased by:</a:t>
            </a:r>
          </a:p>
          <a:p>
            <a:pPr lvl="1"/>
            <a:r>
              <a:rPr lang="en-US" sz="2400" dirty="0"/>
              <a:t>Increasing </a:t>
            </a:r>
            <a:r>
              <a:rPr lang="en-US" sz="2400" i="1" dirty="0"/>
              <a:t>speed </a:t>
            </a:r>
            <a:r>
              <a:rPr lang="en-US" sz="2400" dirty="0"/>
              <a:t>of conductors through magnetic field</a:t>
            </a:r>
          </a:p>
          <a:p>
            <a:pPr lvl="1"/>
            <a:r>
              <a:rPr lang="en-US" sz="2400" dirty="0"/>
              <a:t>Increasing </a:t>
            </a:r>
            <a:r>
              <a:rPr lang="en-US" sz="2400" i="1" dirty="0"/>
              <a:t>number </a:t>
            </a:r>
            <a:r>
              <a:rPr lang="en-US" sz="2400" dirty="0"/>
              <a:t>of conductors passing through magnetic field</a:t>
            </a:r>
          </a:p>
          <a:p>
            <a:pPr lvl="1"/>
            <a:r>
              <a:rPr lang="en-US" sz="2400" dirty="0"/>
              <a:t>Increasing </a:t>
            </a:r>
            <a:r>
              <a:rPr lang="en-US" sz="2400" i="1" dirty="0"/>
              <a:t>strength </a:t>
            </a:r>
            <a:r>
              <a:rPr lang="en-US" sz="2400" dirty="0"/>
              <a:t>of magnetic field</a:t>
            </a:r>
          </a:p>
        </p:txBody>
      </p:sp>
    </p:spTree>
    <p:extLst>
      <p:ext uri="{BB962C8B-B14F-4D97-AF65-F5344CB8AC3E}">
        <p14:creationId xmlns:p14="http://schemas.microsoft.com/office/powerpoint/2010/main" val="925673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738"/>
            <a:ext cx="8229600" cy="646331"/>
          </a:xfrm>
        </p:spPr>
        <p:txBody>
          <a:bodyPr>
            <a:spAutoFit/>
          </a:bodyPr>
          <a:lstStyle/>
          <a:p>
            <a:r>
              <a:rPr lang="en-US" dirty="0"/>
              <a:t>Alternator Cooling</a:t>
            </a:r>
            <a:endParaRPr lang="en-US" sz="2800" dirty="0">
              <a:solidFill>
                <a:schemeClr val="bg2"/>
              </a:solidFill>
            </a:endParaRPr>
          </a:p>
        </p:txBody>
      </p:sp>
      <p:sp>
        <p:nvSpPr>
          <p:cNvPr id="4" name="Content Placeholder 3"/>
          <p:cNvSpPr>
            <a:spLocks noGrp="1"/>
          </p:cNvSpPr>
          <p:nvPr>
            <p:ph idx="1"/>
          </p:nvPr>
        </p:nvSpPr>
        <p:spPr>
          <a:xfrm>
            <a:off x="457200" y="953631"/>
            <a:ext cx="8229600" cy="2246769"/>
          </a:xfrm>
        </p:spPr>
        <p:txBody>
          <a:bodyPr>
            <a:spAutoFit/>
          </a:bodyPr>
          <a:lstStyle/>
          <a:p>
            <a:r>
              <a:rPr lang="en-US" sz="2400" dirty="0"/>
              <a:t>The types of cooling include the following:</a:t>
            </a:r>
          </a:p>
          <a:p>
            <a:pPr lvl="1"/>
            <a:r>
              <a:rPr lang="en-US" sz="2400" dirty="0"/>
              <a:t>External fan</a:t>
            </a:r>
          </a:p>
          <a:p>
            <a:pPr lvl="1"/>
            <a:r>
              <a:rPr lang="en-US" sz="2400" dirty="0"/>
              <a:t>Internal fan(s)</a:t>
            </a:r>
          </a:p>
          <a:p>
            <a:pPr lvl="1"/>
            <a:r>
              <a:rPr lang="en-US" sz="2400" dirty="0"/>
              <a:t>Both an external fan and an internal fan</a:t>
            </a:r>
          </a:p>
          <a:p>
            <a:pPr lvl="1"/>
            <a:r>
              <a:rPr lang="en-US" sz="2400" dirty="0"/>
              <a:t>Coolant cooled</a:t>
            </a:r>
          </a:p>
        </p:txBody>
      </p:sp>
    </p:spTree>
    <p:extLst>
      <p:ext uri="{BB962C8B-B14F-4D97-AF65-F5344CB8AC3E}">
        <p14:creationId xmlns:p14="http://schemas.microsoft.com/office/powerpoint/2010/main" val="3540666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51.20 Coolant Cooled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3541" y="990599"/>
            <a:ext cx="4679950" cy="48768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48000" cy="3429000"/>
          </a:xfrm>
        </p:spPr>
        <p:txBody>
          <a:bodyPr/>
          <a:lstStyle/>
          <a:p>
            <a:r>
              <a:rPr lang="en-US" sz="2400" dirty="0"/>
              <a:t>A coolant-cooled alternator showing the hose connections where coolant from the engine flows through the rear frame of the alternator</a:t>
            </a:r>
          </a:p>
        </p:txBody>
      </p:sp>
    </p:spTree>
    <p:extLst>
      <p:ext uri="{BB962C8B-B14F-4D97-AF65-F5344CB8AC3E}">
        <p14:creationId xmlns:p14="http://schemas.microsoft.com/office/powerpoint/2010/main" val="4175588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0242"/>
            <a:ext cx="8229600" cy="646331"/>
          </a:xfrm>
        </p:spPr>
        <p:txBody>
          <a:bodyPr>
            <a:spAutoFit/>
          </a:bodyPr>
          <a:lstStyle/>
          <a:p>
            <a:r>
              <a:rPr lang="en-US" dirty="0">
                <a:solidFill>
                  <a:schemeClr val="bg2"/>
                </a:solidFill>
              </a:rPr>
              <a:t>Question 3: ?</a:t>
            </a:r>
            <a:endParaRPr lang="en-US" sz="2800"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How can an alternator be cooled?</a:t>
            </a:r>
          </a:p>
        </p:txBody>
      </p:sp>
    </p:spTree>
    <p:extLst>
      <p:ext uri="{BB962C8B-B14F-4D97-AF65-F5344CB8AC3E}">
        <p14:creationId xmlns:p14="http://schemas.microsoft.com/office/powerpoint/2010/main" val="3382715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0242"/>
            <a:ext cx="8229600" cy="646331"/>
          </a:xfrm>
        </p:spPr>
        <p:txBody>
          <a:bodyPr>
            <a:spAutoFit/>
          </a:bodyPr>
          <a:lstStyle/>
          <a:p>
            <a:r>
              <a:rPr lang="en-US" dirty="0"/>
              <a:t>Answer 3</a:t>
            </a:r>
            <a:endParaRPr lang="en-US" sz="2800"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How can an alternator be cooled?</a:t>
            </a:r>
          </a:p>
        </p:txBody>
      </p:sp>
    </p:spTree>
    <p:extLst>
      <p:ext uri="{BB962C8B-B14F-4D97-AF65-F5344CB8AC3E}">
        <p14:creationId xmlns:p14="http://schemas.microsoft.com/office/powerpoint/2010/main" val="1479474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6607"/>
            <a:ext cx="8229600" cy="646331"/>
          </a:xfrm>
        </p:spPr>
        <p:txBody>
          <a:bodyPr>
            <a:spAutoFit/>
          </a:bodyPr>
          <a:lstStyle/>
          <a:p>
            <a:r>
              <a:rPr lang="en-US" dirty="0"/>
              <a:t>Computer-Controlled Alternators</a:t>
            </a:r>
            <a:endParaRPr lang="en-US" sz="2800" dirty="0">
              <a:solidFill>
                <a:schemeClr val="bg2"/>
              </a:solidFill>
            </a:endParaRPr>
          </a:p>
        </p:txBody>
      </p:sp>
      <p:sp>
        <p:nvSpPr>
          <p:cNvPr id="4" name="Content Placeholder 3"/>
          <p:cNvSpPr>
            <a:spLocks noGrp="1"/>
          </p:cNvSpPr>
          <p:nvPr>
            <p:ph idx="1"/>
          </p:nvPr>
        </p:nvSpPr>
        <p:spPr>
          <a:xfrm>
            <a:off x="457200" y="999067"/>
            <a:ext cx="8229600" cy="2908489"/>
          </a:xfrm>
        </p:spPr>
        <p:txBody>
          <a:bodyPr>
            <a:spAutoFit/>
          </a:bodyPr>
          <a:lstStyle/>
          <a:p>
            <a:r>
              <a:rPr lang="en-US" sz="2400" dirty="0"/>
              <a:t>Computers can interface with charging system in 3 ways.</a:t>
            </a:r>
          </a:p>
          <a:p>
            <a:pPr lvl="1"/>
            <a:r>
              <a:rPr lang="en-US" sz="2400" dirty="0"/>
              <a:t>Computer can </a:t>
            </a:r>
            <a:r>
              <a:rPr lang="en-US" sz="2400" i="1" dirty="0"/>
              <a:t>activate </a:t>
            </a:r>
            <a:r>
              <a:rPr lang="en-US" sz="2400" dirty="0"/>
              <a:t>charging system by turning on and off field current to rotor.</a:t>
            </a:r>
          </a:p>
          <a:p>
            <a:pPr lvl="1"/>
            <a:r>
              <a:rPr lang="en-US" sz="2400" dirty="0"/>
              <a:t>Computer can </a:t>
            </a:r>
            <a:r>
              <a:rPr lang="en-US" sz="2400" i="1" dirty="0"/>
              <a:t>monitor </a:t>
            </a:r>
            <a:r>
              <a:rPr lang="en-US" sz="2400" dirty="0"/>
              <a:t>operation of alternator and increase engine speed.</a:t>
            </a:r>
          </a:p>
          <a:p>
            <a:pPr lvl="1"/>
            <a:r>
              <a:rPr lang="en-US" sz="2400" dirty="0"/>
              <a:t>Computer can </a:t>
            </a:r>
            <a:r>
              <a:rPr lang="en-US" sz="2400" i="1" dirty="0"/>
              <a:t>control </a:t>
            </a:r>
            <a:r>
              <a:rPr lang="en-US" sz="2400" dirty="0"/>
              <a:t>alternator by controlling alternator output to match needs of system.</a:t>
            </a:r>
          </a:p>
        </p:txBody>
      </p:sp>
    </p:spTree>
    <p:extLst>
      <p:ext uri="{BB962C8B-B14F-4D97-AF65-F5344CB8AC3E}">
        <p14:creationId xmlns:p14="http://schemas.microsoft.com/office/powerpoint/2010/main" val="447931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51.21 Hall-Effect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1" y="1047396"/>
            <a:ext cx="4876800" cy="39591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71800" cy="2438400"/>
          </a:xfrm>
        </p:spPr>
        <p:txBody>
          <a:bodyPr/>
          <a:lstStyle/>
          <a:p>
            <a:r>
              <a:rPr lang="en-US" sz="2400" dirty="0"/>
              <a:t>A Hall-effect current sensor attached to positive battery cable is used as part of the EPM system</a:t>
            </a:r>
          </a:p>
        </p:txBody>
      </p:sp>
    </p:spTree>
    <p:extLst>
      <p:ext uri="{BB962C8B-B14F-4D97-AF65-F5344CB8AC3E}">
        <p14:creationId xmlns:p14="http://schemas.microsoft.com/office/powerpoint/2010/main" val="41283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51.22 Computer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14500" y="1016199"/>
            <a:ext cx="5715000" cy="42416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257800"/>
            <a:ext cx="7543800" cy="830997"/>
          </a:xfrm>
        </p:spPr>
        <p:txBody>
          <a:bodyPr/>
          <a:lstStyle/>
          <a:p>
            <a:r>
              <a:rPr lang="en-US" sz="2400" dirty="0"/>
              <a:t>The amount of time current is flowing through the field (rotor) determines the alternator output</a:t>
            </a:r>
          </a:p>
        </p:txBody>
      </p:sp>
    </p:spTree>
    <p:extLst>
      <p:ext uri="{BB962C8B-B14F-4D97-AF65-F5344CB8AC3E}">
        <p14:creationId xmlns:p14="http://schemas.microsoft.com/office/powerpoint/2010/main" val="891237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Hall-Effect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all-effect_Sensor-Chapter_70-A8">
            <a:hlinkClick r:id="" action="ppaction://media"/>
            <a:extLst>
              <a:ext uri="{FF2B5EF4-FFF2-40B4-BE49-F238E27FC236}">
                <a16:creationId xmlns:a16="http://schemas.microsoft.com/office/drawing/2014/main" id="{8E180055-BC72-77F5-2059-D26CC83524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71093"/>
            <a:ext cx="8839200" cy="4972050"/>
          </a:xfrm>
          <a:prstGeom prst="rect">
            <a:avLst/>
          </a:prstGeom>
        </p:spPr>
      </p:pic>
    </p:spTree>
    <p:extLst>
      <p:ext uri="{BB962C8B-B14F-4D97-AF65-F5344CB8AC3E}">
        <p14:creationId xmlns:p14="http://schemas.microsoft.com/office/powerpoint/2010/main" val="86109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51.1 Output Voltage</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3947659153"/>
              </p:ext>
            </p:extLst>
          </p:nvPr>
        </p:nvGraphicFramePr>
        <p:xfrm>
          <a:off x="1295400" y="990598"/>
          <a:ext cx="6172200" cy="3931495"/>
        </p:xfrm>
        <a:graphic>
          <a:graphicData uri="http://schemas.openxmlformats.org/drawingml/2006/table">
            <a:tbl>
              <a:tblPr firstRow="1"/>
              <a:tblGrid>
                <a:gridCol w="2764870">
                  <a:extLst>
                    <a:ext uri="{9D8B030D-6E8A-4147-A177-3AD203B41FA5}">
                      <a16:colId xmlns:a16="http://schemas.microsoft.com/office/drawing/2014/main" val="20000"/>
                    </a:ext>
                  </a:extLst>
                </a:gridCol>
                <a:gridCol w="3407330">
                  <a:extLst>
                    <a:ext uri="{9D8B030D-6E8A-4147-A177-3AD203B41FA5}">
                      <a16:colId xmlns:a16="http://schemas.microsoft.com/office/drawing/2014/main" val="20001"/>
                    </a:ext>
                  </a:extLst>
                </a:gridCol>
              </a:tblGrid>
              <a:tr h="643546">
                <a:tc>
                  <a:txBody>
                    <a:bodyPr/>
                    <a:lstStyle/>
                    <a:p>
                      <a:pPr marL="29210" marR="156210" algn="ctr" eaLnBrk="0" hangingPunct="0">
                        <a:lnSpc>
                          <a:spcPct val="107000"/>
                        </a:lnSpc>
                        <a:spcBef>
                          <a:spcPts val="515"/>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COMMAND DUTY CYCLE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153035" marR="24130" algn="ctr" eaLnBrk="0" hangingPunct="0">
                        <a:lnSpc>
                          <a:spcPct val="107000"/>
                        </a:lnSpc>
                        <a:spcBef>
                          <a:spcPts val="515"/>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ALTERNATOR</a:t>
                      </a:r>
                      <a:r>
                        <a:rPr lang="en-US" sz="1800" b="1" spc="-15"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OUTPUT</a:t>
                      </a:r>
                      <a:r>
                        <a:rPr lang="en-US" sz="1800" b="1" spc="-2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VOLTAGE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53142">
                <a:tc>
                  <a:txBody>
                    <a:bodyPr/>
                    <a:lstStyle/>
                    <a:p>
                      <a:pPr marL="29210" marR="99060" algn="ctr" eaLnBrk="0" hangingPunct="0">
                        <a:lnSpc>
                          <a:spcPct val="107000"/>
                        </a:lnSpc>
                        <a:spcBef>
                          <a:spcPts val="345"/>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782320" marR="0" eaLnBrk="0" hangingPunct="0">
                        <a:lnSpc>
                          <a:spcPct val="107000"/>
                        </a:lnSpc>
                        <a:spcBef>
                          <a:spcPts val="19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11.0 V</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356432">
                <a:tc>
                  <a:txBody>
                    <a:bodyPr/>
                    <a:lstStyle/>
                    <a:p>
                      <a:pPr marL="29210" marR="97790" algn="ctr" eaLnBrk="0" hangingPunct="0">
                        <a:lnSpc>
                          <a:spcPct val="107000"/>
                        </a:lnSpc>
                        <a:spcBef>
                          <a:spcPts val="355"/>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782320" marR="0" eaLnBrk="0" hangingPunct="0">
                        <a:lnSpc>
                          <a:spcPct val="107000"/>
                        </a:lnSpc>
                        <a:spcBef>
                          <a:spcPts val="20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11.6 V</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356432">
                <a:tc>
                  <a:txBody>
                    <a:bodyPr/>
                    <a:lstStyle/>
                    <a:p>
                      <a:pPr marL="29210" marR="97790" algn="ctr" eaLnBrk="0" hangingPunct="0">
                        <a:lnSpc>
                          <a:spcPct val="107000"/>
                        </a:lnSpc>
                        <a:spcBef>
                          <a:spcPts val="355"/>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782320" marR="0" eaLnBrk="0" hangingPunct="0">
                        <a:lnSpc>
                          <a:spcPct val="107000"/>
                        </a:lnSpc>
                        <a:spcBef>
                          <a:spcPts val="20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12.1 V</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356432">
                <a:tc>
                  <a:txBody>
                    <a:bodyPr/>
                    <a:lstStyle/>
                    <a:p>
                      <a:pPr marL="29210" marR="92710" algn="ctr" eaLnBrk="0" hangingPunct="0">
                        <a:lnSpc>
                          <a:spcPct val="107000"/>
                        </a:lnSpc>
                        <a:spcBef>
                          <a:spcPts val="355"/>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782320" marR="0" eaLnBrk="0" hangingPunct="0">
                        <a:lnSpc>
                          <a:spcPct val="107000"/>
                        </a:lnSpc>
                        <a:spcBef>
                          <a:spcPts val="20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12.7 V</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356432">
                <a:tc>
                  <a:txBody>
                    <a:bodyPr/>
                    <a:lstStyle/>
                    <a:p>
                      <a:pPr marL="29210" marR="102235" algn="ctr" eaLnBrk="0" hangingPunct="0">
                        <a:lnSpc>
                          <a:spcPct val="107000"/>
                        </a:lnSpc>
                        <a:spcBef>
                          <a:spcPts val="355"/>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782320" marR="0" eaLnBrk="0" hangingPunct="0">
                        <a:lnSpc>
                          <a:spcPct val="107000"/>
                        </a:lnSpc>
                        <a:spcBef>
                          <a:spcPts val="20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13.3 V</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356432">
                <a:tc>
                  <a:txBody>
                    <a:bodyPr/>
                    <a:lstStyle/>
                    <a:p>
                      <a:pPr marL="29210" marR="102235" algn="ctr" eaLnBrk="0" hangingPunct="0">
                        <a:lnSpc>
                          <a:spcPct val="107000"/>
                        </a:lnSpc>
                        <a:spcBef>
                          <a:spcPts val="355"/>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782320" marR="0" eaLnBrk="0" hangingPunct="0">
                        <a:lnSpc>
                          <a:spcPct val="107000"/>
                        </a:lnSpc>
                        <a:spcBef>
                          <a:spcPts val="20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13.8 V</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356432">
                <a:tc>
                  <a:txBody>
                    <a:bodyPr/>
                    <a:lstStyle/>
                    <a:p>
                      <a:pPr marL="29210" marR="97790" algn="ctr" eaLnBrk="0" hangingPunct="0">
                        <a:lnSpc>
                          <a:spcPct val="107000"/>
                        </a:lnSpc>
                        <a:spcBef>
                          <a:spcPts val="355"/>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70%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782320" marR="0" eaLnBrk="0" hangingPunct="0">
                        <a:lnSpc>
                          <a:spcPct val="107000"/>
                        </a:lnSpc>
                        <a:spcBef>
                          <a:spcPts val="20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14.4 V</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7"/>
                  </a:ext>
                </a:extLst>
              </a:tr>
              <a:tr h="356432">
                <a:tc>
                  <a:txBody>
                    <a:bodyPr/>
                    <a:lstStyle/>
                    <a:p>
                      <a:pPr marL="29210" marR="97790" algn="ctr" eaLnBrk="0" hangingPunct="0">
                        <a:lnSpc>
                          <a:spcPct val="107000"/>
                        </a:lnSpc>
                        <a:spcBef>
                          <a:spcPts val="355"/>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782320" marR="0" eaLnBrk="0" hangingPunct="0">
                        <a:lnSpc>
                          <a:spcPct val="107000"/>
                        </a:lnSpc>
                        <a:spcBef>
                          <a:spcPts val="20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14.9 V</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8"/>
                  </a:ext>
                </a:extLst>
              </a:tr>
              <a:tr h="439783">
                <a:tc>
                  <a:txBody>
                    <a:bodyPr/>
                    <a:lstStyle/>
                    <a:p>
                      <a:pPr marL="29210" marR="97790" algn="ctr" eaLnBrk="0" hangingPunct="0">
                        <a:lnSpc>
                          <a:spcPct val="107000"/>
                        </a:lnSpc>
                        <a:spcBef>
                          <a:spcPts val="355"/>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90%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782320" marR="0" eaLnBrk="0" hangingPunct="0">
                        <a:lnSpc>
                          <a:spcPct val="107000"/>
                        </a:lnSpc>
                        <a:spcBef>
                          <a:spcPts val="20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15.5 V</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9"/>
                  </a:ext>
                </a:extLst>
              </a:tr>
            </a:tbl>
          </a:graphicData>
        </a:graphic>
      </p:graphicFrame>
      <p:sp>
        <p:nvSpPr>
          <p:cNvPr id="5" name="Content Placeholder 4"/>
          <p:cNvSpPr>
            <a:spLocks noGrp="1"/>
          </p:cNvSpPr>
          <p:nvPr>
            <p:ph sz="quarter" idx="14"/>
          </p:nvPr>
        </p:nvSpPr>
        <p:spPr>
          <a:xfrm>
            <a:off x="443972" y="5181600"/>
            <a:ext cx="8229600" cy="830997"/>
          </a:xfrm>
        </p:spPr>
        <p:txBody>
          <a:bodyPr/>
          <a:lstStyle/>
          <a:p>
            <a:r>
              <a:rPr lang="en-US" sz="2400" dirty="0"/>
              <a:t>The output voltage is controlled by varying the duty cycle as controlled by the PCM.</a:t>
            </a:r>
          </a:p>
        </p:txBody>
      </p:sp>
    </p:spTree>
    <p:extLst>
      <p:ext uri="{BB962C8B-B14F-4D97-AF65-F5344CB8AC3E}">
        <p14:creationId xmlns:p14="http://schemas.microsoft.com/office/powerpoint/2010/main" val="2238254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488629"/>
          </a:xfrm>
        </p:spPr>
        <p:txBody>
          <a:bodyPr>
            <a:noAutofit/>
          </a:bodyPr>
          <a:lstStyle/>
          <a:p>
            <a:r>
              <a:rPr lang="en-US" dirty="0"/>
              <a:t>Alternator Construction</a:t>
            </a:r>
          </a:p>
        </p:txBody>
      </p:sp>
      <p:sp>
        <p:nvSpPr>
          <p:cNvPr id="4" name="Content Placeholder 3"/>
          <p:cNvSpPr>
            <a:spLocks noGrp="1"/>
          </p:cNvSpPr>
          <p:nvPr>
            <p:ph idx="1"/>
          </p:nvPr>
        </p:nvSpPr>
        <p:spPr>
          <a:xfrm>
            <a:off x="457200" y="914401"/>
            <a:ext cx="8229600" cy="2895600"/>
          </a:xfrm>
        </p:spPr>
        <p:txBody>
          <a:bodyPr>
            <a:noAutofit/>
          </a:bodyPr>
          <a:lstStyle/>
          <a:p>
            <a:r>
              <a:rPr lang="en-US" sz="2400" dirty="0"/>
              <a:t>Housing</a:t>
            </a:r>
          </a:p>
          <a:p>
            <a:pPr lvl="1"/>
            <a:r>
              <a:rPr lang="en-US" sz="2400" dirty="0"/>
              <a:t>An alternator is constructed using a two-piece cast aluminum housing</a:t>
            </a:r>
          </a:p>
          <a:p>
            <a:pPr lvl="1"/>
            <a:r>
              <a:rPr lang="en-US" sz="2400" dirty="0"/>
              <a:t>A front ball bearing is pressed into the front housing, called the drive-end (</a:t>
            </a:r>
            <a:r>
              <a:rPr lang="en-US" sz="2400" spc="-350" dirty="0"/>
              <a:t>D </a:t>
            </a:r>
            <a:r>
              <a:rPr lang="en-US" sz="2400" dirty="0"/>
              <a:t>E) housing</a:t>
            </a:r>
          </a:p>
          <a:p>
            <a:pPr lvl="1"/>
            <a:r>
              <a:rPr lang="en-US" sz="2400" dirty="0"/>
              <a:t>The rear housing, or the slip-ring-end (</a:t>
            </a:r>
            <a:r>
              <a:rPr lang="en-US" sz="2400" spc="-350" dirty="0"/>
              <a:t>S R </a:t>
            </a:r>
            <a:r>
              <a:rPr lang="en-US" sz="2400" dirty="0"/>
              <a:t>E) housing, usually contains either a roller bearing or ball bearing</a:t>
            </a:r>
          </a:p>
        </p:txBody>
      </p:sp>
    </p:spTree>
    <p:extLst>
      <p:ext uri="{BB962C8B-B14F-4D97-AF65-F5344CB8AC3E}">
        <p14:creationId xmlns:p14="http://schemas.microsoft.com/office/powerpoint/2010/main" val="280486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488629"/>
          </a:xfrm>
        </p:spPr>
        <p:txBody>
          <a:bodyPr>
            <a:noAutofit/>
          </a:bodyPr>
          <a:lstStyle/>
          <a:p>
            <a:r>
              <a:rPr lang="en-US" dirty="0">
                <a:solidFill>
                  <a:schemeClr val="bg2"/>
                </a:solidFill>
              </a:rPr>
              <a:t>Question 1: ?</a:t>
            </a:r>
          </a:p>
        </p:txBody>
      </p:sp>
      <p:sp>
        <p:nvSpPr>
          <p:cNvPr id="4" name="Content Placeholder 3"/>
          <p:cNvSpPr>
            <a:spLocks noGrp="1"/>
          </p:cNvSpPr>
          <p:nvPr>
            <p:ph idx="1"/>
          </p:nvPr>
        </p:nvSpPr>
        <p:spPr>
          <a:xfrm>
            <a:off x="457200" y="914401"/>
            <a:ext cx="8229600" cy="787399"/>
          </a:xfrm>
        </p:spPr>
        <p:txBody>
          <a:bodyPr>
            <a:noAutofit/>
          </a:bodyPr>
          <a:lstStyle/>
          <a:p>
            <a:pPr marL="0" indent="0">
              <a:buNone/>
            </a:pPr>
            <a:r>
              <a:rPr lang="en-US" sz="2400" dirty="0">
                <a:solidFill>
                  <a:srgbClr val="000000"/>
                </a:solidFill>
              </a:rPr>
              <a:t>How can the amount of current an alternator generates increase?</a:t>
            </a:r>
          </a:p>
        </p:txBody>
      </p:sp>
    </p:spTree>
    <p:extLst>
      <p:ext uri="{BB962C8B-B14F-4D97-AF65-F5344CB8AC3E}">
        <p14:creationId xmlns:p14="http://schemas.microsoft.com/office/powerpoint/2010/main" val="1915798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488629"/>
          </a:xfrm>
        </p:spPr>
        <p:txBody>
          <a:bodyPr>
            <a:noAutofit/>
          </a:bodyPr>
          <a:lstStyle/>
          <a:p>
            <a:r>
              <a:rPr lang="en-US" dirty="0">
                <a:solidFill>
                  <a:schemeClr val="bg2"/>
                </a:solidFill>
              </a:rPr>
              <a:t>Answer 1</a:t>
            </a:r>
          </a:p>
        </p:txBody>
      </p:sp>
      <p:sp>
        <p:nvSpPr>
          <p:cNvPr id="4" name="Content Placeholder 3"/>
          <p:cNvSpPr>
            <a:spLocks noGrp="1"/>
          </p:cNvSpPr>
          <p:nvPr>
            <p:ph idx="1"/>
          </p:nvPr>
        </p:nvSpPr>
        <p:spPr>
          <a:xfrm>
            <a:off x="457200" y="914401"/>
            <a:ext cx="8229600" cy="787399"/>
          </a:xfrm>
        </p:spPr>
        <p:txBody>
          <a:bodyPr>
            <a:noAutofit/>
          </a:bodyPr>
          <a:lstStyle/>
          <a:p>
            <a:pPr marL="0" indent="0">
              <a:buNone/>
            </a:pPr>
            <a:r>
              <a:rPr lang="en-US" sz="2400" dirty="0">
                <a:solidFill>
                  <a:srgbClr val="000000"/>
                </a:solidFill>
              </a:rPr>
              <a:t>Increase the speed of the conductors, increase the number of conductors, increase the strength of the magnetic field.</a:t>
            </a:r>
          </a:p>
        </p:txBody>
      </p:sp>
    </p:spTree>
    <p:extLst>
      <p:ext uri="{BB962C8B-B14F-4D97-AF65-F5344CB8AC3E}">
        <p14:creationId xmlns:p14="http://schemas.microsoft.com/office/powerpoint/2010/main" val="3236229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488629"/>
          </a:xfrm>
        </p:spPr>
        <p:txBody>
          <a:bodyPr>
            <a:noAutofit/>
          </a:bodyPr>
          <a:lstStyle/>
          <a:p>
            <a:r>
              <a:rPr lang="en-US" dirty="0"/>
              <a:t>Alternator Overrunning Pulleys</a:t>
            </a:r>
            <a:endParaRPr lang="en-US" dirty="0">
              <a:solidFill>
                <a:schemeClr val="bg2"/>
              </a:solidFill>
            </a:endParaRPr>
          </a:p>
        </p:txBody>
      </p:sp>
      <p:sp>
        <p:nvSpPr>
          <p:cNvPr id="4" name="Content Placeholder 3"/>
          <p:cNvSpPr>
            <a:spLocks noGrp="1"/>
          </p:cNvSpPr>
          <p:nvPr>
            <p:ph idx="1"/>
          </p:nvPr>
        </p:nvSpPr>
        <p:spPr>
          <a:xfrm>
            <a:off x="457200" y="914401"/>
            <a:ext cx="8229600" cy="4377266"/>
          </a:xfrm>
        </p:spPr>
        <p:txBody>
          <a:bodyPr>
            <a:noAutofit/>
          </a:bodyPr>
          <a:lstStyle/>
          <a:p>
            <a:r>
              <a:rPr lang="en-US" sz="2400" dirty="0"/>
              <a:t>Purpose and Function</a:t>
            </a:r>
          </a:p>
          <a:p>
            <a:pPr lvl="1"/>
            <a:r>
              <a:rPr lang="en-US" sz="2400" dirty="0"/>
              <a:t>The purpose of this pulley is to help eliminate noise and vibration in the accessory drive belt system.</a:t>
            </a:r>
          </a:p>
          <a:p>
            <a:pPr lvl="1"/>
            <a:r>
              <a:rPr lang="en-US" sz="2400" dirty="0"/>
              <a:t>May use a dampener spring inside, plus a one-way clutch.</a:t>
            </a:r>
          </a:p>
          <a:p>
            <a:r>
              <a:rPr lang="en-US" sz="2400" dirty="0"/>
              <a:t>Manufacturer Specific System Names</a:t>
            </a:r>
          </a:p>
          <a:p>
            <a:pPr lvl="1"/>
            <a:r>
              <a:rPr lang="en-US" sz="2400" dirty="0"/>
              <a:t>Isolating Decoupler Pulley (</a:t>
            </a:r>
            <a:r>
              <a:rPr lang="en-US" sz="2400" spc="-350" dirty="0"/>
              <a:t>I D </a:t>
            </a:r>
            <a:r>
              <a:rPr lang="en-US" sz="2400" dirty="0"/>
              <a:t>P)</a:t>
            </a:r>
          </a:p>
          <a:p>
            <a:pPr lvl="1"/>
            <a:r>
              <a:rPr lang="en-US" sz="2400" dirty="0"/>
              <a:t>Active Alternator Pulley (</a:t>
            </a:r>
            <a:r>
              <a:rPr lang="en-US" sz="2400" spc="-300" dirty="0"/>
              <a:t>A  A </a:t>
            </a:r>
            <a:r>
              <a:rPr lang="en-US" sz="2400" dirty="0"/>
              <a:t>P)</a:t>
            </a:r>
          </a:p>
          <a:p>
            <a:pPr lvl="1"/>
            <a:r>
              <a:rPr lang="en-US" sz="2400" dirty="0"/>
              <a:t>Alternator Decoupler Pulley (</a:t>
            </a:r>
            <a:r>
              <a:rPr lang="en-US" sz="2400" spc="-350" dirty="0"/>
              <a:t>A D </a:t>
            </a:r>
            <a:r>
              <a:rPr lang="en-US" sz="2400" dirty="0"/>
              <a:t>P)</a:t>
            </a:r>
          </a:p>
          <a:p>
            <a:pPr lvl="1"/>
            <a:r>
              <a:rPr lang="en-US" sz="2400" dirty="0"/>
              <a:t>Alternator Overrunning Decoupler Pulley</a:t>
            </a:r>
          </a:p>
        </p:txBody>
      </p:sp>
    </p:spTree>
    <p:extLst>
      <p:ext uri="{BB962C8B-B14F-4D97-AF65-F5344CB8AC3E}">
        <p14:creationId xmlns:p14="http://schemas.microsoft.com/office/powerpoint/2010/main" val="906955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51.1 Alternator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73666"/>
            <a:ext cx="4490831" cy="48169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48000" cy="2308324"/>
          </a:xfrm>
        </p:spPr>
        <p:txBody>
          <a:bodyPr/>
          <a:lstStyle/>
          <a:p>
            <a:r>
              <a:rPr lang="en-US" sz="2400" dirty="0"/>
              <a:t>A typical alternator on a Chevrolet V-8 engine that is driven by the accessory drive belt at the front of the engine</a:t>
            </a:r>
          </a:p>
        </p:txBody>
      </p:sp>
    </p:spTree>
    <p:extLst>
      <p:ext uri="{BB962C8B-B14F-4D97-AF65-F5344CB8AC3E}">
        <p14:creationId xmlns:p14="http://schemas.microsoft.com/office/powerpoint/2010/main" val="941096205"/>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24430</TotalTime>
  <Words>2025</Words>
  <Application>Microsoft Office PowerPoint</Application>
  <PresentationFormat>On-screen Show (4:3)</PresentationFormat>
  <Paragraphs>234</Paragraphs>
  <Slides>50</Slides>
  <Notes>49</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Times New Roman</vt:lpstr>
      <vt:lpstr>Verdana</vt:lpstr>
      <vt:lpstr>Wingdings</vt:lpstr>
      <vt:lpstr>508 Lecture</vt:lpstr>
      <vt:lpstr>Automotive Technology: Principles, Diagnosis, and Service</vt:lpstr>
      <vt:lpstr>Learning Objectives (1 of 2)</vt:lpstr>
      <vt:lpstr>Learning Objectives (2 of 2)</vt:lpstr>
      <vt:lpstr>Principle of Alternator Operation</vt:lpstr>
      <vt:lpstr>Alternator Construction</vt:lpstr>
      <vt:lpstr>Question 1: ?</vt:lpstr>
      <vt:lpstr>Answer 1</vt:lpstr>
      <vt:lpstr>Alternator Overrunning Pulleys</vt:lpstr>
      <vt:lpstr>Figure 51.1 Alternator</vt:lpstr>
      <vt:lpstr>Figure 51.2 Frame</vt:lpstr>
      <vt:lpstr>Figure 51.3 OAP</vt:lpstr>
      <vt:lpstr>Figure 54.4</vt:lpstr>
      <vt:lpstr>Figure 51.4 OAP Exploded View </vt:lpstr>
      <vt:lpstr>Figure 51.5 OAD</vt:lpstr>
      <vt:lpstr>Frequently Asked Question: Can I Install an OAP or an OAD to My Alternator?   </vt:lpstr>
      <vt:lpstr>Question 2: ?</vt:lpstr>
      <vt:lpstr>Answer 2</vt:lpstr>
      <vt:lpstr>Alternator Components and Operation (1 of 2)</vt:lpstr>
      <vt:lpstr>Alternator Components and Operation (2 of 2)</vt:lpstr>
      <vt:lpstr>Figure 51.6 Cutaway</vt:lpstr>
      <vt:lpstr>Figure 51.7 Rotor Flux</vt:lpstr>
      <vt:lpstr>Figure 51.8 Exploded View</vt:lpstr>
      <vt:lpstr>Figure 51.9 Rectifier</vt:lpstr>
      <vt:lpstr>How an Alternator Works (1 of 2)</vt:lpstr>
      <vt:lpstr>How an Alternator Works (2 of 2)</vt:lpstr>
      <vt:lpstr>Figure 51.10 Magnetic Line of Force</vt:lpstr>
      <vt:lpstr>Animation: Alternating Current (Animation will automatically start)</vt:lpstr>
      <vt:lpstr>Figure 51.11 Sine Wave</vt:lpstr>
      <vt:lpstr>Figure 51.12 Three Windings Wave</vt:lpstr>
      <vt:lpstr>Figure 51.13 Wye Stator</vt:lpstr>
      <vt:lpstr>Figure 51.14 Wye Stator Operation</vt:lpstr>
      <vt:lpstr>Figure 51.15 Delta Wound</vt:lpstr>
      <vt:lpstr>Animation: Three Connector Alternator (Animation will automatically start)</vt:lpstr>
      <vt:lpstr>Alternator Output Factors</vt:lpstr>
      <vt:lpstr>Figure 51.16 Stator Windings</vt:lpstr>
      <vt:lpstr>Alternator Voltage Regulation</vt:lpstr>
      <vt:lpstr>Figure 51.17 Voltage Regulator</vt:lpstr>
      <vt:lpstr>Figure 51.18 Electronic Regulator </vt:lpstr>
      <vt:lpstr>Figure 51.19 GM SI Regulator</vt:lpstr>
      <vt:lpstr>Alternator Cooling</vt:lpstr>
      <vt:lpstr>Figure 51.20 Coolant Cooled</vt:lpstr>
      <vt:lpstr>Question 3: ?</vt:lpstr>
      <vt:lpstr>Answer 3</vt:lpstr>
      <vt:lpstr>Computer-Controlled Alternators</vt:lpstr>
      <vt:lpstr>Figure 51.21 Hall-Effect Sensor</vt:lpstr>
      <vt:lpstr>Figure 51.22 Computer Control</vt:lpstr>
      <vt:lpstr>Animation: Hall-Effect Sensor (Animation will automatically start)</vt:lpstr>
      <vt:lpstr>Chart 51.1 Output Voltage</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54, Charging System</dc:title>
  <dc:subject>2612-Automotive - Core</dc:subject>
  <dc:creator>James D. Halderman</dc:creator>
  <cp:keywords>CONTAINS NOTES</cp:keywords>
  <cp:lastModifiedBy>Glen Plants</cp:lastModifiedBy>
  <cp:revision>4667</cp:revision>
  <dcterms:created xsi:type="dcterms:W3CDTF">2014-07-14T20:04:21Z</dcterms:created>
  <dcterms:modified xsi:type="dcterms:W3CDTF">2023-06-19T16:27:50Z</dcterms:modified>
</cp:coreProperties>
</file>