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1234" r:id="rId2"/>
    <p:sldId id="1110" r:id="rId3"/>
    <p:sldId id="1200" r:id="rId4"/>
    <p:sldId id="1148" r:id="rId5"/>
    <p:sldId id="1237" r:id="rId6"/>
    <p:sldId id="1201" r:id="rId7"/>
    <p:sldId id="1238" r:id="rId8"/>
    <p:sldId id="1357" r:id="rId9"/>
    <p:sldId id="1239" r:id="rId10"/>
    <p:sldId id="1240" r:id="rId11"/>
    <p:sldId id="1358" r:id="rId12"/>
    <p:sldId id="1359" r:id="rId13"/>
    <p:sldId id="1360" r:id="rId14"/>
    <p:sldId id="1151" r:id="rId15"/>
    <p:sldId id="1152" r:id="rId16"/>
    <p:sldId id="1153" r:id="rId17"/>
    <p:sldId id="1155" r:id="rId18"/>
    <p:sldId id="1241" r:id="rId19"/>
    <p:sldId id="1158" r:id="rId20"/>
    <p:sldId id="1242" r:id="rId21"/>
    <p:sldId id="1169" r:id="rId22"/>
    <p:sldId id="1170" r:id="rId23"/>
    <p:sldId id="1171" r:id="rId24"/>
    <p:sldId id="1175" r:id="rId25"/>
    <p:sldId id="1198" r:id="rId26"/>
    <p:sldId id="1199" r:id="rId27"/>
    <p:sldId id="1206" r:id="rId28"/>
    <p:sldId id="1207" r:id="rId29"/>
    <p:sldId id="1209" r:id="rId30"/>
    <p:sldId id="1210" r:id="rId31"/>
    <p:sldId id="1211" r:id="rId32"/>
    <p:sldId id="1212" r:id="rId33"/>
    <p:sldId id="1243" r:id="rId34"/>
    <p:sldId id="1214" r:id="rId35"/>
    <p:sldId id="1215" r:id="rId36"/>
    <p:sldId id="1244" r:id="rId37"/>
    <p:sldId id="1216" r:id="rId38"/>
    <p:sldId id="1217" r:id="rId39"/>
    <p:sldId id="1218" r:id="rId40"/>
    <p:sldId id="1245" r:id="rId41"/>
    <p:sldId id="1246" r:id="rId42"/>
    <p:sldId id="1221" r:id="rId43"/>
    <p:sldId id="1247" r:id="rId44"/>
    <p:sldId id="1248" r:id="rId45"/>
    <p:sldId id="1224" r:id="rId46"/>
    <p:sldId id="1249" r:id="rId47"/>
    <p:sldId id="1250" r:id="rId48"/>
    <p:sldId id="1227" r:id="rId49"/>
    <p:sldId id="1251" r:id="rId50"/>
    <p:sldId id="1252" r:id="rId51"/>
    <p:sldId id="1253" r:id="rId52"/>
    <p:sldId id="1231" r:id="rId53"/>
    <p:sldId id="1256" r:id="rId54"/>
    <p:sldId id="1257" r:id="rId55"/>
    <p:sldId id="1204" r:id="rId56"/>
    <p:sldId id="107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1345" autoAdjust="0"/>
  </p:normalViewPr>
  <p:slideViewPr>
    <p:cSldViewPr>
      <p:cViewPr varScale="1">
        <p:scale>
          <a:sx n="104" d="100"/>
          <a:sy n="104" d="100"/>
        </p:scale>
        <p:origin x="1680" y="11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7593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A Warm Cable Equals High Resistance</a:t>
            </a:r>
          </a:p>
          <a:p>
            <a:r>
              <a:rPr lang="en-US" sz="1200" b="0" i="0" u="none" strike="noStrike" kern="1200" baseline="0" dirty="0">
                <a:solidFill>
                  <a:schemeClr val="tx1"/>
                </a:solidFill>
                <a:latin typeface="+mn-lt"/>
                <a:ea typeface="+mn-ea"/>
                <a:cs typeface="+mn-cs"/>
              </a:rPr>
              <a:t>If a cable or connection is warm to the touch, there is electrical resistance in the cable or connection. The resistance changes electrical energy into heat energy. Therefore, if a voltmeter is not available, touch the battery cables and connections while cranking the engine. If any cable or connection is hot to the touch,</a:t>
            </a:r>
          </a:p>
          <a:p>
            <a:r>
              <a:rPr lang="en-US" sz="1200" b="0" i="0" u="none" strike="noStrike" kern="1200" baseline="0" dirty="0">
                <a:solidFill>
                  <a:schemeClr val="tx1"/>
                </a:solidFill>
                <a:latin typeface="+mn-lt"/>
                <a:ea typeface="+mn-ea"/>
                <a:cs typeface="+mn-cs"/>
              </a:rPr>
              <a:t>it should be cleaned or replaced.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143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Watch the Dome Light</a:t>
            </a:r>
          </a:p>
          <a:p>
            <a:r>
              <a:rPr lang="en-US" sz="1200" b="0" i="0" u="none" strike="noStrike" kern="1200" baseline="0" dirty="0">
                <a:solidFill>
                  <a:schemeClr val="tx1"/>
                </a:solidFill>
                <a:latin typeface="+mn-lt"/>
                <a:ea typeface="+mn-ea"/>
                <a:cs typeface="+mn-cs"/>
              </a:rPr>
              <a:t>When diagnosing any starter-related problem, open the door of the vehicle and observe the brightness of the dome or interior light(s).</a:t>
            </a:r>
          </a:p>
          <a:p>
            <a:r>
              <a:rPr lang="en-US" sz="1200" b="0" i="0" u="none" strike="noStrike" kern="1200" baseline="0" dirty="0">
                <a:solidFill>
                  <a:schemeClr val="tx1"/>
                </a:solidFill>
                <a:latin typeface="+mn-lt"/>
                <a:ea typeface="+mn-ea"/>
                <a:cs typeface="+mn-cs"/>
              </a:rPr>
              <a:t>The brightness of any electrical lamp is proportional to the voltage of the battery. Normal operation of the starter results in a slight dimming of the dome light.</a:t>
            </a:r>
          </a:p>
          <a:p>
            <a:r>
              <a:rPr lang="en-US" sz="1200" b="0" i="0" u="none" strike="noStrike" kern="1200" baseline="0" dirty="0">
                <a:solidFill>
                  <a:schemeClr val="tx1"/>
                </a:solidFill>
                <a:latin typeface="+mn-lt"/>
                <a:ea typeface="+mn-ea"/>
                <a:cs typeface="+mn-cs"/>
              </a:rPr>
              <a:t>If the light remains bright, the problem is usually an open in the control circuit. If the light goes out or almost goes out, there could be a problem with the following:</a:t>
            </a:r>
          </a:p>
          <a:p>
            <a:r>
              <a:rPr lang="en-US" sz="1200" b="0" i="0" u="none" strike="noStrike" kern="1200" baseline="0" dirty="0">
                <a:solidFill>
                  <a:schemeClr val="tx1"/>
                </a:solidFill>
                <a:latin typeface="+mn-lt"/>
                <a:ea typeface="+mn-ea"/>
                <a:cs typeface="+mn-cs"/>
              </a:rPr>
              <a:t>A shorted or grounded armature of field coils inside the starter Loose or corroded battery connections or cables Weak or discharged battery</a:t>
            </a:r>
          </a:p>
          <a:p>
            <a:pPr marL="0" marR="0" lvl="0" indent="0" algn="l" rtl="0">
              <a:lnSpc>
                <a:spcPct val="100000"/>
              </a:lnSpc>
              <a:spcBef>
                <a:spcPts val="0"/>
              </a:spcBef>
              <a:spcAft>
                <a:spcPts val="0"/>
              </a:spcAft>
              <a:buClr>
                <a:schemeClr val="dk1"/>
              </a:buClr>
              <a:buSzPct val="25000"/>
              <a:buFont typeface="Arial"/>
              <a:buNone/>
            </a:pPr>
            <a:endParaRPr lang="en-US" sz="1400" b="1" i="0" u="sng" strike="noStrike" cap="none" dirty="0">
              <a:solidFill>
                <a:schemeClr val="dk1"/>
              </a:solidFill>
              <a:latin typeface="Arial"/>
              <a:ea typeface="Arial"/>
              <a:cs typeface="Arial"/>
              <a:sym typeface="Arial"/>
            </a:endParaRPr>
          </a:p>
          <a:p>
            <a:r>
              <a:rPr lang="en-US" sz="1200" b="0" i="0" u="none" strike="noStrike" cap="none" dirty="0">
                <a:solidFill>
                  <a:schemeClr val="dk1"/>
                </a:solidFill>
                <a:latin typeface="Arial"/>
                <a:ea typeface="Arial"/>
                <a:cs typeface="Arial"/>
                <a:sym typeface="Arial"/>
              </a:rPr>
              <a:t>CASE STUDY:</a:t>
            </a:r>
            <a:r>
              <a:rPr lang="en-US" sz="1200" b="0" i="0" u="none" strike="noStrike" cap="none" baseline="0" dirty="0">
                <a:solidFill>
                  <a:schemeClr val="dk1"/>
                </a:solidFill>
                <a:latin typeface="Arial"/>
                <a:ea typeface="Arial"/>
                <a:cs typeface="Arial"/>
                <a:sym typeface="Arial"/>
              </a:rPr>
              <a:t> </a:t>
            </a:r>
            <a:r>
              <a:rPr lang="en-US" sz="1200" b="0" i="0" u="none" strike="noStrike" kern="1200" baseline="0" dirty="0">
                <a:solidFill>
                  <a:schemeClr val="tx1"/>
                </a:solidFill>
                <a:latin typeface="+mn-lt"/>
                <a:ea typeface="+mn-ea"/>
                <a:cs typeface="+mn-cs"/>
              </a:rPr>
              <a:t>The Case of the No-Crank Camaro</a:t>
            </a:r>
          </a:p>
          <a:p>
            <a:r>
              <a:rPr lang="en-US" sz="1200" b="0" i="0" u="none" strike="noStrike" kern="1200" baseline="0" dirty="0">
                <a:solidFill>
                  <a:schemeClr val="tx1"/>
                </a:solidFill>
                <a:latin typeface="+mn-lt"/>
                <a:ea typeface="+mn-ea"/>
                <a:cs typeface="+mn-cs"/>
              </a:rPr>
              <a:t>The owner of a Camaro SS equipped with a 6.2 liter V-8 and a six-speed manual transmission had the car towed to a shop for a no crank, no start condition. The technician used a scan tool and was able to retrieve a stored diagnostic trouble code (DTC) P0807. This code indicated a fault with the clutch pedal position (CPP) sensor. The clutch pedal position sensor was removed and it was found to be internally shorted. A new sensor was installed and the technician performed a relearn procedure as specified in service information. The car was then able to crank and start and verified that no codes were present.</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Complaint—The customer stated that the engine would not crank or start.</a:t>
            </a:r>
          </a:p>
          <a:p>
            <a:r>
              <a:rPr lang="en-US" sz="1200" b="1" i="0" u="none" strike="noStrike" kern="1200" baseline="0" dirty="0">
                <a:solidFill>
                  <a:schemeClr val="tx1"/>
                </a:solidFill>
                <a:latin typeface="+mn-lt"/>
                <a:ea typeface="+mn-ea"/>
                <a:cs typeface="+mn-cs"/>
              </a:rPr>
              <a:t>Cause—A shorted clutch pedal position (CPP) sensor.</a:t>
            </a:r>
          </a:p>
          <a:p>
            <a:r>
              <a:rPr lang="en-US" sz="1200" b="1" i="0" u="none" strike="noStrike" kern="1200" baseline="0" dirty="0">
                <a:solidFill>
                  <a:schemeClr val="tx1"/>
                </a:solidFill>
                <a:latin typeface="+mn-lt"/>
                <a:ea typeface="+mn-ea"/>
                <a:cs typeface="+mn-cs"/>
              </a:rPr>
              <a:t>Correction—The clutch pedal position sensor was replaced and a relearn procedure was performed</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4346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5551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001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3203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3396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604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2314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758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969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6480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349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6189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7289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302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1570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9484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Voltage Drop Is Resistance</a:t>
            </a:r>
          </a:p>
          <a:p>
            <a:r>
              <a:rPr lang="en-US" sz="1200" b="0" i="0" u="none" strike="noStrike" kern="1200" baseline="0" dirty="0">
                <a:solidFill>
                  <a:schemeClr val="tx1"/>
                </a:solidFill>
                <a:latin typeface="+mn-lt"/>
                <a:ea typeface="+mn-ea"/>
                <a:cs typeface="+mn-cs"/>
              </a:rPr>
              <a:t>Many technicians have asked, “Why measure voltage drop when the resistance can be easily measured using an ohmmeter?” Think of a battery cable with all the strands of the cable broken, except for one strand. If an ohmmeter were used to measure the resistance of the cable, the reading would be very</a:t>
            </a:r>
          </a:p>
          <a:p>
            <a:r>
              <a:rPr lang="en-US" sz="1200" b="0" i="0" u="none" strike="noStrike" kern="1200" baseline="0" dirty="0">
                <a:solidFill>
                  <a:schemeClr val="tx1"/>
                </a:solidFill>
                <a:latin typeface="+mn-lt"/>
                <a:ea typeface="+mn-ea"/>
                <a:cs typeface="+mn-cs"/>
              </a:rPr>
              <a:t>low, probably less than 1 ohm. However, the cable is not capable of conducting the amount of current necessary to crank the engine. In less severe cases, several strands can be broken, thereby affecting the operation of the starter motor. Although the resistance of the battery cable does not indicate an increase, the restriction to current flow causes heat and a drop of voltage available at the starter.  Because resistance is not effective until current flows, measuring the voltage drop (differences in voltage between two points) is the most accurate method of determining the true resistance in a circuit.  How much is too much? According to Bosch Corporation, all electrical circuits should have a maximum of 3% loss of the circuit voltage to resistance. Therefore, in a 12 volt circuit, the maximum loss of voltage in cables and connections should be 0.36 volt (12 × 0.03 = 0.36 volt). The remaining 97% of the circuit voltage (11.64 volts) is available to operate the electrical device (load). Just remember:</a:t>
            </a:r>
          </a:p>
          <a:p>
            <a:r>
              <a:rPr lang="en-US" sz="1400" b="1" i="0" u="sng" strike="noStrike" kern="1200" baseline="0" dirty="0">
                <a:solidFill>
                  <a:schemeClr val="tx1"/>
                </a:solidFill>
                <a:latin typeface="+mn-lt"/>
                <a:ea typeface="+mn-ea"/>
                <a:cs typeface="+mn-cs"/>
              </a:rPr>
              <a:t>Low-voltage drop = Low resistance </a:t>
            </a:r>
          </a:p>
          <a:p>
            <a:r>
              <a:rPr lang="en-US" sz="1400" b="1" i="0" u="sng" strike="noStrike" kern="1200" baseline="0" dirty="0">
                <a:solidFill>
                  <a:schemeClr val="tx1"/>
                </a:solidFill>
                <a:latin typeface="+mn-lt"/>
                <a:ea typeface="+mn-ea"/>
                <a:cs typeface="+mn-cs"/>
              </a:rPr>
              <a:t>High-voltage drop = high resistance</a:t>
            </a: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543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1660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00252777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23755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8089293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Starting System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10410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50.4 Battery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8775" y="1031608"/>
            <a:ext cx="4484688" cy="36724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3209822" cy="4524315"/>
          </a:xfrm>
        </p:spPr>
        <p:txBody>
          <a:bodyPr/>
          <a:lstStyle/>
          <a:p>
            <a:r>
              <a:rPr lang="en-US" sz="2400" dirty="0"/>
              <a:t>Place one voltmeter lead on the battery terminal and the other voltmeter lead on the cable end and crank the engine. The voltmeter reads the difference in voltage between the two leads, which should not exceed 0.20 volt (200 millivolts)</a:t>
            </a:r>
          </a:p>
        </p:txBody>
      </p:sp>
    </p:spTree>
    <p:extLst>
      <p:ext uri="{BB962C8B-B14F-4D97-AF65-F5344CB8AC3E}">
        <p14:creationId xmlns:p14="http://schemas.microsoft.com/office/powerpoint/2010/main" val="255495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Battery Volt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ter_usage_battery_volt_check_ch51">
            <a:hlinkClick r:id="" action="ppaction://media"/>
            <a:extLst>
              <a:ext uri="{FF2B5EF4-FFF2-40B4-BE49-F238E27FC236}">
                <a16:creationId xmlns:a16="http://schemas.microsoft.com/office/drawing/2014/main" id="{ADBEAEBF-AAAC-C4B4-5C0C-D2B23D3AD9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36" y="1248002"/>
            <a:ext cx="8741868" cy="4917301"/>
          </a:xfrm>
          <a:prstGeom prst="rect">
            <a:avLst/>
          </a:prstGeom>
        </p:spPr>
      </p:pic>
    </p:spTree>
    <p:extLst>
      <p:ext uri="{BB962C8B-B14F-4D97-AF65-F5344CB8AC3E}">
        <p14:creationId xmlns:p14="http://schemas.microsoft.com/office/powerpoint/2010/main" val="2840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Battery Voltage Drop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ure_battery_voltage_drop_ch53">
            <a:hlinkClick r:id="" action="ppaction://media"/>
            <a:extLst>
              <a:ext uri="{FF2B5EF4-FFF2-40B4-BE49-F238E27FC236}">
                <a16:creationId xmlns:a16="http://schemas.microsoft.com/office/drawing/2014/main" id="{BCB2CF8C-CF11-3696-7BE7-F307F92432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94" y="1066799"/>
            <a:ext cx="9064005" cy="5098503"/>
          </a:xfrm>
          <a:prstGeom prst="rect">
            <a:avLst/>
          </a:prstGeom>
        </p:spPr>
      </p:pic>
    </p:spTree>
    <p:extLst>
      <p:ext uri="{BB962C8B-B14F-4D97-AF65-F5344CB8AC3E}">
        <p14:creationId xmlns:p14="http://schemas.microsoft.com/office/powerpoint/2010/main" val="36018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Drain Test,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attery_drain_test_clamp_meter">
            <a:hlinkClick r:id="" action="ppaction://media"/>
            <a:extLst>
              <a:ext uri="{FF2B5EF4-FFF2-40B4-BE49-F238E27FC236}">
                <a16:creationId xmlns:a16="http://schemas.microsoft.com/office/drawing/2014/main" id="{30BEF855-50B2-A441-ABDD-5543892F40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09" y="1058748"/>
            <a:ext cx="9144000" cy="5143500"/>
          </a:xfrm>
          <a:prstGeom prst="rect">
            <a:avLst/>
          </a:prstGeom>
        </p:spPr>
      </p:pic>
    </p:spTree>
    <p:extLst>
      <p:ext uri="{BB962C8B-B14F-4D97-AF65-F5344CB8AC3E}">
        <p14:creationId xmlns:p14="http://schemas.microsoft.com/office/powerpoint/2010/main" val="4320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purpose of the voltage drop testing?</a:t>
            </a:r>
          </a:p>
        </p:txBody>
      </p:sp>
    </p:spTree>
    <p:extLst>
      <p:ext uri="{BB962C8B-B14F-4D97-AF65-F5344CB8AC3E}">
        <p14:creationId xmlns:p14="http://schemas.microsoft.com/office/powerpoint/2010/main" val="294309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Answer 1</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To ensure no unwanted resistance exists in the circuit.</a:t>
            </a:r>
          </a:p>
        </p:txBody>
      </p:sp>
    </p:spTree>
    <p:extLst>
      <p:ext uri="{BB962C8B-B14F-4D97-AF65-F5344CB8AC3E}">
        <p14:creationId xmlns:p14="http://schemas.microsoft.com/office/powerpoint/2010/main" val="92567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Control Circuit Testing</a:t>
            </a:r>
          </a:p>
        </p:txBody>
      </p:sp>
      <p:sp>
        <p:nvSpPr>
          <p:cNvPr id="4" name="Content Placeholder 3"/>
          <p:cNvSpPr>
            <a:spLocks noGrp="1"/>
          </p:cNvSpPr>
          <p:nvPr>
            <p:ph idx="1"/>
          </p:nvPr>
        </p:nvSpPr>
        <p:spPr>
          <a:xfrm>
            <a:off x="457200" y="990600"/>
            <a:ext cx="8229600" cy="3624069"/>
          </a:xfrm>
        </p:spPr>
        <p:txBody>
          <a:bodyPr>
            <a:spAutoFit/>
          </a:bodyPr>
          <a:lstStyle/>
          <a:p>
            <a:r>
              <a:rPr lang="en-IN" sz="2400" dirty="0"/>
              <a:t>An open or break anywhere in the control circuit prevents the operation of the starter motor.</a:t>
            </a:r>
          </a:p>
          <a:p>
            <a:r>
              <a:rPr lang="en-IN" sz="2400" dirty="0"/>
              <a:t>Components to be checked</a:t>
            </a:r>
          </a:p>
          <a:p>
            <a:pPr lvl="1"/>
            <a:r>
              <a:rPr lang="en-IN" sz="2400" dirty="0"/>
              <a:t>Neutral safety or clutch switch</a:t>
            </a:r>
          </a:p>
          <a:p>
            <a:pPr lvl="1"/>
            <a:r>
              <a:rPr lang="en-IN" sz="2400" dirty="0"/>
              <a:t>Blown crank fuse</a:t>
            </a:r>
          </a:p>
          <a:p>
            <a:pPr lvl="1"/>
            <a:r>
              <a:rPr lang="en-IN" sz="2400" dirty="0"/>
              <a:t>Open at the ignition switch in the crank position</a:t>
            </a:r>
          </a:p>
          <a:p>
            <a:pPr lvl="1"/>
            <a:r>
              <a:rPr lang="en-IN" sz="2400" dirty="0"/>
              <a:t>Starter relay or module, if equipped</a:t>
            </a:r>
          </a:p>
          <a:p>
            <a:pPr lvl="1"/>
            <a:r>
              <a:rPr lang="en-IN" sz="2400" dirty="0"/>
              <a:t>Antitheft controls</a:t>
            </a:r>
          </a:p>
        </p:txBody>
      </p:sp>
    </p:spTree>
    <p:extLst>
      <p:ext uri="{BB962C8B-B14F-4D97-AF65-F5344CB8AC3E}">
        <p14:creationId xmlns:p14="http://schemas.microsoft.com/office/powerpoint/2010/main" val="357074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695"/>
            <a:ext cx="8229600" cy="646331"/>
          </a:xfrm>
        </p:spPr>
        <p:txBody>
          <a:bodyPr>
            <a:spAutoFit/>
          </a:bodyPr>
          <a:lstStyle/>
          <a:p>
            <a:r>
              <a:rPr lang="en-US" dirty="0"/>
              <a:t>Starter Amperage Test</a:t>
            </a:r>
          </a:p>
        </p:txBody>
      </p:sp>
      <p:sp>
        <p:nvSpPr>
          <p:cNvPr id="4" name="Content Placeholder 3"/>
          <p:cNvSpPr>
            <a:spLocks noGrp="1"/>
          </p:cNvSpPr>
          <p:nvPr>
            <p:ph idx="1"/>
          </p:nvPr>
        </p:nvSpPr>
        <p:spPr>
          <a:xfrm>
            <a:off x="457200" y="1060371"/>
            <a:ext cx="8229600" cy="3816429"/>
          </a:xfrm>
        </p:spPr>
        <p:txBody>
          <a:bodyPr>
            <a:spAutoFit/>
          </a:bodyPr>
          <a:lstStyle/>
          <a:p>
            <a:r>
              <a:rPr lang="en-IN" sz="2400" dirty="0"/>
              <a:t>Reason for Starter Amperage Test</a:t>
            </a:r>
          </a:p>
          <a:p>
            <a:pPr lvl="1"/>
            <a:r>
              <a:rPr lang="en-IN" sz="2400" dirty="0"/>
              <a:t>Slow or no cranking of the engine</a:t>
            </a:r>
          </a:p>
          <a:p>
            <a:r>
              <a:rPr lang="en-IN" sz="2400" dirty="0"/>
              <a:t>Test Preparation</a:t>
            </a:r>
          </a:p>
          <a:p>
            <a:pPr lvl="1"/>
            <a:r>
              <a:rPr lang="en-IN" sz="2400" dirty="0"/>
              <a:t>Battery is sufficiently charged (75% or more)</a:t>
            </a:r>
          </a:p>
          <a:p>
            <a:r>
              <a:rPr lang="en-IN" sz="2400" dirty="0"/>
              <a:t>Specifications:</a:t>
            </a:r>
          </a:p>
          <a:p>
            <a:pPr lvl="1"/>
            <a:r>
              <a:rPr lang="en-IN" sz="2400" dirty="0"/>
              <a:t>4-cylinder engines = 150 to 185 amperes</a:t>
            </a:r>
          </a:p>
          <a:p>
            <a:pPr lvl="1"/>
            <a:r>
              <a:rPr lang="en-IN" sz="2400" dirty="0"/>
              <a:t>6-cylinder engines = 160 to 200 amperes</a:t>
            </a:r>
          </a:p>
          <a:p>
            <a:pPr lvl="1"/>
            <a:r>
              <a:rPr lang="en-IN" sz="2400" dirty="0"/>
              <a:t>8-cylinder engines = 185 to 250 amperes</a:t>
            </a:r>
          </a:p>
        </p:txBody>
      </p:sp>
    </p:spTree>
    <p:extLst>
      <p:ext uri="{BB962C8B-B14F-4D97-AF65-F5344CB8AC3E}">
        <p14:creationId xmlns:p14="http://schemas.microsoft.com/office/powerpoint/2010/main" val="64163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50.5 Amperage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8300" y="1007533"/>
            <a:ext cx="5867400" cy="42227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5389" y="5334000"/>
            <a:ext cx="7553222" cy="830997"/>
          </a:xfrm>
        </p:spPr>
        <p:txBody>
          <a:bodyPr/>
          <a:lstStyle/>
          <a:p>
            <a:r>
              <a:rPr lang="en-US" sz="2400" dirty="0"/>
              <a:t>A starter amperage tester uses an amp probe around the positive or negative battery cables</a:t>
            </a:r>
          </a:p>
        </p:txBody>
      </p:sp>
    </p:spTree>
    <p:extLst>
      <p:ext uri="{BB962C8B-B14F-4D97-AF65-F5344CB8AC3E}">
        <p14:creationId xmlns:p14="http://schemas.microsoft.com/office/powerpoint/2010/main" val="1611659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3203"/>
            <a:ext cx="8229600" cy="646331"/>
          </a:xfrm>
        </p:spPr>
        <p:txBody>
          <a:bodyPr>
            <a:spAutoFit/>
          </a:bodyPr>
          <a:lstStyle/>
          <a:p>
            <a:r>
              <a:rPr lang="en-US" dirty="0"/>
              <a:t>Starter Removal</a:t>
            </a:r>
          </a:p>
        </p:txBody>
      </p:sp>
      <p:sp>
        <p:nvSpPr>
          <p:cNvPr id="4" name="Content Placeholder 3"/>
          <p:cNvSpPr>
            <a:spLocks noGrp="1"/>
          </p:cNvSpPr>
          <p:nvPr>
            <p:ph idx="1"/>
          </p:nvPr>
        </p:nvSpPr>
        <p:spPr>
          <a:xfrm>
            <a:off x="457200" y="1127879"/>
            <a:ext cx="8229600" cy="3139321"/>
          </a:xfrm>
        </p:spPr>
        <p:txBody>
          <a:bodyPr>
            <a:spAutoFit/>
          </a:bodyPr>
          <a:lstStyle/>
          <a:p>
            <a:r>
              <a:rPr lang="en-IN" sz="2400" dirty="0"/>
              <a:t>Procedure</a:t>
            </a:r>
          </a:p>
          <a:p>
            <a:pPr lvl="1"/>
            <a:r>
              <a:rPr lang="en-IN" sz="2400" dirty="0"/>
              <a:t>Disconnect the negative battery cable.</a:t>
            </a:r>
          </a:p>
          <a:p>
            <a:pPr lvl="1"/>
            <a:r>
              <a:rPr lang="en-IN" sz="2400" dirty="0"/>
              <a:t>Hoist the vehicle safely (as needed).</a:t>
            </a:r>
          </a:p>
          <a:p>
            <a:pPr lvl="1"/>
            <a:r>
              <a:rPr lang="en-IN" sz="2400" dirty="0"/>
              <a:t>Remove the starter retaining bolts.</a:t>
            </a:r>
          </a:p>
          <a:p>
            <a:pPr lvl="1"/>
            <a:r>
              <a:rPr lang="en-IN" sz="2400" dirty="0"/>
              <a:t>Gain access to the wiring.</a:t>
            </a:r>
          </a:p>
          <a:p>
            <a:pPr lvl="1"/>
            <a:r>
              <a:rPr lang="en-IN" sz="2400" dirty="0"/>
              <a:t>Disconnect and label the wire(s).</a:t>
            </a:r>
          </a:p>
          <a:p>
            <a:pPr lvl="1"/>
            <a:r>
              <a:rPr lang="en-IN" sz="2400" dirty="0"/>
              <a:t>Inspect the flywheel (flexplate) for ring gear damage.</a:t>
            </a:r>
            <a:endParaRPr lang="en-US" sz="2400" dirty="0"/>
          </a:p>
        </p:txBody>
      </p:sp>
    </p:spTree>
    <p:extLst>
      <p:ext uri="{BB962C8B-B14F-4D97-AF65-F5344CB8AC3E}">
        <p14:creationId xmlns:p14="http://schemas.microsoft.com/office/powerpoint/2010/main" val="388742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778"/>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90600"/>
            <a:ext cx="8229600" cy="3816429"/>
          </a:xfrm>
        </p:spPr>
        <p:txBody>
          <a:bodyPr>
            <a:spAutoFit/>
          </a:bodyPr>
          <a:lstStyle/>
          <a:p>
            <a:pPr marL="695325" indent="-695325">
              <a:buNone/>
            </a:pPr>
            <a:r>
              <a:rPr lang="en-IN" sz="2400" b="1" dirty="0">
                <a:solidFill>
                  <a:schemeClr val="bg2"/>
                </a:solidFill>
              </a:rPr>
              <a:t>50.1 </a:t>
            </a:r>
            <a:r>
              <a:rPr lang="en-IN" sz="2400" dirty="0"/>
              <a:t>Explain the procedure to troubleshoot a starting system problem.</a:t>
            </a:r>
          </a:p>
          <a:p>
            <a:pPr marL="695325" indent="-695325">
              <a:buNone/>
            </a:pPr>
            <a:r>
              <a:rPr lang="en-IN" sz="2400" b="1" dirty="0">
                <a:solidFill>
                  <a:schemeClr val="bg2"/>
                </a:solidFill>
              </a:rPr>
              <a:t>50.2 </a:t>
            </a:r>
            <a:r>
              <a:rPr lang="en-IN" sz="2400" dirty="0"/>
              <a:t>Discuss how to perform a voltage drop test on the cranking circuit.</a:t>
            </a:r>
          </a:p>
          <a:p>
            <a:pPr marL="695325" indent="-695325">
              <a:buNone/>
            </a:pPr>
            <a:r>
              <a:rPr lang="en-IN" sz="2400" b="1" dirty="0">
                <a:solidFill>
                  <a:schemeClr val="bg2"/>
                </a:solidFill>
              </a:rPr>
              <a:t>50.3 </a:t>
            </a:r>
            <a:r>
              <a:rPr lang="en-US" sz="2400" dirty="0"/>
              <a:t>Perform control circuit testing.</a:t>
            </a:r>
          </a:p>
          <a:p>
            <a:pPr marL="695325" indent="-695325">
              <a:buNone/>
            </a:pPr>
            <a:r>
              <a:rPr lang="en-IN" sz="2400" b="1" dirty="0">
                <a:solidFill>
                  <a:schemeClr val="bg2"/>
                </a:solidFill>
              </a:rPr>
              <a:t>50.4 </a:t>
            </a:r>
            <a:r>
              <a:rPr lang="en-US" sz="2400" dirty="0"/>
              <a:t>Perform a starter amperage test and determine necessary action.</a:t>
            </a:r>
          </a:p>
          <a:p>
            <a:pPr marL="695325" indent="-695325">
              <a:buNone/>
            </a:pPr>
            <a:r>
              <a:rPr lang="en-IN" sz="2400" b="1" dirty="0">
                <a:solidFill>
                  <a:schemeClr val="bg2"/>
                </a:solidFill>
              </a:rPr>
              <a:t>50.5 </a:t>
            </a:r>
            <a:r>
              <a:rPr lang="en-US" sz="2400" dirty="0"/>
              <a:t>Describe the procedure to remove a starter motor.</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50.6 Northstar Starter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74520" y="990600"/>
            <a:ext cx="5394960" cy="43891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5389" y="5334000"/>
            <a:ext cx="7553222" cy="830997"/>
          </a:xfrm>
        </p:spPr>
        <p:txBody>
          <a:bodyPr/>
          <a:lstStyle/>
          <a:p>
            <a:r>
              <a:rPr lang="en-US" sz="2400" dirty="0"/>
              <a:t>The starter is located under the intake manifold on this Cadillac Northstar engine</a:t>
            </a:r>
          </a:p>
        </p:txBody>
      </p:sp>
    </p:spTree>
    <p:extLst>
      <p:ext uri="{BB962C8B-B14F-4D97-AF65-F5344CB8AC3E}">
        <p14:creationId xmlns:p14="http://schemas.microsoft.com/office/powerpoint/2010/main" val="103276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steps in removing a typical starter motor?</a:t>
            </a:r>
          </a:p>
        </p:txBody>
      </p:sp>
    </p:spTree>
    <p:extLst>
      <p:ext uri="{BB962C8B-B14F-4D97-AF65-F5344CB8AC3E}">
        <p14:creationId xmlns:p14="http://schemas.microsoft.com/office/powerpoint/2010/main" val="3594353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0797"/>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97074"/>
            <a:ext cx="8229600" cy="3270126"/>
          </a:xfrm>
        </p:spPr>
        <p:txBody>
          <a:bodyPr>
            <a:spAutoFit/>
          </a:bodyPr>
          <a:lstStyle/>
          <a:p>
            <a:pPr marL="0" indent="0">
              <a:buNone/>
            </a:pPr>
            <a:r>
              <a:rPr lang="en-IN" sz="2400" dirty="0">
                <a:solidFill>
                  <a:srgbClr val="000000"/>
                </a:solidFill>
              </a:rPr>
              <a:t>Disconnect the negative battery cable.</a:t>
            </a:r>
          </a:p>
          <a:p>
            <a:pPr marL="0" indent="0">
              <a:buNone/>
            </a:pPr>
            <a:r>
              <a:rPr lang="en-IN" sz="2400" dirty="0">
                <a:solidFill>
                  <a:srgbClr val="000000"/>
                </a:solidFill>
              </a:rPr>
              <a:t>Hoist the vehicle safely (as needed).</a:t>
            </a:r>
          </a:p>
          <a:p>
            <a:pPr marL="0" indent="0">
              <a:buNone/>
            </a:pPr>
            <a:r>
              <a:rPr lang="en-IN" sz="2400" dirty="0">
                <a:solidFill>
                  <a:srgbClr val="000000"/>
                </a:solidFill>
              </a:rPr>
              <a:t>Remove the starter retaining bolts.</a:t>
            </a:r>
          </a:p>
          <a:p>
            <a:pPr marL="0" indent="0">
              <a:buNone/>
            </a:pPr>
            <a:r>
              <a:rPr lang="en-IN" sz="2400" dirty="0">
                <a:solidFill>
                  <a:srgbClr val="000000"/>
                </a:solidFill>
              </a:rPr>
              <a:t>Gain access to the wiring.</a:t>
            </a:r>
          </a:p>
          <a:p>
            <a:pPr marL="0" indent="0">
              <a:buNone/>
            </a:pPr>
            <a:r>
              <a:rPr lang="en-IN" sz="2400" dirty="0">
                <a:solidFill>
                  <a:srgbClr val="000000"/>
                </a:solidFill>
              </a:rPr>
              <a:t>Disconnect and label the wire(s).</a:t>
            </a:r>
          </a:p>
          <a:p>
            <a:pPr marL="0" indent="0">
              <a:buNone/>
            </a:pPr>
            <a:r>
              <a:rPr lang="en-IN" sz="2400" dirty="0">
                <a:solidFill>
                  <a:srgbClr val="000000"/>
                </a:solidFill>
              </a:rPr>
              <a:t>Inspect the flywheel (flexplate) for ring gear damage.</a:t>
            </a:r>
            <a:endParaRPr lang="en-US" sz="2400" dirty="0">
              <a:solidFill>
                <a:srgbClr val="000000"/>
              </a:solidFill>
            </a:endParaRPr>
          </a:p>
        </p:txBody>
      </p:sp>
    </p:spTree>
    <p:extLst>
      <p:ext uri="{BB962C8B-B14F-4D97-AF65-F5344CB8AC3E}">
        <p14:creationId xmlns:p14="http://schemas.microsoft.com/office/powerpoint/2010/main" val="3290813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911"/>
            <a:ext cx="8229600" cy="646331"/>
          </a:xfrm>
        </p:spPr>
        <p:txBody>
          <a:bodyPr>
            <a:spAutoFit/>
          </a:bodyPr>
          <a:lstStyle/>
          <a:p>
            <a:r>
              <a:rPr lang="en-US" dirty="0">
                <a:solidFill>
                  <a:schemeClr val="bg2"/>
                </a:solidFill>
              </a:rPr>
              <a:t>Starter Motor Service</a:t>
            </a:r>
          </a:p>
        </p:txBody>
      </p:sp>
      <p:sp>
        <p:nvSpPr>
          <p:cNvPr id="4" name="Content Placeholder 3"/>
          <p:cNvSpPr>
            <a:spLocks noGrp="1"/>
          </p:cNvSpPr>
          <p:nvPr>
            <p:ph idx="1"/>
          </p:nvPr>
        </p:nvSpPr>
        <p:spPr>
          <a:xfrm>
            <a:off x="457200" y="1099587"/>
            <a:ext cx="8229600" cy="3701013"/>
          </a:xfrm>
        </p:spPr>
        <p:txBody>
          <a:bodyPr>
            <a:spAutoFit/>
          </a:bodyPr>
          <a:lstStyle/>
          <a:p>
            <a:r>
              <a:rPr lang="en-IN" sz="2400" dirty="0"/>
              <a:t>Purpose</a:t>
            </a:r>
          </a:p>
          <a:p>
            <a:pPr lvl="1"/>
            <a:r>
              <a:rPr lang="en-IN" sz="2400" dirty="0"/>
              <a:t>Most starter motors are replaced as an assembly.</a:t>
            </a:r>
          </a:p>
          <a:p>
            <a:pPr lvl="1"/>
            <a:r>
              <a:rPr lang="en-IN" sz="2400" dirty="0"/>
              <a:t>Some older starters can be serviced.</a:t>
            </a:r>
          </a:p>
          <a:p>
            <a:r>
              <a:rPr lang="en-IN" sz="2400" dirty="0"/>
              <a:t>Inspection and Testing</a:t>
            </a:r>
          </a:p>
          <a:p>
            <a:pPr lvl="1"/>
            <a:r>
              <a:rPr lang="en-IN" sz="2400" dirty="0"/>
              <a:t>Solenoid</a:t>
            </a:r>
          </a:p>
          <a:p>
            <a:pPr lvl="1"/>
            <a:r>
              <a:rPr lang="en-IN" sz="2400" dirty="0"/>
              <a:t>Starter armature</a:t>
            </a:r>
          </a:p>
          <a:p>
            <a:pPr lvl="1"/>
            <a:r>
              <a:rPr lang="en-IN" sz="2400" dirty="0"/>
              <a:t>Starter motor field coils</a:t>
            </a:r>
          </a:p>
          <a:p>
            <a:pPr lvl="1"/>
            <a:r>
              <a:rPr lang="en-IN" sz="2400" dirty="0"/>
              <a:t>Starter brush inspection</a:t>
            </a:r>
          </a:p>
        </p:txBody>
      </p:sp>
    </p:spTree>
    <p:extLst>
      <p:ext uri="{BB962C8B-B14F-4D97-AF65-F5344CB8AC3E}">
        <p14:creationId xmlns:p14="http://schemas.microsoft.com/office/powerpoint/2010/main" val="226161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1333"/>
            <a:ext cx="8229600" cy="646331"/>
          </a:xfrm>
        </p:spPr>
        <p:txBody>
          <a:bodyPr>
            <a:spAutoFit/>
          </a:bodyPr>
          <a:lstStyle/>
          <a:p>
            <a:r>
              <a:rPr lang="en-US" dirty="0">
                <a:solidFill>
                  <a:schemeClr val="bg2"/>
                </a:solidFill>
              </a:rPr>
              <a:t>Bench Testing</a:t>
            </a:r>
          </a:p>
        </p:txBody>
      </p:sp>
      <p:sp>
        <p:nvSpPr>
          <p:cNvPr id="4" name="Content Placeholder 3"/>
          <p:cNvSpPr>
            <a:spLocks noGrp="1"/>
          </p:cNvSpPr>
          <p:nvPr>
            <p:ph idx="1"/>
          </p:nvPr>
        </p:nvSpPr>
        <p:spPr>
          <a:xfrm>
            <a:off x="457200" y="1025619"/>
            <a:ext cx="8229600" cy="3470181"/>
          </a:xfrm>
        </p:spPr>
        <p:txBody>
          <a:bodyPr>
            <a:spAutoFit/>
          </a:bodyPr>
          <a:lstStyle/>
          <a:p>
            <a:r>
              <a:rPr lang="en-IN" sz="2400" dirty="0"/>
              <a:t>Every starter should be tested before installation in a vehicle.</a:t>
            </a:r>
          </a:p>
          <a:p>
            <a:r>
              <a:rPr lang="en-IN" sz="2400" dirty="0"/>
              <a:t>Bench testing is the usual method of ensuring starter has been properly repaired.</a:t>
            </a:r>
          </a:p>
          <a:p>
            <a:pPr lvl="1"/>
            <a:r>
              <a:rPr lang="en-IN" sz="2400" dirty="0"/>
              <a:t>Clamp the starter in a vise.</a:t>
            </a:r>
          </a:p>
          <a:p>
            <a:pPr lvl="1"/>
            <a:r>
              <a:rPr lang="en-IN" sz="2400" dirty="0"/>
              <a:t>Connect heavy-gauge jumper wires (minimum 4 gauge) to both a good battery and the starter.</a:t>
            </a:r>
          </a:p>
          <a:p>
            <a:pPr lvl="1"/>
            <a:r>
              <a:rPr lang="en-IN" sz="2400" dirty="0"/>
              <a:t>The starter motor operates within specifications.</a:t>
            </a:r>
            <a:endParaRPr lang="en-US" sz="2400" dirty="0"/>
          </a:p>
        </p:txBody>
      </p:sp>
    </p:spTree>
    <p:extLst>
      <p:ext uri="{BB962C8B-B14F-4D97-AF65-F5344CB8AC3E}">
        <p14:creationId xmlns:p14="http://schemas.microsoft.com/office/powerpoint/2010/main" val="2646562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218"/>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solidFill>
                  <a:srgbClr val="000000"/>
                </a:solidFill>
              </a:rPr>
              <a:t>What is the purpose of bench testing the starter motor?</a:t>
            </a:r>
          </a:p>
        </p:txBody>
      </p:sp>
    </p:spTree>
    <p:extLst>
      <p:ext uri="{BB962C8B-B14F-4D97-AF65-F5344CB8AC3E}">
        <p14:creationId xmlns:p14="http://schemas.microsoft.com/office/powerpoint/2010/main" val="2692206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8886"/>
            <a:ext cx="8229600" cy="646331"/>
          </a:xfrm>
        </p:spPr>
        <p:txBody>
          <a:bodyPr>
            <a:spAutoFit/>
          </a:bodyPr>
          <a:lstStyle/>
          <a:p>
            <a:r>
              <a:rPr lang="en-US" dirty="0"/>
              <a:t>Answer 3</a:t>
            </a:r>
            <a:endParaRPr lang="en-US"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solidFill>
                  <a:srgbClr val="000000"/>
                </a:solidFill>
              </a:rPr>
              <a:t>To ensure it operates properly before it is reinstalled on the vehicle.</a:t>
            </a:r>
          </a:p>
        </p:txBody>
      </p:sp>
    </p:spTree>
    <p:extLst>
      <p:ext uri="{BB962C8B-B14F-4D97-AF65-F5344CB8AC3E}">
        <p14:creationId xmlns:p14="http://schemas.microsoft.com/office/powerpoint/2010/main" val="227844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085"/>
            <a:ext cx="8229600" cy="646331"/>
          </a:xfrm>
        </p:spPr>
        <p:txBody>
          <a:bodyPr>
            <a:spAutoFit/>
          </a:bodyPr>
          <a:lstStyle/>
          <a:p>
            <a:r>
              <a:rPr lang="en-US" dirty="0">
                <a:solidFill>
                  <a:schemeClr val="bg2"/>
                </a:solidFill>
              </a:rPr>
              <a:t>Starter Installation</a:t>
            </a:r>
          </a:p>
        </p:txBody>
      </p:sp>
      <p:sp>
        <p:nvSpPr>
          <p:cNvPr id="4" name="Content Placeholder 3"/>
          <p:cNvSpPr>
            <a:spLocks noGrp="1"/>
          </p:cNvSpPr>
          <p:nvPr>
            <p:ph idx="1"/>
          </p:nvPr>
        </p:nvSpPr>
        <p:spPr>
          <a:xfrm>
            <a:off x="457200" y="1060371"/>
            <a:ext cx="8229600" cy="3816429"/>
          </a:xfrm>
        </p:spPr>
        <p:txBody>
          <a:bodyPr>
            <a:spAutoFit/>
          </a:bodyPr>
          <a:lstStyle/>
          <a:p>
            <a:r>
              <a:rPr lang="en-IN" sz="2400" dirty="0"/>
              <a:t>Check service information for the exact wiring connections.</a:t>
            </a:r>
          </a:p>
          <a:p>
            <a:r>
              <a:rPr lang="en-IN" sz="2400" dirty="0"/>
              <a:t>Verify that all electrical connections on the starter-motor are in good condition.</a:t>
            </a:r>
          </a:p>
          <a:p>
            <a:r>
              <a:rPr lang="en-IN" sz="2400" dirty="0"/>
              <a:t>Attach the power and control wires.</a:t>
            </a:r>
          </a:p>
          <a:p>
            <a:r>
              <a:rPr lang="en-IN" sz="2400" dirty="0"/>
              <a:t>Install the starter, and torque all the fasteners to factory specifications.</a:t>
            </a:r>
          </a:p>
          <a:p>
            <a:r>
              <a:rPr lang="en-IN" sz="2400" dirty="0"/>
              <a:t>Perform a starter amperage draw test and check for proper engine cranking.</a:t>
            </a:r>
            <a:endParaRPr lang="en-US" sz="2400" dirty="0"/>
          </a:p>
        </p:txBody>
      </p:sp>
    </p:spTree>
    <p:extLst>
      <p:ext uri="{BB962C8B-B14F-4D97-AF65-F5344CB8AC3E}">
        <p14:creationId xmlns:p14="http://schemas.microsoft.com/office/powerpoint/2010/main" val="3853275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1333"/>
            <a:ext cx="8229600" cy="646331"/>
          </a:xfrm>
        </p:spPr>
        <p:txBody>
          <a:bodyPr>
            <a:spAutoFit/>
          </a:bodyPr>
          <a:lstStyle/>
          <a:p>
            <a:r>
              <a:rPr lang="en-IN" dirty="0">
                <a:solidFill>
                  <a:schemeClr val="bg2"/>
                </a:solidFill>
              </a:rPr>
              <a:t>Starter Drive-to-Flywheel Clearance</a:t>
            </a:r>
            <a:endParaRPr lang="en-US" dirty="0">
              <a:solidFill>
                <a:schemeClr val="bg2"/>
              </a:solidFill>
            </a:endParaRPr>
          </a:p>
        </p:txBody>
      </p:sp>
      <p:sp>
        <p:nvSpPr>
          <p:cNvPr id="4" name="Content Placeholder 3"/>
          <p:cNvSpPr>
            <a:spLocks noGrp="1"/>
          </p:cNvSpPr>
          <p:nvPr>
            <p:ph idx="1"/>
          </p:nvPr>
        </p:nvSpPr>
        <p:spPr>
          <a:xfrm>
            <a:off x="457200" y="1025619"/>
            <a:ext cx="8229600" cy="3470181"/>
          </a:xfrm>
        </p:spPr>
        <p:txBody>
          <a:bodyPr>
            <a:spAutoFit/>
          </a:bodyPr>
          <a:lstStyle/>
          <a:p>
            <a:r>
              <a:rPr lang="en-IN" sz="2400" dirty="0"/>
              <a:t>Need for Shims</a:t>
            </a:r>
          </a:p>
          <a:p>
            <a:pPr lvl="1"/>
            <a:r>
              <a:rPr lang="en-IN" sz="2400" dirty="0"/>
              <a:t>Many starters use shims, which are thin metal strips, between the flywheel and the engine block mounting pad to provide the proper clearance.</a:t>
            </a:r>
          </a:p>
          <a:p>
            <a:r>
              <a:rPr lang="en-IN" sz="2400" dirty="0"/>
              <a:t>Symptoms of Clearance Problems</a:t>
            </a:r>
          </a:p>
          <a:p>
            <a:pPr lvl="1"/>
            <a:r>
              <a:rPr lang="en-IN" sz="2400" dirty="0"/>
              <a:t>Clearance too great: A high pitched whine during cranking.</a:t>
            </a:r>
          </a:p>
          <a:p>
            <a:pPr lvl="1"/>
            <a:r>
              <a:rPr lang="en-IN" sz="2400" dirty="0"/>
              <a:t>Clearance to small: The starter may bind, crank slowly.</a:t>
            </a:r>
            <a:endParaRPr lang="en-US" sz="2400" dirty="0"/>
          </a:p>
        </p:txBody>
      </p:sp>
    </p:spTree>
    <p:extLst>
      <p:ext uri="{BB962C8B-B14F-4D97-AF65-F5344CB8AC3E}">
        <p14:creationId xmlns:p14="http://schemas.microsoft.com/office/powerpoint/2010/main" val="355686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8137"/>
            <a:ext cx="8229600" cy="646331"/>
          </a:xfrm>
        </p:spPr>
        <p:txBody>
          <a:bodyPr>
            <a:spAutoFit/>
          </a:bodyPr>
          <a:lstStyle/>
          <a:p>
            <a:r>
              <a:rPr lang="en-IN" dirty="0">
                <a:solidFill>
                  <a:schemeClr val="bg2"/>
                </a:solidFill>
              </a:rPr>
              <a:t>Starting System Symptom Guide</a:t>
            </a:r>
            <a:endParaRPr lang="en-US" dirty="0">
              <a:solidFill>
                <a:schemeClr val="bg2"/>
              </a:solidFill>
            </a:endParaRPr>
          </a:p>
        </p:txBody>
      </p:sp>
      <p:sp>
        <p:nvSpPr>
          <p:cNvPr id="4" name="Content Placeholder 3"/>
          <p:cNvSpPr>
            <a:spLocks noGrp="1"/>
          </p:cNvSpPr>
          <p:nvPr>
            <p:ph idx="1"/>
          </p:nvPr>
        </p:nvSpPr>
        <p:spPr>
          <a:xfrm>
            <a:off x="457200" y="1052423"/>
            <a:ext cx="8229600" cy="3062377"/>
          </a:xfrm>
        </p:spPr>
        <p:txBody>
          <a:bodyPr>
            <a:spAutoFit/>
          </a:bodyPr>
          <a:lstStyle/>
          <a:p>
            <a:r>
              <a:rPr lang="en-IN" sz="2400" dirty="0"/>
              <a:t>The following list may help to identify possible starting system concerns.</a:t>
            </a:r>
          </a:p>
          <a:p>
            <a:pPr lvl="1"/>
            <a:r>
              <a:rPr lang="en-IN" sz="2400" dirty="0"/>
              <a:t>Starter motor whines</a:t>
            </a:r>
          </a:p>
          <a:p>
            <a:pPr lvl="1"/>
            <a:r>
              <a:rPr lang="en-IN" sz="2400" dirty="0"/>
              <a:t>Starter rotates slowly</a:t>
            </a:r>
          </a:p>
          <a:p>
            <a:pPr lvl="1"/>
            <a:r>
              <a:rPr lang="en-IN" sz="2400" dirty="0"/>
              <a:t>Starter fails to rotate</a:t>
            </a:r>
          </a:p>
          <a:p>
            <a:pPr lvl="1"/>
            <a:r>
              <a:rPr lang="en-IN" sz="2400" dirty="0"/>
              <a:t>Starter produces grinding noise</a:t>
            </a:r>
          </a:p>
          <a:p>
            <a:pPr lvl="1"/>
            <a:r>
              <a:rPr lang="en-IN" sz="2400" dirty="0"/>
              <a:t>Starter clicks when engaged</a:t>
            </a:r>
            <a:endParaRPr lang="en-US" sz="2400" dirty="0"/>
          </a:p>
        </p:txBody>
      </p:sp>
    </p:spTree>
    <p:extLst>
      <p:ext uri="{BB962C8B-B14F-4D97-AF65-F5344CB8AC3E}">
        <p14:creationId xmlns:p14="http://schemas.microsoft.com/office/powerpoint/2010/main" val="2364092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309"/>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24131"/>
            <a:ext cx="8229600" cy="1954381"/>
          </a:xfrm>
        </p:spPr>
        <p:txBody>
          <a:bodyPr>
            <a:spAutoFit/>
          </a:bodyPr>
          <a:lstStyle/>
          <a:p>
            <a:pPr marL="695325" indent="-695325">
              <a:buNone/>
            </a:pPr>
            <a:r>
              <a:rPr lang="en-IN" sz="2400" b="1" dirty="0">
                <a:solidFill>
                  <a:schemeClr val="bg2"/>
                </a:solidFill>
              </a:rPr>
              <a:t>50.6 </a:t>
            </a:r>
            <a:r>
              <a:rPr lang="en-US" sz="2400" dirty="0"/>
              <a:t>Explain starter motor bench testing.</a:t>
            </a:r>
          </a:p>
          <a:p>
            <a:pPr marL="695325" indent="-695325">
              <a:buNone/>
            </a:pPr>
            <a:r>
              <a:rPr lang="en-IN" sz="2400" b="1" dirty="0">
                <a:solidFill>
                  <a:schemeClr val="bg2"/>
                </a:solidFill>
              </a:rPr>
              <a:t>50.7 </a:t>
            </a:r>
            <a:r>
              <a:rPr lang="en-US" sz="2400" dirty="0"/>
              <a:t>Describe the procedure to install a starter motor.</a:t>
            </a:r>
          </a:p>
          <a:p>
            <a:pPr marL="695325" indent="-695325">
              <a:buNone/>
            </a:pPr>
            <a:r>
              <a:rPr lang="en-IN" sz="2400" b="1" dirty="0">
                <a:solidFill>
                  <a:schemeClr val="bg2"/>
                </a:solidFill>
              </a:rPr>
              <a:t>50.8 </a:t>
            </a:r>
            <a:r>
              <a:rPr lang="en-US" sz="2400" dirty="0"/>
              <a:t>Describe how to troubleshoot starting systems based on their symptoms.</a:t>
            </a:r>
            <a:endParaRPr lang="en-IN" sz="2400" dirty="0"/>
          </a:p>
        </p:txBody>
      </p:sp>
    </p:spTree>
    <p:extLst>
      <p:ext uri="{BB962C8B-B14F-4D97-AF65-F5344CB8AC3E}">
        <p14:creationId xmlns:p14="http://schemas.microsoft.com/office/powerpoint/2010/main" val="243740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2367"/>
            <a:ext cx="8229600" cy="677108"/>
          </a:xfrm>
        </p:spPr>
        <p:txBody>
          <a:bodyPr>
            <a:noAutofit/>
          </a:bodyPr>
          <a:lstStyle/>
          <a:p>
            <a:pPr algn="ctr"/>
            <a:r>
              <a:rPr lang="en-US" sz="4400" dirty="0"/>
              <a:t>Starter</a:t>
            </a:r>
            <a:r>
              <a:rPr lang="en-US" sz="4200" dirty="0"/>
              <a:t> Overhaul</a:t>
            </a:r>
            <a:endParaRPr lang="en-US" sz="4200" dirty="0">
              <a:solidFill>
                <a:schemeClr val="bg2"/>
              </a:solidFill>
            </a:endParaRPr>
          </a:p>
        </p:txBody>
      </p:sp>
    </p:spTree>
    <p:extLst>
      <p:ext uri="{BB962C8B-B14F-4D97-AF65-F5344CB8AC3E}">
        <p14:creationId xmlns:p14="http://schemas.microsoft.com/office/powerpoint/2010/main" val="389887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724" y="228600"/>
            <a:ext cx="8229600" cy="1046440"/>
          </a:xfrm>
        </p:spPr>
        <p:txBody>
          <a:bodyPr>
            <a:noAutofit/>
          </a:bodyPr>
          <a:lstStyle/>
          <a:p>
            <a:r>
              <a:rPr lang="en-IN" sz="3400" dirty="0">
                <a:solidFill>
                  <a:schemeClr val="bg2"/>
                </a:solidFill>
              </a:rPr>
              <a:t>1. Starter can be restored to useful service</a:t>
            </a:r>
            <a:endParaRPr lang="en-US" sz="3400"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71600"/>
            <a:ext cx="6553200" cy="4780509"/>
          </a:xfrm>
          <a:prstGeom prst="rect">
            <a:avLst/>
          </a:prstGeom>
        </p:spPr>
      </p:pic>
    </p:spTree>
    <p:extLst>
      <p:ext uri="{BB962C8B-B14F-4D97-AF65-F5344CB8AC3E}">
        <p14:creationId xmlns:p14="http://schemas.microsoft.com/office/powerpoint/2010/main" val="3214223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4187"/>
            <a:ext cx="8229600" cy="1046440"/>
          </a:xfrm>
        </p:spPr>
        <p:txBody>
          <a:bodyPr>
            <a:noAutofit/>
          </a:bodyPr>
          <a:lstStyle/>
          <a:p>
            <a:r>
              <a:rPr lang="en-IN" sz="3400" dirty="0">
                <a:solidFill>
                  <a:schemeClr val="bg2"/>
                </a:solidFill>
              </a:rPr>
              <a:t>2. The connecting wire between the solenoid and the starter is removed</a:t>
            </a:r>
            <a:endParaRPr lang="en-US" sz="3400"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40" y="1422400"/>
            <a:ext cx="6675120" cy="4823817"/>
          </a:xfrm>
          <a:prstGeom prst="rect">
            <a:avLst/>
          </a:prstGeom>
        </p:spPr>
      </p:pic>
    </p:spTree>
    <p:extLst>
      <p:ext uri="{BB962C8B-B14F-4D97-AF65-F5344CB8AC3E}">
        <p14:creationId xmlns:p14="http://schemas.microsoft.com/office/powerpoint/2010/main" val="55450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 Old Field Housing as a Support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8775" y="1238616"/>
            <a:ext cx="4484688" cy="32584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3209822" cy="4154984"/>
          </a:xfrm>
        </p:spPr>
        <p:txBody>
          <a:bodyPr/>
          <a:lstStyle/>
          <a:p>
            <a:r>
              <a:rPr lang="en-US" sz="2400" dirty="0"/>
              <a:t>3. An old starter field housing is being used to support the drive-end housing of the starter as it is being disassembled. This rebuilder is using an electric impact wrench to remove the solenoid fasteners</a:t>
            </a:r>
          </a:p>
        </p:txBody>
      </p:sp>
    </p:spTree>
    <p:extLst>
      <p:ext uri="{BB962C8B-B14F-4D97-AF65-F5344CB8AC3E}">
        <p14:creationId xmlns:p14="http://schemas.microsoft.com/office/powerpoint/2010/main" val="997002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467"/>
            <a:ext cx="8229600" cy="1200329"/>
          </a:xfrm>
        </p:spPr>
        <p:txBody>
          <a:bodyPr>
            <a:spAutoFit/>
          </a:bodyPr>
          <a:lstStyle/>
          <a:p>
            <a:r>
              <a:rPr lang="en-IN" dirty="0">
                <a:solidFill>
                  <a:schemeClr val="bg2"/>
                </a:solidFill>
              </a:rPr>
              <a:t>4. Torx driver used to remove solenoid screws </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40" y="1386251"/>
            <a:ext cx="6946320" cy="4904482"/>
          </a:xfrm>
          <a:prstGeom prst="rect">
            <a:avLst/>
          </a:prstGeom>
        </p:spPr>
      </p:pic>
    </p:spTree>
    <p:extLst>
      <p:ext uri="{BB962C8B-B14F-4D97-AF65-F5344CB8AC3E}">
        <p14:creationId xmlns:p14="http://schemas.microsoft.com/office/powerpoint/2010/main" val="1895770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553"/>
            <a:ext cx="8229600" cy="1723549"/>
          </a:xfrm>
        </p:spPr>
        <p:txBody>
          <a:bodyPr>
            <a:noAutofit/>
          </a:bodyPr>
          <a:lstStyle/>
          <a:p>
            <a:r>
              <a:rPr lang="en-IN" sz="2800" dirty="0">
                <a:solidFill>
                  <a:schemeClr val="bg2"/>
                </a:solidFill>
              </a:rPr>
              <a:t>5. After the retaining screws have been removed, the solenoid can be separated from the starter motor. This rebuilder always replaces the solenoid</a:t>
            </a:r>
            <a:endParaRPr lang="en-US" sz="2800" dirty="0">
              <a:solidFill>
                <a:schemeClr val="bg2"/>
              </a:solidFill>
            </a:endParaRPr>
          </a:p>
        </p:txBody>
      </p:sp>
      <p:pic>
        <p:nvPicPr>
          <p:cNvPr id="13314" name="Picture 2" descr="A photo shows a solenoid being separated from the starter mo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2315927"/>
            <a:ext cx="6125306" cy="400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5. Solenoid Separated from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1232" y="1280222"/>
            <a:ext cx="4972231" cy="35203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905022" cy="3762018"/>
          </a:xfrm>
        </p:spPr>
        <p:txBody>
          <a:bodyPr/>
          <a:lstStyle/>
          <a:p>
            <a:r>
              <a:rPr lang="en-US" sz="2400" dirty="0"/>
              <a:t>5. After the retaining screws have been removed, the solenoid can be separated from the starter motor. This rebuilder always replaces the solenoid</a:t>
            </a:r>
          </a:p>
        </p:txBody>
      </p:sp>
    </p:spTree>
    <p:extLst>
      <p:ext uri="{BB962C8B-B14F-4D97-AF65-F5344CB8AC3E}">
        <p14:creationId xmlns:p14="http://schemas.microsoft.com/office/powerpoint/2010/main" val="323492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865"/>
            <a:ext cx="8229600" cy="646331"/>
          </a:xfrm>
        </p:spPr>
        <p:txBody>
          <a:bodyPr>
            <a:spAutoFit/>
          </a:bodyPr>
          <a:lstStyle/>
          <a:p>
            <a:r>
              <a:rPr lang="en-IN" dirty="0">
                <a:solidFill>
                  <a:schemeClr val="bg2"/>
                </a:solidFill>
              </a:rPr>
              <a:t>6. Bolts are being removed</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62" y="990600"/>
            <a:ext cx="7332475" cy="5148486"/>
          </a:xfrm>
          <a:prstGeom prst="rect">
            <a:avLst/>
          </a:prstGeom>
        </p:spPr>
      </p:pic>
    </p:spTree>
    <p:extLst>
      <p:ext uri="{BB962C8B-B14F-4D97-AF65-F5344CB8AC3E}">
        <p14:creationId xmlns:p14="http://schemas.microsoft.com/office/powerpoint/2010/main" val="4147798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865"/>
            <a:ext cx="8229600" cy="646331"/>
          </a:xfrm>
        </p:spPr>
        <p:txBody>
          <a:bodyPr>
            <a:spAutoFit/>
          </a:bodyPr>
          <a:lstStyle/>
          <a:p>
            <a:r>
              <a:rPr lang="en-IN" dirty="0">
                <a:solidFill>
                  <a:schemeClr val="bg2"/>
                </a:solidFill>
              </a:rPr>
              <a:t>7. Brush end plate is removed</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84" y="982133"/>
            <a:ext cx="7284231" cy="5320903"/>
          </a:xfrm>
          <a:prstGeom prst="rect">
            <a:avLst/>
          </a:prstGeom>
        </p:spPr>
      </p:pic>
    </p:spTree>
    <p:extLst>
      <p:ext uri="{BB962C8B-B14F-4D97-AF65-F5344CB8AC3E}">
        <p14:creationId xmlns:p14="http://schemas.microsoft.com/office/powerpoint/2010/main" val="2822341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78"/>
            <a:ext cx="8229600" cy="646331"/>
          </a:xfrm>
        </p:spPr>
        <p:txBody>
          <a:bodyPr>
            <a:spAutoFit/>
          </a:bodyPr>
          <a:lstStyle/>
          <a:p>
            <a:r>
              <a:rPr lang="en-IN" dirty="0">
                <a:solidFill>
                  <a:schemeClr val="bg2"/>
                </a:solidFill>
              </a:rPr>
              <a:t>8. Armature removed from field frame</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676" y="990600"/>
            <a:ext cx="7262648" cy="5142011"/>
          </a:xfrm>
          <a:prstGeom prst="rect">
            <a:avLst/>
          </a:prstGeom>
        </p:spPr>
      </p:pic>
    </p:spTree>
    <p:extLst>
      <p:ext uri="{BB962C8B-B14F-4D97-AF65-F5344CB8AC3E}">
        <p14:creationId xmlns:p14="http://schemas.microsoft.com/office/powerpoint/2010/main" val="360113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933"/>
            <a:ext cx="8229600" cy="1200329"/>
          </a:xfrm>
        </p:spPr>
        <p:txBody>
          <a:bodyPr>
            <a:spAutoFit/>
          </a:bodyPr>
          <a:lstStyle/>
          <a:p>
            <a:r>
              <a:rPr lang="en-US" dirty="0"/>
              <a:t>Starting System Troubleshooting Procedure</a:t>
            </a:r>
          </a:p>
        </p:txBody>
      </p:sp>
      <p:sp>
        <p:nvSpPr>
          <p:cNvPr id="4" name="Content Placeholder 3"/>
          <p:cNvSpPr>
            <a:spLocks noGrp="1"/>
          </p:cNvSpPr>
          <p:nvPr>
            <p:ph idx="1"/>
          </p:nvPr>
        </p:nvSpPr>
        <p:spPr>
          <a:xfrm>
            <a:off x="457200" y="1492255"/>
            <a:ext cx="8229600" cy="4070345"/>
          </a:xfrm>
        </p:spPr>
        <p:txBody>
          <a:bodyPr>
            <a:spAutoFit/>
          </a:bodyPr>
          <a:lstStyle/>
          <a:p>
            <a:r>
              <a:rPr lang="en-IN" sz="2400" dirty="0"/>
              <a:t>Overview</a:t>
            </a:r>
          </a:p>
          <a:p>
            <a:pPr lvl="1"/>
            <a:r>
              <a:rPr lang="en-IN" sz="2400" dirty="0"/>
              <a:t>Check all system components for proper operation</a:t>
            </a:r>
          </a:p>
          <a:p>
            <a:r>
              <a:rPr lang="en-IN" sz="2400" dirty="0"/>
              <a:t>Steps Involved</a:t>
            </a:r>
          </a:p>
          <a:p>
            <a:pPr lvl="1"/>
            <a:r>
              <a:rPr lang="en-IN" sz="2400" dirty="0"/>
              <a:t>Step 1: Verify the customer concern.</a:t>
            </a:r>
          </a:p>
          <a:p>
            <a:pPr lvl="1"/>
            <a:r>
              <a:rPr lang="en-IN" sz="2400" dirty="0"/>
              <a:t>Step 2: Visually inspect the battery and battery connections.</a:t>
            </a:r>
          </a:p>
          <a:p>
            <a:pPr lvl="1"/>
            <a:r>
              <a:rPr lang="en-IN" sz="2400" dirty="0"/>
              <a:t>Step 3:Test battery condition.</a:t>
            </a:r>
          </a:p>
          <a:p>
            <a:pPr lvl="1"/>
            <a:r>
              <a:rPr lang="en-IN" sz="2400" dirty="0"/>
              <a:t>Step 4: Check the control circuit.</a:t>
            </a:r>
          </a:p>
          <a:p>
            <a:pPr lvl="1"/>
            <a:r>
              <a:rPr lang="en-IN" sz="2400" dirty="0"/>
              <a:t>Step 5: Check voltage drop of the starter circuit. </a:t>
            </a:r>
          </a:p>
        </p:txBody>
      </p:sp>
    </p:spTree>
    <p:extLst>
      <p:ext uri="{BB962C8B-B14F-4D97-AF65-F5344CB8AC3E}">
        <p14:creationId xmlns:p14="http://schemas.microsoft.com/office/powerpoint/2010/main" val="3625403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9. Notice Armature Length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3619" y="990600"/>
            <a:ext cx="5173181"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743200" cy="4114800"/>
          </a:xfrm>
        </p:spPr>
        <p:txBody>
          <a:bodyPr/>
          <a:lstStyle/>
          <a:p>
            <a:r>
              <a:rPr lang="en-US" sz="2400" dirty="0"/>
              <a:t>9. Notice that the length of a direct-drive starter armature (top) is the same length as the overall length of a gear-reduction armature, except smaller in diameter</a:t>
            </a:r>
          </a:p>
        </p:txBody>
      </p:sp>
    </p:spTree>
    <p:extLst>
      <p:ext uri="{BB962C8B-B14F-4D97-AF65-F5344CB8AC3E}">
        <p14:creationId xmlns:p14="http://schemas.microsoft.com/office/powerpoint/2010/main" val="99395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10. Dislodge Armature Thrust Ball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187" y="990600"/>
            <a:ext cx="5317680"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371622" cy="4905018"/>
          </a:xfrm>
        </p:spPr>
        <p:txBody>
          <a:bodyPr/>
          <a:lstStyle/>
          <a:p>
            <a:r>
              <a:rPr lang="en-US" sz="2400" dirty="0"/>
              <a:t>10. A light tap with a hammer dislodges the armature thrust ball (in the palm of the hand) from the center of the gear-reduction assembly</a:t>
            </a:r>
          </a:p>
        </p:txBody>
      </p:sp>
    </p:spTree>
    <p:extLst>
      <p:ext uri="{BB962C8B-B14F-4D97-AF65-F5344CB8AC3E}">
        <p14:creationId xmlns:p14="http://schemas.microsoft.com/office/powerpoint/2010/main" val="1426998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78"/>
            <a:ext cx="8229600" cy="646331"/>
          </a:xfrm>
        </p:spPr>
        <p:txBody>
          <a:bodyPr>
            <a:spAutoFit/>
          </a:bodyPr>
          <a:lstStyle/>
          <a:p>
            <a:r>
              <a:rPr lang="en-IN" dirty="0">
                <a:solidFill>
                  <a:schemeClr val="bg2"/>
                </a:solidFill>
              </a:rPr>
              <a:t>11. Planetary ring gear/pinion gears</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734" y="1066800"/>
            <a:ext cx="6810531" cy="4868465"/>
          </a:xfrm>
          <a:prstGeom prst="rect">
            <a:avLst/>
          </a:prstGeom>
        </p:spPr>
      </p:pic>
    </p:spTree>
    <p:extLst>
      <p:ext uri="{BB962C8B-B14F-4D97-AF65-F5344CB8AC3E}">
        <p14:creationId xmlns:p14="http://schemas.microsoft.com/office/powerpoint/2010/main" val="3843040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12.Planetary Pinion Close-up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6943" y="990600"/>
            <a:ext cx="5079857" cy="35965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447822" cy="2771418"/>
          </a:xfrm>
        </p:spPr>
        <p:txBody>
          <a:bodyPr/>
          <a:lstStyle/>
          <a:p>
            <a:r>
              <a:rPr lang="en-US" sz="2400" dirty="0"/>
              <a:t>12. A close-up of one of the planetary gears, which shows the small needle bearings on the inside</a:t>
            </a:r>
          </a:p>
        </p:txBody>
      </p:sp>
    </p:spTree>
    <p:extLst>
      <p:ext uri="{BB962C8B-B14F-4D97-AF65-F5344CB8AC3E}">
        <p14:creationId xmlns:p14="http://schemas.microsoft.com/office/powerpoint/2010/main" val="1914140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13. Clip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7166" y="990600"/>
            <a:ext cx="5102701"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447822" cy="2771418"/>
          </a:xfrm>
        </p:spPr>
        <p:txBody>
          <a:bodyPr/>
          <a:lstStyle/>
          <a:p>
            <a:r>
              <a:rPr lang="en-US" sz="2400" dirty="0"/>
              <a:t>13. The clip is removed from the shaft so the planetary gear assembly can be separated and inspected</a:t>
            </a:r>
          </a:p>
        </p:txBody>
      </p:sp>
    </p:spTree>
    <p:extLst>
      <p:ext uri="{BB962C8B-B14F-4D97-AF65-F5344CB8AC3E}">
        <p14:creationId xmlns:p14="http://schemas.microsoft.com/office/powerpoint/2010/main" val="1703587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769"/>
            <a:ext cx="8229600" cy="1200329"/>
          </a:xfrm>
        </p:spPr>
        <p:txBody>
          <a:bodyPr>
            <a:spAutoFit/>
          </a:bodyPr>
          <a:lstStyle/>
          <a:p>
            <a:r>
              <a:rPr lang="en-IN" dirty="0">
                <a:solidFill>
                  <a:schemeClr val="bg2"/>
                </a:solidFill>
              </a:rPr>
              <a:t>14. Shaft assembly separated from gear assembly</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497" y="1450098"/>
            <a:ext cx="6513006" cy="4630341"/>
          </a:xfrm>
          <a:prstGeom prst="rect">
            <a:avLst/>
          </a:prstGeom>
        </p:spPr>
      </p:pic>
    </p:spTree>
    <p:extLst>
      <p:ext uri="{BB962C8B-B14F-4D97-AF65-F5344CB8AC3E}">
        <p14:creationId xmlns:p14="http://schemas.microsoft.com/office/powerpoint/2010/main" val="3315353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15. Armature Discolored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5132" y="990600"/>
            <a:ext cx="5244735"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1"/>
            <a:ext cx="2676422" cy="3425593"/>
          </a:xfrm>
        </p:spPr>
        <p:txBody>
          <a:bodyPr/>
          <a:lstStyle/>
          <a:p>
            <a:r>
              <a:rPr lang="en-US" sz="2400" dirty="0"/>
              <a:t>15. The commutator on the armature is discolored and the brushes may not have been making good contact with the segments</a:t>
            </a:r>
          </a:p>
        </p:txBody>
      </p:sp>
    </p:spTree>
    <p:extLst>
      <p:ext uri="{BB962C8B-B14F-4D97-AF65-F5344CB8AC3E}">
        <p14:creationId xmlns:p14="http://schemas.microsoft.com/office/powerpoint/2010/main" val="2193849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16. Commutator Resurfaced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0039" y="990600"/>
            <a:ext cx="4896761"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981222" cy="3785652"/>
          </a:xfrm>
        </p:spPr>
        <p:txBody>
          <a:bodyPr/>
          <a:lstStyle/>
          <a:p>
            <a:r>
              <a:rPr lang="en-US" sz="2400" dirty="0"/>
              <a:t>16. All of the starter components are placed in a tumbler with water-based cleaner. The armature is installed in a lathe and the commutator is resurfaced using emery cloth</a:t>
            </a:r>
          </a:p>
        </p:txBody>
      </p:sp>
    </p:spTree>
    <p:extLst>
      <p:ext uri="{BB962C8B-B14F-4D97-AF65-F5344CB8AC3E}">
        <p14:creationId xmlns:p14="http://schemas.microsoft.com/office/powerpoint/2010/main" val="2295042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667"/>
            <a:ext cx="8229600" cy="646331"/>
          </a:xfrm>
        </p:spPr>
        <p:txBody>
          <a:bodyPr>
            <a:spAutoFit/>
          </a:bodyPr>
          <a:lstStyle/>
          <a:p>
            <a:r>
              <a:rPr lang="en-IN" dirty="0">
                <a:solidFill>
                  <a:schemeClr val="bg2"/>
                </a:solidFill>
              </a:rPr>
              <a:t>17. Finished commutator </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97" y="1007533"/>
            <a:ext cx="7201006" cy="5105400"/>
          </a:xfrm>
          <a:prstGeom prst="rect">
            <a:avLst/>
          </a:prstGeom>
        </p:spPr>
      </p:pic>
    </p:spTree>
    <p:extLst>
      <p:ext uri="{BB962C8B-B14F-4D97-AF65-F5344CB8AC3E}">
        <p14:creationId xmlns:p14="http://schemas.microsoft.com/office/powerpoint/2010/main" val="2472495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18. Reassembly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0685" y="990600"/>
            <a:ext cx="5216115"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752622" cy="3685818"/>
          </a:xfrm>
        </p:spPr>
        <p:txBody>
          <a:bodyPr/>
          <a:lstStyle/>
          <a:p>
            <a:r>
              <a:rPr lang="en-US" sz="2400" dirty="0"/>
              <a:t>18. Starter reassembly begins by installing a new starter drive on the shaft assembly. The stop ring and stop ring retainer are then installed</a:t>
            </a:r>
          </a:p>
        </p:txBody>
      </p:sp>
    </p:spTree>
    <p:extLst>
      <p:ext uri="{BB962C8B-B14F-4D97-AF65-F5344CB8AC3E}">
        <p14:creationId xmlns:p14="http://schemas.microsoft.com/office/powerpoint/2010/main" val="2978393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50.1 Theft Deterrent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1" y="990600"/>
            <a:ext cx="4773972" cy="43751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981222" cy="3000018"/>
          </a:xfrm>
        </p:spPr>
        <p:txBody>
          <a:bodyPr/>
          <a:lstStyle/>
          <a:p>
            <a:r>
              <a:rPr lang="en-US" sz="2400" dirty="0"/>
              <a:t>A theft deterrent indicator lamp of the dash. A flashing lamp usually indicates a fault in the system, and the engine may not start</a:t>
            </a:r>
          </a:p>
        </p:txBody>
      </p:sp>
    </p:spTree>
    <p:extLst>
      <p:ext uri="{BB962C8B-B14F-4D97-AF65-F5344CB8AC3E}">
        <p14:creationId xmlns:p14="http://schemas.microsoft.com/office/powerpoint/2010/main" val="3321280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19. Gear-Reduction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973667"/>
            <a:ext cx="5120007" cy="37100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600222" cy="3454060"/>
          </a:xfrm>
        </p:spPr>
        <p:txBody>
          <a:bodyPr/>
          <a:lstStyle/>
          <a:p>
            <a:r>
              <a:rPr lang="en-US" sz="2400" dirty="0"/>
              <a:t>19. The gear-reduction assembly is positioned along with the shift fork (drive lever) into the cleaned drive-end housing</a:t>
            </a:r>
          </a:p>
        </p:txBody>
      </p:sp>
    </p:spTree>
    <p:extLst>
      <p:ext uri="{BB962C8B-B14F-4D97-AF65-F5344CB8AC3E}">
        <p14:creationId xmlns:p14="http://schemas.microsoft.com/office/powerpoint/2010/main" val="341471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20. Armature Installed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990599"/>
            <a:ext cx="5427133" cy="38159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447822" cy="3000018"/>
          </a:xfrm>
        </p:spPr>
        <p:txBody>
          <a:bodyPr/>
          <a:lstStyle/>
          <a:p>
            <a:r>
              <a:rPr lang="en-US" sz="2400" dirty="0"/>
              <a:t>20. After gear retainer has been installed over the gear reduction assembly, the armature is installed</a:t>
            </a:r>
          </a:p>
        </p:txBody>
      </p:sp>
    </p:spTree>
    <p:extLst>
      <p:ext uri="{BB962C8B-B14F-4D97-AF65-F5344CB8AC3E}">
        <p14:creationId xmlns:p14="http://schemas.microsoft.com/office/powerpoint/2010/main" val="2097693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387"/>
            <a:ext cx="8229600" cy="1200329"/>
          </a:xfrm>
        </p:spPr>
        <p:txBody>
          <a:bodyPr>
            <a:spAutoFit/>
          </a:bodyPr>
          <a:lstStyle/>
          <a:p>
            <a:r>
              <a:rPr lang="en-IN" dirty="0">
                <a:solidFill>
                  <a:schemeClr val="bg2"/>
                </a:solidFill>
              </a:rPr>
              <a:t>21. New brushes installed into brush holder</a:t>
            </a:r>
            <a:endParaRPr lang="en-US"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50" y="1450249"/>
            <a:ext cx="6438900" cy="4678264"/>
          </a:xfrm>
          <a:prstGeom prst="rect">
            <a:avLst/>
          </a:prstGeom>
        </p:spPr>
      </p:pic>
    </p:spTree>
    <p:extLst>
      <p:ext uri="{BB962C8B-B14F-4D97-AF65-F5344CB8AC3E}">
        <p14:creationId xmlns:p14="http://schemas.microsoft.com/office/powerpoint/2010/main" val="430966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22. Plate and Through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080000" cy="36859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3429000"/>
          </a:xfrm>
        </p:spPr>
        <p:txBody>
          <a:bodyPr/>
          <a:lstStyle/>
          <a:p>
            <a:r>
              <a:rPr lang="en-US" sz="2400" dirty="0"/>
              <a:t>22. The brush end plate and the through bolts are installed, being sure that the ground connection for the brushes is clean and tight</a:t>
            </a:r>
          </a:p>
        </p:txBody>
      </p:sp>
    </p:spTree>
    <p:extLst>
      <p:ext uri="{BB962C8B-B14F-4D97-AF65-F5344CB8AC3E}">
        <p14:creationId xmlns:p14="http://schemas.microsoft.com/office/powerpoint/2010/main" val="2583967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23. Starter Restored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7804" y="990600"/>
            <a:ext cx="5072063" cy="36950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38582"/>
            <a:ext cx="2752622" cy="4447818"/>
          </a:xfrm>
        </p:spPr>
        <p:txBody>
          <a:bodyPr/>
          <a:lstStyle/>
          <a:p>
            <a:r>
              <a:rPr lang="en-US" sz="2400" dirty="0"/>
              <a:t>23. This starter was restored to useful service by replacing the solenoid, the brushes, and the starter drive assembly, plus a thorough cleaning and attention to detail in the reassembly</a:t>
            </a:r>
          </a:p>
        </p:txBody>
      </p:sp>
    </p:spTree>
    <p:extLst>
      <p:ext uri="{BB962C8B-B14F-4D97-AF65-F5344CB8AC3E}">
        <p14:creationId xmlns:p14="http://schemas.microsoft.com/office/powerpoint/2010/main" val="3496806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848"/>
            <a:ext cx="8229600" cy="646331"/>
          </a:xfrm>
        </p:spPr>
        <p:txBody>
          <a:bodyPr>
            <a:spAutoFit/>
          </a:bodyPr>
          <a:lstStyle/>
          <a:p>
            <a:r>
              <a:rPr lang="en-US" dirty="0"/>
              <a:t>Voltage Drop Testing</a:t>
            </a:r>
          </a:p>
        </p:txBody>
      </p:sp>
      <p:sp>
        <p:nvSpPr>
          <p:cNvPr id="4" name="Content Placeholder 3"/>
          <p:cNvSpPr>
            <a:spLocks noGrp="1"/>
          </p:cNvSpPr>
          <p:nvPr>
            <p:ph idx="1"/>
          </p:nvPr>
        </p:nvSpPr>
        <p:spPr>
          <a:xfrm>
            <a:off x="457200" y="1111999"/>
            <a:ext cx="8229600" cy="3993401"/>
          </a:xfrm>
        </p:spPr>
        <p:txBody>
          <a:bodyPr>
            <a:spAutoFit/>
          </a:bodyPr>
          <a:lstStyle/>
          <a:p>
            <a:r>
              <a:rPr lang="en-IN" sz="2400" dirty="0"/>
              <a:t>Voltage drop is the drop in voltage that occurs when current is flowing through a resistance.</a:t>
            </a:r>
          </a:p>
          <a:p>
            <a:r>
              <a:rPr lang="en-IN" sz="2400" dirty="0"/>
              <a:t>Test Procedure</a:t>
            </a:r>
          </a:p>
          <a:p>
            <a:pPr lvl="1"/>
            <a:r>
              <a:rPr lang="en-IN" sz="2400" dirty="0"/>
              <a:t>Disable the ignition or fuel injection.</a:t>
            </a:r>
          </a:p>
          <a:p>
            <a:pPr lvl="1"/>
            <a:r>
              <a:rPr lang="en-IN" sz="2400" dirty="0"/>
              <a:t>Connect voltmeter between battery and starter motor.</a:t>
            </a:r>
          </a:p>
          <a:p>
            <a:pPr lvl="1"/>
            <a:r>
              <a:rPr lang="en-IN" sz="2400" dirty="0"/>
              <a:t>Crank the engine and observe the reading while cranking.</a:t>
            </a:r>
          </a:p>
          <a:p>
            <a:pPr lvl="1"/>
            <a:r>
              <a:rPr lang="en-IN" sz="2400" dirty="0"/>
              <a:t>Test voltage drop across solenoid.</a:t>
            </a:r>
          </a:p>
          <a:p>
            <a:pPr lvl="1"/>
            <a:r>
              <a:rPr lang="en-IN" sz="2400" dirty="0"/>
              <a:t>Check voltage drop on ground side of circuit.</a:t>
            </a:r>
          </a:p>
        </p:txBody>
      </p:sp>
    </p:spTree>
    <p:extLst>
      <p:ext uri="{BB962C8B-B14F-4D97-AF65-F5344CB8AC3E}">
        <p14:creationId xmlns:p14="http://schemas.microsoft.com/office/powerpoint/2010/main" val="272389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50.2 Voltage Drop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74520" y="994216"/>
            <a:ext cx="5394960" cy="42539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5389" y="5367432"/>
            <a:ext cx="7553222" cy="830997"/>
          </a:xfrm>
        </p:spPr>
        <p:txBody>
          <a:bodyPr/>
          <a:lstStyle/>
          <a:p>
            <a:r>
              <a:rPr lang="en-US" sz="2400" dirty="0"/>
              <a:t>Voltmeter hookups for voltage drop testing of a solenoid-type cranking circuit</a:t>
            </a:r>
          </a:p>
        </p:txBody>
      </p:sp>
    </p:spTree>
    <p:extLst>
      <p:ext uri="{BB962C8B-B14F-4D97-AF65-F5344CB8AC3E}">
        <p14:creationId xmlns:p14="http://schemas.microsoft.com/office/powerpoint/2010/main" val="196887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Starter Circuit, Voltage Drop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starter_circuit_voltage_drop_tests_ch53">
            <a:hlinkClick r:id="" action="ppaction://media"/>
            <a:extLst>
              <a:ext uri="{FF2B5EF4-FFF2-40B4-BE49-F238E27FC236}">
                <a16:creationId xmlns:a16="http://schemas.microsoft.com/office/drawing/2014/main" id="{BD69615C-75B2-D764-E6A4-91CEC68CF6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164" y="1020163"/>
            <a:ext cx="8839200" cy="4972050"/>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50.3 Ford Voltage Drop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1015368"/>
            <a:ext cx="4413467" cy="50665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3130" y="1032301"/>
            <a:ext cx="3545470" cy="1482299"/>
          </a:xfrm>
        </p:spPr>
        <p:txBody>
          <a:bodyPr/>
          <a:lstStyle/>
          <a:p>
            <a:r>
              <a:rPr lang="en-US" sz="2400" dirty="0"/>
              <a:t>Voltmeter hookups for voltage drop testing of a Ford cranking circuit</a:t>
            </a:r>
          </a:p>
        </p:txBody>
      </p:sp>
    </p:spTree>
    <p:extLst>
      <p:ext uri="{BB962C8B-B14F-4D97-AF65-F5344CB8AC3E}">
        <p14:creationId xmlns:p14="http://schemas.microsoft.com/office/powerpoint/2010/main" val="294441310"/>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24369</TotalTime>
  <Words>2342</Words>
  <Application>Microsoft Office PowerPoint</Application>
  <PresentationFormat>On-screen Show (4:3)</PresentationFormat>
  <Paragraphs>243</Paragraphs>
  <Slides>56</Slides>
  <Notes>56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Starting System Troubleshooting Procedure</vt:lpstr>
      <vt:lpstr>Figure 50.1 Theft Deterrent</vt:lpstr>
      <vt:lpstr>Voltage Drop Testing</vt:lpstr>
      <vt:lpstr>Figure 50.2 Voltage Drop Testing</vt:lpstr>
      <vt:lpstr>Animation: Starter Circuit, Voltage Drop Test (Animation will automatically start)</vt:lpstr>
      <vt:lpstr>Figure 50.3 Ford Voltage Drop Testing</vt:lpstr>
      <vt:lpstr>Figure 50.4 Battery Testing</vt:lpstr>
      <vt:lpstr>Animation: Meter Usage, Battery Volt Check (Animation will automatically start)</vt:lpstr>
      <vt:lpstr>Animation: Measure Battery Voltage Drop (Animation will automatically start)</vt:lpstr>
      <vt:lpstr>Animation: Battery Drain Test, Clamp Meter (Animation will automatically start)</vt:lpstr>
      <vt:lpstr>Question 1: ?</vt:lpstr>
      <vt:lpstr>Answer 1</vt:lpstr>
      <vt:lpstr>Control Circuit Testing</vt:lpstr>
      <vt:lpstr>Starter Amperage Test</vt:lpstr>
      <vt:lpstr>Figure 50.5 Amperage Tester</vt:lpstr>
      <vt:lpstr>Starter Removal</vt:lpstr>
      <vt:lpstr>Figure 50.6 Northstar Starter</vt:lpstr>
      <vt:lpstr>Question 2: ?</vt:lpstr>
      <vt:lpstr>Answer 2</vt:lpstr>
      <vt:lpstr>Starter Motor Service</vt:lpstr>
      <vt:lpstr>Bench Testing</vt:lpstr>
      <vt:lpstr>Question 3: ?</vt:lpstr>
      <vt:lpstr>Answer 3</vt:lpstr>
      <vt:lpstr>Starter Installation</vt:lpstr>
      <vt:lpstr>Starter Drive-to-Flywheel Clearance</vt:lpstr>
      <vt:lpstr>Starting System Symptom Guide</vt:lpstr>
      <vt:lpstr>Starter Overhaul</vt:lpstr>
      <vt:lpstr>1. Starter can be restored to useful service</vt:lpstr>
      <vt:lpstr>2. The connecting wire between the solenoid and the starter is removed</vt:lpstr>
      <vt:lpstr>3. Old Field Housing as a Support</vt:lpstr>
      <vt:lpstr>4. Torx driver used to remove solenoid screws </vt:lpstr>
      <vt:lpstr>5. After the retaining screws have been removed, the solenoid can be separated from the starter motor. This rebuilder always replaces the solenoid</vt:lpstr>
      <vt:lpstr>5. Solenoid Separated from Motor</vt:lpstr>
      <vt:lpstr>6. Bolts are being removed</vt:lpstr>
      <vt:lpstr>7. Brush end plate is removed</vt:lpstr>
      <vt:lpstr>8. Armature removed from field frame</vt:lpstr>
      <vt:lpstr>9. Notice Armature Length</vt:lpstr>
      <vt:lpstr>10. Dislodge Armature Thrust Ball </vt:lpstr>
      <vt:lpstr>11. Planetary ring gear/pinion gears</vt:lpstr>
      <vt:lpstr>12.Planetary Pinion Close-up</vt:lpstr>
      <vt:lpstr>13. Clip Removed</vt:lpstr>
      <vt:lpstr>14. Shaft assembly separated from gear assembly</vt:lpstr>
      <vt:lpstr>15. Armature Discolored</vt:lpstr>
      <vt:lpstr>16. Commutator Resurfaced</vt:lpstr>
      <vt:lpstr>17. Finished commutator </vt:lpstr>
      <vt:lpstr>18. Reassembly</vt:lpstr>
      <vt:lpstr>19. Gear-Reduction Assembly</vt:lpstr>
      <vt:lpstr>20. Armature Installed</vt:lpstr>
      <vt:lpstr>21. New brushes installed into brush holder</vt:lpstr>
      <vt:lpstr>22. Plate and Through Bolts</vt:lpstr>
      <vt:lpstr>23. Starter Restored</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53, Cranking System Diagnosis and Service</dc:title>
  <dc:subject>2612-Automotive - Core</dc:subject>
  <dc:creator>James D. Halderman</dc:creator>
  <cp:keywords>CONTAINS NOTES</cp:keywords>
  <cp:lastModifiedBy>Glen Plants</cp:lastModifiedBy>
  <cp:revision>4740</cp:revision>
  <dcterms:created xsi:type="dcterms:W3CDTF">2014-07-14T20:04:21Z</dcterms:created>
  <dcterms:modified xsi:type="dcterms:W3CDTF">2023-06-19T16:27:24Z</dcterms:modified>
</cp:coreProperties>
</file>