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1232" r:id="rId2"/>
    <p:sldId id="1110" r:id="rId3"/>
    <p:sldId id="1148" r:id="rId4"/>
    <p:sldId id="1235" r:id="rId5"/>
    <p:sldId id="1236" r:id="rId6"/>
    <p:sldId id="1237" r:id="rId7"/>
    <p:sldId id="1358" r:id="rId8"/>
    <p:sldId id="1357" r:id="rId9"/>
    <p:sldId id="1151" r:id="rId10"/>
    <p:sldId id="1152" r:id="rId11"/>
    <p:sldId id="1153" r:id="rId12"/>
    <p:sldId id="1238" r:id="rId13"/>
    <p:sldId id="1239" r:id="rId14"/>
    <p:sldId id="1155" r:id="rId15"/>
    <p:sldId id="1204" r:id="rId16"/>
    <p:sldId id="1240" r:id="rId17"/>
    <p:sldId id="1359" r:id="rId18"/>
    <p:sldId id="1241" r:id="rId19"/>
    <p:sldId id="1242" r:id="rId20"/>
    <p:sldId id="1243" r:id="rId21"/>
    <p:sldId id="1244" r:id="rId22"/>
    <p:sldId id="1245" r:id="rId23"/>
    <p:sldId id="1246" r:id="rId24"/>
    <p:sldId id="1247" r:id="rId25"/>
    <p:sldId id="1212" r:id="rId26"/>
    <p:sldId id="1248" r:id="rId27"/>
    <p:sldId id="1249" r:id="rId28"/>
    <p:sldId id="1250" r:id="rId29"/>
    <p:sldId id="1251" r:id="rId30"/>
    <p:sldId id="1217" r:id="rId31"/>
    <p:sldId id="1252" r:id="rId32"/>
    <p:sldId id="1360" r:id="rId33"/>
    <p:sldId id="1253" r:id="rId34"/>
    <p:sldId id="1219" r:id="rId35"/>
    <p:sldId id="1254" r:id="rId36"/>
    <p:sldId id="1221" r:id="rId37"/>
    <p:sldId id="1222" r:id="rId38"/>
    <p:sldId id="1255" r:id="rId39"/>
    <p:sldId id="1256" r:id="rId40"/>
    <p:sldId id="1257" r:id="rId41"/>
    <p:sldId id="1234" r:id="rId42"/>
    <p:sldId id="1169" r:id="rId43"/>
    <p:sldId id="1170" r:id="rId44"/>
    <p:sldId id="1171" r:id="rId45"/>
    <p:sldId id="1258" r:id="rId46"/>
    <p:sldId id="1263" r:id="rId47"/>
    <p:sldId id="1259" r:id="rId48"/>
    <p:sldId id="1175" r:id="rId49"/>
    <p:sldId id="1227" r:id="rId50"/>
    <p:sldId id="1260" r:id="rId51"/>
    <p:sldId id="1261" r:id="rId52"/>
    <p:sldId id="1264" r:id="rId53"/>
    <p:sldId id="1262" r:id="rId54"/>
    <p:sldId id="1198" r:id="rId55"/>
    <p:sldId id="1199" r:id="rId56"/>
    <p:sldId id="1361" r:id="rId57"/>
    <p:sldId id="1076"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CE" lastIdx="5"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75" autoAdjust="0"/>
    <p:restoredTop sz="76640" autoAdjust="0"/>
  </p:normalViewPr>
  <p:slideViewPr>
    <p:cSldViewPr>
      <p:cViewPr varScale="1">
        <p:scale>
          <a:sx n="88" d="100"/>
          <a:sy n="88" d="100"/>
        </p:scale>
        <p:origin x="2172" y="78"/>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7944"/>
    </p:cViewPr>
  </p:outlineViewPr>
  <p:notesTextViewPr>
    <p:cViewPr>
      <p:scale>
        <a:sx n="1" d="1"/>
        <a:sy n="1" d="1"/>
      </p:scale>
      <p:origin x="0" y="0"/>
    </p:cViewPr>
  </p:notesTextViewPr>
  <p:sorterViewPr>
    <p:cViewPr varScale="1">
      <p:scale>
        <a:sx n="100" d="100"/>
        <a:sy n="100" d="100"/>
      </p:scale>
      <p:origin x="0" y="-7458"/>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05446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42889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39821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9584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4093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23331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6521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84964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63537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4832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0921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1720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038517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2618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499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3039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a:t>
            </a:r>
            <a:r>
              <a:rPr lang="en-US" sz="1400" b="1" i="0" u="sng" strike="noStrike" cap="none" baseline="0" dirty="0">
                <a:solidFill>
                  <a:schemeClr val="dk1"/>
                </a:solidFill>
                <a:latin typeface="Arial"/>
                <a:ea typeface="Arial"/>
                <a:cs typeface="Arial"/>
                <a:sym typeface="Arial"/>
              </a:rPr>
              <a:t> </a:t>
            </a:r>
            <a:r>
              <a:rPr lang="en-US" sz="1400" b="1" i="0" u="sng" strike="noStrike" kern="1200" baseline="0" dirty="0">
                <a:solidFill>
                  <a:schemeClr val="tx1"/>
                </a:solidFill>
                <a:latin typeface="+mn-lt"/>
                <a:ea typeface="+mn-ea"/>
                <a:cs typeface="+mn-cs"/>
              </a:rPr>
              <a:t>Don’t Hit That Starter!</a:t>
            </a:r>
          </a:p>
          <a:p>
            <a:r>
              <a:rPr lang="en-US" sz="1200" b="0" i="0" u="none" strike="noStrike" kern="1200" baseline="0" dirty="0">
                <a:solidFill>
                  <a:schemeClr val="tx1"/>
                </a:solidFill>
                <a:latin typeface="+mn-lt"/>
                <a:ea typeface="+mn-ea"/>
                <a:cs typeface="+mn-cs"/>
              </a:rPr>
              <a:t>In the past, it was common to see service technicians hitting a starter in their effort to diagnose a no-crank condition. Often the shock of the blow to the starter aligned or moved the brushes, armature, and bushings. Many times, the starter functioned after being hit, even if only for a short time.</a:t>
            </a:r>
          </a:p>
          <a:p>
            <a:r>
              <a:rPr lang="en-US" sz="1200" b="0" i="0" u="none" strike="noStrike" kern="1200" baseline="0" dirty="0">
                <a:solidFill>
                  <a:schemeClr val="tx1"/>
                </a:solidFill>
                <a:latin typeface="+mn-lt"/>
                <a:ea typeface="+mn-ea"/>
                <a:cs typeface="+mn-cs"/>
              </a:rPr>
              <a:t>However, most starters today use permanent magnet fields, and the magnets can be easily broken if hit. A magnet that is broken becomes two weaker magnets. Some early permanent magnet starters used magnets that were glued or bonded to the field housing. If struck with a heavy tool, the magnets could be broken with parts of the magnet falling onto the armature and into the bearing pockets, making the starter impossible to repair or rebuild. </a:t>
            </a:r>
            <a:r>
              <a:rPr lang="en-US" sz="1200" b="0" i="0" u="none" strike="noStrike" kern="1200" baseline="30000" dirty="0">
                <a:solidFill>
                  <a:schemeClr val="tx1"/>
                </a:solidFill>
                <a:latin typeface="+mn-lt"/>
                <a:ea typeface="+mn-ea"/>
                <a:cs typeface="+mn-cs"/>
              </a:rPr>
              <a:t>● SEE  </a:t>
            </a:r>
            <a:r>
              <a:rPr lang="en-US" sz="1200" b="0" i="0" u="none" strike="noStrike" kern="1200" baseline="0" dirty="0">
                <a:solidFill>
                  <a:schemeClr val="tx1"/>
                </a:solidFill>
                <a:latin typeface="+mn-lt"/>
                <a:ea typeface="+mn-ea"/>
                <a:cs typeface="+mn-cs"/>
              </a:rPr>
              <a:t>FIGURE 49–19.</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6848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698166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73937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8651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39354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90805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507041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657821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107390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132060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96870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890604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224794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89045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53565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55624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310327870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48733" y="304800"/>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4873794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1.ti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jameshalderman.com/a6_vid_lib_page/"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hyperlink" Target="https://jameshalderman.com/a6_anim_lib_page/"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49</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Starting System Parts and Operation</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573217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Answer 1</a:t>
            </a:r>
          </a:p>
        </p:txBody>
      </p:sp>
      <p:sp>
        <p:nvSpPr>
          <p:cNvPr id="4" name="Content Placeholder 3"/>
          <p:cNvSpPr>
            <a:spLocks noGrp="1"/>
          </p:cNvSpPr>
          <p:nvPr>
            <p:ph idx="1"/>
          </p:nvPr>
        </p:nvSpPr>
        <p:spPr>
          <a:xfrm>
            <a:off x="457200" y="982133"/>
            <a:ext cx="8229600" cy="830997"/>
          </a:xfrm>
        </p:spPr>
        <p:txBody>
          <a:bodyPr>
            <a:spAutoFit/>
          </a:bodyPr>
          <a:lstStyle/>
          <a:p>
            <a:pPr marL="0" indent="0">
              <a:buNone/>
            </a:pPr>
            <a:r>
              <a:rPr lang="en-IN" sz="2400" dirty="0"/>
              <a:t>Starter motor, battery, starter solenoid or relay, starter drive, and ignition switch.</a:t>
            </a:r>
          </a:p>
        </p:txBody>
      </p:sp>
    </p:spTree>
    <p:extLst>
      <p:ext uri="{BB962C8B-B14F-4D97-AF65-F5344CB8AC3E}">
        <p14:creationId xmlns:p14="http://schemas.microsoft.com/office/powerpoint/2010/main" val="925673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810"/>
            <a:ext cx="8229600" cy="646331"/>
          </a:xfrm>
        </p:spPr>
        <p:txBody>
          <a:bodyPr>
            <a:spAutoFit/>
          </a:bodyPr>
          <a:lstStyle/>
          <a:p>
            <a:r>
              <a:rPr lang="en-US" dirty="0"/>
              <a:t>Computer-Controlled Starting</a:t>
            </a:r>
          </a:p>
        </p:txBody>
      </p:sp>
      <p:sp>
        <p:nvSpPr>
          <p:cNvPr id="4" name="Content Placeholder 3"/>
          <p:cNvSpPr>
            <a:spLocks noGrp="1"/>
          </p:cNvSpPr>
          <p:nvPr>
            <p:ph idx="1"/>
          </p:nvPr>
        </p:nvSpPr>
        <p:spPr>
          <a:xfrm>
            <a:off x="457200" y="990600"/>
            <a:ext cx="8229600" cy="3839513"/>
          </a:xfrm>
        </p:spPr>
        <p:txBody>
          <a:bodyPr>
            <a:spAutoFit/>
          </a:bodyPr>
          <a:lstStyle/>
          <a:p>
            <a:r>
              <a:rPr lang="en-IN" sz="2400" dirty="0"/>
              <a:t>Operation</a:t>
            </a:r>
          </a:p>
          <a:p>
            <a:pPr lvl="1"/>
            <a:r>
              <a:rPr lang="en-IN" sz="2400" dirty="0"/>
              <a:t>The ignition switch start position on the push-to-start button is used as an input signal to the powertrain control module (</a:t>
            </a:r>
            <a:r>
              <a:rPr lang="en-IN" sz="2400" spc="-350" dirty="0"/>
              <a:t>P C </a:t>
            </a:r>
            <a:r>
              <a:rPr lang="en-IN" sz="2400" dirty="0"/>
              <a:t>M).</a:t>
            </a:r>
          </a:p>
          <a:p>
            <a:r>
              <a:rPr lang="en-IN" sz="2400" dirty="0"/>
              <a:t>Remote Starting</a:t>
            </a:r>
          </a:p>
          <a:p>
            <a:pPr lvl="1"/>
            <a:r>
              <a:rPr lang="en-IN" sz="2400" dirty="0"/>
              <a:t>Allows the driver to start the engine of the vehicle from a distance of about 200 ft (65 m).</a:t>
            </a:r>
          </a:p>
          <a:p>
            <a:pPr lvl="1"/>
            <a:r>
              <a:rPr lang="en-IN" sz="2400" dirty="0"/>
              <a:t>The doors remain locked to reduce the possibility of theft.</a:t>
            </a:r>
          </a:p>
        </p:txBody>
      </p:sp>
    </p:spTree>
    <p:extLst>
      <p:ext uri="{BB962C8B-B14F-4D97-AF65-F5344CB8AC3E}">
        <p14:creationId xmlns:p14="http://schemas.microsoft.com/office/powerpoint/2010/main" val="3570742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49.4 Start Button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50203" y="990600"/>
            <a:ext cx="4970463" cy="40224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0978" y="990600"/>
            <a:ext cx="3006622" cy="3429000"/>
          </a:xfrm>
        </p:spPr>
        <p:txBody>
          <a:bodyPr/>
          <a:lstStyle/>
          <a:p>
            <a:r>
              <a:rPr lang="en-US" sz="2400" dirty="0"/>
              <a:t>Instead of using an ignition key to start the engine, some vehicles are using a start button, which is also used to stop the engine, as shown on this Jaguar</a:t>
            </a:r>
          </a:p>
        </p:txBody>
      </p:sp>
    </p:spTree>
    <p:extLst>
      <p:ext uri="{BB962C8B-B14F-4D97-AF65-F5344CB8AC3E}">
        <p14:creationId xmlns:p14="http://schemas.microsoft.com/office/powerpoint/2010/main" val="567021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49.5 Remote Start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53000" y="990600"/>
            <a:ext cx="3534056" cy="50649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0978" y="990600"/>
            <a:ext cx="3844822" cy="1200329"/>
          </a:xfrm>
        </p:spPr>
        <p:txBody>
          <a:bodyPr/>
          <a:lstStyle/>
          <a:p>
            <a:r>
              <a:rPr lang="en-US" sz="2400" dirty="0"/>
              <a:t>The top button on this key fob is the remote start button</a:t>
            </a:r>
          </a:p>
        </p:txBody>
      </p:sp>
    </p:spTree>
    <p:extLst>
      <p:ext uri="{BB962C8B-B14F-4D97-AF65-F5344CB8AC3E}">
        <p14:creationId xmlns:p14="http://schemas.microsoft.com/office/powerpoint/2010/main" val="2759690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9556"/>
            <a:ext cx="8229600" cy="646331"/>
          </a:xfrm>
        </p:spPr>
        <p:txBody>
          <a:bodyPr>
            <a:spAutoFit/>
          </a:bodyPr>
          <a:lstStyle/>
          <a:p>
            <a:r>
              <a:rPr lang="en-US" dirty="0"/>
              <a:t>Starter Motor Operation </a:t>
            </a:r>
            <a:r>
              <a:rPr lang="en-US" sz="2800" dirty="0"/>
              <a:t>(1 of 2)</a:t>
            </a:r>
          </a:p>
        </p:txBody>
      </p:sp>
      <p:sp>
        <p:nvSpPr>
          <p:cNvPr id="4" name="Content Placeholder 3"/>
          <p:cNvSpPr>
            <a:spLocks noGrp="1"/>
          </p:cNvSpPr>
          <p:nvPr>
            <p:ph idx="1"/>
          </p:nvPr>
        </p:nvSpPr>
        <p:spPr>
          <a:xfrm>
            <a:off x="457200" y="1114232"/>
            <a:ext cx="8229600" cy="3762568"/>
          </a:xfrm>
        </p:spPr>
        <p:txBody>
          <a:bodyPr>
            <a:spAutoFit/>
          </a:bodyPr>
          <a:lstStyle/>
          <a:p>
            <a:r>
              <a:rPr lang="en-IN" sz="2400" dirty="0"/>
              <a:t>Principles</a:t>
            </a:r>
          </a:p>
          <a:p>
            <a:pPr lvl="1"/>
            <a:r>
              <a:rPr lang="en-IN" sz="2400" dirty="0"/>
              <a:t>A starter motor uses electromagnetic principles to convert electrical energy from the battery (up to 300 amperes) to mechanical power (up to 8 horsepower [6 kilowatts]) to crank the engine.</a:t>
            </a:r>
          </a:p>
          <a:p>
            <a:r>
              <a:rPr lang="en-IN" sz="2400" dirty="0"/>
              <a:t>Series Motors</a:t>
            </a:r>
          </a:p>
          <a:p>
            <a:pPr lvl="1"/>
            <a:r>
              <a:rPr lang="en-IN" sz="2400" dirty="0"/>
              <a:t>A series motor develops its maximum torque at the initial start (0 </a:t>
            </a:r>
            <a:r>
              <a:rPr lang="en-IN" sz="2400" spc="-350" dirty="0"/>
              <a:t>R P </a:t>
            </a:r>
            <a:r>
              <a:rPr lang="en-IN" sz="2400" dirty="0"/>
              <a:t>M) and develops less torque as the speed increases.</a:t>
            </a:r>
          </a:p>
        </p:txBody>
      </p:sp>
    </p:spTree>
    <p:extLst>
      <p:ext uri="{BB962C8B-B14F-4D97-AF65-F5344CB8AC3E}">
        <p14:creationId xmlns:p14="http://schemas.microsoft.com/office/powerpoint/2010/main" val="64163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0519"/>
            <a:ext cx="8229600" cy="646331"/>
          </a:xfrm>
        </p:spPr>
        <p:txBody>
          <a:bodyPr>
            <a:spAutoFit/>
          </a:bodyPr>
          <a:lstStyle/>
          <a:p>
            <a:r>
              <a:rPr lang="en-US" dirty="0"/>
              <a:t>Starter Motor Operation </a:t>
            </a:r>
            <a:r>
              <a:rPr lang="en-US" sz="2800" dirty="0"/>
              <a:t>(2 of 2)</a:t>
            </a:r>
          </a:p>
        </p:txBody>
      </p:sp>
      <p:sp>
        <p:nvSpPr>
          <p:cNvPr id="4" name="Content Placeholder 3"/>
          <p:cNvSpPr>
            <a:spLocks noGrp="1"/>
          </p:cNvSpPr>
          <p:nvPr>
            <p:ph idx="1"/>
          </p:nvPr>
        </p:nvSpPr>
        <p:spPr>
          <a:xfrm>
            <a:off x="457200" y="990600"/>
            <a:ext cx="8229600" cy="4401205"/>
          </a:xfrm>
        </p:spPr>
        <p:txBody>
          <a:bodyPr>
            <a:spAutoFit/>
          </a:bodyPr>
          <a:lstStyle/>
          <a:p>
            <a:r>
              <a:rPr lang="en-IN" sz="2400" dirty="0"/>
              <a:t>Shunt Motors</a:t>
            </a:r>
          </a:p>
          <a:p>
            <a:pPr lvl="1"/>
            <a:r>
              <a:rPr lang="en-IN" sz="2400" dirty="0"/>
              <a:t>Shunt-type electric motors have the field coils in parallel (or shunt) across the armature.</a:t>
            </a:r>
          </a:p>
          <a:p>
            <a:r>
              <a:rPr lang="en-IN" sz="2400" dirty="0"/>
              <a:t>Permanent Magnet Motors</a:t>
            </a:r>
          </a:p>
          <a:p>
            <a:pPr lvl="1"/>
            <a:r>
              <a:rPr lang="en-IN" sz="2400" dirty="0"/>
              <a:t>Permanent magnet starters use gear reduction to multiply starter motor torque.</a:t>
            </a:r>
          </a:p>
          <a:p>
            <a:r>
              <a:rPr lang="en-IN" sz="2400" dirty="0"/>
              <a:t>Compound Motors</a:t>
            </a:r>
          </a:p>
          <a:p>
            <a:pPr lvl="1"/>
            <a:r>
              <a:rPr lang="en-IN" sz="2400" dirty="0"/>
              <a:t>Some of the field coils are connected to the armature in series and some are connected directly to the battery in parallel (shunt) with the armature.</a:t>
            </a:r>
          </a:p>
        </p:txBody>
      </p:sp>
    </p:spTree>
    <p:extLst>
      <p:ext uri="{BB962C8B-B14F-4D97-AF65-F5344CB8AC3E}">
        <p14:creationId xmlns:p14="http://schemas.microsoft.com/office/powerpoint/2010/main" val="757584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49.6 Series Wound Motor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990600"/>
            <a:ext cx="4416273" cy="45042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311422" cy="5262979"/>
          </a:xfrm>
        </p:spPr>
        <p:txBody>
          <a:bodyPr/>
          <a:lstStyle/>
          <a:p>
            <a:r>
              <a:rPr lang="en-US" sz="2400" dirty="0"/>
              <a:t>This series-wound electric motor shows the basic operation with only two brushes: one hot brush and one ground brush. The current flows through both field coils, then through the hot brush and the loop winding of the armature, before reaching ground through the ground brush</a:t>
            </a:r>
          </a:p>
        </p:txBody>
      </p:sp>
    </p:spTree>
    <p:extLst>
      <p:ext uri="{BB962C8B-B14F-4D97-AF65-F5344CB8AC3E}">
        <p14:creationId xmlns:p14="http://schemas.microsoft.com/office/powerpoint/2010/main" val="2514158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DC Motor, Simple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dc_motor_simple">
            <a:hlinkClick r:id="" action="ppaction://media"/>
            <a:extLst>
              <a:ext uri="{FF2B5EF4-FFF2-40B4-BE49-F238E27FC236}">
                <a16:creationId xmlns:a16="http://schemas.microsoft.com/office/drawing/2014/main" id="{6C504AC8-246B-F6F2-9135-C0A1813606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10864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49.7 Magnetic Fields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55233" y="990600"/>
            <a:ext cx="5867400" cy="35353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422" y="4648200"/>
            <a:ext cx="7731022" cy="1524000"/>
          </a:xfrm>
        </p:spPr>
        <p:txBody>
          <a:bodyPr/>
          <a:lstStyle/>
          <a:p>
            <a:r>
              <a:rPr lang="en-US" sz="2400" dirty="0"/>
              <a:t>The interaction of the magnetic fields of the armature loops and field coils creates a stronger magnetic field on the right side of the conductor, causing the armature loop to move toward the left</a:t>
            </a:r>
          </a:p>
        </p:txBody>
      </p:sp>
    </p:spTree>
    <p:extLst>
      <p:ext uri="{BB962C8B-B14F-4D97-AF65-F5344CB8AC3E}">
        <p14:creationId xmlns:p14="http://schemas.microsoft.com/office/powerpoint/2010/main" val="1009087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49.8 Armature Loops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005006" y="990599"/>
            <a:ext cx="1990328" cy="51816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0978" y="990600"/>
            <a:ext cx="4225822" cy="3785652"/>
          </a:xfrm>
        </p:spPr>
        <p:txBody>
          <a:bodyPr/>
          <a:lstStyle/>
          <a:p>
            <a:r>
              <a:rPr lang="en-US" sz="2400" dirty="0"/>
              <a:t>The armature loops rotate due to the difference in the strength of the magnetic field. The loops move from a strong magnetic field strength toward a weaker magnetic field strength </a:t>
            </a:r>
          </a:p>
        </p:txBody>
      </p:sp>
    </p:spTree>
    <p:extLst>
      <p:ext uri="{BB962C8B-B14F-4D97-AF65-F5344CB8AC3E}">
        <p14:creationId xmlns:p14="http://schemas.microsoft.com/office/powerpoint/2010/main" val="916175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1575"/>
            <a:ext cx="8229600" cy="646331"/>
          </a:xfrm>
        </p:spPr>
        <p:txBody>
          <a:bodyPr>
            <a:spAutoFit/>
          </a:bodyPr>
          <a:lstStyle/>
          <a:p>
            <a:r>
              <a:rPr lang="en-US" dirty="0"/>
              <a:t>Learning Objectives </a:t>
            </a:r>
            <a:endParaRPr lang="en-US" sz="2800" dirty="0"/>
          </a:p>
        </p:txBody>
      </p:sp>
      <p:sp>
        <p:nvSpPr>
          <p:cNvPr id="4" name="Content Placeholder 3"/>
          <p:cNvSpPr>
            <a:spLocks noGrp="1"/>
          </p:cNvSpPr>
          <p:nvPr>
            <p:ph idx="1"/>
          </p:nvPr>
        </p:nvSpPr>
        <p:spPr>
          <a:xfrm>
            <a:off x="457200" y="982133"/>
            <a:ext cx="8229600" cy="4393510"/>
          </a:xfrm>
        </p:spPr>
        <p:txBody>
          <a:bodyPr>
            <a:spAutoFit/>
          </a:bodyPr>
          <a:lstStyle/>
          <a:p>
            <a:pPr marL="695325" indent="-695325">
              <a:buNone/>
            </a:pPr>
            <a:r>
              <a:rPr lang="en-IN" sz="2400" b="1" dirty="0">
                <a:solidFill>
                  <a:schemeClr val="bg2"/>
                </a:solidFill>
              </a:rPr>
              <a:t>49.1 </a:t>
            </a:r>
            <a:r>
              <a:rPr lang="en-IN" sz="2400" dirty="0"/>
              <a:t>Describe the parts and operation of a cranking circuit.</a:t>
            </a:r>
          </a:p>
          <a:p>
            <a:pPr marL="695325" indent="-695325">
              <a:buNone/>
            </a:pPr>
            <a:r>
              <a:rPr lang="en-IN" sz="2400" b="1" dirty="0">
                <a:solidFill>
                  <a:schemeClr val="bg2"/>
                </a:solidFill>
              </a:rPr>
              <a:t>49.2 </a:t>
            </a:r>
            <a:r>
              <a:rPr lang="en-US" sz="2400" dirty="0"/>
              <a:t>Explain push button starting.</a:t>
            </a:r>
          </a:p>
          <a:p>
            <a:pPr marL="695325" indent="-695325">
              <a:buNone/>
            </a:pPr>
            <a:r>
              <a:rPr lang="en-IN" sz="2400" b="1" dirty="0">
                <a:solidFill>
                  <a:schemeClr val="bg2"/>
                </a:solidFill>
              </a:rPr>
              <a:t>49.3 </a:t>
            </a:r>
            <a:r>
              <a:rPr lang="en-US" sz="2400" dirty="0"/>
              <a:t>Discuss starter motor operation.</a:t>
            </a:r>
          </a:p>
          <a:p>
            <a:pPr marL="695325" indent="-695325">
              <a:buNone/>
            </a:pPr>
            <a:r>
              <a:rPr lang="en-IN" sz="2400" b="1" dirty="0">
                <a:solidFill>
                  <a:schemeClr val="bg2"/>
                </a:solidFill>
              </a:rPr>
              <a:t>49.4 </a:t>
            </a:r>
            <a:r>
              <a:rPr lang="en-US" sz="2400" dirty="0"/>
              <a:t>Explain the components of a starter motor.</a:t>
            </a:r>
          </a:p>
          <a:p>
            <a:pPr marL="695325" indent="-695325">
              <a:buNone/>
            </a:pPr>
            <a:r>
              <a:rPr lang="en-IN" sz="2400" b="1" dirty="0">
                <a:solidFill>
                  <a:schemeClr val="bg2"/>
                </a:solidFill>
              </a:rPr>
              <a:t>49.5 </a:t>
            </a:r>
            <a:r>
              <a:rPr lang="en-US" sz="2400" dirty="0"/>
              <a:t>Describe gear reduction starters.</a:t>
            </a:r>
          </a:p>
          <a:p>
            <a:pPr marL="695325" indent="-695325">
              <a:buNone/>
            </a:pPr>
            <a:r>
              <a:rPr lang="en-IN" sz="2400" b="1" dirty="0">
                <a:solidFill>
                  <a:schemeClr val="bg2"/>
                </a:solidFill>
              </a:rPr>
              <a:t>49.6 </a:t>
            </a:r>
            <a:r>
              <a:rPr lang="en-US" sz="2400" dirty="0"/>
              <a:t>Describe the function of starter drives.</a:t>
            </a:r>
          </a:p>
          <a:p>
            <a:pPr marL="695325" indent="-695325">
              <a:buNone/>
            </a:pPr>
            <a:r>
              <a:rPr lang="en-IN" sz="2400" b="1" dirty="0">
                <a:solidFill>
                  <a:schemeClr val="bg2"/>
                </a:solidFill>
              </a:rPr>
              <a:t>49.7 </a:t>
            </a:r>
            <a:r>
              <a:rPr lang="en-US" sz="2400" dirty="0"/>
              <a:t>Describe the function of solenoids.</a:t>
            </a:r>
          </a:p>
          <a:p>
            <a:pPr marL="695325" indent="-695325">
              <a:buNone/>
            </a:pPr>
            <a:r>
              <a:rPr lang="en-IN" sz="2400" b="1" dirty="0">
                <a:solidFill>
                  <a:schemeClr val="bg2"/>
                </a:solidFill>
              </a:rPr>
              <a:t>49.8 </a:t>
            </a:r>
            <a:r>
              <a:rPr lang="en-US" sz="2400" dirty="0"/>
              <a:t>Discuss stop-start system operation</a:t>
            </a:r>
            <a:r>
              <a:rPr lang="en-IN" sz="2400" dirty="0"/>
              <a:t>. </a:t>
            </a:r>
            <a:endParaRPr lang="en-US" sz="2400" dirty="0"/>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49.9 Lines of Force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990599"/>
            <a:ext cx="4465224" cy="516459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0978" y="990600"/>
            <a:ext cx="2854222" cy="1143000"/>
          </a:xfrm>
        </p:spPr>
        <p:txBody>
          <a:bodyPr/>
          <a:lstStyle/>
          <a:p>
            <a:r>
              <a:rPr lang="en-US" sz="2400" dirty="0"/>
              <a:t>Magnetic lines of force in a four-pole motor</a:t>
            </a:r>
          </a:p>
        </p:txBody>
      </p:sp>
    </p:spTree>
    <p:extLst>
      <p:ext uri="{BB962C8B-B14F-4D97-AF65-F5344CB8AC3E}">
        <p14:creationId xmlns:p14="http://schemas.microsoft.com/office/powerpoint/2010/main" val="3170170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49.10 Pole shoe/field winding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56634" y="1447800"/>
            <a:ext cx="6064598" cy="4732490"/>
          </a:xfrm>
        </p:spPr>
      </p:pic>
    </p:spTree>
    <p:extLst>
      <p:ext uri="{BB962C8B-B14F-4D97-AF65-F5344CB8AC3E}">
        <p14:creationId xmlns:p14="http://schemas.microsoft.com/office/powerpoint/2010/main" val="2879372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49.11 Series-Wound Motor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92328" y="1007533"/>
            <a:ext cx="7159343" cy="28024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62555" y="4267200"/>
            <a:ext cx="8052755" cy="1569660"/>
          </a:xfrm>
        </p:spPr>
        <p:txBody>
          <a:bodyPr/>
          <a:lstStyle/>
          <a:p>
            <a:r>
              <a:rPr lang="en-US" sz="2400" dirty="0"/>
              <a:t>This wiring diagram illustrates the construction of a series-wound electric motor. Notice that all current flows through the field coils, then through the armature (in series) before reaching ground</a:t>
            </a:r>
          </a:p>
        </p:txBody>
      </p:sp>
    </p:spTree>
    <p:extLst>
      <p:ext uri="{BB962C8B-B14F-4D97-AF65-F5344CB8AC3E}">
        <p14:creationId xmlns:p14="http://schemas.microsoft.com/office/powerpoint/2010/main" val="1621805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49.12 Shunt-Type Motor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56855" y="990600"/>
            <a:ext cx="7264157" cy="3733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1522" y="4953000"/>
            <a:ext cx="7654822" cy="1200329"/>
          </a:xfrm>
        </p:spPr>
        <p:txBody>
          <a:bodyPr/>
          <a:lstStyle/>
          <a:p>
            <a:r>
              <a:rPr lang="en-US" sz="2400" dirty="0"/>
              <a:t>This wiring diagram illustrates the construction of a shunt-type electric motor and shows the field coils in parallel (or shunt) across the armature</a:t>
            </a:r>
          </a:p>
        </p:txBody>
      </p:sp>
    </p:spTree>
    <p:extLst>
      <p:ext uri="{BB962C8B-B14F-4D97-AF65-F5344CB8AC3E}">
        <p14:creationId xmlns:p14="http://schemas.microsoft.com/office/powerpoint/2010/main" val="4200173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49.13 Compound Motor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90599" y="1034310"/>
            <a:ext cx="7294961" cy="30804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82689" y="4495800"/>
            <a:ext cx="7578622" cy="1569660"/>
          </a:xfrm>
        </p:spPr>
        <p:txBody>
          <a:bodyPr/>
          <a:lstStyle/>
          <a:p>
            <a:r>
              <a:rPr lang="en-US" sz="2400" dirty="0"/>
              <a:t>A compound motor is a combination of series and shunt types, using part of the field coils connected electrically in series with the armature and part in parallel (shunt)</a:t>
            </a:r>
          </a:p>
        </p:txBody>
      </p:sp>
    </p:spTree>
    <p:extLst>
      <p:ext uri="{BB962C8B-B14F-4D97-AF65-F5344CB8AC3E}">
        <p14:creationId xmlns:p14="http://schemas.microsoft.com/office/powerpoint/2010/main" val="1955467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8556"/>
            <a:ext cx="8229600" cy="646331"/>
          </a:xfrm>
        </p:spPr>
        <p:txBody>
          <a:bodyPr>
            <a:spAutoFit/>
          </a:bodyPr>
          <a:lstStyle/>
          <a:p>
            <a:r>
              <a:rPr lang="en-US" dirty="0"/>
              <a:t>How the Starter Motor Works</a:t>
            </a:r>
          </a:p>
        </p:txBody>
      </p:sp>
      <p:sp>
        <p:nvSpPr>
          <p:cNvPr id="4" name="Content Placeholder 3"/>
          <p:cNvSpPr>
            <a:spLocks noGrp="1"/>
          </p:cNvSpPr>
          <p:nvPr>
            <p:ph idx="1"/>
          </p:nvPr>
        </p:nvSpPr>
        <p:spPr>
          <a:xfrm>
            <a:off x="457200" y="1083707"/>
            <a:ext cx="8229600" cy="4555093"/>
          </a:xfrm>
        </p:spPr>
        <p:txBody>
          <a:bodyPr>
            <a:spAutoFit/>
          </a:bodyPr>
          <a:lstStyle/>
          <a:p>
            <a:r>
              <a:rPr lang="en-US" sz="2400" dirty="0"/>
              <a:t>Parts Involved</a:t>
            </a:r>
          </a:p>
          <a:p>
            <a:pPr lvl="1"/>
            <a:r>
              <a:rPr lang="en-US" sz="2400" dirty="0"/>
              <a:t>Field coils</a:t>
            </a:r>
          </a:p>
          <a:p>
            <a:pPr lvl="1"/>
            <a:r>
              <a:rPr lang="en-US" sz="2400" dirty="0"/>
              <a:t>Armature</a:t>
            </a:r>
          </a:p>
          <a:p>
            <a:pPr lvl="1"/>
            <a:r>
              <a:rPr lang="en-US" sz="2400" dirty="0"/>
              <a:t>Field housing</a:t>
            </a:r>
          </a:p>
          <a:p>
            <a:r>
              <a:rPr lang="en-US" sz="2400" dirty="0"/>
              <a:t>Starter Brushes</a:t>
            </a:r>
          </a:p>
          <a:p>
            <a:pPr lvl="1"/>
            <a:r>
              <a:rPr lang="en-US" sz="2400" dirty="0"/>
              <a:t>To supply the proper current to the armature, a four-pole motor must have four brushes riding on the commutator.</a:t>
            </a:r>
          </a:p>
          <a:p>
            <a:r>
              <a:rPr lang="en-US" sz="2400" dirty="0"/>
              <a:t>Permanent Magnet Fields</a:t>
            </a:r>
          </a:p>
          <a:p>
            <a:pPr lvl="1"/>
            <a:r>
              <a:rPr lang="en-US" sz="2400" dirty="0"/>
              <a:t>Used in place of the electromagnetic field coils.</a:t>
            </a:r>
            <a:endParaRPr lang="en-IN" sz="2400" dirty="0"/>
          </a:p>
        </p:txBody>
      </p:sp>
    </p:spTree>
    <p:extLst>
      <p:ext uri="{BB962C8B-B14F-4D97-AF65-F5344CB8AC3E}">
        <p14:creationId xmlns:p14="http://schemas.microsoft.com/office/powerpoint/2010/main" val="2065914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49.14 Starter Motor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1" y="990599"/>
            <a:ext cx="4402034" cy="47217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0978" y="990600"/>
            <a:ext cx="2701822" cy="1600200"/>
          </a:xfrm>
        </p:spPr>
        <p:txBody>
          <a:bodyPr/>
          <a:lstStyle/>
          <a:p>
            <a:r>
              <a:rPr lang="en-US" sz="2400" dirty="0"/>
              <a:t>A typical starter motor showing the drive-end housing</a:t>
            </a:r>
          </a:p>
        </p:txBody>
      </p:sp>
    </p:spTree>
    <p:extLst>
      <p:ext uri="{BB962C8B-B14F-4D97-AF65-F5344CB8AC3E}">
        <p14:creationId xmlns:p14="http://schemas.microsoft.com/office/powerpoint/2010/main" val="135791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49.15 Pole Shoes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2801" y="990600"/>
            <a:ext cx="5040112" cy="48997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0978" y="990600"/>
            <a:ext cx="2701822" cy="1524000"/>
          </a:xfrm>
        </p:spPr>
        <p:txBody>
          <a:bodyPr/>
          <a:lstStyle/>
          <a:p>
            <a:r>
              <a:rPr lang="en-US" sz="2400" dirty="0"/>
              <a:t>Pole shoes and field windings installed in the housing</a:t>
            </a:r>
          </a:p>
        </p:txBody>
      </p:sp>
    </p:spTree>
    <p:extLst>
      <p:ext uri="{BB962C8B-B14F-4D97-AF65-F5344CB8AC3E}">
        <p14:creationId xmlns:p14="http://schemas.microsoft.com/office/powerpoint/2010/main" val="2598380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49.16 Armature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47800" y="1033224"/>
            <a:ext cx="6248400" cy="33804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82689" y="4572000"/>
            <a:ext cx="7578622" cy="1569660"/>
          </a:xfrm>
        </p:spPr>
        <p:txBody>
          <a:bodyPr/>
          <a:lstStyle/>
          <a:p>
            <a:r>
              <a:rPr lang="en-US" sz="2400" dirty="0"/>
              <a:t>A typical starter motor armature. The armature core is made from thin sheet metal sections assembled on the armature shaft, which is used to increase the magnetic field strength</a:t>
            </a:r>
          </a:p>
        </p:txBody>
      </p:sp>
    </p:spTree>
    <p:extLst>
      <p:ext uri="{BB962C8B-B14F-4D97-AF65-F5344CB8AC3E}">
        <p14:creationId xmlns:p14="http://schemas.microsoft.com/office/powerpoint/2010/main" val="3945572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49.17 Armature Loops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24400" y="990600"/>
            <a:ext cx="3647122" cy="50107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0978" y="990600"/>
            <a:ext cx="3311422" cy="1569660"/>
          </a:xfrm>
        </p:spPr>
        <p:txBody>
          <a:bodyPr/>
          <a:lstStyle/>
          <a:p>
            <a:r>
              <a:rPr lang="en-US" sz="2400" dirty="0"/>
              <a:t>An armature showing how its copper wire loops are connected to the commutator</a:t>
            </a:r>
          </a:p>
        </p:txBody>
      </p:sp>
    </p:spTree>
    <p:extLst>
      <p:ext uri="{BB962C8B-B14F-4D97-AF65-F5344CB8AC3E}">
        <p14:creationId xmlns:p14="http://schemas.microsoft.com/office/powerpoint/2010/main" val="16841928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3240"/>
            <a:ext cx="8229600" cy="646331"/>
          </a:xfrm>
        </p:spPr>
        <p:txBody>
          <a:bodyPr>
            <a:spAutoFit/>
          </a:bodyPr>
          <a:lstStyle/>
          <a:p>
            <a:r>
              <a:rPr lang="en-US" dirty="0"/>
              <a:t>Cranking Circuit</a:t>
            </a:r>
          </a:p>
        </p:txBody>
      </p:sp>
      <p:sp>
        <p:nvSpPr>
          <p:cNvPr id="4" name="Content Placeholder 3"/>
          <p:cNvSpPr>
            <a:spLocks noGrp="1"/>
          </p:cNvSpPr>
          <p:nvPr>
            <p:ph idx="1"/>
          </p:nvPr>
        </p:nvSpPr>
        <p:spPr>
          <a:xfrm>
            <a:off x="457200" y="1058391"/>
            <a:ext cx="8229600" cy="4809009"/>
          </a:xfrm>
        </p:spPr>
        <p:txBody>
          <a:bodyPr>
            <a:spAutoFit/>
          </a:bodyPr>
          <a:lstStyle/>
          <a:p>
            <a:r>
              <a:rPr lang="en-IN" sz="2400" dirty="0"/>
              <a:t>Parts Involved</a:t>
            </a:r>
          </a:p>
          <a:p>
            <a:pPr lvl="1"/>
            <a:r>
              <a:rPr lang="en-IN" sz="2400" dirty="0"/>
              <a:t>Starter motor</a:t>
            </a:r>
          </a:p>
          <a:p>
            <a:pPr lvl="1"/>
            <a:r>
              <a:rPr lang="en-IN" sz="2400" dirty="0"/>
              <a:t>Battery</a:t>
            </a:r>
          </a:p>
          <a:p>
            <a:pPr lvl="1"/>
            <a:r>
              <a:rPr lang="en-IN" sz="2400" dirty="0"/>
              <a:t>Starter solenoid or relay</a:t>
            </a:r>
          </a:p>
          <a:p>
            <a:pPr lvl="1"/>
            <a:r>
              <a:rPr lang="en-IN" sz="2400" dirty="0"/>
              <a:t>Starter drive</a:t>
            </a:r>
          </a:p>
          <a:p>
            <a:pPr lvl="1"/>
            <a:r>
              <a:rPr lang="en-IN" sz="2400" dirty="0"/>
              <a:t>Ignition switch</a:t>
            </a:r>
          </a:p>
          <a:p>
            <a:r>
              <a:rPr lang="en-IN" sz="2400" dirty="0"/>
              <a:t>Control Circuit Parts and Operation</a:t>
            </a:r>
          </a:p>
          <a:p>
            <a:pPr lvl="1"/>
            <a:r>
              <a:rPr lang="en-IN" sz="2400" dirty="0"/>
              <a:t>The ignition switch does not operate the starter unless the automatic transmission is in neutral or park, or the clutch pedal is depressed on manual transmission/transaxle vehicles.</a:t>
            </a:r>
          </a:p>
        </p:txBody>
      </p:sp>
    </p:spTree>
    <p:extLst>
      <p:ext uri="{BB962C8B-B14F-4D97-AF65-F5344CB8AC3E}">
        <p14:creationId xmlns:p14="http://schemas.microsoft.com/office/powerpoint/2010/main" val="3625403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784"/>
            <a:ext cx="8229600" cy="1292662"/>
          </a:xfrm>
        </p:spPr>
        <p:txBody>
          <a:bodyPr>
            <a:noAutofit/>
          </a:bodyPr>
          <a:lstStyle/>
          <a:p>
            <a:r>
              <a:rPr lang="en-US" sz="2800" dirty="0">
                <a:latin typeface="Arial (Headings)"/>
              </a:rPr>
              <a:t>Figure 52.18</a:t>
            </a:r>
            <a:endParaRPr lang="en-US" sz="2800" dirty="0"/>
          </a:p>
        </p:txBody>
      </p:sp>
      <p:pic>
        <p:nvPicPr>
          <p:cNvPr id="3074" name="Picture 2" descr="The figure shows a solenoid connected to the armature shaft through a return-spring controlled actuating arm. The armature shaft has a pinion gear at the front end. Screw mounted pole shoes field windings surround the armature core. The commutator along with brushes are at the rear end of the moto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6223" y="2148205"/>
            <a:ext cx="6064727" cy="4100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111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49.18 Starter Cutaway</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76400" y="990600"/>
            <a:ext cx="5791200" cy="410586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44589" y="5257800"/>
            <a:ext cx="7654822" cy="830997"/>
          </a:xfrm>
        </p:spPr>
        <p:txBody>
          <a:bodyPr/>
          <a:lstStyle/>
          <a:p>
            <a:r>
              <a:rPr lang="en-US" sz="2400" dirty="0"/>
              <a:t>A cutaway of a typical starter motor showing the commutator, brushes, and brush spring</a:t>
            </a:r>
          </a:p>
        </p:txBody>
      </p:sp>
    </p:spTree>
    <p:extLst>
      <p:ext uri="{BB962C8B-B14F-4D97-AF65-F5344CB8AC3E}">
        <p14:creationId xmlns:p14="http://schemas.microsoft.com/office/powerpoint/2010/main" val="3263900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Starter Drive Gear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tarter_drive_gear">
            <a:hlinkClick r:id="" action="ppaction://media"/>
            <a:extLst>
              <a:ext uri="{FF2B5EF4-FFF2-40B4-BE49-F238E27FC236}">
                <a16:creationId xmlns:a16="http://schemas.microsoft.com/office/drawing/2014/main" id="{DE624E98-4F2C-B379-3107-01ACFC30345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771" y="910690"/>
            <a:ext cx="9122229" cy="5131254"/>
          </a:xfrm>
          <a:prstGeom prst="rect">
            <a:avLst/>
          </a:prstGeom>
        </p:spPr>
      </p:pic>
    </p:spTree>
    <p:extLst>
      <p:ext uri="{BB962C8B-B14F-4D97-AF65-F5344CB8AC3E}">
        <p14:creationId xmlns:p14="http://schemas.microsoft.com/office/powerpoint/2010/main" val="29805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49.19 Damaged Magnet </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87315" y="1047396"/>
            <a:ext cx="4716948" cy="38294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73667"/>
            <a:ext cx="3124200" cy="4817533"/>
          </a:xfrm>
        </p:spPr>
        <p:txBody>
          <a:bodyPr/>
          <a:lstStyle/>
          <a:p>
            <a:r>
              <a:rPr lang="en-US" sz="2400" dirty="0"/>
              <a:t>This starter permanent magnet field housing was ruined when someone used a hammer on the field housing in an attempt to “fix” a starter that did not work. A total replacement is the only solution in this case</a:t>
            </a:r>
          </a:p>
        </p:txBody>
      </p:sp>
    </p:spTree>
    <p:extLst>
      <p:ext uri="{BB962C8B-B14F-4D97-AF65-F5344CB8AC3E}">
        <p14:creationId xmlns:p14="http://schemas.microsoft.com/office/powerpoint/2010/main" val="4013156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Gear-Reduction Starters</a:t>
            </a:r>
          </a:p>
        </p:txBody>
      </p:sp>
      <p:sp>
        <p:nvSpPr>
          <p:cNvPr id="4" name="Content Placeholder 3"/>
          <p:cNvSpPr>
            <a:spLocks noGrp="1"/>
          </p:cNvSpPr>
          <p:nvPr>
            <p:ph idx="1"/>
          </p:nvPr>
        </p:nvSpPr>
        <p:spPr>
          <a:xfrm>
            <a:off x="457200" y="990600"/>
            <a:ext cx="8229600" cy="3277820"/>
          </a:xfrm>
        </p:spPr>
        <p:txBody>
          <a:bodyPr>
            <a:spAutoFit/>
          </a:bodyPr>
          <a:lstStyle/>
          <a:p>
            <a:r>
              <a:rPr lang="en-IN" sz="2400" dirty="0"/>
              <a:t>Purpose and Function</a:t>
            </a:r>
          </a:p>
          <a:p>
            <a:pPr lvl="1"/>
            <a:r>
              <a:rPr lang="en-IN" sz="2400" dirty="0"/>
              <a:t>Gear reduction purpose (2:1 to 4:1) is to increase starter motor speed and provide torque multiplication necessary to crank an engine.</a:t>
            </a:r>
          </a:p>
          <a:p>
            <a:pPr lvl="1"/>
            <a:r>
              <a:rPr lang="en-IN" sz="2400" dirty="0"/>
              <a:t>Produces necessary cranking power with reduced starter amperage requirements.</a:t>
            </a:r>
          </a:p>
          <a:p>
            <a:pPr lvl="1"/>
            <a:r>
              <a:rPr lang="en-IN" sz="2400" dirty="0"/>
              <a:t>Uses a planetary gear set to provide necessary torque for starting.</a:t>
            </a:r>
          </a:p>
        </p:txBody>
      </p:sp>
    </p:spTree>
    <p:extLst>
      <p:ext uri="{BB962C8B-B14F-4D97-AF65-F5344CB8AC3E}">
        <p14:creationId xmlns:p14="http://schemas.microsoft.com/office/powerpoint/2010/main" val="4016386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49.20 Gear-reduction starter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55233" y="999067"/>
            <a:ext cx="5867400" cy="5144023"/>
          </a:xfrm>
        </p:spPr>
      </p:pic>
    </p:spTree>
    <p:extLst>
      <p:ext uri="{BB962C8B-B14F-4D97-AF65-F5344CB8AC3E}">
        <p14:creationId xmlns:p14="http://schemas.microsoft.com/office/powerpoint/2010/main" val="3094544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5743"/>
            <a:ext cx="8229600" cy="646331"/>
          </a:xfrm>
        </p:spPr>
        <p:txBody>
          <a:bodyPr>
            <a:spAutoFit/>
          </a:bodyPr>
          <a:lstStyle/>
          <a:p>
            <a:r>
              <a:rPr lang="en-US" dirty="0"/>
              <a:t>Starter Drives </a:t>
            </a:r>
            <a:r>
              <a:rPr lang="en-US" sz="2800" dirty="0"/>
              <a:t>(1 of 2)</a:t>
            </a:r>
          </a:p>
        </p:txBody>
      </p:sp>
      <p:sp>
        <p:nvSpPr>
          <p:cNvPr id="4" name="Content Placeholder 3"/>
          <p:cNvSpPr>
            <a:spLocks noGrp="1"/>
          </p:cNvSpPr>
          <p:nvPr>
            <p:ph idx="1"/>
          </p:nvPr>
        </p:nvSpPr>
        <p:spPr>
          <a:xfrm>
            <a:off x="457200" y="1014695"/>
            <a:ext cx="8229600" cy="3023905"/>
          </a:xfrm>
        </p:spPr>
        <p:txBody>
          <a:bodyPr>
            <a:spAutoFit/>
          </a:bodyPr>
          <a:lstStyle/>
          <a:p>
            <a:r>
              <a:rPr lang="en-IN" sz="2400" dirty="0"/>
              <a:t>Purpose and Function</a:t>
            </a:r>
          </a:p>
          <a:p>
            <a:pPr lvl="1"/>
            <a:r>
              <a:rPr lang="en-IN" sz="2400" dirty="0"/>
              <a:t>Includes small pinion gears that mesh with and rotate the larger gear on the engine flywheel or flex plate for starting.</a:t>
            </a:r>
          </a:p>
          <a:p>
            <a:r>
              <a:rPr lang="en-IN" sz="2400" dirty="0"/>
              <a:t>Starter Drive Gear Ratio</a:t>
            </a:r>
          </a:p>
          <a:p>
            <a:pPr lvl="1"/>
            <a:r>
              <a:rPr lang="en-IN" sz="2400" dirty="0"/>
              <a:t>The engine ring gear to starter pinion ratio is between 15:1 and 20:1.</a:t>
            </a:r>
          </a:p>
        </p:txBody>
      </p:sp>
    </p:spTree>
    <p:extLst>
      <p:ext uri="{BB962C8B-B14F-4D97-AF65-F5344CB8AC3E}">
        <p14:creationId xmlns:p14="http://schemas.microsoft.com/office/powerpoint/2010/main" val="34282217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6668"/>
            <a:ext cx="8229600" cy="646331"/>
          </a:xfrm>
        </p:spPr>
        <p:txBody>
          <a:bodyPr>
            <a:spAutoFit/>
          </a:bodyPr>
          <a:lstStyle/>
          <a:p>
            <a:r>
              <a:rPr lang="en-US" dirty="0"/>
              <a:t>Starter Drives </a:t>
            </a:r>
            <a:r>
              <a:rPr lang="en-US" sz="2800" dirty="0"/>
              <a:t>(2 of 2)</a:t>
            </a:r>
          </a:p>
        </p:txBody>
      </p:sp>
      <p:sp>
        <p:nvSpPr>
          <p:cNvPr id="4" name="Content Placeholder 3"/>
          <p:cNvSpPr>
            <a:spLocks noGrp="1"/>
          </p:cNvSpPr>
          <p:nvPr>
            <p:ph idx="1"/>
          </p:nvPr>
        </p:nvSpPr>
        <p:spPr>
          <a:xfrm>
            <a:off x="457200" y="1101819"/>
            <a:ext cx="8229600" cy="3470181"/>
          </a:xfrm>
        </p:spPr>
        <p:txBody>
          <a:bodyPr>
            <a:spAutoFit/>
          </a:bodyPr>
          <a:lstStyle/>
          <a:p>
            <a:r>
              <a:rPr lang="en-IN" sz="2400" dirty="0"/>
              <a:t>Starter Drive Operation</a:t>
            </a:r>
          </a:p>
          <a:p>
            <a:pPr lvl="1"/>
            <a:r>
              <a:rPr lang="en-IN" sz="2400" dirty="0"/>
              <a:t>Uses a type of one-way clutch that allows the starter to rotate the engine, but then turns freely if the engine speed is greater than the starter motor speed.</a:t>
            </a:r>
          </a:p>
          <a:p>
            <a:r>
              <a:rPr lang="en-IN" sz="2400" dirty="0"/>
              <a:t>Failure Mode</a:t>
            </a:r>
          </a:p>
          <a:p>
            <a:pPr lvl="1"/>
            <a:r>
              <a:rPr lang="en-IN" sz="2400" dirty="0"/>
              <a:t>The major wear occurs in the overrunning clutch section of the starter drive unit.</a:t>
            </a:r>
          </a:p>
          <a:p>
            <a:pPr lvl="1"/>
            <a:r>
              <a:rPr lang="en-IN" sz="2400" dirty="0"/>
              <a:t>The entire starter drive is replaced as a unit.</a:t>
            </a:r>
          </a:p>
        </p:txBody>
      </p:sp>
    </p:spTree>
    <p:extLst>
      <p:ext uri="{BB962C8B-B14F-4D97-AF65-F5344CB8AC3E}">
        <p14:creationId xmlns:p14="http://schemas.microsoft.com/office/powerpoint/2010/main" val="3797599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49.21 Starter Drive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599"/>
            <a:ext cx="4902326" cy="48959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0978" y="990600"/>
            <a:ext cx="2778022" cy="1828800"/>
          </a:xfrm>
        </p:spPr>
        <p:txBody>
          <a:bodyPr/>
          <a:lstStyle/>
          <a:p>
            <a:r>
              <a:rPr lang="en-US" sz="2400" dirty="0"/>
              <a:t>A cutaway of a typical starter drive showing all of the internal parts</a:t>
            </a:r>
          </a:p>
        </p:txBody>
      </p:sp>
    </p:spTree>
    <p:extLst>
      <p:ext uri="{BB962C8B-B14F-4D97-AF65-F5344CB8AC3E}">
        <p14:creationId xmlns:p14="http://schemas.microsoft.com/office/powerpoint/2010/main" val="122099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49.22 Gear Ratio</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8990" y="990599"/>
            <a:ext cx="4829473" cy="44958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0978" y="990600"/>
            <a:ext cx="2854222" cy="1600200"/>
          </a:xfrm>
        </p:spPr>
        <p:txBody>
          <a:bodyPr/>
          <a:lstStyle/>
          <a:p>
            <a:r>
              <a:rPr lang="en-US" sz="2400" dirty="0"/>
              <a:t>The ring gear to pinion gear ratio is usually 15:1 to 20:1</a:t>
            </a:r>
          </a:p>
        </p:txBody>
      </p:sp>
    </p:spTree>
    <p:extLst>
      <p:ext uri="{BB962C8B-B14F-4D97-AF65-F5344CB8AC3E}">
        <p14:creationId xmlns:p14="http://schemas.microsoft.com/office/powerpoint/2010/main" val="565175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49.1 Solenoid Starter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514600" y="973667"/>
            <a:ext cx="6008688" cy="44713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0978" y="990600"/>
            <a:ext cx="1863622" cy="1600200"/>
          </a:xfrm>
        </p:spPr>
        <p:txBody>
          <a:bodyPr/>
          <a:lstStyle/>
          <a:p>
            <a:r>
              <a:rPr lang="en-US" sz="2400" dirty="0"/>
              <a:t>A typical solenoid-operated starter</a:t>
            </a:r>
          </a:p>
        </p:txBody>
      </p:sp>
    </p:spTree>
    <p:extLst>
      <p:ext uri="{BB962C8B-B14F-4D97-AF65-F5344CB8AC3E}">
        <p14:creationId xmlns:p14="http://schemas.microsoft.com/office/powerpoint/2010/main" val="4187452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49.23 Drive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76399" y="1015258"/>
            <a:ext cx="5791200" cy="35716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5622" y="4693384"/>
            <a:ext cx="8052755" cy="1631216"/>
          </a:xfrm>
        </p:spPr>
        <p:txBody>
          <a:bodyPr/>
          <a:lstStyle/>
          <a:p>
            <a:r>
              <a:rPr lang="en-US" sz="2000" dirty="0"/>
              <a:t>Operation of the overrunning clutch. (a) Starter motor is driving the starter pinion and cranking the engine. The rollers are wedged against spring force into their slots. (b) The engine has started and is rotating faster than the starter armature. Spring force pushes the rollers so they can rotate freely</a:t>
            </a:r>
          </a:p>
        </p:txBody>
      </p:sp>
    </p:spTree>
    <p:extLst>
      <p:ext uri="{BB962C8B-B14F-4D97-AF65-F5344CB8AC3E}">
        <p14:creationId xmlns:p14="http://schemas.microsoft.com/office/powerpoint/2010/main" val="3883772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60" y="1476022"/>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1200329"/>
          </a:xfrm>
        </p:spPr>
        <p:txBody>
          <a:bodyPr/>
          <a:lstStyle/>
          <a:p>
            <a:r>
              <a:rPr lang="en-US" dirty="0"/>
              <a:t>Frequently Asked Question: What Is a Bendix?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098" y="2501145"/>
            <a:ext cx="7429502" cy="3442456"/>
          </a:xfrm>
        </p:spPr>
        <p:txBody>
          <a:bodyPr/>
          <a:lstStyle/>
          <a:p>
            <a:r>
              <a:rPr lang="en-US" sz="1800" b="1" dirty="0"/>
              <a:t>What Is a Bendix? </a:t>
            </a:r>
            <a:r>
              <a:rPr lang="en-US" sz="1800" dirty="0"/>
              <a:t>Older-model starters often used a Bendix drive mechanism, which used inertia to engage the starter pinion with the engine flywheel gear. Inertia is the tendency of a stationary object to remain stationary, because of its weight, unless forced to move. On these older-model starters, the small starter pinion gear was attached to a shaft with threads, and the weight of this gear caused it to be spun along the threaded shaft and mesh with the flywheel whenever the starter motor spun. If the engine speed was greater than the starter speed, the pinion gear was forced back along the threaded shaft and out of mesh with the flywheel gear. The Bendix drive mechanism has generally not been used since the early 1960s, but some technicians use this term when describing a starter drive.</a:t>
            </a:r>
          </a:p>
          <a:p>
            <a:endParaRPr lang="en-US" sz="18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47724" y="1714500"/>
            <a:ext cx="7229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331446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858"/>
            <a:ext cx="8229600" cy="646331"/>
          </a:xfrm>
        </p:spPr>
        <p:txBody>
          <a:bodyPr>
            <a:spAutoFit/>
          </a:bodyPr>
          <a:lstStyle/>
          <a:p>
            <a:r>
              <a:rPr lang="en-US" dirty="0"/>
              <a:t>Question 2: ?</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is the typical engine ring rear to starter pinion ratio?</a:t>
            </a:r>
          </a:p>
        </p:txBody>
      </p:sp>
    </p:spTree>
    <p:extLst>
      <p:ext uri="{BB962C8B-B14F-4D97-AF65-F5344CB8AC3E}">
        <p14:creationId xmlns:p14="http://schemas.microsoft.com/office/powerpoint/2010/main" val="3594353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1526"/>
            <a:ext cx="8229600" cy="646331"/>
          </a:xfrm>
        </p:spPr>
        <p:txBody>
          <a:bodyPr>
            <a:spAutoFit/>
          </a:bodyPr>
          <a:lstStyle/>
          <a:p>
            <a:r>
              <a:rPr lang="en-US" dirty="0"/>
              <a:t>Answer 2</a:t>
            </a:r>
            <a:endParaRPr lang="en-US" sz="28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The typical engine ring rear to starter pinion ratio </a:t>
            </a:r>
            <a:r>
              <a:rPr lang="en-US" sz="2400" dirty="0">
                <a:solidFill>
                  <a:srgbClr val="000000"/>
                </a:solidFill>
              </a:rPr>
              <a:t>15:1 to 20:1.</a:t>
            </a:r>
          </a:p>
        </p:txBody>
      </p:sp>
    </p:spTree>
    <p:extLst>
      <p:ext uri="{BB962C8B-B14F-4D97-AF65-F5344CB8AC3E}">
        <p14:creationId xmlns:p14="http://schemas.microsoft.com/office/powerpoint/2010/main" val="3290813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887"/>
            <a:ext cx="8229600" cy="646331"/>
          </a:xfrm>
        </p:spPr>
        <p:txBody>
          <a:bodyPr>
            <a:spAutoFit/>
          </a:bodyPr>
          <a:lstStyle/>
          <a:p>
            <a:r>
              <a:rPr lang="en-US" dirty="0"/>
              <a:t>Starter Solenoids</a:t>
            </a:r>
            <a:endParaRPr lang="en-US" dirty="0">
              <a:solidFill>
                <a:schemeClr val="bg2"/>
              </a:solidFill>
            </a:endParaRPr>
          </a:p>
        </p:txBody>
      </p:sp>
      <p:sp>
        <p:nvSpPr>
          <p:cNvPr id="4" name="Content Placeholder 3"/>
          <p:cNvSpPr>
            <a:spLocks noGrp="1"/>
          </p:cNvSpPr>
          <p:nvPr>
            <p:ph idx="1"/>
          </p:nvPr>
        </p:nvSpPr>
        <p:spPr>
          <a:xfrm>
            <a:off x="457200" y="1102563"/>
            <a:ext cx="8229600" cy="3393237"/>
          </a:xfrm>
        </p:spPr>
        <p:txBody>
          <a:bodyPr>
            <a:spAutoFit/>
          </a:bodyPr>
          <a:lstStyle/>
          <a:p>
            <a:r>
              <a:rPr lang="en-IN" sz="2400" dirty="0"/>
              <a:t>Solenoid Operation</a:t>
            </a:r>
          </a:p>
          <a:p>
            <a:pPr lvl="1"/>
            <a:r>
              <a:rPr lang="en-IN" sz="2400" dirty="0"/>
              <a:t>A starter solenoid is an electromagnetic switch containing two separate, but connected, electromagnetic windings.</a:t>
            </a:r>
          </a:p>
          <a:p>
            <a:r>
              <a:rPr lang="en-IN" sz="2400" dirty="0"/>
              <a:t>Solenoid Windings</a:t>
            </a:r>
          </a:p>
          <a:p>
            <a:pPr lvl="1"/>
            <a:r>
              <a:rPr lang="en-IN" sz="2400" dirty="0"/>
              <a:t>The two internal windings contain approximately the same number of turns but are made from different-gauge wire.</a:t>
            </a:r>
          </a:p>
        </p:txBody>
      </p:sp>
    </p:spTree>
    <p:extLst>
      <p:ext uri="{BB962C8B-B14F-4D97-AF65-F5344CB8AC3E}">
        <p14:creationId xmlns:p14="http://schemas.microsoft.com/office/powerpoint/2010/main" val="2261612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49.24 Solenoid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990599"/>
            <a:ext cx="4430460" cy="44420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0978" y="990600"/>
            <a:ext cx="3311422" cy="5016758"/>
          </a:xfrm>
        </p:spPr>
        <p:txBody>
          <a:bodyPr/>
          <a:lstStyle/>
          <a:p>
            <a:r>
              <a:rPr lang="en-US" sz="2000" dirty="0"/>
              <a:t>Wiring diagram of a typical starter solenoid. Notice that both the pull-in winding and the hold-in winding are energized when the ignition switch is first turned to the “start” position. As soon as the solenoid contact disk makes electrical contact with both the B and M terminals, the battery current is conducted to the starter motor and electrically neutralizes the pull-in winding </a:t>
            </a:r>
          </a:p>
        </p:txBody>
      </p:sp>
    </p:spTree>
    <p:extLst>
      <p:ext uri="{BB962C8B-B14F-4D97-AF65-F5344CB8AC3E}">
        <p14:creationId xmlns:p14="http://schemas.microsoft.com/office/powerpoint/2010/main" val="2861026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60" y="1476022"/>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1200329"/>
          </a:xfrm>
        </p:spPr>
        <p:txBody>
          <a:bodyPr/>
          <a:lstStyle/>
          <a:p>
            <a:r>
              <a:rPr lang="en-US" dirty="0"/>
              <a:t>Frequently Asked Question: How Are Starters Made So Small?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098" y="2501145"/>
            <a:ext cx="7429502" cy="3416320"/>
          </a:xfrm>
        </p:spPr>
        <p:txBody>
          <a:bodyPr/>
          <a:lstStyle/>
          <a:p>
            <a:pPr marL="0" indent="0">
              <a:buNone/>
            </a:pPr>
            <a:r>
              <a:rPr lang="en-US" sz="2400" b="1" dirty="0"/>
              <a:t>How Are Starters Made So Small?</a:t>
            </a:r>
            <a:r>
              <a:rPr lang="en-US" sz="2400" dirty="0"/>
              <a:t> Starters and most components in a vehicle are made as small and as light in weight as possible to help increase vehicle performance. A starter can be constructed smaller due to the use of gear reduction and permanent magnets to achieve the same cranking torque as a straight drive starter, but using much smaller components. ● SEE FIGURE 49–25 for an example of an automotive starter armature that is palm size</a:t>
            </a:r>
            <a:r>
              <a:rPr lang="en-US" sz="2400" b="1" dirty="0"/>
              <a:t>.</a:t>
            </a:r>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00098" y="1671855"/>
            <a:ext cx="7229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642754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1200329"/>
          </a:xfrm>
        </p:spPr>
        <p:txBody>
          <a:bodyPr/>
          <a:lstStyle/>
          <a:p>
            <a:r>
              <a:rPr lang="en-US" dirty="0"/>
              <a:t>Figure 49.25 Palm-size Starter Armature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5200" y="1219200"/>
            <a:ext cx="4862710" cy="4953000"/>
          </a:xfrm>
        </p:spPr>
      </p:pic>
    </p:spTree>
    <p:extLst>
      <p:ext uri="{BB962C8B-B14F-4D97-AF65-F5344CB8AC3E}">
        <p14:creationId xmlns:p14="http://schemas.microsoft.com/office/powerpoint/2010/main" val="2134950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646331"/>
          </a:xfrm>
        </p:spPr>
        <p:txBody>
          <a:bodyPr>
            <a:spAutoFit/>
          </a:bodyPr>
          <a:lstStyle/>
          <a:p>
            <a:r>
              <a:rPr lang="en-IN" dirty="0">
                <a:solidFill>
                  <a:schemeClr val="bg2"/>
                </a:solidFill>
              </a:rPr>
              <a:t>Start-Stop Systems </a:t>
            </a:r>
            <a:r>
              <a:rPr lang="en-IN" sz="2800" dirty="0">
                <a:solidFill>
                  <a:schemeClr val="bg2"/>
                </a:solidFill>
              </a:rPr>
              <a:t>(1 of 2)</a:t>
            </a:r>
            <a:endParaRPr lang="en-US" sz="2800" dirty="0">
              <a:solidFill>
                <a:schemeClr val="bg2"/>
              </a:solidFill>
            </a:endParaRPr>
          </a:p>
        </p:txBody>
      </p:sp>
      <p:sp>
        <p:nvSpPr>
          <p:cNvPr id="4" name="Content Placeholder 3"/>
          <p:cNvSpPr>
            <a:spLocks noGrp="1"/>
          </p:cNvSpPr>
          <p:nvPr>
            <p:ph idx="1"/>
          </p:nvPr>
        </p:nvSpPr>
        <p:spPr>
          <a:xfrm>
            <a:off x="457200" y="990600"/>
            <a:ext cx="8229600" cy="3624069"/>
          </a:xfrm>
        </p:spPr>
        <p:txBody>
          <a:bodyPr>
            <a:spAutoFit/>
          </a:bodyPr>
          <a:lstStyle/>
          <a:p>
            <a:r>
              <a:rPr lang="en-IN" sz="2400" dirty="0"/>
              <a:t>Purpose and Function</a:t>
            </a:r>
          </a:p>
          <a:p>
            <a:pPr lvl="1"/>
            <a:r>
              <a:rPr lang="en-IN" sz="2400" dirty="0"/>
              <a:t>Stop-start systems are designed to increase fuel economy and reduce exhaust emissions.</a:t>
            </a:r>
          </a:p>
          <a:p>
            <a:r>
              <a:rPr lang="en-IN" sz="2400" dirty="0"/>
              <a:t>Conditions for Start-Stop to Occur</a:t>
            </a:r>
          </a:p>
          <a:p>
            <a:pPr lvl="1"/>
            <a:r>
              <a:rPr lang="en-IN" sz="2400" dirty="0"/>
              <a:t>Accelerator pedal not depressed</a:t>
            </a:r>
          </a:p>
          <a:p>
            <a:pPr lvl="1"/>
            <a:r>
              <a:rPr lang="en-IN" sz="2400" dirty="0"/>
              <a:t>Vehicle speed is low or zero</a:t>
            </a:r>
          </a:p>
          <a:p>
            <a:pPr lvl="1"/>
            <a:r>
              <a:rPr lang="en-IN" sz="2400" dirty="0"/>
              <a:t>Battery state-of-charge above threshold</a:t>
            </a:r>
          </a:p>
          <a:p>
            <a:pPr lvl="1"/>
            <a:r>
              <a:rPr lang="en-IN" sz="2400" dirty="0"/>
              <a:t>Hood is closed</a:t>
            </a:r>
            <a:endParaRPr lang="en-US" sz="2400" dirty="0"/>
          </a:p>
        </p:txBody>
      </p:sp>
    </p:spTree>
    <p:extLst>
      <p:ext uri="{BB962C8B-B14F-4D97-AF65-F5344CB8AC3E}">
        <p14:creationId xmlns:p14="http://schemas.microsoft.com/office/powerpoint/2010/main" val="2646562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646331"/>
          </a:xfrm>
        </p:spPr>
        <p:txBody>
          <a:bodyPr>
            <a:spAutoFit/>
          </a:bodyPr>
          <a:lstStyle/>
          <a:p>
            <a:r>
              <a:rPr lang="en-IN" dirty="0">
                <a:solidFill>
                  <a:schemeClr val="bg2"/>
                </a:solidFill>
              </a:rPr>
              <a:t>Start-Stop Systems </a:t>
            </a:r>
            <a:r>
              <a:rPr lang="en-IN" sz="2800" dirty="0">
                <a:solidFill>
                  <a:schemeClr val="bg2"/>
                </a:solidFill>
              </a:rPr>
              <a:t>(2 of 2)</a:t>
            </a:r>
            <a:endParaRPr lang="en-US" sz="2800" dirty="0">
              <a:solidFill>
                <a:schemeClr val="bg2"/>
              </a:solidFill>
            </a:endParaRPr>
          </a:p>
        </p:txBody>
      </p:sp>
      <p:sp>
        <p:nvSpPr>
          <p:cNvPr id="4" name="Content Placeholder 3"/>
          <p:cNvSpPr>
            <a:spLocks noGrp="1"/>
          </p:cNvSpPr>
          <p:nvPr>
            <p:ph idx="1"/>
          </p:nvPr>
        </p:nvSpPr>
        <p:spPr>
          <a:xfrm>
            <a:off x="474133" y="990600"/>
            <a:ext cx="8229600" cy="4147289"/>
          </a:xfrm>
        </p:spPr>
        <p:txBody>
          <a:bodyPr>
            <a:spAutoFit/>
          </a:bodyPr>
          <a:lstStyle/>
          <a:p>
            <a:r>
              <a:rPr lang="en-IN" sz="2400" dirty="0"/>
              <a:t>Start-Stop System Components</a:t>
            </a:r>
          </a:p>
          <a:p>
            <a:pPr lvl="1"/>
            <a:r>
              <a:rPr lang="en-IN" sz="2400" dirty="0"/>
              <a:t>An </a:t>
            </a:r>
            <a:r>
              <a:rPr lang="en-IN" sz="2400" kern="0" spc="-350" dirty="0"/>
              <a:t>A G </a:t>
            </a:r>
            <a:r>
              <a:rPr lang="en-IN" sz="2400" dirty="0"/>
              <a:t>M or </a:t>
            </a:r>
            <a:r>
              <a:rPr lang="en-IN" sz="2400" kern="0" spc="-300" dirty="0"/>
              <a:t>E L </a:t>
            </a:r>
            <a:r>
              <a:rPr lang="en-IN" sz="2400" dirty="0"/>
              <a:t>A battery</a:t>
            </a:r>
          </a:p>
          <a:p>
            <a:pPr lvl="1"/>
            <a:r>
              <a:rPr lang="en-IN" sz="2400" dirty="0"/>
              <a:t>Battery sensor</a:t>
            </a:r>
          </a:p>
          <a:p>
            <a:pPr lvl="1"/>
            <a:r>
              <a:rPr lang="en-IN" sz="2400" dirty="0"/>
              <a:t>Low engine speed</a:t>
            </a:r>
          </a:p>
          <a:p>
            <a:pPr lvl="1"/>
            <a:r>
              <a:rPr lang="en-IN" sz="2400" dirty="0"/>
              <a:t>Hood switch</a:t>
            </a:r>
          </a:p>
          <a:p>
            <a:pPr lvl="1"/>
            <a:r>
              <a:rPr lang="en-IN" sz="2400" kern="0" spc="-350" dirty="0"/>
              <a:t>H V A </a:t>
            </a:r>
            <a:r>
              <a:rPr lang="en-IN" sz="2400" dirty="0"/>
              <a:t>C control unit</a:t>
            </a:r>
          </a:p>
          <a:p>
            <a:r>
              <a:rPr lang="en-IN" sz="2400" dirty="0"/>
              <a:t>Starter Motor Designs</a:t>
            </a:r>
          </a:p>
          <a:p>
            <a:pPr lvl="1"/>
            <a:r>
              <a:rPr lang="en-IN" sz="2400" dirty="0"/>
              <a:t>Advanced engagement (</a:t>
            </a:r>
            <a:r>
              <a:rPr lang="en-IN" sz="2400" kern="0" spc="-350" dirty="0"/>
              <a:t>A </a:t>
            </a:r>
            <a:r>
              <a:rPr lang="en-IN" sz="2400" dirty="0"/>
              <a:t>E) starter</a:t>
            </a:r>
          </a:p>
          <a:p>
            <a:pPr lvl="1"/>
            <a:r>
              <a:rPr lang="en-IN" sz="2400" dirty="0"/>
              <a:t>Tandem solenoid (</a:t>
            </a:r>
            <a:r>
              <a:rPr lang="en-IN" sz="2400" kern="0" spc="-350" dirty="0"/>
              <a:t>T </a:t>
            </a:r>
            <a:r>
              <a:rPr lang="en-IN" sz="2400" dirty="0"/>
              <a:t>S) starter</a:t>
            </a:r>
          </a:p>
        </p:txBody>
      </p:sp>
    </p:spTree>
    <p:extLst>
      <p:ext uri="{BB962C8B-B14F-4D97-AF65-F5344CB8AC3E}">
        <p14:creationId xmlns:p14="http://schemas.microsoft.com/office/powerpoint/2010/main" val="2554966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49.2 Lock Cylinder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95400" y="999067"/>
            <a:ext cx="6553200" cy="39229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9622" y="4953000"/>
            <a:ext cx="7578622" cy="1200329"/>
          </a:xfrm>
        </p:spPr>
        <p:txBody>
          <a:bodyPr/>
          <a:lstStyle/>
          <a:p>
            <a:r>
              <a:rPr lang="en-US" sz="2400" dirty="0"/>
              <a:t>The lock cylinder is often a separate part from the electrical ignition switch and operates it directly or uses a link between two components</a:t>
            </a:r>
          </a:p>
        </p:txBody>
      </p:sp>
    </p:spTree>
    <p:extLst>
      <p:ext uri="{BB962C8B-B14F-4D97-AF65-F5344CB8AC3E}">
        <p14:creationId xmlns:p14="http://schemas.microsoft.com/office/powerpoint/2010/main" val="6045616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49.26 Auto-Stop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0000" y="965199"/>
            <a:ext cx="4766299" cy="51556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0978" y="990600"/>
            <a:ext cx="3082822" cy="1905000"/>
          </a:xfrm>
        </p:spPr>
        <p:txBody>
          <a:bodyPr/>
          <a:lstStyle/>
          <a:p>
            <a:r>
              <a:rPr lang="en-US" sz="2400" dirty="0"/>
              <a:t>A Buick Auto Stop system lets the driver know when the engine is stopped</a:t>
            </a:r>
          </a:p>
        </p:txBody>
      </p:sp>
    </p:spTree>
    <p:extLst>
      <p:ext uri="{BB962C8B-B14F-4D97-AF65-F5344CB8AC3E}">
        <p14:creationId xmlns:p14="http://schemas.microsoft.com/office/powerpoint/2010/main" val="1307550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49.27 Two Solenoids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05000" y="1024467"/>
            <a:ext cx="5334000" cy="424949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422" y="5334000"/>
            <a:ext cx="7731022" cy="830997"/>
          </a:xfrm>
        </p:spPr>
        <p:txBody>
          <a:bodyPr/>
          <a:lstStyle/>
          <a:p>
            <a:r>
              <a:rPr lang="en-US" sz="2400" dirty="0"/>
              <a:t>Using two solenoids allows independent control of the pinion gear and motor energization</a:t>
            </a:r>
          </a:p>
        </p:txBody>
      </p:sp>
    </p:spTree>
    <p:extLst>
      <p:ext uri="{BB962C8B-B14F-4D97-AF65-F5344CB8AC3E}">
        <p14:creationId xmlns:p14="http://schemas.microsoft.com/office/powerpoint/2010/main" val="39770285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60" y="1476022"/>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91067" y="228600"/>
            <a:ext cx="8229600" cy="1200329"/>
          </a:xfrm>
        </p:spPr>
        <p:txBody>
          <a:bodyPr/>
          <a:lstStyle/>
          <a:p>
            <a:r>
              <a:rPr lang="en-US" dirty="0"/>
              <a:t>Frequently Asked Question: Can a Stop-Start System Be Turned Off?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098" y="2501145"/>
            <a:ext cx="7429502" cy="2131353"/>
          </a:xfrm>
        </p:spPr>
        <p:txBody>
          <a:bodyPr/>
          <a:lstStyle/>
          <a:p>
            <a:pPr marL="0" indent="0">
              <a:buNone/>
            </a:pPr>
            <a:r>
              <a:rPr lang="en-US" sz="2400" b="1" dirty="0"/>
              <a:t>Can a Stop-Start System Be Turned Off? </a:t>
            </a:r>
            <a:r>
              <a:rPr lang="en-US" sz="2400" dirty="0"/>
              <a:t>Sometimes. Some vehicles equipped with a stop-start system can be turned off using a button on the dash or center stack. ● Figure 49–28.</a:t>
            </a:r>
          </a:p>
          <a:p>
            <a:pPr marL="0" indent="0">
              <a:buNone/>
            </a:pPr>
            <a:r>
              <a:rPr lang="en-US" sz="2400" b="1" dirty="0"/>
              <a:t>.</a:t>
            </a:r>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00098" y="1671855"/>
            <a:ext cx="7229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562181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49.28 Auto-Stop Off Switch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02833" y="1024467"/>
            <a:ext cx="6172200" cy="413311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06489" y="5334000"/>
            <a:ext cx="7731022" cy="830997"/>
          </a:xfrm>
        </p:spPr>
        <p:txBody>
          <a:bodyPr/>
          <a:lstStyle/>
          <a:p>
            <a:r>
              <a:rPr lang="en-US" sz="2400" dirty="0"/>
              <a:t>The stop-start system on this Ford F-150 pickup truck can be turned off using a switch on the dash</a:t>
            </a:r>
          </a:p>
        </p:txBody>
      </p:sp>
    </p:spTree>
    <p:extLst>
      <p:ext uri="{BB962C8B-B14F-4D97-AF65-F5344CB8AC3E}">
        <p14:creationId xmlns:p14="http://schemas.microsoft.com/office/powerpoint/2010/main" val="1712294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7218"/>
            <a:ext cx="8229600" cy="646331"/>
          </a:xfrm>
        </p:spPr>
        <p:txBody>
          <a:bodyPr>
            <a:spAutoFit/>
          </a:bodyPr>
          <a:lstStyle/>
          <a:p>
            <a:r>
              <a:rPr lang="en-US" dirty="0"/>
              <a:t>Question 3: ?</a:t>
            </a:r>
          </a:p>
        </p:txBody>
      </p:sp>
      <p:sp>
        <p:nvSpPr>
          <p:cNvPr id="4" name="Content Placeholder 3"/>
          <p:cNvSpPr>
            <a:spLocks noGrp="1"/>
          </p:cNvSpPr>
          <p:nvPr>
            <p:ph idx="1"/>
          </p:nvPr>
        </p:nvSpPr>
        <p:spPr>
          <a:xfrm>
            <a:off x="457200" y="986135"/>
            <a:ext cx="8229600" cy="830997"/>
          </a:xfrm>
        </p:spPr>
        <p:txBody>
          <a:bodyPr>
            <a:spAutoFit/>
          </a:bodyPr>
          <a:lstStyle/>
          <a:p>
            <a:pPr marL="0" indent="0">
              <a:buNone/>
            </a:pPr>
            <a:r>
              <a:rPr lang="en-IN" sz="2400" dirty="0">
                <a:solidFill>
                  <a:srgbClr val="000000"/>
                </a:solidFill>
              </a:rPr>
              <a:t>Can the Stop Start system be turned off on every vehicle equipped with the system?</a:t>
            </a:r>
          </a:p>
        </p:txBody>
      </p:sp>
    </p:spTree>
    <p:extLst>
      <p:ext uri="{BB962C8B-B14F-4D97-AF65-F5344CB8AC3E}">
        <p14:creationId xmlns:p14="http://schemas.microsoft.com/office/powerpoint/2010/main" val="26922061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646331"/>
          </a:xfrm>
        </p:spPr>
        <p:txBody>
          <a:bodyPr>
            <a:spAutoFit/>
          </a:bodyPr>
          <a:lstStyle/>
          <a:p>
            <a:r>
              <a:rPr lang="en-US" dirty="0"/>
              <a:t>Answer 3</a:t>
            </a:r>
            <a:endParaRPr lang="en-US" dirty="0">
              <a:solidFill>
                <a:schemeClr val="bg2"/>
              </a:solidFill>
            </a:endParaRPr>
          </a:p>
        </p:txBody>
      </p:sp>
      <p:sp>
        <p:nvSpPr>
          <p:cNvPr id="4" name="Content Placeholder 3"/>
          <p:cNvSpPr>
            <a:spLocks noGrp="1"/>
          </p:cNvSpPr>
          <p:nvPr>
            <p:ph idx="1"/>
          </p:nvPr>
        </p:nvSpPr>
        <p:spPr>
          <a:xfrm>
            <a:off x="457200" y="917040"/>
            <a:ext cx="8229600" cy="1569660"/>
          </a:xfrm>
        </p:spPr>
        <p:txBody>
          <a:bodyPr>
            <a:spAutoFit/>
          </a:bodyPr>
          <a:lstStyle/>
          <a:p>
            <a:pPr marL="0" indent="0">
              <a:buNone/>
            </a:pPr>
            <a:r>
              <a:rPr lang="en-US" sz="2400" dirty="0">
                <a:solidFill>
                  <a:srgbClr val="000000"/>
                </a:solidFill>
              </a:rPr>
              <a:t>No, Some vehicles equipped with a stop-start system can be turned off using a button on the dash or console.  For example you cannot turn it off on a Chevrolet Cruze, if equipped.</a:t>
            </a:r>
          </a:p>
        </p:txBody>
      </p:sp>
    </p:spTree>
    <p:extLst>
      <p:ext uri="{BB962C8B-B14F-4D97-AF65-F5344CB8AC3E}">
        <p14:creationId xmlns:p14="http://schemas.microsoft.com/office/powerpoint/2010/main" val="22784445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Electrical and Electronic Systems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(A6) Electrical/Electronic Systems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(A6) Electrical/Electronic Systems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646331"/>
          </a:xfrm>
        </p:spPr>
        <p:txBody>
          <a:bodyPr/>
          <a:lstStyle/>
          <a:p>
            <a:r>
              <a:rPr lang="en-US" dirty="0"/>
              <a:t>Figure 49.3 Cranking Control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18419" y="990600"/>
            <a:ext cx="4677370" cy="4114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0978" y="990600"/>
            <a:ext cx="3159022" cy="5016758"/>
          </a:xfrm>
        </p:spPr>
        <p:txBody>
          <a:bodyPr/>
          <a:lstStyle/>
          <a:p>
            <a:r>
              <a:rPr lang="en-US" sz="2000" dirty="0"/>
              <a:t>To prevent engine from cranking, an electrical switch is usually installed to open circuit between ignition switch and the starter solenoid. The control circuit includes small wiring and components needed to control the solenoid. The starter solenoid controls the electrical current flow through large battery cables of power circuit that operates starter motor</a:t>
            </a:r>
          </a:p>
        </p:txBody>
      </p:sp>
    </p:spTree>
    <p:extLst>
      <p:ext uri="{BB962C8B-B14F-4D97-AF65-F5344CB8AC3E}">
        <p14:creationId xmlns:p14="http://schemas.microsoft.com/office/powerpoint/2010/main" val="3758643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Starter Circuit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tarter_circuit">
            <a:hlinkClick r:id="" action="ppaction://media"/>
            <a:extLst>
              <a:ext uri="{FF2B5EF4-FFF2-40B4-BE49-F238E27FC236}">
                <a16:creationId xmlns:a16="http://schemas.microsoft.com/office/drawing/2014/main" id="{7603716D-D212-003D-CAA0-BD3F00D690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939" y="1249322"/>
            <a:ext cx="8650217" cy="4865747"/>
          </a:xfrm>
          <a:prstGeom prst="rect">
            <a:avLst/>
          </a:prstGeom>
        </p:spPr>
      </p:pic>
    </p:spTree>
    <p:extLst>
      <p:ext uri="{BB962C8B-B14F-4D97-AF65-F5344CB8AC3E}">
        <p14:creationId xmlns:p14="http://schemas.microsoft.com/office/powerpoint/2010/main" val="418851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Starter Circuit, Neutral Safety Switch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tarter_circuit_neutral_safety_switch_ch52">
            <a:hlinkClick r:id="" action="ppaction://media"/>
            <a:extLst>
              <a:ext uri="{FF2B5EF4-FFF2-40B4-BE49-F238E27FC236}">
                <a16:creationId xmlns:a16="http://schemas.microsoft.com/office/drawing/2014/main" id="{87A214A0-E496-4BED-D3F8-2968F6DF1D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467" y="1150390"/>
            <a:ext cx="8915400" cy="5014913"/>
          </a:xfrm>
          <a:prstGeom prst="rect">
            <a:avLst/>
          </a:prstGeom>
        </p:spPr>
      </p:pic>
    </p:spTree>
    <p:extLst>
      <p:ext uri="{BB962C8B-B14F-4D97-AF65-F5344CB8AC3E}">
        <p14:creationId xmlns:p14="http://schemas.microsoft.com/office/powerpoint/2010/main" val="234665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858"/>
            <a:ext cx="8229600" cy="646331"/>
          </a:xfrm>
        </p:spPr>
        <p:txBody>
          <a:bodyPr>
            <a:spAutoFit/>
          </a:bodyPr>
          <a:lstStyle/>
          <a:p>
            <a:r>
              <a:rPr lang="en-US" dirty="0"/>
              <a:t>Question 1: ?</a:t>
            </a: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What are the parts in a typical cranking circuit?</a:t>
            </a:r>
          </a:p>
        </p:txBody>
      </p:sp>
    </p:spTree>
    <p:extLst>
      <p:ext uri="{BB962C8B-B14F-4D97-AF65-F5344CB8AC3E}">
        <p14:creationId xmlns:p14="http://schemas.microsoft.com/office/powerpoint/2010/main" val="2943098537"/>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25104</TotalTime>
  <Words>2354</Words>
  <Application>Microsoft Office PowerPoint</Application>
  <PresentationFormat>On-screen Show (4:3)</PresentationFormat>
  <Paragraphs>234</Paragraphs>
  <Slides>57</Slides>
  <Notes>57</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Arial (Headings)</vt:lpstr>
      <vt:lpstr>Times New Roman</vt:lpstr>
      <vt:lpstr>Verdana</vt:lpstr>
      <vt:lpstr>Wingdings</vt:lpstr>
      <vt:lpstr>508 Lecture</vt:lpstr>
      <vt:lpstr>Automotive Technology: Principles, Diagnosis, and Service</vt:lpstr>
      <vt:lpstr>Learning Objectives </vt:lpstr>
      <vt:lpstr>Cranking Circuit</vt:lpstr>
      <vt:lpstr>Figure 49.1 Solenoid Starter</vt:lpstr>
      <vt:lpstr>Figure 49.2 Lock Cylinder</vt:lpstr>
      <vt:lpstr>Figure 49.3 Cranking Control</vt:lpstr>
      <vt:lpstr>Animation: Starter Circuit (Animation will automatically start)</vt:lpstr>
      <vt:lpstr>Animation: Starter Circuit, Neutral Safety Switch (Animation will automatically start)</vt:lpstr>
      <vt:lpstr>Question 1: ?</vt:lpstr>
      <vt:lpstr>Answer 1</vt:lpstr>
      <vt:lpstr>Computer-Controlled Starting</vt:lpstr>
      <vt:lpstr>Figure 49.4 Start Button</vt:lpstr>
      <vt:lpstr>Figure 49.5 Remote Start</vt:lpstr>
      <vt:lpstr>Starter Motor Operation (1 of 2)</vt:lpstr>
      <vt:lpstr>Starter Motor Operation (2 of 2)</vt:lpstr>
      <vt:lpstr>Figure 49.6 Series Wound Motor</vt:lpstr>
      <vt:lpstr>Animation: DC Motor, Simple (Animation will automatically start)</vt:lpstr>
      <vt:lpstr>Figure 49.7 Magnetic Fields</vt:lpstr>
      <vt:lpstr>Figure 49.8 Armature Loops</vt:lpstr>
      <vt:lpstr>Figure 49.9 Lines of Force</vt:lpstr>
      <vt:lpstr>Figure 49.10 Pole shoe/field winding</vt:lpstr>
      <vt:lpstr>Figure 49.11 Series-Wound Motor</vt:lpstr>
      <vt:lpstr>Figure 49.12 Shunt-Type Motor</vt:lpstr>
      <vt:lpstr>Figure 49.13 Compound Motor</vt:lpstr>
      <vt:lpstr>How the Starter Motor Works</vt:lpstr>
      <vt:lpstr>Figure 49.14 Starter Motor</vt:lpstr>
      <vt:lpstr>Figure 49.15 Pole Shoes</vt:lpstr>
      <vt:lpstr>Figure 49.16 Armature</vt:lpstr>
      <vt:lpstr>Figure 49.17 Armature Loops</vt:lpstr>
      <vt:lpstr>Figure 52.18</vt:lpstr>
      <vt:lpstr>Figure 49.18 Starter Cutaway</vt:lpstr>
      <vt:lpstr>Animation: Starter Drive Gear (Animation will automatically start)</vt:lpstr>
      <vt:lpstr>Figure 49.19 Damaged Magnet </vt:lpstr>
      <vt:lpstr>Gear-Reduction Starters</vt:lpstr>
      <vt:lpstr>Figure 49.20 Gear-reduction starter</vt:lpstr>
      <vt:lpstr>Starter Drives (1 of 2)</vt:lpstr>
      <vt:lpstr>Starter Drives (2 of 2)</vt:lpstr>
      <vt:lpstr>Figure 49.21 Starter Drive</vt:lpstr>
      <vt:lpstr>Figure 49.22 Gear Ratio</vt:lpstr>
      <vt:lpstr>Figure 49.23 Drive Operation</vt:lpstr>
      <vt:lpstr>Frequently Asked Question: What Is a Bendix?   </vt:lpstr>
      <vt:lpstr>Question 2: ?</vt:lpstr>
      <vt:lpstr>Answer 2</vt:lpstr>
      <vt:lpstr>Starter Solenoids</vt:lpstr>
      <vt:lpstr>Figure 49.24 Solenoid Operation</vt:lpstr>
      <vt:lpstr>Frequently Asked Question: How Are Starters Made So Small?    </vt:lpstr>
      <vt:lpstr>Figure 49.25 Palm-size Starter Armature</vt:lpstr>
      <vt:lpstr>Start-Stop Systems (1 of 2)</vt:lpstr>
      <vt:lpstr>Start-Stop Systems (2 of 2)</vt:lpstr>
      <vt:lpstr>Figure 49.26 Auto-Stop</vt:lpstr>
      <vt:lpstr>Figure 49.27 Two Solenoids</vt:lpstr>
      <vt:lpstr>Frequently Asked Question: Can a Stop-Start System Be Turned Off?     </vt:lpstr>
      <vt:lpstr>Figure 49.28 Auto-Stop Off Switch</vt:lpstr>
      <vt:lpstr>Question 3: ?</vt:lpstr>
      <vt:lpstr>Answer 3</vt:lpstr>
      <vt:lpstr>Electrical and Electronic Systems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52, Cranking System</dc:title>
  <dc:subject>2612-Automotive - Core</dc:subject>
  <dc:creator>James D. Halderman</dc:creator>
  <cp:keywords>CONTAINS NOTES</cp:keywords>
  <cp:lastModifiedBy>Glen Plants</cp:lastModifiedBy>
  <cp:revision>4754</cp:revision>
  <dcterms:created xsi:type="dcterms:W3CDTF">2014-07-14T20:04:21Z</dcterms:created>
  <dcterms:modified xsi:type="dcterms:W3CDTF">2023-06-19T16:27:06Z</dcterms:modified>
</cp:coreProperties>
</file>