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1230" r:id="rId2"/>
    <p:sldId id="1110" r:id="rId3"/>
    <p:sldId id="1149" r:id="rId4"/>
    <p:sldId id="1148" r:id="rId5"/>
    <p:sldId id="1200" r:id="rId6"/>
    <p:sldId id="1233" r:id="rId7"/>
    <p:sldId id="1234" r:id="rId8"/>
    <p:sldId id="1202" r:id="rId9"/>
    <p:sldId id="1235" r:id="rId10"/>
    <p:sldId id="1204" r:id="rId11"/>
    <p:sldId id="1236" r:id="rId12"/>
    <p:sldId id="1357" r:id="rId13"/>
    <p:sldId id="1151" r:id="rId14"/>
    <p:sldId id="1152" r:id="rId15"/>
    <p:sldId id="1153" r:id="rId16"/>
    <p:sldId id="1238" r:id="rId17"/>
    <p:sldId id="1258" r:id="rId18"/>
    <p:sldId id="1155" r:id="rId19"/>
    <p:sldId id="1239" r:id="rId20"/>
    <p:sldId id="1240" r:id="rId21"/>
    <p:sldId id="1243" r:id="rId22"/>
    <p:sldId id="1169" r:id="rId23"/>
    <p:sldId id="1170" r:id="rId24"/>
    <p:sldId id="1266" r:id="rId25"/>
    <p:sldId id="1241" r:id="rId26"/>
    <p:sldId id="1242" r:id="rId27"/>
    <p:sldId id="1267" r:id="rId28"/>
    <p:sldId id="1209" r:id="rId29"/>
    <p:sldId id="1244" r:id="rId30"/>
    <p:sldId id="1245" r:id="rId31"/>
    <p:sldId id="1265" r:id="rId32"/>
    <p:sldId id="1212" r:id="rId33"/>
    <p:sldId id="1246" r:id="rId34"/>
    <p:sldId id="1247" r:id="rId35"/>
    <p:sldId id="1264" r:id="rId36"/>
    <p:sldId id="1215" r:id="rId37"/>
    <p:sldId id="1259" r:id="rId38"/>
    <p:sldId id="1216" r:id="rId39"/>
    <p:sldId id="1358" r:id="rId40"/>
    <p:sldId id="1359" r:id="rId41"/>
    <p:sldId id="1248" r:id="rId42"/>
    <p:sldId id="1360" r:id="rId43"/>
    <p:sldId id="1249" r:id="rId44"/>
    <p:sldId id="1219" r:id="rId45"/>
    <p:sldId id="1220" r:id="rId46"/>
    <p:sldId id="1260" r:id="rId47"/>
    <p:sldId id="1250" r:id="rId48"/>
    <p:sldId id="1361" r:id="rId49"/>
    <p:sldId id="1251" r:id="rId50"/>
    <p:sldId id="1198" r:id="rId51"/>
    <p:sldId id="1199" r:id="rId52"/>
    <p:sldId id="1224" r:id="rId53"/>
    <p:sldId id="1252" r:id="rId54"/>
    <p:sldId id="1253" r:id="rId55"/>
    <p:sldId id="1263" r:id="rId56"/>
    <p:sldId id="1254" r:id="rId57"/>
    <p:sldId id="1262" r:id="rId58"/>
    <p:sldId id="1255" r:id="rId59"/>
    <p:sldId id="1362" r:id="rId60"/>
    <p:sldId id="1363" r:id="rId61"/>
    <p:sldId id="1364" r:id="rId62"/>
    <p:sldId id="1365" r:id="rId63"/>
    <p:sldId id="1366" r:id="rId64"/>
    <p:sldId id="1367" r:id="rId65"/>
    <p:sldId id="1076"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5"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4" autoAdjust="0"/>
    <p:restoredTop sz="80207" autoAdjust="0"/>
  </p:normalViewPr>
  <p:slideViewPr>
    <p:cSldViewPr>
      <p:cViewPr varScale="1">
        <p:scale>
          <a:sx n="92" d="100"/>
          <a:sy n="92" d="100"/>
        </p:scale>
        <p:origin x="1776"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438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5480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Dynamic versus Open Circuit Voltage</a:t>
            </a:r>
          </a:p>
          <a:p>
            <a:r>
              <a:rPr lang="en-US" sz="1400" b="0" i="0" u="none" strike="noStrike" kern="1200" baseline="0" dirty="0">
                <a:solidFill>
                  <a:schemeClr val="tx1"/>
                </a:solidFill>
                <a:latin typeface="+mn-lt"/>
                <a:ea typeface="+mn-ea"/>
                <a:cs typeface="+mn-cs"/>
              </a:rPr>
              <a:t>Open circuit voltage is the voltage (usually of a battery) that exists without a load being applied. Dynamic voltage is the voltage of the power source (battery) with the circuit in operation. A vehicle battery, for example, may indicate that it has 12.6 volts or more, but that voltage drops when the battery is put under a load, such as cranking the engine. If the battery voltage drops too much, the starter motor rotates more slowly and the engine may not start.  If the dynamic voltage is lower than specified, the battery may be weak or defective or the circuit may be</a:t>
            </a:r>
          </a:p>
          <a:p>
            <a:r>
              <a:rPr lang="en-US" sz="1400" b="0" i="0" u="none" strike="noStrike" kern="1200" baseline="0" dirty="0">
                <a:solidFill>
                  <a:schemeClr val="tx1"/>
                </a:solidFill>
                <a:latin typeface="+mn-lt"/>
                <a:ea typeface="+mn-ea"/>
                <a:cs typeface="+mn-cs"/>
              </a:rPr>
              <a:t>defective</a:t>
            </a:r>
            <a:r>
              <a:rPr lang="en-US" sz="1200" b="0" i="0" u="none" strike="noStrike" kern="1200" baseline="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3991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394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Measuring the specific gravity can detect a defective battery.</a:t>
            </a:r>
          </a:p>
          <a:p>
            <a:r>
              <a:rPr lang="en-US" sz="1400" dirty="0"/>
              <a:t>A battery should be at least 75% charged before being load</a:t>
            </a:r>
          </a:p>
          <a:p>
            <a:r>
              <a:rPr lang="en-US" sz="1400" dirty="0"/>
              <a:t>tested.</a:t>
            </a:r>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2325773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726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3491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0483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3840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7428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5552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8656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3306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7691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8058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4922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TECH TIP Always Use Adapters on Side-Post Batteries</a:t>
            </a:r>
          </a:p>
          <a:p>
            <a:r>
              <a:rPr lang="en-US" sz="1200" b="0" i="0" u="none" strike="noStrike" kern="1200" baseline="0" dirty="0">
                <a:solidFill>
                  <a:schemeClr val="tx1"/>
                </a:solidFill>
                <a:latin typeface="+mn-lt"/>
                <a:ea typeface="+mn-ea"/>
                <a:cs typeface="+mn-cs"/>
              </a:rPr>
              <a:t>Side-post batteries require that an adapter be used when charging the battery, if it is removed from the vehicle. Do not use steel bolts. If a bolt is threaded into the terminal, only the parts of the threads that contact the battery terminal are conducting all of the charging current. An adapter or a bolt with a nut attached</a:t>
            </a:r>
          </a:p>
          <a:p>
            <a:r>
              <a:rPr lang="en-US" sz="1200" b="0" i="0" u="none" strike="noStrike" kern="1200" baseline="0" dirty="0">
                <a:solidFill>
                  <a:schemeClr val="tx1"/>
                </a:solidFill>
                <a:latin typeface="+mn-lt"/>
                <a:ea typeface="+mn-ea"/>
                <a:cs typeface="+mn-cs"/>
              </a:rPr>
              <a:t>is needed to achieve full contact with the battery terminals. </a:t>
            </a:r>
            <a:r>
              <a:rPr lang="en-US" sz="1200" b="0" i="0" u="none" strike="noStrike" kern="1200" baseline="3000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7552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1571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a:t>
            </a:r>
            <a:r>
              <a:rPr lang="en-US" sz="1400" b="1" i="0" u="sng" strike="noStrike" kern="1200" baseline="0" dirty="0">
                <a:solidFill>
                  <a:schemeClr val="tx1"/>
                </a:solidFill>
                <a:latin typeface="+mn-lt"/>
                <a:ea typeface="+mn-ea"/>
                <a:cs typeface="+mn-cs"/>
              </a:rPr>
              <a:t>Charge Batteries at 1% of Their CCA Rating</a:t>
            </a:r>
          </a:p>
          <a:p>
            <a:r>
              <a:rPr lang="en-US" sz="1200" b="0" i="0" u="none" strike="noStrike" kern="1200" baseline="0" dirty="0">
                <a:solidFill>
                  <a:schemeClr val="tx1"/>
                </a:solidFill>
                <a:latin typeface="+mn-lt"/>
                <a:ea typeface="+mn-ea"/>
                <a:cs typeface="+mn-cs"/>
              </a:rPr>
              <a:t>Many batteries are damaged due to overcharging.</a:t>
            </a:r>
          </a:p>
          <a:p>
            <a:r>
              <a:rPr lang="en-US" sz="1200" b="0" i="0" u="none" strike="noStrike" kern="1200" baseline="0" dirty="0">
                <a:solidFill>
                  <a:schemeClr val="tx1"/>
                </a:solidFill>
                <a:latin typeface="+mn-lt"/>
                <a:ea typeface="+mn-ea"/>
                <a:cs typeface="+mn-cs"/>
              </a:rPr>
              <a:t>To help prevent damages, such as warped</a:t>
            </a:r>
          </a:p>
          <a:p>
            <a:r>
              <a:rPr lang="en-US" sz="1200" b="0" i="0" u="none" strike="noStrike" kern="1200" baseline="0" dirty="0">
                <a:solidFill>
                  <a:schemeClr val="tx1"/>
                </a:solidFill>
                <a:latin typeface="+mn-lt"/>
                <a:ea typeface="+mn-ea"/>
                <a:cs typeface="+mn-cs"/>
              </a:rPr>
              <a:t>plates and excessive release of sulfur smell</a:t>
            </a:r>
          </a:p>
          <a:p>
            <a:r>
              <a:rPr lang="en-US" sz="1200" b="0" i="0" u="none" strike="noStrike" kern="1200" baseline="0" dirty="0">
                <a:solidFill>
                  <a:schemeClr val="tx1"/>
                </a:solidFill>
                <a:latin typeface="+mn-lt"/>
                <a:ea typeface="+mn-ea"/>
                <a:cs typeface="+mn-cs"/>
              </a:rPr>
              <a:t>gases, charge batteries at a rate equal to 1% of</a:t>
            </a:r>
          </a:p>
          <a:p>
            <a:r>
              <a:rPr lang="en-US" sz="1200" b="0" i="0" u="none" strike="noStrike" kern="1200" baseline="0" dirty="0">
                <a:solidFill>
                  <a:schemeClr val="tx1"/>
                </a:solidFill>
                <a:latin typeface="+mn-lt"/>
                <a:ea typeface="+mn-ea"/>
                <a:cs typeface="+mn-cs"/>
              </a:rPr>
              <a:t>the battery’s CCA rating. For example, a battery</a:t>
            </a:r>
          </a:p>
          <a:p>
            <a:r>
              <a:rPr lang="en-US" sz="1200" b="0" i="0" u="none" strike="noStrike" kern="1200" baseline="0" dirty="0">
                <a:solidFill>
                  <a:schemeClr val="tx1"/>
                </a:solidFill>
                <a:latin typeface="+mn-lt"/>
                <a:ea typeface="+mn-ea"/>
                <a:cs typeface="+mn-cs"/>
              </a:rPr>
              <a:t>with a 700 CCA rating should be charged at</a:t>
            </a:r>
          </a:p>
          <a:p>
            <a:r>
              <a:rPr lang="en-US" sz="1200" b="0" i="0" u="none" strike="noStrike" kern="1200" baseline="0" dirty="0">
                <a:solidFill>
                  <a:schemeClr val="tx1"/>
                </a:solidFill>
                <a:latin typeface="+mn-lt"/>
                <a:ea typeface="+mn-ea"/>
                <a:cs typeface="+mn-cs"/>
              </a:rPr>
              <a:t>7 amperes (700 × 0.01 = 7 amperes). No harm</a:t>
            </a:r>
          </a:p>
          <a:p>
            <a:r>
              <a:rPr lang="en-US" sz="1200" b="0" i="0" u="none" strike="noStrike" kern="1200" baseline="0" dirty="0">
                <a:solidFill>
                  <a:schemeClr val="tx1"/>
                </a:solidFill>
                <a:latin typeface="+mn-lt"/>
                <a:ea typeface="+mn-ea"/>
                <a:cs typeface="+mn-cs"/>
              </a:rPr>
              <a:t>occurs to the battery at this charge rate, even though</a:t>
            </a:r>
          </a:p>
          <a:p>
            <a:r>
              <a:rPr lang="en-US" sz="1200" b="0" i="0" u="none" strike="noStrike" kern="1200" baseline="0" dirty="0">
                <a:solidFill>
                  <a:schemeClr val="tx1"/>
                </a:solidFill>
                <a:latin typeface="+mn-lt"/>
                <a:ea typeface="+mn-ea"/>
                <a:cs typeface="+mn-cs"/>
              </a:rPr>
              <a:t>it may take longer to achieve a full charge. This means</a:t>
            </a:r>
          </a:p>
          <a:p>
            <a:r>
              <a:rPr lang="en-US" sz="1200" b="0" i="0" u="none" strike="noStrike" kern="1200" baseline="0" dirty="0">
                <a:solidFill>
                  <a:schemeClr val="tx1"/>
                </a:solidFill>
                <a:latin typeface="+mn-lt"/>
                <a:ea typeface="+mn-ea"/>
                <a:cs typeface="+mn-cs"/>
              </a:rPr>
              <a:t>that a battery may require eight or more hours to</a:t>
            </a:r>
          </a:p>
          <a:p>
            <a:r>
              <a:rPr lang="en-US" sz="1200" b="0" i="0" u="none" strike="noStrike" kern="1200" baseline="0" dirty="0">
                <a:solidFill>
                  <a:schemeClr val="tx1"/>
                </a:solidFill>
                <a:latin typeface="+mn-lt"/>
                <a:ea typeface="+mn-ea"/>
                <a:cs typeface="+mn-cs"/>
              </a:rPr>
              <a:t>become fully charged, depending on the battery</a:t>
            </a:r>
          </a:p>
          <a:p>
            <a:r>
              <a:rPr lang="en-US" sz="1200" b="0" i="0" u="none" strike="noStrike" kern="1200" baseline="0" dirty="0">
                <a:solidFill>
                  <a:schemeClr val="tx1"/>
                </a:solidFill>
                <a:latin typeface="+mn-lt"/>
                <a:ea typeface="+mn-ea"/>
                <a:cs typeface="+mn-cs"/>
              </a:rPr>
              <a:t>capacity and state of charge (SOC).</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WARNING: </a:t>
            </a:r>
            <a:r>
              <a:rPr lang="en-US" sz="1400" b="1" i="0" u="sng" strike="noStrike" kern="1200" baseline="0" dirty="0">
                <a:solidFill>
                  <a:schemeClr val="tx1"/>
                </a:solidFill>
                <a:latin typeface="+mn-lt"/>
                <a:ea typeface="+mn-ea"/>
                <a:cs typeface="+mn-cs"/>
              </a:rPr>
              <a:t>Never Charge or Jump Start a Frozen Battery</a:t>
            </a:r>
          </a:p>
          <a:p>
            <a:r>
              <a:rPr lang="en-US" sz="1200" b="0" i="0" u="none" strike="noStrike" kern="1200" baseline="0" dirty="0">
                <a:solidFill>
                  <a:schemeClr val="tx1"/>
                </a:solidFill>
                <a:latin typeface="+mn-lt"/>
                <a:ea typeface="+mn-ea"/>
                <a:cs typeface="+mn-cs"/>
              </a:rPr>
              <a:t>A discharged battery can freeze because the</a:t>
            </a:r>
          </a:p>
          <a:p>
            <a:r>
              <a:rPr lang="en-US" sz="1200" b="0" i="0" u="none" strike="noStrike" kern="1200" baseline="0" dirty="0">
                <a:solidFill>
                  <a:schemeClr val="tx1"/>
                </a:solidFill>
                <a:latin typeface="+mn-lt"/>
                <a:ea typeface="+mn-ea"/>
                <a:cs typeface="+mn-cs"/>
              </a:rPr>
              <a:t>electrolyte becomes mostly water. Never attempt</a:t>
            </a:r>
          </a:p>
          <a:p>
            <a:r>
              <a:rPr lang="en-US" sz="1200" b="0" i="0" u="none" strike="noStrike" kern="1200" baseline="0" dirty="0">
                <a:solidFill>
                  <a:schemeClr val="tx1"/>
                </a:solidFill>
                <a:latin typeface="+mn-lt"/>
                <a:ea typeface="+mn-ea"/>
                <a:cs typeface="+mn-cs"/>
              </a:rPr>
              <a:t>to charge or jump start a vehicle that has a frozen</a:t>
            </a:r>
          </a:p>
          <a:p>
            <a:r>
              <a:rPr lang="en-US" sz="1200" b="0" i="0" u="none" strike="noStrike" kern="1200" baseline="0" dirty="0">
                <a:solidFill>
                  <a:schemeClr val="tx1"/>
                </a:solidFill>
                <a:latin typeface="+mn-lt"/>
                <a:ea typeface="+mn-ea"/>
                <a:cs typeface="+mn-cs"/>
              </a:rPr>
              <a:t>battery. When the battery freezes, it often bulges at</a:t>
            </a:r>
          </a:p>
          <a:p>
            <a:r>
              <a:rPr lang="en-US" sz="1200" b="0" i="0" u="none" strike="noStrike" kern="1200" baseline="0" dirty="0">
                <a:solidFill>
                  <a:schemeClr val="tx1"/>
                </a:solidFill>
                <a:latin typeface="+mn-lt"/>
                <a:ea typeface="+mn-ea"/>
                <a:cs typeface="+mn-cs"/>
              </a:rPr>
              <a:t>the sides because water expands about 9% when it</a:t>
            </a:r>
          </a:p>
          <a:p>
            <a:r>
              <a:rPr lang="en-US" sz="1200" b="0" i="0" u="none" strike="noStrike" kern="1200" baseline="0" dirty="0">
                <a:solidFill>
                  <a:schemeClr val="tx1"/>
                </a:solidFill>
                <a:latin typeface="+mn-lt"/>
                <a:ea typeface="+mn-ea"/>
                <a:cs typeface="+mn-cs"/>
              </a:rPr>
              <a:t>freezes, forming ice crystals that occupy more space</a:t>
            </a:r>
          </a:p>
          <a:p>
            <a:r>
              <a:rPr lang="en-US" sz="1200" b="0" i="0" u="none" strike="noStrike" kern="1200" baseline="0" dirty="0">
                <a:solidFill>
                  <a:schemeClr val="tx1"/>
                </a:solidFill>
                <a:latin typeface="+mn-lt"/>
                <a:ea typeface="+mn-ea"/>
                <a:cs typeface="+mn-cs"/>
              </a:rPr>
              <a:t>than water. The crystals can trap bubbles of hydrogen</a:t>
            </a:r>
          </a:p>
          <a:p>
            <a:r>
              <a:rPr lang="en-US" sz="1200" b="0" i="0" u="none" strike="noStrike" kern="1200" baseline="0" dirty="0">
                <a:solidFill>
                  <a:schemeClr val="tx1"/>
                </a:solidFill>
                <a:latin typeface="+mn-lt"/>
                <a:ea typeface="+mn-ea"/>
                <a:cs typeface="+mn-cs"/>
              </a:rPr>
              <a:t>and oxygen that are created during the chemical</a:t>
            </a:r>
          </a:p>
          <a:p>
            <a:r>
              <a:rPr lang="en-US" sz="1200" b="0" i="0" u="none" strike="noStrike" kern="1200" baseline="0" dirty="0">
                <a:solidFill>
                  <a:schemeClr val="tx1"/>
                </a:solidFill>
                <a:latin typeface="+mn-lt"/>
                <a:ea typeface="+mn-ea"/>
                <a:cs typeface="+mn-cs"/>
              </a:rPr>
              <a:t>processes in a battery. When attempting to charge or</a:t>
            </a:r>
          </a:p>
          <a:p>
            <a:r>
              <a:rPr lang="en-US" sz="1200" b="0" i="0" u="none" strike="noStrike" kern="1200" baseline="0" dirty="0">
                <a:solidFill>
                  <a:schemeClr val="tx1"/>
                </a:solidFill>
                <a:latin typeface="+mn-lt"/>
                <a:ea typeface="+mn-ea"/>
                <a:cs typeface="+mn-cs"/>
              </a:rPr>
              <a:t>jump start the frozen battery, these pockets of gases</a:t>
            </a:r>
          </a:p>
          <a:p>
            <a:r>
              <a:rPr lang="en-US" sz="1200" b="0" i="0" u="none" strike="noStrike" kern="1200" baseline="0" dirty="0">
                <a:solidFill>
                  <a:schemeClr val="tx1"/>
                </a:solidFill>
                <a:latin typeface="+mn-lt"/>
                <a:ea typeface="+mn-ea"/>
                <a:cs typeface="+mn-cs"/>
              </a:rPr>
              <a:t>can explode. Because the electrolyte expands, the</a:t>
            </a:r>
          </a:p>
          <a:p>
            <a:r>
              <a:rPr lang="en-US" sz="1200" b="0" i="0" u="none" strike="noStrike" kern="1200" baseline="0" dirty="0">
                <a:solidFill>
                  <a:schemeClr val="tx1"/>
                </a:solidFill>
                <a:latin typeface="+mn-lt"/>
                <a:ea typeface="+mn-ea"/>
                <a:cs typeface="+mn-cs"/>
              </a:rPr>
              <a:t>freezing action usually destroys the plates and can</a:t>
            </a:r>
          </a:p>
          <a:p>
            <a:r>
              <a:rPr lang="en-US" sz="1200" b="0" i="0" u="none" strike="noStrike" kern="1200" baseline="0" dirty="0">
                <a:solidFill>
                  <a:schemeClr val="tx1"/>
                </a:solidFill>
                <a:latin typeface="+mn-lt"/>
                <a:ea typeface="+mn-ea"/>
                <a:cs typeface="+mn-cs"/>
              </a:rPr>
              <a:t>loosen the active material from the grids. It is rare for</a:t>
            </a:r>
          </a:p>
          <a:p>
            <a:r>
              <a:rPr lang="en-US" sz="1200" b="0" i="0" u="none" strike="noStrike" kern="1200" baseline="0" dirty="0">
                <a:solidFill>
                  <a:schemeClr val="tx1"/>
                </a:solidFill>
                <a:latin typeface="+mn-lt"/>
                <a:ea typeface="+mn-ea"/>
                <a:cs typeface="+mn-cs"/>
              </a:rPr>
              <a:t>a frozen battery to be restored to useful service.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5503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6582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Look at the Battery Date Code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All major battery manufacturers’ stamp codes on the battery case give the date of manufacture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other information about the battery. Most battery manufacturers use a number to indicate the year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of manufacture and a letter to indicate the month of manufacture, except the letter I, because it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can be confused with the number 1. For example: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 January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 = February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 = March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 = April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 = May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 = June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G = July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H = August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J = September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K = October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 = November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 = December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shipping date from the manufacturing plant is usually indicated by a sticker on the body of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battery. Almost every battery manufacturer uses just one letter and one number to indicate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month and year. ●        Figure</a:t>
            </a:r>
            <a:r>
              <a:rPr lang="en-US" sz="1200" b="0" i="0" u="none" strike="noStrike" cap="none" baseline="0" dirty="0">
                <a:solidFill>
                  <a:schemeClr val="dk1"/>
                </a:solidFill>
                <a:latin typeface="+mn-lt"/>
                <a:ea typeface="Arial"/>
                <a:cs typeface="Arial"/>
                <a:sym typeface="Arial"/>
              </a:rPr>
              <a:t> 4</a:t>
            </a:r>
            <a:r>
              <a:rPr lang="en-US" sz="1200" b="0" i="0" u="none" strike="noStrike" cap="none" dirty="0">
                <a:solidFill>
                  <a:schemeClr val="dk1"/>
                </a:solidFill>
                <a:latin typeface="+mn-lt"/>
                <a:ea typeface="Arial"/>
                <a:cs typeface="Arial"/>
                <a:sym typeface="Arial"/>
              </a:rPr>
              <a:t>8–16.</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1484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0106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238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CASE STUDY: </a:t>
            </a:r>
            <a:r>
              <a:rPr lang="en-US" sz="1400" b="1" i="0" u="sng" strike="noStrike" kern="1200" baseline="0" dirty="0">
                <a:solidFill>
                  <a:schemeClr val="tx1"/>
                </a:solidFill>
                <a:latin typeface="+mn-lt"/>
                <a:ea typeface="+mn-ea"/>
                <a:cs typeface="+mn-cs"/>
              </a:rPr>
              <a:t>The Chevrolet Battery Story</a:t>
            </a:r>
          </a:p>
          <a:p>
            <a:r>
              <a:rPr lang="en-US" sz="1400" b="0" i="0" u="none" strike="noStrike" kern="1200" baseline="0" dirty="0">
                <a:solidFill>
                  <a:schemeClr val="tx1"/>
                </a:solidFill>
                <a:latin typeface="+mn-lt"/>
                <a:ea typeface="+mn-ea"/>
                <a:cs typeface="+mn-cs"/>
              </a:rPr>
              <a:t>A Chevrolet Impala was being diagnosed for a dead battery. Testing for a battery drain (parasitic draw) showed 2.25 amperes, which was clearly over the acceptable value of 0.050 or less. At the suggestion of the shop supervisor, the technician used a Tech 2</a:t>
            </a:r>
          </a:p>
          <a:p>
            <a:r>
              <a:rPr lang="en-US" sz="1400" b="0" i="0" u="none" strike="noStrike" kern="1200" baseline="0" dirty="0">
                <a:solidFill>
                  <a:schemeClr val="tx1"/>
                </a:solidFill>
                <a:latin typeface="+mn-lt"/>
                <a:ea typeface="+mn-ea"/>
                <a:cs typeface="+mn-cs"/>
              </a:rPr>
              <a:t>scan tool to check if all of the computers and modules went to sleep after the ignition was turned off. The scan tool display indicated that the instrument panel (IP) showed that it remained awake after all of the others had gone into sleep mode. The IP cluster was unplugged and the vehicle was tested for an electrical drain again. This time, it was only 32 milliamperes (0.032 ampere), well within the normal range.</a:t>
            </a:r>
          </a:p>
          <a:p>
            <a:r>
              <a:rPr lang="en-US" sz="1400" b="0" i="0" u="none" strike="noStrike" kern="1200" baseline="0" dirty="0">
                <a:solidFill>
                  <a:schemeClr val="tx1"/>
                </a:solidFill>
                <a:latin typeface="+mn-lt"/>
                <a:ea typeface="+mn-ea"/>
                <a:cs typeface="+mn-cs"/>
              </a:rPr>
              <a:t>Replacing the IP cluster solved the excessive battery drain.</a:t>
            </a:r>
          </a:p>
          <a:p>
            <a:r>
              <a:rPr lang="en-US" sz="1400" b="1" i="0" u="none" strike="noStrike" kern="1200" baseline="0" dirty="0">
                <a:solidFill>
                  <a:schemeClr val="tx1"/>
                </a:solidFill>
                <a:latin typeface="+mn-lt"/>
                <a:ea typeface="+mn-ea"/>
                <a:cs typeface="+mn-cs"/>
              </a:rPr>
              <a:t>Summary:</a:t>
            </a:r>
          </a:p>
          <a:p>
            <a:r>
              <a:rPr lang="en-US" sz="1400" b="1" i="0" u="none" strike="noStrike" kern="1200" baseline="0" dirty="0">
                <a:solidFill>
                  <a:schemeClr val="tx1"/>
                </a:solidFill>
                <a:latin typeface="+mn-lt"/>
                <a:ea typeface="+mn-ea"/>
                <a:cs typeface="+mn-cs"/>
              </a:rPr>
              <a:t>Complaint—The battery was dead. </a:t>
            </a:r>
          </a:p>
          <a:p>
            <a:r>
              <a:rPr lang="en-US" sz="1400" b="1" i="0" u="none" strike="noStrike" kern="1200" baseline="0" dirty="0">
                <a:solidFill>
                  <a:schemeClr val="tx1"/>
                </a:solidFill>
                <a:latin typeface="+mn-lt"/>
                <a:ea typeface="+mn-ea"/>
                <a:cs typeface="+mn-cs"/>
              </a:rPr>
              <a:t>Cause—Excessive battery drain (parasitic draw) was found. Using a scan tool to test the modules, it was discovered that the instrument panel cluster (IPC) remained awake and never powered down when the ignition was turned off.</a:t>
            </a:r>
          </a:p>
          <a:p>
            <a:r>
              <a:rPr lang="en-US" sz="1400" b="1" i="0" u="none" strike="noStrike" kern="1200" baseline="0" dirty="0">
                <a:solidFill>
                  <a:schemeClr val="tx1"/>
                </a:solidFill>
                <a:latin typeface="+mn-lt"/>
                <a:ea typeface="+mn-ea"/>
                <a:cs typeface="+mn-cs"/>
              </a:rPr>
              <a:t>Correction—The IPC was replaced, which corrected the excessive battery drain problem.</a:t>
            </a:r>
          </a:p>
          <a:p>
            <a:pPr marL="0" marR="0" lvl="0" indent="0" algn="l" rtl="0">
              <a:lnSpc>
                <a:spcPct val="100000"/>
              </a:lnSpc>
              <a:spcBef>
                <a:spcPts val="0"/>
              </a:spcBef>
              <a:spcAft>
                <a:spcPts val="0"/>
              </a:spcAft>
              <a:buClr>
                <a:schemeClr val="dk1"/>
              </a:buClr>
              <a:buSzPct val="25000"/>
              <a:buFont typeface="Arial"/>
              <a:buNone/>
            </a:pPr>
            <a:endParaRPr sz="12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4467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99924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6519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20047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96330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0823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7521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18354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339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8182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91909125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2475736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2.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3.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4.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48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12-Volt Battery Testing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686160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766"/>
            <a:ext cx="8229600" cy="646331"/>
          </a:xfrm>
        </p:spPr>
        <p:txBody>
          <a:bodyPr>
            <a:spAutoFit/>
          </a:bodyPr>
          <a:lstStyle/>
          <a:p>
            <a:r>
              <a:rPr lang="en-US" dirty="0"/>
              <a:t>Battery Voltage Test</a:t>
            </a:r>
          </a:p>
        </p:txBody>
      </p:sp>
      <p:sp>
        <p:nvSpPr>
          <p:cNvPr id="4" name="Content Placeholder 3"/>
          <p:cNvSpPr>
            <a:spLocks noGrp="1"/>
          </p:cNvSpPr>
          <p:nvPr>
            <p:ph idx="1"/>
          </p:nvPr>
        </p:nvSpPr>
        <p:spPr>
          <a:xfrm>
            <a:off x="457200" y="966043"/>
            <a:ext cx="8229600" cy="2169825"/>
          </a:xfrm>
        </p:spPr>
        <p:txBody>
          <a:bodyPr>
            <a:spAutoFit/>
          </a:bodyPr>
          <a:lstStyle/>
          <a:p>
            <a:r>
              <a:rPr lang="en-US" sz="2400" dirty="0"/>
              <a:t>State of Charge</a:t>
            </a:r>
          </a:p>
          <a:p>
            <a:pPr lvl="1"/>
            <a:r>
              <a:rPr lang="en-US" sz="2400" dirty="0"/>
              <a:t>Testing battery voltage with a voltmeter. </a:t>
            </a:r>
          </a:p>
          <a:p>
            <a:pPr lvl="1"/>
            <a:r>
              <a:rPr lang="en-US" sz="2400" dirty="0"/>
              <a:t>Referred to as an open circuit battery voltage test.</a:t>
            </a:r>
          </a:p>
          <a:p>
            <a:pPr lvl="1"/>
            <a:r>
              <a:rPr lang="en-US" sz="2400" dirty="0"/>
              <a:t>Surface charge may need to be removed before testing.</a:t>
            </a:r>
          </a:p>
        </p:txBody>
      </p:sp>
    </p:spTree>
    <p:extLst>
      <p:ext uri="{BB962C8B-B14F-4D97-AF65-F5344CB8AC3E}">
        <p14:creationId xmlns:p14="http://schemas.microsoft.com/office/powerpoint/2010/main" val="2769543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48.4 Open Circuit Voltage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62100" y="1024467"/>
            <a:ext cx="6019800" cy="37682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4882931"/>
            <a:ext cx="7848600" cy="1323439"/>
          </a:xfrm>
        </p:spPr>
        <p:txBody>
          <a:bodyPr/>
          <a:lstStyle/>
          <a:p>
            <a:r>
              <a:rPr lang="en-US" sz="2000" dirty="0"/>
              <a:t>(a) A voltage reading of 12.28 volts indicates that the battery is not fully charged and should be charged before testing. (b) A battery that measures 12.6 volts or higher after the surface charge has been removed is 100% charged.</a:t>
            </a:r>
          </a:p>
        </p:txBody>
      </p:sp>
    </p:spTree>
    <p:extLst>
      <p:ext uri="{BB962C8B-B14F-4D97-AF65-F5344CB8AC3E}">
        <p14:creationId xmlns:p14="http://schemas.microsoft.com/office/powerpoint/2010/main" val="3467206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Measure Volts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ter_usage_measure_volts_ch42">
            <a:hlinkClick r:id="" action="ppaction://media"/>
            <a:extLst>
              <a:ext uri="{FF2B5EF4-FFF2-40B4-BE49-F238E27FC236}">
                <a16:creationId xmlns:a16="http://schemas.microsoft.com/office/drawing/2014/main" id="{FF6D478A-0AA9-E3B3-5E17-B125E40F82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23466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is the battery state of charge test?</a:t>
            </a:r>
          </a:p>
        </p:txBody>
      </p:sp>
    </p:spTree>
    <p:extLst>
      <p:ext uri="{BB962C8B-B14F-4D97-AF65-F5344CB8AC3E}">
        <p14:creationId xmlns:p14="http://schemas.microsoft.com/office/powerpoint/2010/main" val="2943098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526"/>
            <a:ext cx="8229600" cy="646331"/>
          </a:xfrm>
        </p:spPr>
        <p:txBody>
          <a:bodyPr>
            <a:spAutoFit/>
          </a:bodyPr>
          <a:lstStyle/>
          <a:p>
            <a:r>
              <a:rPr lang="en-US" dirty="0"/>
              <a:t>Answer 1</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An open circuit test of the battery with a voltmeter after the surface charge has been removed.</a:t>
            </a:r>
          </a:p>
        </p:txBody>
      </p:sp>
    </p:spTree>
    <p:extLst>
      <p:ext uri="{BB962C8B-B14F-4D97-AF65-F5344CB8AC3E}">
        <p14:creationId xmlns:p14="http://schemas.microsoft.com/office/powerpoint/2010/main" val="925673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065"/>
            <a:ext cx="8229600" cy="646331"/>
          </a:xfrm>
        </p:spPr>
        <p:txBody>
          <a:bodyPr>
            <a:spAutoFit/>
          </a:bodyPr>
          <a:lstStyle/>
          <a:p>
            <a:r>
              <a:rPr lang="en-US" dirty="0"/>
              <a:t>Hydrometer Testing</a:t>
            </a:r>
          </a:p>
        </p:txBody>
      </p:sp>
      <p:sp>
        <p:nvSpPr>
          <p:cNvPr id="4" name="Content Placeholder 3"/>
          <p:cNvSpPr>
            <a:spLocks noGrp="1"/>
          </p:cNvSpPr>
          <p:nvPr>
            <p:ph idx="1"/>
          </p:nvPr>
        </p:nvSpPr>
        <p:spPr>
          <a:xfrm>
            <a:off x="457200" y="1045711"/>
            <a:ext cx="8229600" cy="1392689"/>
          </a:xfrm>
        </p:spPr>
        <p:txBody>
          <a:bodyPr>
            <a:spAutoFit/>
          </a:bodyPr>
          <a:lstStyle/>
          <a:p>
            <a:r>
              <a:rPr lang="en-US" sz="2400" dirty="0"/>
              <a:t>If the battery has removable filler caps, the specific gravity of the electrolyte can also be checked.</a:t>
            </a:r>
          </a:p>
          <a:p>
            <a:r>
              <a:rPr lang="en-US" sz="2400" dirty="0"/>
              <a:t>A hydrometer is a tester that measures the specific gravity.</a:t>
            </a:r>
          </a:p>
        </p:txBody>
      </p:sp>
    </p:spTree>
    <p:extLst>
      <p:ext uri="{BB962C8B-B14F-4D97-AF65-F5344CB8AC3E}">
        <p14:creationId xmlns:p14="http://schemas.microsoft.com/office/powerpoint/2010/main" val="3570742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48.5 Temp Correction Chart</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1" y="1062349"/>
            <a:ext cx="5181600" cy="41977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046988"/>
          </a:xfrm>
        </p:spPr>
        <p:txBody>
          <a:bodyPr/>
          <a:lstStyle/>
          <a:p>
            <a:r>
              <a:rPr lang="en-US" sz="2400" dirty="0"/>
              <a:t>When testing a battery using a hydrometer, the reading must be corrected if the temperature is above or below 80°F (27°C)</a:t>
            </a:r>
          </a:p>
        </p:txBody>
      </p:sp>
    </p:spTree>
    <p:extLst>
      <p:ext uri="{BB962C8B-B14F-4D97-AF65-F5344CB8AC3E}">
        <p14:creationId xmlns:p14="http://schemas.microsoft.com/office/powerpoint/2010/main" val="119259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Chart 48.1 Measuring Specific Gravity</a:t>
            </a:r>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257420575"/>
              </p:ext>
            </p:extLst>
          </p:nvPr>
        </p:nvGraphicFramePr>
        <p:xfrm>
          <a:off x="1447799" y="1023730"/>
          <a:ext cx="5943600" cy="3665509"/>
        </p:xfrm>
        <a:graphic>
          <a:graphicData uri="http://schemas.openxmlformats.org/drawingml/2006/table">
            <a:tbl>
              <a:tblPr firstRow="1"/>
              <a:tblGrid>
                <a:gridCol w="2073407">
                  <a:extLst>
                    <a:ext uri="{9D8B030D-6E8A-4147-A177-3AD203B41FA5}">
                      <a16:colId xmlns:a16="http://schemas.microsoft.com/office/drawing/2014/main" val="20000"/>
                    </a:ext>
                  </a:extLst>
                </a:gridCol>
                <a:gridCol w="1901108">
                  <a:extLst>
                    <a:ext uri="{9D8B030D-6E8A-4147-A177-3AD203B41FA5}">
                      <a16:colId xmlns:a16="http://schemas.microsoft.com/office/drawing/2014/main" val="20001"/>
                    </a:ext>
                  </a:extLst>
                </a:gridCol>
                <a:gridCol w="1969085">
                  <a:extLst>
                    <a:ext uri="{9D8B030D-6E8A-4147-A177-3AD203B41FA5}">
                      <a16:colId xmlns:a16="http://schemas.microsoft.com/office/drawing/2014/main" val="20002"/>
                    </a:ext>
                  </a:extLst>
                </a:gridCol>
              </a:tblGrid>
              <a:tr h="1414670">
                <a:tc>
                  <a:txBody>
                    <a:bodyPr/>
                    <a:lstStyle/>
                    <a:p>
                      <a:pPr marL="0" marR="0" eaLnBrk="0" hangingPunct="0">
                        <a:lnSpc>
                          <a:spcPct val="100000"/>
                        </a:lnSpc>
                        <a:spcBef>
                          <a:spcPts val="0"/>
                        </a:spcBef>
                        <a:spcAft>
                          <a:spcPts val="0"/>
                        </a:spcAft>
                      </a:pPr>
                      <a:r>
                        <a:rPr lang="en-US" sz="2000" b="0" dirty="0">
                          <a:solidFill>
                            <a:schemeClr val="bg1"/>
                          </a:solidFill>
                          <a:effectLst/>
                          <a:latin typeface="+mn-lt"/>
                          <a:ea typeface="Calibri" panose="020F0502020204030204" pitchFamily="34" charset="0"/>
                          <a:cs typeface="Times New Roman" panose="02020603050405020304" pitchFamily="18" charset="0"/>
                        </a:rPr>
                        <a:t> </a:t>
                      </a:r>
                    </a:p>
                    <a:p>
                      <a:pPr marL="97155" marR="0" eaLnBrk="0" hangingPunct="0">
                        <a:lnSpc>
                          <a:spcPct val="100000"/>
                        </a:lnSpc>
                        <a:spcBef>
                          <a:spcPts val="5"/>
                        </a:spcBef>
                        <a:spcAft>
                          <a:spcPts val="0"/>
                        </a:spcAft>
                      </a:pPr>
                      <a:r>
                        <a:rPr lang="en-US" sz="1800" b="0" dirty="0">
                          <a:solidFill>
                            <a:schemeClr val="bg1"/>
                          </a:solidFill>
                          <a:effectLst/>
                          <a:latin typeface="+mn-lt"/>
                          <a:ea typeface="Calibri" panose="020F0502020204030204" pitchFamily="34" charset="0"/>
                          <a:cs typeface="Times New Roman" panose="02020603050405020304" pitchFamily="18" charset="0"/>
                        </a:rPr>
                        <a:t>SPECIFIC GRAVITY</a:t>
                      </a:r>
                      <a:endParaRPr lang="en-US" sz="2000" b="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83820" marR="102870" eaLnBrk="0" hangingPunct="0">
                        <a:lnSpc>
                          <a:spcPct val="100000"/>
                        </a:lnSpc>
                        <a:spcBef>
                          <a:spcPts val="450"/>
                        </a:spcBef>
                        <a:spcAft>
                          <a:spcPts val="0"/>
                        </a:spcAft>
                      </a:pPr>
                      <a:endParaRPr lang="en-US" sz="1800" b="0" spc="-10" dirty="0">
                        <a:solidFill>
                          <a:schemeClr val="bg1"/>
                        </a:solidFill>
                        <a:effectLst/>
                        <a:latin typeface="+mn-lt"/>
                        <a:ea typeface="Calibri" panose="020F0502020204030204" pitchFamily="34" charset="0"/>
                        <a:cs typeface="Times New Roman" panose="02020603050405020304" pitchFamily="18" charset="0"/>
                      </a:endParaRPr>
                    </a:p>
                    <a:p>
                      <a:pPr marL="83820" marR="102870" eaLnBrk="0" hangingPunct="0">
                        <a:lnSpc>
                          <a:spcPct val="100000"/>
                        </a:lnSpc>
                        <a:spcBef>
                          <a:spcPts val="450"/>
                        </a:spcBef>
                        <a:spcAft>
                          <a:spcPts val="0"/>
                        </a:spcAft>
                      </a:pPr>
                      <a:endParaRPr lang="en-US" sz="1800" b="0" spc="-10" dirty="0">
                        <a:solidFill>
                          <a:schemeClr val="bg1"/>
                        </a:solidFill>
                        <a:effectLst/>
                        <a:latin typeface="+mn-lt"/>
                        <a:ea typeface="Calibri" panose="020F0502020204030204" pitchFamily="34" charset="0"/>
                        <a:cs typeface="Times New Roman" panose="02020603050405020304" pitchFamily="18" charset="0"/>
                      </a:endParaRPr>
                    </a:p>
                    <a:p>
                      <a:pPr marL="83820" marR="102870" eaLnBrk="0" hangingPunct="0">
                        <a:lnSpc>
                          <a:spcPct val="100000"/>
                        </a:lnSpc>
                        <a:spcBef>
                          <a:spcPts val="450"/>
                        </a:spcBef>
                        <a:spcAft>
                          <a:spcPts val="0"/>
                        </a:spcAft>
                      </a:pPr>
                      <a:r>
                        <a:rPr lang="en-US" sz="2000" b="0" dirty="0">
                          <a:solidFill>
                            <a:schemeClr val="bg1"/>
                          </a:solidFill>
                          <a:effectLst/>
                          <a:latin typeface="+mn-lt"/>
                          <a:ea typeface="Calibri" panose="020F0502020204030204" pitchFamily="34" charset="0"/>
                          <a:cs typeface="Times New Roman" panose="02020603050405020304" pitchFamily="18" charset="0"/>
                        </a:rPr>
                        <a:t>BAT TERY VOLTAGE</a:t>
                      </a: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0000"/>
                        </a:lnSpc>
                        <a:spcBef>
                          <a:spcPts val="0"/>
                        </a:spcBef>
                        <a:spcAft>
                          <a:spcPts val="0"/>
                        </a:spcAft>
                      </a:pPr>
                      <a:r>
                        <a:rPr lang="en-US" sz="2000" b="0" dirty="0">
                          <a:solidFill>
                            <a:schemeClr val="bg1"/>
                          </a:solidFill>
                          <a:effectLst/>
                          <a:latin typeface="+mn-lt"/>
                          <a:ea typeface="Calibri" panose="020F0502020204030204" pitchFamily="34" charset="0"/>
                          <a:cs typeface="Times New Roman" panose="02020603050405020304" pitchFamily="18" charset="0"/>
                        </a:rPr>
                        <a:t> </a:t>
                      </a:r>
                    </a:p>
                    <a:p>
                      <a:pPr marL="163830" marR="0" eaLnBrk="0" hangingPunct="0">
                        <a:lnSpc>
                          <a:spcPct val="100000"/>
                        </a:lnSpc>
                        <a:spcBef>
                          <a:spcPts val="5"/>
                        </a:spcBef>
                        <a:spcAft>
                          <a:spcPts val="0"/>
                        </a:spcAft>
                      </a:pPr>
                      <a:r>
                        <a:rPr lang="en-US" sz="1800" b="0" dirty="0">
                          <a:solidFill>
                            <a:schemeClr val="bg1"/>
                          </a:solidFill>
                          <a:effectLst/>
                          <a:latin typeface="+mn-lt"/>
                          <a:ea typeface="Calibri" panose="020F0502020204030204" pitchFamily="34" charset="0"/>
                          <a:cs typeface="Times New Roman" panose="02020603050405020304" pitchFamily="18" charset="0"/>
                        </a:rPr>
                        <a:t>STATE OF CHARGE</a:t>
                      </a:r>
                      <a:endParaRPr lang="en-US" sz="2000" b="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57200">
                <a:tc>
                  <a:txBody>
                    <a:bodyPr/>
                    <a:lstStyle/>
                    <a:p>
                      <a:pPr marL="88900" marR="0" eaLnBrk="0" hangingPunct="0">
                        <a:lnSpc>
                          <a:spcPct val="100000"/>
                        </a:lnSpc>
                        <a:spcBef>
                          <a:spcPts val="90"/>
                        </a:spcBef>
                        <a:spcAft>
                          <a:spcPts val="0"/>
                        </a:spcAft>
                      </a:pPr>
                      <a:r>
                        <a:rPr lang="en-US" sz="1800" b="0" spc="-10" dirty="0">
                          <a:solidFill>
                            <a:srgbClr val="231F20"/>
                          </a:solidFill>
                          <a:effectLst/>
                          <a:latin typeface="+mn-lt"/>
                          <a:ea typeface="Calibri" panose="020F0502020204030204" pitchFamily="34" charset="0"/>
                          <a:cs typeface="Gadugi" panose="020B0502040204020203" pitchFamily="34" charset="0"/>
                        </a:rPr>
                        <a:t>1.265</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75565" marR="0" eaLnBrk="0" hangingPunct="0">
                        <a:lnSpc>
                          <a:spcPct val="100000"/>
                        </a:lnSpc>
                        <a:spcBef>
                          <a:spcPts val="75"/>
                        </a:spcBef>
                        <a:spcAft>
                          <a:spcPts val="0"/>
                        </a:spcAft>
                      </a:pPr>
                      <a:r>
                        <a:rPr lang="en-US" sz="1800" b="0" dirty="0">
                          <a:solidFill>
                            <a:srgbClr val="231F20"/>
                          </a:solidFill>
                          <a:effectLst/>
                          <a:latin typeface="+mn-lt"/>
                          <a:ea typeface="Calibri" panose="020F0502020204030204" pitchFamily="34" charset="0"/>
                          <a:cs typeface="Arial Black" panose="020B0A04020102020204" pitchFamily="34" charset="0"/>
                        </a:rPr>
                        <a:t>12.6 or higher</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55575" marR="0" eaLnBrk="0" hangingPunct="0">
                        <a:lnSpc>
                          <a:spcPct val="100000"/>
                        </a:lnSpc>
                        <a:spcBef>
                          <a:spcPts val="75"/>
                        </a:spcBef>
                        <a:spcAft>
                          <a:spcPts val="0"/>
                        </a:spcAft>
                      </a:pPr>
                      <a:r>
                        <a:rPr lang="en-US" sz="1800" b="0" dirty="0">
                          <a:solidFill>
                            <a:srgbClr val="231F20"/>
                          </a:solidFill>
                          <a:effectLst/>
                          <a:latin typeface="+mn-lt"/>
                          <a:ea typeface="Calibri" panose="020F0502020204030204" pitchFamily="34" charset="0"/>
                          <a:cs typeface="Century Gothic" panose="020B0502020202020204" pitchFamily="34" charset="0"/>
                        </a:rPr>
                        <a:t>100% </a:t>
                      </a:r>
                      <a:r>
                        <a:rPr lang="en-US" sz="1800" b="0" dirty="0">
                          <a:solidFill>
                            <a:srgbClr val="231F20"/>
                          </a:solidFill>
                          <a:effectLst/>
                          <a:latin typeface="+mn-lt"/>
                          <a:ea typeface="Calibri" panose="020F0502020204030204" pitchFamily="34" charset="0"/>
                          <a:cs typeface="Arial Black" panose="020B0A04020102020204" pitchFamily="34" charset="0"/>
                        </a:rPr>
                        <a:t>charged</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457200">
                <a:tc>
                  <a:txBody>
                    <a:bodyPr/>
                    <a:lstStyle/>
                    <a:p>
                      <a:pPr marL="88900" marR="0" eaLnBrk="0" hangingPunct="0">
                        <a:lnSpc>
                          <a:spcPct val="100000"/>
                        </a:lnSpc>
                        <a:spcBef>
                          <a:spcPts val="155"/>
                        </a:spcBef>
                        <a:spcAft>
                          <a:spcPts val="0"/>
                        </a:spcAft>
                      </a:pPr>
                      <a:r>
                        <a:rPr lang="en-US" sz="1800" b="0" spc="-10" dirty="0">
                          <a:solidFill>
                            <a:srgbClr val="231F20"/>
                          </a:solidFill>
                          <a:effectLst/>
                          <a:latin typeface="+mn-lt"/>
                          <a:ea typeface="Calibri" panose="020F0502020204030204" pitchFamily="34" charset="0"/>
                          <a:cs typeface="Century Gothic" panose="020B0502020202020204" pitchFamily="34" charset="0"/>
                        </a:rPr>
                        <a:t>1.225</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75565" marR="0" eaLnBrk="0" hangingPunct="0">
                        <a:lnSpc>
                          <a:spcPct val="100000"/>
                        </a:lnSpc>
                        <a:spcBef>
                          <a:spcPts val="155"/>
                        </a:spcBef>
                        <a:spcAft>
                          <a:spcPts val="0"/>
                        </a:spcAft>
                      </a:pPr>
                      <a:r>
                        <a:rPr lang="en-US" sz="1800" b="0" spc="-20" dirty="0">
                          <a:solidFill>
                            <a:srgbClr val="231F20"/>
                          </a:solidFill>
                          <a:effectLst/>
                          <a:latin typeface="+mn-lt"/>
                          <a:ea typeface="Calibri" panose="020F0502020204030204" pitchFamily="34" charset="0"/>
                          <a:cs typeface="Century Gothic" panose="020B0502020202020204" pitchFamily="34" charset="0"/>
                        </a:rPr>
                        <a:t>12.4</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60655" marR="0" eaLnBrk="0" hangingPunct="0">
                        <a:lnSpc>
                          <a:spcPct val="100000"/>
                        </a:lnSpc>
                        <a:spcBef>
                          <a:spcPts val="70"/>
                        </a:spcBef>
                        <a:spcAft>
                          <a:spcPts val="0"/>
                        </a:spcAft>
                      </a:pPr>
                      <a:r>
                        <a:rPr lang="en-US" sz="1800" b="0" dirty="0">
                          <a:solidFill>
                            <a:srgbClr val="231F20"/>
                          </a:solidFill>
                          <a:effectLst/>
                          <a:latin typeface="+mn-lt"/>
                          <a:ea typeface="Calibri" panose="020F0502020204030204" pitchFamily="34" charset="0"/>
                          <a:cs typeface="Century Gothic" panose="020B0502020202020204" pitchFamily="34" charset="0"/>
                        </a:rPr>
                        <a:t>75% </a:t>
                      </a:r>
                      <a:r>
                        <a:rPr lang="en-US" sz="1800" b="0" dirty="0">
                          <a:solidFill>
                            <a:srgbClr val="231F20"/>
                          </a:solidFill>
                          <a:effectLst/>
                          <a:latin typeface="+mn-lt"/>
                          <a:ea typeface="Calibri" panose="020F0502020204030204" pitchFamily="34" charset="0"/>
                          <a:cs typeface="Arial Black" panose="020B0A04020102020204" pitchFamily="34" charset="0"/>
                        </a:rPr>
                        <a:t>charged</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573233">
                <a:tc>
                  <a:txBody>
                    <a:bodyPr/>
                    <a:lstStyle/>
                    <a:p>
                      <a:pPr marL="88900" marR="0" eaLnBrk="0" hangingPunct="0">
                        <a:lnSpc>
                          <a:spcPct val="100000"/>
                        </a:lnSpc>
                        <a:spcBef>
                          <a:spcPts val="155"/>
                        </a:spcBef>
                        <a:spcAft>
                          <a:spcPts val="0"/>
                        </a:spcAft>
                      </a:pPr>
                      <a:r>
                        <a:rPr lang="en-US" sz="1800" b="0" spc="-10" dirty="0">
                          <a:solidFill>
                            <a:srgbClr val="231F20"/>
                          </a:solidFill>
                          <a:effectLst/>
                          <a:latin typeface="+mn-lt"/>
                          <a:ea typeface="Calibri" panose="020F0502020204030204" pitchFamily="34" charset="0"/>
                          <a:cs typeface="Century Gothic" panose="020B0502020202020204" pitchFamily="34" charset="0"/>
                        </a:rPr>
                        <a:t>1.190</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75565" marR="0" eaLnBrk="0" hangingPunct="0">
                        <a:lnSpc>
                          <a:spcPct val="100000"/>
                        </a:lnSpc>
                        <a:spcBef>
                          <a:spcPts val="155"/>
                        </a:spcBef>
                        <a:spcAft>
                          <a:spcPts val="0"/>
                        </a:spcAft>
                      </a:pPr>
                      <a:r>
                        <a:rPr lang="en-US" sz="1800" b="0" spc="-20" dirty="0">
                          <a:solidFill>
                            <a:srgbClr val="231F20"/>
                          </a:solidFill>
                          <a:effectLst/>
                          <a:latin typeface="+mn-lt"/>
                          <a:ea typeface="Calibri" panose="020F0502020204030204" pitchFamily="34" charset="0"/>
                          <a:cs typeface="Century Gothic" panose="020B0502020202020204" pitchFamily="34" charset="0"/>
                        </a:rPr>
                        <a:t>12.2</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58115" marR="0" eaLnBrk="0" hangingPunct="0">
                        <a:lnSpc>
                          <a:spcPct val="100000"/>
                        </a:lnSpc>
                        <a:spcBef>
                          <a:spcPts val="70"/>
                        </a:spcBef>
                        <a:spcAft>
                          <a:spcPts val="0"/>
                        </a:spcAft>
                      </a:pPr>
                      <a:r>
                        <a:rPr lang="en-US" sz="1800" b="0" dirty="0">
                          <a:solidFill>
                            <a:srgbClr val="231F20"/>
                          </a:solidFill>
                          <a:effectLst/>
                          <a:latin typeface="+mn-lt"/>
                          <a:ea typeface="Calibri" panose="020F0502020204030204" pitchFamily="34" charset="0"/>
                          <a:cs typeface="Century Gothic" panose="020B0502020202020204" pitchFamily="34" charset="0"/>
                        </a:rPr>
                        <a:t>50% </a:t>
                      </a:r>
                      <a:r>
                        <a:rPr lang="en-US" sz="1800" b="0" dirty="0">
                          <a:solidFill>
                            <a:srgbClr val="231F20"/>
                          </a:solidFill>
                          <a:effectLst/>
                          <a:latin typeface="+mn-lt"/>
                          <a:ea typeface="Calibri" panose="020F0502020204030204" pitchFamily="34" charset="0"/>
                          <a:cs typeface="Arial Black" panose="020B0A04020102020204" pitchFamily="34" charset="0"/>
                        </a:rPr>
                        <a:t>charged</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460666">
                <a:tc>
                  <a:txBody>
                    <a:bodyPr/>
                    <a:lstStyle/>
                    <a:p>
                      <a:pPr marL="88900" marR="0" eaLnBrk="0" hangingPunct="0">
                        <a:lnSpc>
                          <a:spcPct val="100000"/>
                        </a:lnSpc>
                        <a:spcBef>
                          <a:spcPts val="155"/>
                        </a:spcBef>
                        <a:spcAft>
                          <a:spcPts val="0"/>
                        </a:spcAft>
                      </a:pPr>
                      <a:r>
                        <a:rPr lang="en-US" sz="1800" b="0" spc="-10" dirty="0">
                          <a:solidFill>
                            <a:srgbClr val="231F20"/>
                          </a:solidFill>
                          <a:effectLst/>
                          <a:latin typeface="+mn-lt"/>
                          <a:ea typeface="Calibri" panose="020F0502020204030204" pitchFamily="34" charset="0"/>
                          <a:cs typeface="Century Gothic" panose="020B0502020202020204" pitchFamily="34" charset="0"/>
                        </a:rPr>
                        <a:t>1.155</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75565" marR="0" eaLnBrk="0" hangingPunct="0">
                        <a:lnSpc>
                          <a:spcPct val="100000"/>
                        </a:lnSpc>
                        <a:spcBef>
                          <a:spcPts val="155"/>
                        </a:spcBef>
                        <a:spcAft>
                          <a:spcPts val="0"/>
                        </a:spcAft>
                      </a:pPr>
                      <a:r>
                        <a:rPr lang="en-US" sz="1800" b="0" spc="-20" dirty="0">
                          <a:solidFill>
                            <a:srgbClr val="231F20"/>
                          </a:solidFill>
                          <a:effectLst/>
                          <a:latin typeface="+mn-lt"/>
                          <a:ea typeface="Calibri" panose="020F0502020204030204" pitchFamily="34" charset="0"/>
                          <a:cs typeface="Century Gothic" panose="020B0502020202020204" pitchFamily="34" charset="0"/>
                        </a:rPr>
                        <a:t>12.0</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60655" marR="0" eaLnBrk="0" hangingPunct="0">
                        <a:lnSpc>
                          <a:spcPct val="100000"/>
                        </a:lnSpc>
                        <a:spcBef>
                          <a:spcPts val="70"/>
                        </a:spcBef>
                        <a:spcAft>
                          <a:spcPts val="0"/>
                        </a:spcAft>
                      </a:pPr>
                      <a:r>
                        <a:rPr lang="en-US" sz="1800" b="0" dirty="0">
                          <a:solidFill>
                            <a:srgbClr val="231F20"/>
                          </a:solidFill>
                          <a:effectLst/>
                          <a:latin typeface="+mn-lt"/>
                          <a:ea typeface="Calibri" panose="020F0502020204030204" pitchFamily="34" charset="0"/>
                          <a:cs typeface="Century Gothic" panose="020B0502020202020204" pitchFamily="34" charset="0"/>
                        </a:rPr>
                        <a:t>25% </a:t>
                      </a:r>
                      <a:r>
                        <a:rPr lang="en-US" sz="1800" b="0" dirty="0">
                          <a:solidFill>
                            <a:srgbClr val="231F20"/>
                          </a:solidFill>
                          <a:effectLst/>
                          <a:latin typeface="+mn-lt"/>
                          <a:ea typeface="Calibri" panose="020F0502020204030204" pitchFamily="34" charset="0"/>
                          <a:cs typeface="Arial Black" panose="020B0A04020102020204" pitchFamily="34" charset="0"/>
                        </a:rPr>
                        <a:t>charged</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302540">
                <a:tc>
                  <a:txBody>
                    <a:bodyPr/>
                    <a:lstStyle/>
                    <a:p>
                      <a:pPr marL="88900" marR="0" eaLnBrk="0" hangingPunct="0">
                        <a:lnSpc>
                          <a:spcPct val="100000"/>
                        </a:lnSpc>
                        <a:spcBef>
                          <a:spcPts val="70"/>
                        </a:spcBef>
                        <a:spcAft>
                          <a:spcPts val="0"/>
                        </a:spcAft>
                      </a:pPr>
                      <a:r>
                        <a:rPr lang="en-US" sz="1800" b="0" spc="-10" dirty="0">
                          <a:solidFill>
                            <a:srgbClr val="231F20"/>
                          </a:solidFill>
                          <a:effectLst/>
                          <a:latin typeface="+mn-lt"/>
                          <a:ea typeface="Calibri" panose="020F0502020204030204" pitchFamily="34" charset="0"/>
                          <a:cs typeface="Arial Black" panose="020B0A04020102020204" pitchFamily="34" charset="0"/>
                        </a:rPr>
                        <a:t>Lower</a:t>
                      </a:r>
                      <a:r>
                        <a:rPr lang="en-US" sz="1800" b="0" spc="-65" dirty="0">
                          <a:solidFill>
                            <a:srgbClr val="231F20"/>
                          </a:solidFill>
                          <a:effectLst/>
                          <a:latin typeface="+mn-lt"/>
                          <a:ea typeface="Calibri" panose="020F0502020204030204" pitchFamily="34" charset="0"/>
                          <a:cs typeface="Arial Black" panose="020B0A04020102020204" pitchFamily="34" charset="0"/>
                        </a:rPr>
                        <a:t> </a:t>
                      </a:r>
                      <a:r>
                        <a:rPr lang="en-US" sz="1800" b="0" spc="-10" dirty="0">
                          <a:solidFill>
                            <a:srgbClr val="231F20"/>
                          </a:solidFill>
                          <a:effectLst/>
                          <a:latin typeface="+mn-lt"/>
                          <a:ea typeface="Calibri" panose="020F0502020204030204" pitchFamily="34" charset="0"/>
                          <a:cs typeface="Arial Black" panose="020B0A04020102020204" pitchFamily="34" charset="0"/>
                        </a:rPr>
                        <a:t>than</a:t>
                      </a:r>
                      <a:r>
                        <a:rPr lang="en-US" sz="1800" b="0" spc="-70" dirty="0">
                          <a:solidFill>
                            <a:srgbClr val="231F20"/>
                          </a:solidFill>
                          <a:effectLst/>
                          <a:latin typeface="+mn-lt"/>
                          <a:ea typeface="Calibri" panose="020F0502020204030204" pitchFamily="34" charset="0"/>
                          <a:cs typeface="Arial Black" panose="020B0A04020102020204" pitchFamily="34" charset="0"/>
                        </a:rPr>
                        <a:t> </a:t>
                      </a:r>
                      <a:r>
                        <a:rPr lang="en-US" sz="1800" b="0" spc="-10" dirty="0">
                          <a:solidFill>
                            <a:srgbClr val="231F20"/>
                          </a:solidFill>
                          <a:effectLst/>
                          <a:latin typeface="+mn-lt"/>
                          <a:ea typeface="Calibri" panose="020F0502020204030204" pitchFamily="34" charset="0"/>
                          <a:cs typeface="Arial Black" panose="020B0A04020102020204" pitchFamily="34" charset="0"/>
                        </a:rPr>
                        <a:t>1.120</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75565" marR="0" eaLnBrk="0" hangingPunct="0">
                        <a:lnSpc>
                          <a:spcPct val="100000"/>
                        </a:lnSpc>
                        <a:spcBef>
                          <a:spcPts val="70"/>
                        </a:spcBef>
                        <a:spcAft>
                          <a:spcPts val="0"/>
                        </a:spcAft>
                      </a:pPr>
                      <a:r>
                        <a:rPr lang="en-US" sz="1800" b="0" dirty="0">
                          <a:solidFill>
                            <a:srgbClr val="231F20"/>
                          </a:solidFill>
                          <a:effectLst/>
                          <a:latin typeface="+mn-lt"/>
                          <a:ea typeface="Calibri" panose="020F0502020204030204" pitchFamily="34" charset="0"/>
                          <a:cs typeface="Arial Black" panose="020B0A04020102020204" pitchFamily="34" charset="0"/>
                        </a:rPr>
                        <a:t>11.9 or lower</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163830" marR="0" eaLnBrk="0" hangingPunct="0">
                        <a:lnSpc>
                          <a:spcPct val="100000"/>
                        </a:lnSpc>
                        <a:spcBef>
                          <a:spcPts val="60"/>
                        </a:spcBef>
                        <a:spcAft>
                          <a:spcPts val="0"/>
                        </a:spcAft>
                      </a:pPr>
                      <a:r>
                        <a:rPr lang="en-US" sz="1800" b="0" spc="-10" dirty="0">
                          <a:solidFill>
                            <a:srgbClr val="231F20"/>
                          </a:solidFill>
                          <a:effectLst/>
                          <a:latin typeface="+mn-lt"/>
                          <a:ea typeface="Calibri" panose="020F0502020204030204" pitchFamily="34" charset="0"/>
                          <a:cs typeface="Arial Black" panose="020B0A04020102020204" pitchFamily="34" charset="0"/>
                        </a:rPr>
                        <a:t>Discharged</a:t>
                      </a:r>
                      <a:endParaRPr lang="en-US" sz="20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26601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180"/>
            <a:ext cx="8229600" cy="646331"/>
          </a:xfrm>
        </p:spPr>
        <p:txBody>
          <a:bodyPr>
            <a:spAutoFit/>
          </a:bodyPr>
          <a:lstStyle/>
          <a:p>
            <a:r>
              <a:rPr lang="en-US" dirty="0"/>
              <a:t>Battery Load Testing</a:t>
            </a:r>
          </a:p>
        </p:txBody>
      </p:sp>
      <p:sp>
        <p:nvSpPr>
          <p:cNvPr id="4" name="Content Placeholder 3"/>
          <p:cNvSpPr>
            <a:spLocks noGrp="1"/>
          </p:cNvSpPr>
          <p:nvPr>
            <p:ph idx="1"/>
          </p:nvPr>
        </p:nvSpPr>
        <p:spPr>
          <a:xfrm>
            <a:off x="457200" y="1100331"/>
            <a:ext cx="8229600" cy="3624069"/>
          </a:xfrm>
        </p:spPr>
        <p:txBody>
          <a:bodyPr>
            <a:spAutoFit/>
          </a:bodyPr>
          <a:lstStyle/>
          <a:p>
            <a:r>
              <a:rPr lang="en-US" sz="2400" dirty="0"/>
              <a:t>Terminology</a:t>
            </a:r>
          </a:p>
          <a:p>
            <a:pPr lvl="1"/>
            <a:r>
              <a:rPr lang="en-US" sz="2400" dirty="0"/>
              <a:t>A load test measures the number of amperes the battery can supply for 30 seconds at 0°F (</a:t>
            </a:r>
            <a:r>
              <a:rPr lang="en-US" sz="2400" dirty="0">
                <a:sym typeface="Symbol"/>
              </a:rPr>
              <a:t></a:t>
            </a:r>
            <a:r>
              <a:rPr lang="en-US" sz="2400" dirty="0"/>
              <a:t>18°C).</a:t>
            </a:r>
          </a:p>
          <a:p>
            <a:r>
              <a:rPr lang="en-US" sz="2400" dirty="0"/>
              <a:t>Test Procedure</a:t>
            </a:r>
          </a:p>
          <a:p>
            <a:pPr lvl="1"/>
            <a:r>
              <a:rPr lang="en-US" sz="2400" dirty="0"/>
              <a:t>Determine the </a:t>
            </a:r>
            <a:r>
              <a:rPr lang="en-US" sz="2400" kern="0" spc="-350" dirty="0"/>
              <a:t>C C </a:t>
            </a:r>
            <a:r>
              <a:rPr lang="en-US" sz="2400" dirty="0"/>
              <a:t>A rating of the battery.</a:t>
            </a:r>
          </a:p>
          <a:p>
            <a:pPr lvl="1"/>
            <a:r>
              <a:rPr lang="en-US" sz="2400" dirty="0"/>
              <a:t>Connect the load tester to the battery.</a:t>
            </a:r>
          </a:p>
          <a:p>
            <a:pPr lvl="1"/>
            <a:r>
              <a:rPr lang="en-US" sz="2400" dirty="0"/>
              <a:t>Apply the load for a full 15 seconds.</a:t>
            </a:r>
          </a:p>
          <a:p>
            <a:pPr lvl="1"/>
            <a:r>
              <a:rPr lang="en-US" sz="2400" dirty="0"/>
              <a:t>Repeat the test.</a:t>
            </a:r>
          </a:p>
        </p:txBody>
      </p:sp>
    </p:spTree>
    <p:extLst>
      <p:ext uri="{BB962C8B-B14F-4D97-AF65-F5344CB8AC3E}">
        <p14:creationId xmlns:p14="http://schemas.microsoft.com/office/powerpoint/2010/main" val="64163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48.6 CCA and RC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33500" y="1013840"/>
            <a:ext cx="6477000" cy="41050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257800"/>
            <a:ext cx="7696200" cy="830997"/>
          </a:xfrm>
        </p:spPr>
        <p:txBody>
          <a:bodyPr/>
          <a:lstStyle/>
          <a:p>
            <a:r>
              <a:rPr lang="en-US" sz="2400" dirty="0"/>
              <a:t>This battery has a CCA rating of 600 amperes and a reserve capacity (RC) of 110 minutes</a:t>
            </a:r>
          </a:p>
        </p:txBody>
      </p:sp>
    </p:spTree>
    <p:extLst>
      <p:ext uri="{BB962C8B-B14F-4D97-AF65-F5344CB8AC3E}">
        <p14:creationId xmlns:p14="http://schemas.microsoft.com/office/powerpoint/2010/main" val="217999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a:noAutofit/>
          </a:bodyPr>
          <a:lstStyle/>
          <a:p>
            <a:r>
              <a:rPr lang="en-US" dirty="0"/>
              <a:t>Learning Objectives </a:t>
            </a:r>
            <a:r>
              <a:rPr lang="en-US" sz="2800" dirty="0"/>
              <a:t>(1 of 2)</a:t>
            </a:r>
          </a:p>
        </p:txBody>
      </p:sp>
      <p:sp>
        <p:nvSpPr>
          <p:cNvPr id="4" name="Content Placeholder 3"/>
          <p:cNvSpPr>
            <a:spLocks noGrp="1"/>
          </p:cNvSpPr>
          <p:nvPr>
            <p:ph idx="1"/>
          </p:nvPr>
        </p:nvSpPr>
        <p:spPr>
          <a:xfrm>
            <a:off x="457200" y="1007533"/>
            <a:ext cx="8229600" cy="4201150"/>
          </a:xfrm>
        </p:spPr>
        <p:txBody>
          <a:bodyPr>
            <a:spAutoFit/>
          </a:bodyPr>
          <a:lstStyle/>
          <a:p>
            <a:pPr marL="695325" indent="-695325">
              <a:buNone/>
            </a:pPr>
            <a:r>
              <a:rPr lang="en-US" sz="2400" b="1" dirty="0">
                <a:solidFill>
                  <a:schemeClr val="bg2"/>
                </a:solidFill>
              </a:rPr>
              <a:t>48.1 </a:t>
            </a:r>
            <a:r>
              <a:rPr lang="en-US" sz="2400" dirty="0"/>
              <a:t>List the precautions for working with batteries.</a:t>
            </a:r>
          </a:p>
          <a:p>
            <a:pPr marL="695325" indent="-695325">
              <a:buNone/>
            </a:pPr>
            <a:r>
              <a:rPr lang="en-US" sz="2400" b="1" dirty="0">
                <a:solidFill>
                  <a:schemeClr val="bg2"/>
                </a:solidFill>
              </a:rPr>
              <a:t>48.2 </a:t>
            </a:r>
            <a:r>
              <a:rPr lang="en-US" sz="2400" dirty="0"/>
              <a:t>List the symptoms of a weak or defective battery.</a:t>
            </a:r>
          </a:p>
          <a:p>
            <a:pPr marL="695325" indent="-695325">
              <a:buNone/>
            </a:pPr>
            <a:r>
              <a:rPr lang="en-US" sz="2400" b="1" dirty="0">
                <a:solidFill>
                  <a:schemeClr val="bg2"/>
                </a:solidFill>
              </a:rPr>
              <a:t>48.3 </a:t>
            </a:r>
            <a:r>
              <a:rPr lang="en-US" sz="2400" dirty="0"/>
              <a:t>Describe how to inspect and clean terminals and hold-downs.</a:t>
            </a:r>
          </a:p>
          <a:p>
            <a:pPr marL="695325" indent="-695325">
              <a:buNone/>
            </a:pPr>
            <a:r>
              <a:rPr lang="en-US" sz="2400" b="1" dirty="0">
                <a:solidFill>
                  <a:schemeClr val="bg2"/>
                </a:solidFill>
              </a:rPr>
              <a:t>48.4 </a:t>
            </a:r>
            <a:r>
              <a:rPr lang="en-US" sz="2400" dirty="0"/>
              <a:t>Discuss how to test batteries for open circuit voltage.</a:t>
            </a:r>
          </a:p>
          <a:p>
            <a:pPr marL="695325" indent="-695325">
              <a:buNone/>
            </a:pPr>
            <a:r>
              <a:rPr lang="en-US" sz="2400" b="1" dirty="0">
                <a:solidFill>
                  <a:schemeClr val="bg2"/>
                </a:solidFill>
              </a:rPr>
              <a:t>48.5 </a:t>
            </a:r>
            <a:r>
              <a:rPr lang="en-US" sz="2400" dirty="0"/>
              <a:t>Discuss how to test batteries for specific gravity.</a:t>
            </a:r>
          </a:p>
          <a:p>
            <a:pPr marL="695325" indent="-695325">
              <a:buNone/>
            </a:pPr>
            <a:r>
              <a:rPr lang="en-US" sz="2400" b="1" dirty="0">
                <a:solidFill>
                  <a:schemeClr val="bg2"/>
                </a:solidFill>
              </a:rPr>
              <a:t>48.6 </a:t>
            </a:r>
            <a:r>
              <a:rPr lang="en-US" sz="2400" dirty="0"/>
              <a:t>Describe how to perform a battery load test.</a:t>
            </a:r>
          </a:p>
          <a:p>
            <a:pPr marL="695325" indent="-695325">
              <a:buNone/>
            </a:pPr>
            <a:r>
              <a:rPr lang="en-US" sz="2400" b="1" dirty="0">
                <a:solidFill>
                  <a:schemeClr val="bg2"/>
                </a:solidFill>
              </a:rPr>
              <a:t>48.7 </a:t>
            </a:r>
            <a:r>
              <a:rPr lang="en-US" sz="2400" dirty="0"/>
              <a:t>Describe how to perform a conductance test.</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48.7 Battery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49441" y="990600"/>
            <a:ext cx="5245118"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5410200"/>
            <a:ext cx="7696200" cy="707886"/>
          </a:xfrm>
        </p:spPr>
        <p:txBody>
          <a:bodyPr/>
          <a:lstStyle/>
          <a:p>
            <a:r>
              <a:rPr lang="en-US" sz="2000" dirty="0"/>
              <a:t>Snap-On battery tester that is capable of performing a battery load test, as well as starter and alternator amperage tests</a:t>
            </a:r>
          </a:p>
        </p:txBody>
      </p:sp>
    </p:spTree>
    <p:extLst>
      <p:ext uri="{BB962C8B-B14F-4D97-AF65-F5344CB8AC3E}">
        <p14:creationId xmlns:p14="http://schemas.microsoft.com/office/powerpoint/2010/main" val="1270573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Chart 48.2 State of Charge</a:t>
            </a:r>
            <a:endParaRPr lang="en-US" sz="2800" dirty="0">
              <a:solidFill>
                <a:srgbClr val="FF0000"/>
              </a:solidFill>
            </a:endParaRPr>
          </a:p>
        </p:txBody>
      </p:sp>
      <p:graphicFrame>
        <p:nvGraphicFramePr>
          <p:cNvPr id="8" name="Content Placeholder 7"/>
          <p:cNvGraphicFramePr>
            <a:graphicFrameLocks noGrp="1"/>
          </p:cNvGraphicFramePr>
          <p:nvPr>
            <p:ph sz="quarter" idx="15"/>
            <p:extLst>
              <p:ext uri="{D42A27DB-BD31-4B8C-83A1-F6EECF244321}">
                <p14:modId xmlns:p14="http://schemas.microsoft.com/office/powerpoint/2010/main" val="4085923006"/>
              </p:ext>
            </p:extLst>
          </p:nvPr>
        </p:nvGraphicFramePr>
        <p:xfrm>
          <a:off x="1524000" y="1143000"/>
          <a:ext cx="6096000" cy="3962400"/>
        </p:xfrm>
        <a:graphic>
          <a:graphicData uri="http://schemas.openxmlformats.org/drawingml/2006/table">
            <a:tbl>
              <a:tblPr firstRow="1" firstCol="1" bandRow="1"/>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660400">
                <a:tc>
                  <a:txBody>
                    <a:bodyPr/>
                    <a:lstStyle/>
                    <a:p>
                      <a:pPr marL="0" marR="0" eaLnBrk="0" hangingPunct="0">
                        <a:lnSpc>
                          <a:spcPct val="107000"/>
                        </a:lnSpc>
                        <a:spcBef>
                          <a:spcPts val="230"/>
                        </a:spcBef>
                        <a:spcAft>
                          <a:spcPts val="0"/>
                        </a:spcAft>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Battery Voltage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330"/>
                        </a:spcBef>
                        <a:spcAft>
                          <a:spcPts val="0"/>
                        </a:spcAft>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State of Charge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60400">
                <a:tc>
                  <a:txBody>
                    <a:bodyPr/>
                    <a:lstStyle/>
                    <a:p>
                      <a:pPr marL="0" marR="0" eaLnBrk="0" hangingPunct="0">
                        <a:lnSpc>
                          <a:spcPct val="107000"/>
                        </a:lnSpc>
                        <a:spcBef>
                          <a:spcPts val="230"/>
                        </a:spcBef>
                        <a:spcAft>
                          <a:spcPts val="0"/>
                        </a:spcAft>
                      </a:pP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12.6</a:t>
                      </a:r>
                      <a:r>
                        <a:rPr lang="en-US" sz="2800"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or</a:t>
                      </a:r>
                      <a:r>
                        <a:rPr lang="en-US" sz="2800"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higher</a:t>
                      </a:r>
                      <a:r>
                        <a:rPr lang="en-US" sz="2800" spc="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330"/>
                        </a:spcBef>
                        <a:spcAft>
                          <a:spcPts val="0"/>
                        </a:spcAft>
                      </a:pP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100%</a:t>
                      </a:r>
                      <a:r>
                        <a:rPr lang="en-US" sz="2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charged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660400">
                <a:tc>
                  <a:txBody>
                    <a:bodyPr/>
                    <a:lstStyle/>
                    <a:p>
                      <a:pPr marL="0" marR="0" eaLnBrk="0" hangingPunct="0">
                        <a:lnSpc>
                          <a:spcPct val="107000"/>
                        </a:lnSpc>
                        <a:spcBef>
                          <a:spcPts val="230"/>
                        </a:spcBef>
                        <a:spcAft>
                          <a:spcPts val="0"/>
                        </a:spcAft>
                      </a:pP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12.4</a:t>
                      </a:r>
                      <a:r>
                        <a:rPr lang="en-US" sz="2800" spc="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230"/>
                        </a:spcBef>
                        <a:spcAft>
                          <a:spcPts val="0"/>
                        </a:spcAft>
                      </a:pP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75%</a:t>
                      </a:r>
                      <a:r>
                        <a:rPr lang="en-US" sz="2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charged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660400">
                <a:tc>
                  <a:txBody>
                    <a:bodyPr/>
                    <a:lstStyle/>
                    <a:p>
                      <a:pPr marL="0" marR="0" eaLnBrk="0" hangingPunct="0">
                        <a:lnSpc>
                          <a:spcPct val="107000"/>
                        </a:lnSpc>
                        <a:spcBef>
                          <a:spcPts val="230"/>
                        </a:spcBef>
                        <a:spcAft>
                          <a:spcPts val="0"/>
                        </a:spcAft>
                      </a:pP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230"/>
                        </a:spcBef>
                        <a:spcAft>
                          <a:spcPts val="0"/>
                        </a:spcAft>
                      </a:pP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50% charged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660400">
                <a:tc>
                  <a:txBody>
                    <a:bodyPr/>
                    <a:lstStyle/>
                    <a:p>
                      <a:pPr marL="0" marR="0" eaLnBrk="0" hangingPunct="0">
                        <a:lnSpc>
                          <a:spcPct val="107000"/>
                        </a:lnSpc>
                        <a:spcBef>
                          <a:spcPts val="230"/>
                        </a:spcBef>
                        <a:spcAft>
                          <a:spcPts val="0"/>
                        </a:spcAft>
                      </a:pP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230"/>
                        </a:spcBef>
                        <a:spcAft>
                          <a:spcPts val="0"/>
                        </a:spcAft>
                      </a:pP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25%</a:t>
                      </a:r>
                      <a:r>
                        <a:rPr lang="en-US" sz="2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charged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660400">
                <a:tc>
                  <a:txBody>
                    <a:bodyPr/>
                    <a:lstStyle/>
                    <a:p>
                      <a:pPr marL="0" marR="0" eaLnBrk="0" hangingPunct="0">
                        <a:lnSpc>
                          <a:spcPct val="107000"/>
                        </a:lnSpc>
                        <a:spcBef>
                          <a:spcPts val="230"/>
                        </a:spcBef>
                        <a:spcAft>
                          <a:spcPts val="0"/>
                        </a:spcAft>
                      </a:pP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11.9</a:t>
                      </a:r>
                      <a:r>
                        <a:rPr lang="en-US" sz="2800"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or</a:t>
                      </a:r>
                      <a:r>
                        <a:rPr lang="en-US" sz="2800"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lower</a:t>
                      </a:r>
                      <a:r>
                        <a:rPr lang="en-US" sz="2800" spc="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230"/>
                        </a:spcBef>
                        <a:spcAft>
                          <a:spcPts val="0"/>
                        </a:spcAft>
                      </a:pPr>
                      <a:r>
                        <a:rPr lang="en-US" sz="2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Discharged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9748" marR="19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98524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are the steps for performing a battery load test?</a:t>
            </a:r>
          </a:p>
        </p:txBody>
      </p:sp>
    </p:spTree>
    <p:extLst>
      <p:ext uri="{BB962C8B-B14F-4D97-AF65-F5344CB8AC3E}">
        <p14:creationId xmlns:p14="http://schemas.microsoft.com/office/powerpoint/2010/main" val="3594353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181"/>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77458"/>
            <a:ext cx="8229600" cy="2146742"/>
          </a:xfrm>
        </p:spPr>
        <p:txBody>
          <a:bodyPr>
            <a:spAutoFit/>
          </a:bodyPr>
          <a:lstStyle/>
          <a:p>
            <a:pPr marL="457200" indent="-457200">
              <a:buFont typeface="+mj-lt"/>
              <a:buAutoNum type="arabicPeriod"/>
            </a:pPr>
            <a:r>
              <a:rPr lang="en-US" sz="2400" dirty="0">
                <a:solidFill>
                  <a:srgbClr val="000000"/>
                </a:solidFill>
              </a:rPr>
              <a:t>Determine the </a:t>
            </a:r>
            <a:r>
              <a:rPr lang="en-US" sz="2400" spc="-350" dirty="0">
                <a:solidFill>
                  <a:srgbClr val="000000"/>
                </a:solidFill>
              </a:rPr>
              <a:t>C C </a:t>
            </a:r>
            <a:r>
              <a:rPr lang="en-US" sz="2400" dirty="0">
                <a:solidFill>
                  <a:srgbClr val="000000"/>
                </a:solidFill>
              </a:rPr>
              <a:t>A rating of the battery.</a:t>
            </a:r>
          </a:p>
          <a:p>
            <a:pPr marL="457200" indent="-457200">
              <a:buFont typeface="+mj-lt"/>
              <a:buAutoNum type="arabicPeriod"/>
            </a:pPr>
            <a:r>
              <a:rPr lang="en-US" sz="2400" dirty="0">
                <a:solidFill>
                  <a:srgbClr val="000000"/>
                </a:solidFill>
              </a:rPr>
              <a:t>Connect the load tester to the battery.</a:t>
            </a:r>
          </a:p>
          <a:p>
            <a:pPr marL="457200" indent="-457200">
              <a:buFont typeface="+mj-lt"/>
              <a:buAutoNum type="arabicPeriod"/>
            </a:pPr>
            <a:r>
              <a:rPr lang="en-US" sz="2400" dirty="0">
                <a:solidFill>
                  <a:srgbClr val="000000"/>
                </a:solidFill>
              </a:rPr>
              <a:t>Apply the load for a full 15 seconds.</a:t>
            </a:r>
          </a:p>
          <a:p>
            <a:pPr marL="457200" indent="-457200">
              <a:buFont typeface="+mj-lt"/>
              <a:buAutoNum type="arabicPeriod"/>
            </a:pPr>
            <a:r>
              <a:rPr lang="en-US" sz="2400" dirty="0">
                <a:solidFill>
                  <a:srgbClr val="000000"/>
                </a:solidFill>
              </a:rPr>
              <a:t>Repeat the test.</a:t>
            </a:r>
          </a:p>
        </p:txBody>
      </p:sp>
    </p:spTree>
    <p:extLst>
      <p:ext uri="{BB962C8B-B14F-4D97-AF65-F5344CB8AC3E}">
        <p14:creationId xmlns:p14="http://schemas.microsoft.com/office/powerpoint/2010/main" val="3290813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Where Is the Battery?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2870016"/>
          </a:xfrm>
        </p:spPr>
        <p:txBody>
          <a:bodyPr/>
          <a:lstStyle/>
          <a:p>
            <a:r>
              <a:rPr lang="en-US" sz="2400" b="1" dirty="0"/>
              <a:t>Where Is the Battery? </a:t>
            </a:r>
            <a:r>
              <a:rPr lang="en-US" sz="2400" dirty="0"/>
              <a:t>Many vehicle manufacturers today place the battery under the backseat, under the front fender, or in the trunk. ● </a:t>
            </a:r>
            <a:r>
              <a:rPr lang="en-US" sz="2400" b="1" dirty="0"/>
              <a:t>SEE FIGURE 48–22.  </a:t>
            </a:r>
            <a:r>
              <a:rPr lang="en-US" sz="2400" dirty="0"/>
              <a:t>Often, the battery is not visible, even if it is located under the hood. When testing or jump starting a vehicle, look for a battery access point.</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257402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48.8 Parallel Batteries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14500" y="990600"/>
            <a:ext cx="5715000" cy="38498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4883826"/>
            <a:ext cx="7848600" cy="1323439"/>
          </a:xfrm>
        </p:spPr>
        <p:txBody>
          <a:bodyPr/>
          <a:lstStyle/>
          <a:p>
            <a:r>
              <a:rPr lang="en-US" sz="2000" dirty="0"/>
              <a:t>Most light-duty vehicles equipped with two batteries are connected in parallel as shown. Two 500-amperes,12-volt batteries are capable of supplying 1,000 amperes at 12 volts, which is needed to start many diesel engines </a:t>
            </a:r>
          </a:p>
        </p:txBody>
      </p:sp>
    </p:spTree>
    <p:extLst>
      <p:ext uri="{BB962C8B-B14F-4D97-AF65-F5344CB8AC3E}">
        <p14:creationId xmlns:p14="http://schemas.microsoft.com/office/powerpoint/2010/main" val="3663640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48.9 Series Batteries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0" y="1007533"/>
            <a:ext cx="6096000" cy="40464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257800"/>
            <a:ext cx="7620000" cy="707886"/>
          </a:xfrm>
        </p:spPr>
        <p:txBody>
          <a:bodyPr/>
          <a:lstStyle/>
          <a:p>
            <a:r>
              <a:rPr lang="en-US" sz="2000" dirty="0"/>
              <a:t>Many heavy-duty trucks and buses use two 12-volt batteries connected in series to provide 24 volts</a:t>
            </a:r>
          </a:p>
        </p:txBody>
      </p:sp>
    </p:spTree>
    <p:extLst>
      <p:ext uri="{BB962C8B-B14F-4D97-AF65-F5344CB8AC3E}">
        <p14:creationId xmlns:p14="http://schemas.microsoft.com/office/powerpoint/2010/main" val="142645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85" y="1828800"/>
            <a:ext cx="8089829" cy="4457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12604"/>
            <a:ext cx="8229600" cy="1698039"/>
          </a:xfrm>
        </p:spPr>
        <p:txBody>
          <a:bodyPr/>
          <a:lstStyle/>
          <a:p>
            <a:r>
              <a:rPr lang="en-US" dirty="0"/>
              <a:t>Frequently Asked Question: How Should You Test a Vehicle Equipped with Two Batteries?</a:t>
            </a:r>
            <a:br>
              <a:rPr lang="en-US" dirty="0"/>
            </a:b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16922" y="2819401"/>
            <a:ext cx="7512678" cy="3352800"/>
          </a:xfrm>
        </p:spPr>
        <p:txBody>
          <a:bodyPr/>
          <a:lstStyle/>
          <a:p>
            <a:pPr marL="0" indent="0">
              <a:buNone/>
            </a:pPr>
            <a:r>
              <a:rPr lang="en-US" sz="1800" b="1" dirty="0"/>
              <a:t>How Should You Test a Vehicle Equipped with Two Batteries? </a:t>
            </a:r>
            <a:r>
              <a:rPr lang="en-US" sz="1800" dirty="0"/>
              <a:t>Many vehicles equipped with a diesel engine use 2 batteries. These batteries are usually electrically connected in parallel to provide additional current (amperes) at the same voltage. SEE FIGURE 48–8.  Some heavy-duty trucks and buses connect 2 batteries in series to provide about the same current as one battery, but with twice the voltage, as shown in ● FIGURE 48–9.  To successfully test the batteries, they should be disconnected and tested separately. If just one battery is found to be defective, most experts recommend that both be replaced to help prevent future problems. Because the two batteries are electrically connected, a fault in one battery can cause the good battery to discharge into the defective battery, thereby affecting both, even if just one battery is defective.</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16922" y="199006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270500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180"/>
            <a:ext cx="8229600" cy="646331"/>
          </a:xfrm>
        </p:spPr>
        <p:txBody>
          <a:bodyPr>
            <a:spAutoFit/>
          </a:bodyPr>
          <a:lstStyle/>
          <a:p>
            <a:r>
              <a:rPr lang="en-US" dirty="0"/>
              <a:t>Electronic Conductance Testing</a:t>
            </a:r>
          </a:p>
        </p:txBody>
      </p:sp>
      <p:sp>
        <p:nvSpPr>
          <p:cNvPr id="4" name="Content Placeholder 3"/>
          <p:cNvSpPr>
            <a:spLocks noGrp="1"/>
          </p:cNvSpPr>
          <p:nvPr>
            <p:ph idx="1"/>
          </p:nvPr>
        </p:nvSpPr>
        <p:spPr>
          <a:xfrm>
            <a:off x="457200" y="1100331"/>
            <a:ext cx="8229600" cy="3624069"/>
          </a:xfrm>
        </p:spPr>
        <p:txBody>
          <a:bodyPr>
            <a:spAutoFit/>
          </a:bodyPr>
          <a:lstStyle/>
          <a:p>
            <a:r>
              <a:rPr lang="en-US" sz="2400" dirty="0"/>
              <a:t>Terminology</a:t>
            </a:r>
          </a:p>
          <a:p>
            <a:pPr lvl="1"/>
            <a:r>
              <a:rPr lang="en-US" sz="2400" dirty="0"/>
              <a:t>Conductance is a measure of how well a battery can create current.</a:t>
            </a:r>
          </a:p>
          <a:p>
            <a:r>
              <a:rPr lang="en-US" sz="2400" dirty="0"/>
              <a:t>Test Procedure</a:t>
            </a:r>
          </a:p>
          <a:p>
            <a:pPr lvl="1"/>
            <a:r>
              <a:rPr lang="en-US" sz="2400" dirty="0"/>
              <a:t>Connect the unit to the battery.</a:t>
            </a:r>
          </a:p>
          <a:p>
            <a:pPr lvl="1"/>
            <a:r>
              <a:rPr lang="en-US" sz="2400" dirty="0"/>
              <a:t>Enter the </a:t>
            </a:r>
            <a:r>
              <a:rPr lang="en-US" sz="2400" spc="-350" dirty="0"/>
              <a:t>C C </a:t>
            </a:r>
            <a:r>
              <a:rPr lang="en-US" sz="2400" dirty="0"/>
              <a:t>A rating of the battery.</a:t>
            </a:r>
          </a:p>
          <a:p>
            <a:pPr lvl="1"/>
            <a:r>
              <a:rPr lang="en-US" sz="2400" dirty="0"/>
              <a:t>Begin the test.</a:t>
            </a:r>
          </a:p>
          <a:p>
            <a:pPr lvl="1"/>
            <a:r>
              <a:rPr lang="en-US" sz="2400" dirty="0"/>
              <a:t>The tester will display the results.</a:t>
            </a:r>
          </a:p>
        </p:txBody>
      </p:sp>
    </p:spTree>
    <p:extLst>
      <p:ext uri="{BB962C8B-B14F-4D97-AF65-F5344CB8AC3E}">
        <p14:creationId xmlns:p14="http://schemas.microsoft.com/office/powerpoint/2010/main" val="1563546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48.10 Conductance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600"/>
            <a:ext cx="4936067" cy="46917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4953000"/>
          </a:xfrm>
        </p:spPr>
        <p:txBody>
          <a:bodyPr/>
          <a:lstStyle/>
          <a:p>
            <a:r>
              <a:rPr lang="en-US" sz="2400" dirty="0"/>
              <a:t>A conductance tester is very easy to use and has proved to accurately determine battery condition, if the connections are properly made. Follow the instructions on the display exactly for best results</a:t>
            </a:r>
          </a:p>
        </p:txBody>
      </p:sp>
    </p:spTree>
    <p:extLst>
      <p:ext uri="{BB962C8B-B14F-4D97-AF65-F5344CB8AC3E}">
        <p14:creationId xmlns:p14="http://schemas.microsoft.com/office/powerpoint/2010/main" val="730640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17673"/>
            <a:ext cx="8229600" cy="3639458"/>
          </a:xfrm>
        </p:spPr>
        <p:txBody>
          <a:bodyPr>
            <a:spAutoFit/>
          </a:bodyPr>
          <a:lstStyle/>
          <a:p>
            <a:pPr marL="666750" indent="-666750">
              <a:buNone/>
            </a:pPr>
            <a:r>
              <a:rPr lang="en-US" sz="2400" b="1" dirty="0">
                <a:solidFill>
                  <a:schemeClr val="bg2"/>
                </a:solidFill>
              </a:rPr>
              <a:t>48.8 </a:t>
            </a:r>
            <a:r>
              <a:rPr lang="en-US" sz="2400" dirty="0"/>
              <a:t>Explain how to safely charge a battery.</a:t>
            </a:r>
          </a:p>
          <a:p>
            <a:pPr marL="666750" indent="-666750">
              <a:buNone/>
            </a:pPr>
            <a:r>
              <a:rPr lang="en-US" sz="2400" b="1" dirty="0">
                <a:solidFill>
                  <a:schemeClr val="bg2"/>
                </a:solidFill>
              </a:rPr>
              <a:t>48.9 </a:t>
            </a:r>
            <a:r>
              <a:rPr lang="en-US" sz="2400" dirty="0"/>
              <a:t>Describe float-type battery chargers.</a:t>
            </a:r>
          </a:p>
          <a:p>
            <a:pPr marL="666750" indent="-666750">
              <a:buNone/>
            </a:pPr>
            <a:r>
              <a:rPr lang="en-US" sz="2400" b="1" dirty="0">
                <a:solidFill>
                  <a:schemeClr val="bg2"/>
                </a:solidFill>
              </a:rPr>
              <a:t>48.10 </a:t>
            </a:r>
            <a:r>
              <a:rPr lang="en-US" sz="2400" dirty="0"/>
              <a:t>Explain how to safely jump start a battery.</a:t>
            </a:r>
          </a:p>
          <a:p>
            <a:pPr marL="666750" indent="-666750">
              <a:buNone/>
            </a:pPr>
            <a:r>
              <a:rPr lang="en-US" sz="2400" b="1" dirty="0">
                <a:solidFill>
                  <a:srgbClr val="007FA3"/>
                </a:solidFill>
              </a:rPr>
              <a:t>48.11 </a:t>
            </a:r>
            <a:r>
              <a:rPr lang="en-US" sz="2400" dirty="0"/>
              <a:t>Discuss how to perform a battery drain test.</a:t>
            </a:r>
          </a:p>
          <a:p>
            <a:pPr marL="822960" indent="-822960">
              <a:buNone/>
            </a:pPr>
            <a:r>
              <a:rPr lang="en-US" sz="2400" b="1" dirty="0">
                <a:solidFill>
                  <a:schemeClr val="bg2"/>
                </a:solidFill>
              </a:rPr>
              <a:t>48.12 </a:t>
            </a:r>
            <a:r>
              <a:rPr lang="en-US" sz="2400" dirty="0"/>
              <a:t>Describe how to prevent loss of memory functions and reinitialize memory functions.</a:t>
            </a:r>
          </a:p>
          <a:p>
            <a:pPr marL="666750" indent="-666750">
              <a:buNone/>
            </a:pPr>
            <a:r>
              <a:rPr lang="en-US" sz="2400" b="1" dirty="0">
                <a:solidFill>
                  <a:schemeClr val="bg2"/>
                </a:solidFill>
              </a:rPr>
              <a:t>48.13 </a:t>
            </a:r>
            <a:r>
              <a:rPr lang="en-US" sz="2400" dirty="0"/>
              <a:t>Describe how to troubleshoot batteries..</a:t>
            </a:r>
          </a:p>
        </p:txBody>
      </p:sp>
    </p:spTree>
    <p:extLst>
      <p:ext uri="{BB962C8B-B14F-4D97-AF65-F5344CB8AC3E}">
        <p14:creationId xmlns:p14="http://schemas.microsoft.com/office/powerpoint/2010/main" val="106879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48.11 Midtronics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5400" y="990600"/>
            <a:ext cx="6553200" cy="40893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181600"/>
            <a:ext cx="7543800" cy="830997"/>
          </a:xfrm>
        </p:spPr>
        <p:txBody>
          <a:bodyPr/>
          <a:lstStyle/>
          <a:p>
            <a:r>
              <a:rPr lang="en-US" sz="2400" dirty="0"/>
              <a:t>Midtronics tester that can not only test the battery but can also detect faults with the starter and alternator</a:t>
            </a:r>
          </a:p>
        </p:txBody>
      </p:sp>
    </p:spTree>
    <p:extLst>
      <p:ext uri="{BB962C8B-B14F-4D97-AF65-F5344CB8AC3E}">
        <p14:creationId xmlns:p14="http://schemas.microsoft.com/office/powerpoint/2010/main" val="2693971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18" y="1448422"/>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the Three-Minute Charge Test?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438401"/>
            <a:ext cx="7772400" cy="3505199"/>
          </a:xfrm>
        </p:spPr>
        <p:txBody>
          <a:bodyPr/>
          <a:lstStyle/>
          <a:p>
            <a:pPr marL="0" indent="0">
              <a:buNone/>
            </a:pPr>
            <a:r>
              <a:rPr lang="en-US" sz="2000" b="1" dirty="0"/>
              <a:t>What Is the Three-Minute Charge Test? </a:t>
            </a:r>
            <a:r>
              <a:rPr lang="en-US" sz="2000" dirty="0"/>
              <a:t>A 3-minute charge test is used to check if a battery is sulfated: Connect a battery charger and a voltmeter to terminals. Charge the battery at a rate of 40 amperes for 3 minutes. At the end of three minutes, read the voltmeter. Results: If voltage is above 15.5 volts , replace battery. If the voltage is below 15.5 volts , the battery is not sulfated and should be charged and retested.  This is not a valid test for many maintenance free batteries. Due to the high internal resistance, a discharged battery may not start to accept a charge for several hours. Always use another alternative battery test before discarding a battery based on the results of the three-minute charge test.</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46371" y="1512438"/>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605247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0880"/>
            <a:ext cx="8229600" cy="646331"/>
          </a:xfrm>
        </p:spPr>
        <p:txBody>
          <a:bodyPr>
            <a:spAutoFit/>
          </a:bodyPr>
          <a:lstStyle/>
          <a:p>
            <a:r>
              <a:rPr lang="en-US" dirty="0"/>
              <a:t>Battery Charging</a:t>
            </a:r>
          </a:p>
        </p:txBody>
      </p:sp>
      <p:sp>
        <p:nvSpPr>
          <p:cNvPr id="4" name="Content Placeholder 3"/>
          <p:cNvSpPr>
            <a:spLocks noGrp="1"/>
          </p:cNvSpPr>
          <p:nvPr>
            <p:ph idx="1"/>
          </p:nvPr>
        </p:nvSpPr>
        <p:spPr>
          <a:xfrm>
            <a:off x="457200" y="1106031"/>
            <a:ext cx="8229600" cy="2246769"/>
          </a:xfrm>
        </p:spPr>
        <p:txBody>
          <a:bodyPr>
            <a:spAutoFit/>
          </a:bodyPr>
          <a:lstStyle/>
          <a:p>
            <a:r>
              <a:rPr lang="en-US" sz="2400" dirty="0"/>
              <a:t>Charging Procedure</a:t>
            </a:r>
          </a:p>
          <a:p>
            <a:pPr lvl="1"/>
            <a:r>
              <a:rPr lang="en-US" sz="2400" dirty="0"/>
              <a:t>Determine charge rate</a:t>
            </a:r>
          </a:p>
          <a:p>
            <a:pPr lvl="1"/>
            <a:r>
              <a:rPr lang="en-US" sz="2400" dirty="0"/>
              <a:t>Connect battery charger to battery</a:t>
            </a:r>
          </a:p>
          <a:p>
            <a:pPr lvl="1"/>
            <a:r>
              <a:rPr lang="en-US" sz="2400" dirty="0"/>
              <a:t>Plug in charger to outlet</a:t>
            </a:r>
          </a:p>
          <a:p>
            <a:pPr lvl="1"/>
            <a:r>
              <a:rPr lang="en-US" sz="2400" dirty="0"/>
              <a:t>Set the charging rate</a:t>
            </a:r>
          </a:p>
        </p:txBody>
      </p:sp>
    </p:spTree>
    <p:extLst>
      <p:ext uri="{BB962C8B-B14F-4D97-AF65-F5344CB8AC3E}">
        <p14:creationId xmlns:p14="http://schemas.microsoft.com/office/powerpoint/2010/main" val="3519662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48.12 Battery Charger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5765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276600" cy="5324535"/>
          </a:xfrm>
        </p:spPr>
        <p:txBody>
          <a:bodyPr/>
          <a:lstStyle/>
          <a:p>
            <a:r>
              <a:rPr lang="en-US" sz="2000" dirty="0"/>
              <a:t>A typical industrial battery charger. Be sure that the ignition switch is in the off position before connecting any battery charger. Connect the cables of the charger to the battery before plugging the charger into the outlet. This helps prevent a voltage spike and spark that could occur if the charger happened to be accidentally left on. Always follow the battery charger manufacturer’s instructions</a:t>
            </a:r>
          </a:p>
        </p:txBody>
      </p:sp>
    </p:spTree>
    <p:extLst>
      <p:ext uri="{BB962C8B-B14F-4D97-AF65-F5344CB8AC3E}">
        <p14:creationId xmlns:p14="http://schemas.microsoft.com/office/powerpoint/2010/main" val="1170039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48.13 Charging Adapters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57800" y="990600"/>
            <a:ext cx="3126060" cy="51299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10000" cy="1569660"/>
          </a:xfrm>
        </p:spPr>
        <p:txBody>
          <a:bodyPr/>
          <a:lstStyle/>
          <a:p>
            <a:r>
              <a:rPr lang="en-US" sz="2400" dirty="0"/>
              <a:t>Adapters should be used on side-terminal batteries whenever charging</a:t>
            </a:r>
          </a:p>
        </p:txBody>
      </p:sp>
    </p:spTree>
    <p:extLst>
      <p:ext uri="{BB962C8B-B14F-4D97-AF65-F5344CB8AC3E}">
        <p14:creationId xmlns:p14="http://schemas.microsoft.com/office/powerpoint/2010/main" val="2885202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85" y="1659342"/>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0"/>
            <a:ext cx="8229600" cy="1754326"/>
          </a:xfrm>
        </p:spPr>
        <p:txBody>
          <a:bodyPr/>
          <a:lstStyle/>
          <a:p>
            <a:r>
              <a:rPr lang="en-US" dirty="0"/>
              <a:t>Frequently Asked Question: Should Batteries Be Kept Off of Concrete Floors?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43254"/>
            <a:ext cx="7620000" cy="3693319"/>
          </a:xfrm>
        </p:spPr>
        <p:txBody>
          <a:bodyPr/>
          <a:lstStyle/>
          <a:p>
            <a:pPr marL="0" indent="0">
              <a:buNone/>
            </a:pPr>
            <a:r>
              <a:rPr lang="en-US" sz="1800" b="1" dirty="0"/>
              <a:t>Should Batteries Be Kept Off of Concrete Floors?  </a:t>
            </a:r>
            <a:r>
              <a:rPr lang="en-US" sz="1800" dirty="0"/>
              <a:t>All batteries should be stored in a cool, dry place when not in use. Many technicians have been warned not to store or place a battery on concrete. According to battery experts, it is the temperature difference between the top and the bottom of the battery that causes a difference in the voltage potential between top (warmer section) and bottom (colder section). It is this difference in temperature that causes self-discharge. Submarines cycle seawater around their batteries to keep all sections of battery at same temperature to help prevent self-discharge.  Therefore, always store or place batteries up off the floor and in a location where the entire battery can be kept at the same temperature, avoiding extreme heat and freezing temperatures. Concrete cannot drain the battery directly because the case of the battery is a very good electrical insulator.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150035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0740"/>
            <a:ext cx="8229600" cy="646331"/>
          </a:xfrm>
        </p:spPr>
        <p:txBody>
          <a:bodyPr>
            <a:spAutoFit/>
          </a:bodyPr>
          <a:lstStyle/>
          <a:p>
            <a:r>
              <a:rPr lang="en-US" dirty="0"/>
              <a:t>Battery Charge Time</a:t>
            </a:r>
          </a:p>
        </p:txBody>
      </p:sp>
      <p:sp>
        <p:nvSpPr>
          <p:cNvPr id="4" name="Content Placeholder 3"/>
          <p:cNvSpPr>
            <a:spLocks noGrp="1"/>
          </p:cNvSpPr>
          <p:nvPr>
            <p:ph idx="1"/>
          </p:nvPr>
        </p:nvSpPr>
        <p:spPr>
          <a:xfrm>
            <a:off x="457200" y="1055891"/>
            <a:ext cx="8229600" cy="1915909"/>
          </a:xfrm>
        </p:spPr>
        <p:txBody>
          <a:bodyPr>
            <a:spAutoFit/>
          </a:bodyPr>
          <a:lstStyle/>
          <a:p>
            <a:r>
              <a:rPr lang="en-US" sz="2400" dirty="0"/>
              <a:t>Hours needed to charge the battery = </a:t>
            </a:r>
          </a:p>
          <a:p>
            <a:pPr lvl="1"/>
            <a:r>
              <a:rPr lang="en-US" sz="2400" dirty="0"/>
              <a:t>Reserve capacity ÷ Charge current</a:t>
            </a:r>
          </a:p>
          <a:p>
            <a:r>
              <a:rPr lang="en-US" sz="2400" dirty="0"/>
              <a:t>Example:</a:t>
            </a:r>
          </a:p>
          <a:p>
            <a:pPr lvl="1"/>
            <a:r>
              <a:rPr lang="en-US" sz="2400" dirty="0"/>
              <a:t>90 minutes ÷10 amperes = 9 hours</a:t>
            </a:r>
          </a:p>
        </p:txBody>
      </p:sp>
    </p:spTree>
    <p:extLst>
      <p:ext uri="{BB962C8B-B14F-4D97-AF65-F5344CB8AC3E}">
        <p14:creationId xmlns:p14="http://schemas.microsoft.com/office/powerpoint/2010/main" val="840659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48.14 Float-type Charger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87967" y="990600"/>
            <a:ext cx="7368065" cy="25543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3886200"/>
            <a:ext cx="7848600" cy="1569660"/>
          </a:xfrm>
        </p:spPr>
        <p:txBody>
          <a:bodyPr/>
          <a:lstStyle/>
          <a:p>
            <a:r>
              <a:rPr lang="en-US" sz="2400" dirty="0"/>
              <a:t>A typical float-type battery charger connected to a vehicle placed in storage for the winter. This type of charger can be left connected to the battery all winter long without it causing any harm to the battery.</a:t>
            </a:r>
          </a:p>
        </p:txBody>
      </p:sp>
    </p:spTree>
    <p:extLst>
      <p:ext uri="{BB962C8B-B14F-4D97-AF65-F5344CB8AC3E}">
        <p14:creationId xmlns:p14="http://schemas.microsoft.com/office/powerpoint/2010/main" val="2907885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4538"/>
            <a:ext cx="8229600" cy="646331"/>
          </a:xfrm>
        </p:spPr>
        <p:txBody>
          <a:bodyPr>
            <a:spAutoFit/>
          </a:bodyPr>
          <a:lstStyle/>
          <a:p>
            <a:r>
              <a:rPr lang="en-US" dirty="0"/>
              <a:t>Jump Starting</a:t>
            </a:r>
          </a:p>
        </p:txBody>
      </p:sp>
      <p:sp>
        <p:nvSpPr>
          <p:cNvPr id="4" name="Content Placeholder 3"/>
          <p:cNvSpPr>
            <a:spLocks noGrp="1"/>
          </p:cNvSpPr>
          <p:nvPr>
            <p:ph idx="1"/>
          </p:nvPr>
        </p:nvSpPr>
        <p:spPr>
          <a:xfrm>
            <a:off x="457200" y="1016184"/>
            <a:ext cx="8229600" cy="2870016"/>
          </a:xfrm>
        </p:spPr>
        <p:txBody>
          <a:bodyPr>
            <a:spAutoFit/>
          </a:bodyPr>
          <a:lstStyle/>
          <a:p>
            <a:r>
              <a:rPr lang="en-US" sz="2400" dirty="0"/>
              <a:t>When using jumper cables or a battery jump box, the last connection made should always be on the engine block or an engine bracket on the dead vehicle as far from the battery as possible.</a:t>
            </a:r>
          </a:p>
          <a:p>
            <a:r>
              <a:rPr lang="en-US" sz="2400" dirty="0"/>
              <a:t>Many newer vehicles have special ground and/or positive power connections built away from the battery just for the purpose of jump starting.</a:t>
            </a:r>
          </a:p>
        </p:txBody>
      </p:sp>
    </p:spTree>
    <p:extLst>
      <p:ext uri="{BB962C8B-B14F-4D97-AF65-F5344CB8AC3E}">
        <p14:creationId xmlns:p14="http://schemas.microsoft.com/office/powerpoint/2010/main" val="1914111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Jumper Cable Usage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jumper_cable_usage_ch51">
            <a:hlinkClick r:id="" action="ppaction://media"/>
            <a:extLst>
              <a:ext uri="{FF2B5EF4-FFF2-40B4-BE49-F238E27FC236}">
                <a16:creationId xmlns:a16="http://schemas.microsoft.com/office/drawing/2014/main" id="{45B1FF9C-158E-79B2-CC50-1209E12B01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96010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224"/>
            <a:ext cx="8229600" cy="584775"/>
          </a:xfrm>
        </p:spPr>
        <p:txBody>
          <a:bodyPr>
            <a:spAutoFit/>
          </a:bodyPr>
          <a:lstStyle/>
          <a:p>
            <a:r>
              <a:rPr lang="en-US" sz="3200" dirty="0"/>
              <a:t>Battery Service Safety Considerations</a:t>
            </a:r>
          </a:p>
        </p:txBody>
      </p:sp>
      <p:sp>
        <p:nvSpPr>
          <p:cNvPr id="4" name="Content Placeholder 3"/>
          <p:cNvSpPr>
            <a:spLocks noGrp="1"/>
          </p:cNvSpPr>
          <p:nvPr>
            <p:ph idx="1"/>
          </p:nvPr>
        </p:nvSpPr>
        <p:spPr>
          <a:xfrm>
            <a:off x="457200" y="959599"/>
            <a:ext cx="8229600" cy="3993401"/>
          </a:xfrm>
        </p:spPr>
        <p:txBody>
          <a:bodyPr>
            <a:spAutoFit/>
          </a:bodyPr>
          <a:lstStyle/>
          <a:p>
            <a:r>
              <a:rPr lang="en-US" sz="2400" dirty="0"/>
              <a:t>Hazards</a:t>
            </a:r>
          </a:p>
          <a:p>
            <a:pPr lvl="1"/>
            <a:r>
              <a:rPr lang="en-US" sz="2400" dirty="0"/>
              <a:t>Batteries contain acid and release explosive gases (hydrogen and oxygen) during normal charging and discharging cycles.</a:t>
            </a:r>
          </a:p>
          <a:p>
            <a:r>
              <a:rPr lang="en-US" sz="2400" dirty="0"/>
              <a:t>Safety Procedures</a:t>
            </a:r>
          </a:p>
          <a:p>
            <a:pPr lvl="1"/>
            <a:r>
              <a:rPr lang="en-US" sz="2400" dirty="0"/>
              <a:t>Disconnect the negative battery cable from the battery.</a:t>
            </a:r>
          </a:p>
          <a:p>
            <a:pPr lvl="1"/>
            <a:r>
              <a:rPr lang="en-US" sz="2400" dirty="0"/>
              <a:t>Wear eye protection and protective clothing.</a:t>
            </a:r>
          </a:p>
          <a:p>
            <a:pPr lvl="1"/>
            <a:r>
              <a:rPr lang="en-US" sz="2400" dirty="0"/>
              <a:t>Follow all safety precautions.</a:t>
            </a:r>
          </a:p>
          <a:p>
            <a:pPr lvl="1"/>
            <a:r>
              <a:rPr lang="en-US" sz="2400" dirty="0"/>
              <a:t>Never jump start a frozen battery.</a:t>
            </a:r>
          </a:p>
        </p:txBody>
      </p:sp>
    </p:spTree>
    <p:extLst>
      <p:ext uri="{BB962C8B-B14F-4D97-AF65-F5344CB8AC3E}">
        <p14:creationId xmlns:p14="http://schemas.microsoft.com/office/powerpoint/2010/main" val="3625403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Jump Starting A Hybrid Vehicle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Jump_Starting_Hybrids_A6_Chapter_90">
            <a:hlinkClick r:id="" action="ppaction://media"/>
            <a:extLst>
              <a:ext uri="{FF2B5EF4-FFF2-40B4-BE49-F238E27FC236}">
                <a16:creationId xmlns:a16="http://schemas.microsoft.com/office/drawing/2014/main" id="{8F19F8A1-F767-CA17-B3A4-C0FF638166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112246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48.15 Jump Box</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990600"/>
            <a:ext cx="4790576" cy="45932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3046988"/>
          </a:xfrm>
        </p:spPr>
        <p:txBody>
          <a:bodyPr/>
          <a:lstStyle/>
          <a:p>
            <a:r>
              <a:rPr lang="en-US" sz="2400" dirty="0"/>
              <a:t>A Typical battery jump box used to jump start vehicles. These hand-portable units have almost made jumper cables obsolete</a:t>
            </a:r>
          </a:p>
        </p:txBody>
      </p:sp>
    </p:spTree>
    <p:extLst>
      <p:ext uri="{BB962C8B-B14F-4D97-AF65-F5344CB8AC3E}">
        <p14:creationId xmlns:p14="http://schemas.microsoft.com/office/powerpoint/2010/main" val="610682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Jumper Box Usage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jump_box_usage_ch51">
            <a:hlinkClick r:id="" action="ppaction://media"/>
            <a:extLst>
              <a:ext uri="{FF2B5EF4-FFF2-40B4-BE49-F238E27FC236}">
                <a16:creationId xmlns:a16="http://schemas.microsoft.com/office/drawing/2014/main" id="{B8637B81-6CAC-0AB8-D45E-AA5AAFF39F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25696"/>
            <a:ext cx="9144000" cy="5143500"/>
          </a:xfrm>
          <a:prstGeom prst="rect">
            <a:avLst/>
          </a:prstGeom>
        </p:spPr>
      </p:pic>
    </p:spTree>
    <p:extLst>
      <p:ext uri="{BB962C8B-B14F-4D97-AF65-F5344CB8AC3E}">
        <p14:creationId xmlns:p14="http://schemas.microsoft.com/office/powerpoint/2010/main" val="354058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48.16 Battery Date Sticker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69982"/>
            <a:ext cx="4484687" cy="36178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The sticker on this battery indicates that it was shipped from the factory January, 2022.</a:t>
            </a:r>
          </a:p>
        </p:txBody>
      </p:sp>
    </p:spTree>
    <p:extLst>
      <p:ext uri="{BB962C8B-B14F-4D97-AF65-F5344CB8AC3E}">
        <p14:creationId xmlns:p14="http://schemas.microsoft.com/office/powerpoint/2010/main" val="897128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Battery Electrical Drain Testing </a:t>
            </a:r>
            <a:r>
              <a:rPr lang="en-US" sz="2800" dirty="0"/>
              <a:t>(1 of 2)</a:t>
            </a:r>
          </a:p>
        </p:txBody>
      </p:sp>
      <p:sp>
        <p:nvSpPr>
          <p:cNvPr id="4" name="Content Placeholder 3"/>
          <p:cNvSpPr>
            <a:spLocks noGrp="1"/>
          </p:cNvSpPr>
          <p:nvPr>
            <p:ph idx="1"/>
          </p:nvPr>
        </p:nvSpPr>
        <p:spPr>
          <a:xfrm>
            <a:off x="457200" y="1036527"/>
            <a:ext cx="8229600" cy="3470181"/>
          </a:xfrm>
        </p:spPr>
        <p:txBody>
          <a:bodyPr>
            <a:spAutoFit/>
          </a:bodyPr>
          <a:lstStyle/>
          <a:p>
            <a:r>
              <a:rPr lang="en-US" sz="2400" dirty="0"/>
              <a:t>The battery electrical drain test determines if any component or circuit in a vehicle is causing a drain on the battery when everything is off.</a:t>
            </a:r>
          </a:p>
          <a:p>
            <a:r>
              <a:rPr lang="en-US" sz="2400" dirty="0"/>
              <a:t>Using an Inductive </a:t>
            </a:r>
            <a:r>
              <a:rPr lang="en-US" sz="2400" kern="0" spc="-350" dirty="0"/>
              <a:t>D </a:t>
            </a:r>
            <a:r>
              <a:rPr lang="en-US" sz="2400" dirty="0"/>
              <a:t>C ammeter</a:t>
            </a:r>
          </a:p>
          <a:p>
            <a:pPr lvl="1"/>
            <a:r>
              <a:rPr lang="en-US" sz="2400" dirty="0"/>
              <a:t>The fastest and easiest method to measure battery electrical drain</a:t>
            </a:r>
          </a:p>
          <a:p>
            <a:pPr lvl="1"/>
            <a:r>
              <a:rPr lang="en-US" sz="2400" dirty="0"/>
              <a:t>Clamp around either cable</a:t>
            </a:r>
          </a:p>
          <a:p>
            <a:pPr lvl="1"/>
            <a:r>
              <a:rPr lang="en-US" sz="2400" dirty="0"/>
              <a:t>Capable of measuring low current (10 milliamperes)</a:t>
            </a:r>
          </a:p>
        </p:txBody>
      </p:sp>
    </p:spTree>
    <p:extLst>
      <p:ext uri="{BB962C8B-B14F-4D97-AF65-F5344CB8AC3E}">
        <p14:creationId xmlns:p14="http://schemas.microsoft.com/office/powerpoint/2010/main" val="318600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3945"/>
            <a:ext cx="8229600" cy="646331"/>
          </a:xfrm>
        </p:spPr>
        <p:txBody>
          <a:bodyPr>
            <a:spAutoFit/>
          </a:bodyPr>
          <a:lstStyle/>
          <a:p>
            <a:r>
              <a:rPr lang="en-US" dirty="0"/>
              <a:t>Battery Electrical Drain Testing </a:t>
            </a:r>
            <a:r>
              <a:rPr lang="en-US" sz="2800" dirty="0"/>
              <a:t>(2 of 2)</a:t>
            </a:r>
          </a:p>
        </p:txBody>
      </p:sp>
      <p:sp>
        <p:nvSpPr>
          <p:cNvPr id="4" name="Content Placeholder 3"/>
          <p:cNvSpPr>
            <a:spLocks noGrp="1"/>
          </p:cNvSpPr>
          <p:nvPr>
            <p:ph idx="1"/>
          </p:nvPr>
        </p:nvSpPr>
        <p:spPr>
          <a:xfrm>
            <a:off x="457200" y="1099096"/>
            <a:ext cx="8229600" cy="4539704"/>
          </a:xfrm>
        </p:spPr>
        <p:txBody>
          <a:bodyPr>
            <a:spAutoFit/>
          </a:bodyPr>
          <a:lstStyle/>
          <a:p>
            <a:r>
              <a:rPr lang="en-US" sz="2400" dirty="0"/>
              <a:t>Using a </a:t>
            </a:r>
            <a:r>
              <a:rPr lang="en-US" sz="2400" spc="-350" dirty="0"/>
              <a:t>D M </a:t>
            </a:r>
            <a:r>
              <a:rPr lang="en-US" sz="2400" dirty="0"/>
              <a:t>M set to read milliamperes</a:t>
            </a:r>
          </a:p>
          <a:p>
            <a:pPr lvl="1"/>
            <a:r>
              <a:rPr lang="en-US" sz="2400" dirty="0"/>
              <a:t>Make certain that all lights, accessories, and ignition are off.</a:t>
            </a:r>
          </a:p>
          <a:p>
            <a:pPr lvl="1"/>
            <a:r>
              <a:rPr lang="en-US" sz="2400" dirty="0"/>
              <a:t>Disconnect the </a:t>
            </a:r>
            <a:r>
              <a:rPr lang="en-US" sz="2400" i="1" dirty="0"/>
              <a:t>negative</a:t>
            </a:r>
            <a:r>
              <a:rPr lang="en-US" sz="2400" dirty="0"/>
              <a:t> (</a:t>
            </a:r>
            <a:r>
              <a:rPr lang="en-US" sz="2400" dirty="0">
                <a:sym typeface="Symbol"/>
              </a:rPr>
              <a:t></a:t>
            </a:r>
            <a:r>
              <a:rPr lang="en-US" sz="2400" dirty="0"/>
              <a:t>) battery cable and install a parasitic load tool.</a:t>
            </a:r>
          </a:p>
          <a:p>
            <a:pPr lvl="1"/>
            <a:r>
              <a:rPr lang="en-US" sz="2400" dirty="0"/>
              <a:t>Start the engine and drive the vehicle about 10 minutes.</a:t>
            </a:r>
          </a:p>
          <a:p>
            <a:pPr lvl="1"/>
            <a:r>
              <a:rPr lang="en-US" sz="2400" dirty="0"/>
              <a:t>Connect an ammeter across the parasitic load tool switch and wait 20 minutes.</a:t>
            </a:r>
          </a:p>
          <a:p>
            <a:pPr lvl="1"/>
            <a:r>
              <a:rPr lang="en-US" sz="2400" dirty="0"/>
              <a:t>Open the switch on the load tool and read the battery electrical drain on the meter display.</a:t>
            </a:r>
          </a:p>
        </p:txBody>
      </p:sp>
    </p:spTree>
    <p:extLst>
      <p:ext uri="{BB962C8B-B14F-4D97-AF65-F5344CB8AC3E}">
        <p14:creationId xmlns:p14="http://schemas.microsoft.com/office/powerpoint/2010/main" val="1567597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Chart 48.3 State of Charge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04846" y="4267200"/>
            <a:ext cx="7734300" cy="1515800"/>
          </a:xfrm>
        </p:spPr>
        <p:txBody>
          <a:bodyPr/>
          <a:lstStyle/>
          <a:p>
            <a:pPr marL="0" indent="0">
              <a:buNone/>
            </a:pPr>
            <a:r>
              <a:rPr lang="en-US" sz="2000" dirty="0"/>
              <a:t>Battery charging guideline showing the charging times that vary according to state of charge, temperature, and charging rate. It may take 8 hours or more to charge a fully discharged battery.</a:t>
            </a:r>
          </a:p>
          <a:p>
            <a:pPr marL="0" indent="0">
              <a:buNone/>
            </a:pPr>
            <a:r>
              <a:rPr lang="en-US" sz="2000" dirty="0"/>
              <a:t>* Correct for temperature.  ** If colder, it’ll take longer.</a:t>
            </a:r>
          </a:p>
        </p:txBody>
      </p:sp>
      <p:graphicFrame>
        <p:nvGraphicFramePr>
          <p:cNvPr id="5" name="Table 4"/>
          <p:cNvGraphicFramePr>
            <a:graphicFrameLocks noGrp="1"/>
          </p:cNvGraphicFramePr>
          <p:nvPr>
            <p:extLst>
              <p:ext uri="{D42A27DB-BD31-4B8C-83A1-F6EECF244321}">
                <p14:modId xmlns:p14="http://schemas.microsoft.com/office/powerpoint/2010/main" val="281428069"/>
              </p:ext>
            </p:extLst>
          </p:nvPr>
        </p:nvGraphicFramePr>
        <p:xfrm>
          <a:off x="609601" y="1147635"/>
          <a:ext cx="7829545" cy="2662367"/>
        </p:xfrm>
        <a:graphic>
          <a:graphicData uri="http://schemas.openxmlformats.org/drawingml/2006/table">
            <a:tbl>
              <a:tblPr/>
              <a:tblGrid>
                <a:gridCol w="785751">
                  <a:extLst>
                    <a:ext uri="{9D8B030D-6E8A-4147-A177-3AD203B41FA5}">
                      <a16:colId xmlns:a16="http://schemas.microsoft.com/office/drawing/2014/main" val="20000"/>
                    </a:ext>
                  </a:extLst>
                </a:gridCol>
                <a:gridCol w="893289">
                  <a:extLst>
                    <a:ext uri="{9D8B030D-6E8A-4147-A177-3AD203B41FA5}">
                      <a16:colId xmlns:a16="http://schemas.microsoft.com/office/drawing/2014/main" val="20001"/>
                    </a:ext>
                  </a:extLst>
                </a:gridCol>
                <a:gridCol w="774280">
                  <a:extLst>
                    <a:ext uri="{9D8B030D-6E8A-4147-A177-3AD203B41FA5}">
                      <a16:colId xmlns:a16="http://schemas.microsoft.com/office/drawing/2014/main" val="20002"/>
                    </a:ext>
                  </a:extLst>
                </a:gridCol>
                <a:gridCol w="302542">
                  <a:extLst>
                    <a:ext uri="{9D8B030D-6E8A-4147-A177-3AD203B41FA5}">
                      <a16:colId xmlns:a16="http://schemas.microsoft.com/office/drawing/2014/main" val="20003"/>
                    </a:ext>
                  </a:extLst>
                </a:gridCol>
                <a:gridCol w="653119">
                  <a:extLst>
                    <a:ext uri="{9D8B030D-6E8A-4147-A177-3AD203B41FA5}">
                      <a16:colId xmlns:a16="http://schemas.microsoft.com/office/drawing/2014/main" val="20004"/>
                    </a:ext>
                  </a:extLst>
                </a:gridCol>
                <a:gridCol w="412950">
                  <a:extLst>
                    <a:ext uri="{9D8B030D-6E8A-4147-A177-3AD203B41FA5}">
                      <a16:colId xmlns:a16="http://schemas.microsoft.com/office/drawing/2014/main" val="20005"/>
                    </a:ext>
                  </a:extLst>
                </a:gridCol>
                <a:gridCol w="449512">
                  <a:extLst>
                    <a:ext uri="{9D8B030D-6E8A-4147-A177-3AD203B41FA5}">
                      <a16:colId xmlns:a16="http://schemas.microsoft.com/office/drawing/2014/main" val="20006"/>
                    </a:ext>
                  </a:extLst>
                </a:gridCol>
                <a:gridCol w="424420">
                  <a:extLst>
                    <a:ext uri="{9D8B030D-6E8A-4147-A177-3AD203B41FA5}">
                      <a16:colId xmlns:a16="http://schemas.microsoft.com/office/drawing/2014/main" val="20007"/>
                    </a:ext>
                  </a:extLst>
                </a:gridCol>
                <a:gridCol w="476039">
                  <a:extLst>
                    <a:ext uri="{9D8B030D-6E8A-4147-A177-3AD203B41FA5}">
                      <a16:colId xmlns:a16="http://schemas.microsoft.com/office/drawing/2014/main" val="20008"/>
                    </a:ext>
                  </a:extLst>
                </a:gridCol>
                <a:gridCol w="422269">
                  <a:extLst>
                    <a:ext uri="{9D8B030D-6E8A-4147-A177-3AD203B41FA5}">
                      <a16:colId xmlns:a16="http://schemas.microsoft.com/office/drawing/2014/main" val="20009"/>
                    </a:ext>
                  </a:extLst>
                </a:gridCol>
                <a:gridCol w="439475">
                  <a:extLst>
                    <a:ext uri="{9D8B030D-6E8A-4147-A177-3AD203B41FA5}">
                      <a16:colId xmlns:a16="http://schemas.microsoft.com/office/drawing/2014/main" val="20010"/>
                    </a:ext>
                  </a:extLst>
                </a:gridCol>
                <a:gridCol w="430155">
                  <a:extLst>
                    <a:ext uri="{9D8B030D-6E8A-4147-A177-3AD203B41FA5}">
                      <a16:colId xmlns:a16="http://schemas.microsoft.com/office/drawing/2014/main" val="20011"/>
                    </a:ext>
                  </a:extLst>
                </a:gridCol>
                <a:gridCol w="448079">
                  <a:extLst>
                    <a:ext uri="{9D8B030D-6E8A-4147-A177-3AD203B41FA5}">
                      <a16:colId xmlns:a16="http://schemas.microsoft.com/office/drawing/2014/main" val="20012"/>
                    </a:ext>
                  </a:extLst>
                </a:gridCol>
                <a:gridCol w="917665">
                  <a:extLst>
                    <a:ext uri="{9D8B030D-6E8A-4147-A177-3AD203B41FA5}">
                      <a16:colId xmlns:a16="http://schemas.microsoft.com/office/drawing/2014/main" val="20013"/>
                    </a:ext>
                  </a:extLst>
                </a:gridCol>
              </a:tblGrid>
              <a:tr h="821811">
                <a:tc gridSpan="14">
                  <a:txBody>
                    <a:bodyPr/>
                    <a:lstStyle/>
                    <a:p>
                      <a:pPr marL="203835" marR="0" eaLnBrk="0" hangingPunct="0">
                        <a:lnSpc>
                          <a:spcPct val="107000"/>
                        </a:lnSpc>
                        <a:spcBef>
                          <a:spcPts val="515"/>
                        </a:spcBef>
                        <a:spcAft>
                          <a:spcPts val="0"/>
                        </a:spcAft>
                      </a:pPr>
                      <a:r>
                        <a:rPr lang="en-US" sz="1200" b="1" dirty="0">
                          <a:solidFill>
                            <a:schemeClr val="bg1"/>
                          </a:solidFill>
                          <a:effectLst/>
                          <a:latin typeface="+mn-lt"/>
                          <a:ea typeface="Calibri" panose="020F0502020204030204" pitchFamily="34" charset="0"/>
                          <a:cs typeface="Times New Roman" panose="02020603050405020304" pitchFamily="18" charset="0"/>
                        </a:rPr>
                        <a:t>OPEN</a:t>
                      </a:r>
                      <a:r>
                        <a:rPr lang="en-US" sz="1200" b="1" spc="40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BATTERY</a:t>
                      </a:r>
                      <a:endParaRPr lang="en-US" sz="1600" dirty="0">
                        <a:solidFill>
                          <a:schemeClr val="bg1"/>
                        </a:solidFill>
                        <a:effectLst/>
                        <a:latin typeface="+mn-lt"/>
                        <a:ea typeface="Calibri" panose="020F0502020204030204" pitchFamily="34" charset="0"/>
                        <a:cs typeface="Times New Roman" panose="02020603050405020304" pitchFamily="18" charset="0"/>
                      </a:endParaRPr>
                    </a:p>
                    <a:p>
                      <a:pPr marL="145415" marR="0" eaLnBrk="0" hangingPunct="0">
                        <a:lnSpc>
                          <a:spcPct val="107000"/>
                        </a:lnSpc>
                        <a:spcBef>
                          <a:spcPts val="65"/>
                        </a:spcBef>
                        <a:spcAft>
                          <a:spcPts val="0"/>
                        </a:spcAft>
                      </a:pPr>
                      <a:r>
                        <a:rPr lang="en-US" sz="1200" b="1" dirty="0">
                          <a:solidFill>
                            <a:schemeClr val="bg1"/>
                          </a:solidFill>
                          <a:effectLst/>
                          <a:latin typeface="+mn-lt"/>
                          <a:ea typeface="Calibri" panose="020F0502020204030204" pitchFamily="34" charset="0"/>
                          <a:cs typeface="Times New Roman" panose="02020603050405020304" pitchFamily="18" charset="0"/>
                        </a:rPr>
                        <a:t>CIRCUIT</a:t>
                      </a:r>
                      <a:r>
                        <a:rPr lang="en-US" sz="1200" b="1" spc="40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SPECIFIC</a:t>
                      </a:r>
                      <a:r>
                        <a:rPr lang="en-US" sz="1200" b="1" spc="40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STATE</a:t>
                      </a:r>
                      <a:r>
                        <a:rPr lang="en-US" sz="1200" b="1" spc="-1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OF</a:t>
                      </a:r>
                      <a:endParaRPr lang="en-US" sz="1600" dirty="0">
                        <a:solidFill>
                          <a:schemeClr val="bg1"/>
                        </a:solidFill>
                        <a:effectLst/>
                        <a:latin typeface="+mn-lt"/>
                        <a:ea typeface="Calibri" panose="020F0502020204030204" pitchFamily="34" charset="0"/>
                        <a:cs typeface="Times New Roman" panose="02020603050405020304" pitchFamily="18" charset="0"/>
                      </a:endParaRPr>
                    </a:p>
                    <a:p>
                      <a:pPr marL="126365" marR="0" eaLnBrk="0" hangingPunct="0">
                        <a:lnSpc>
                          <a:spcPct val="107000"/>
                        </a:lnSpc>
                        <a:spcBef>
                          <a:spcPts val="65"/>
                        </a:spcBef>
                        <a:spcAft>
                          <a:spcPts val="0"/>
                        </a:spcAft>
                      </a:pPr>
                      <a:r>
                        <a:rPr lang="en-US" sz="1200" b="1" dirty="0">
                          <a:solidFill>
                            <a:schemeClr val="bg1"/>
                          </a:solidFill>
                          <a:effectLst/>
                          <a:latin typeface="+mn-lt"/>
                          <a:ea typeface="Calibri" panose="020F0502020204030204" pitchFamily="34" charset="0"/>
                          <a:cs typeface="Times New Roman" panose="02020603050405020304" pitchFamily="18" charset="0"/>
                        </a:rPr>
                        <a:t>VOLTAGE</a:t>
                      </a:r>
                      <a:r>
                        <a:rPr lang="en-US" sz="1200" b="1" spc="40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GRAVITY*</a:t>
                      </a:r>
                      <a:r>
                        <a:rPr lang="en-US" sz="1200" b="1" spc="40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CHARGE</a:t>
                      </a:r>
                      <a:r>
                        <a:rPr lang="en-US" sz="1200" b="1" spc="40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CHARGING</a:t>
                      </a:r>
                      <a:r>
                        <a:rPr lang="en-US" sz="1200" b="1" spc="-35"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TIME</a:t>
                      </a:r>
                      <a:r>
                        <a:rPr lang="en-US" sz="1200" b="1" spc="-3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TO</a:t>
                      </a:r>
                      <a:r>
                        <a:rPr lang="en-US" sz="1200" b="1" spc="-2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FULL</a:t>
                      </a:r>
                      <a:r>
                        <a:rPr lang="en-US" sz="1200" b="1" spc="-2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CHARGE</a:t>
                      </a:r>
                      <a:r>
                        <a:rPr lang="en-US" sz="1200" b="1" spc="-35"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AT</a:t>
                      </a:r>
                      <a:r>
                        <a:rPr lang="en-US" sz="1200" b="1" spc="-15"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80°F**</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5406">
                <a:tc>
                  <a:txBody>
                    <a:bodyPr/>
                    <a:lstStyle/>
                    <a:p>
                      <a:pPr marL="0" marR="0" eaLnBrk="0" hangingPunct="0">
                        <a:lnSpc>
                          <a:spcPct val="107000"/>
                        </a:lnSpc>
                        <a:spcBef>
                          <a:spcPts val="50"/>
                        </a:spcBef>
                        <a:spcAft>
                          <a:spcPts val="0"/>
                        </a:spcAft>
                      </a:pPr>
                      <a:r>
                        <a:rPr lang="en-US" sz="12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p>
                      <a:pPr marL="201930" marR="0" eaLnBrk="0" hangingPunct="0">
                        <a:lnSpc>
                          <a:spcPct val="107000"/>
                        </a:lnSpc>
                        <a:spcBef>
                          <a:spcPts val="0"/>
                        </a:spcBef>
                        <a:spcAft>
                          <a:spcPts val="0"/>
                        </a:spcAft>
                      </a:pPr>
                      <a:r>
                        <a:rPr lang="en-US" sz="1200" b="1" spc="-20" dirty="0">
                          <a:solidFill>
                            <a:srgbClr val="231F20"/>
                          </a:solidFill>
                          <a:effectLst/>
                          <a:latin typeface="+mn-lt"/>
                          <a:ea typeface="Calibri" panose="020F0502020204030204" pitchFamily="34" charset="0"/>
                          <a:cs typeface="Times New Roman" panose="02020603050405020304" pitchFamily="18" charset="0"/>
                        </a:rPr>
                        <a:t>12.6</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40"/>
                        </a:spcBef>
                        <a:spcAft>
                          <a:spcPts val="0"/>
                        </a:spcAft>
                      </a:pPr>
                      <a:r>
                        <a:rPr lang="en-US" sz="12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p>
                      <a:pPr marL="247650" marR="230505" algn="ctr" eaLnBrk="0" hangingPunct="0">
                        <a:lnSpc>
                          <a:spcPct val="107000"/>
                        </a:lnSpc>
                        <a:spcBef>
                          <a:spcPts val="0"/>
                        </a:spcBef>
                        <a:spcAft>
                          <a:spcPts val="0"/>
                        </a:spcAft>
                      </a:pPr>
                      <a:r>
                        <a:rPr lang="en-US" sz="1200" b="1" spc="-10" dirty="0">
                          <a:solidFill>
                            <a:srgbClr val="231F20"/>
                          </a:solidFill>
                          <a:effectLst/>
                          <a:latin typeface="+mn-lt"/>
                          <a:ea typeface="Calibri" panose="020F0502020204030204" pitchFamily="34" charset="0"/>
                          <a:cs typeface="Times New Roman" panose="02020603050405020304" pitchFamily="18" charset="0"/>
                        </a:rPr>
                        <a:t>1.265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50"/>
                        </a:spcBef>
                        <a:spcAft>
                          <a:spcPts val="0"/>
                        </a:spcAft>
                      </a:pPr>
                      <a:r>
                        <a:rPr lang="en-US" sz="12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p>
                      <a:pPr marL="0" marR="141605" algn="r" eaLnBrk="0" hangingPunct="0">
                        <a:lnSpc>
                          <a:spcPct val="107000"/>
                        </a:lnSpc>
                        <a:spcBef>
                          <a:spcPts val="0"/>
                        </a:spcBef>
                        <a:spcAft>
                          <a:spcPts val="0"/>
                        </a:spcAft>
                      </a:pPr>
                      <a:r>
                        <a:rPr lang="en-US" sz="1200" b="1" spc="-20" dirty="0">
                          <a:solidFill>
                            <a:srgbClr val="231F20"/>
                          </a:solidFill>
                          <a:effectLst/>
                          <a:latin typeface="+mn-lt"/>
                          <a:ea typeface="Calibri" panose="020F0502020204030204" pitchFamily="34" charset="0"/>
                          <a:cs typeface="Times New Roman" panose="02020603050405020304" pitchFamily="18" charset="0"/>
                        </a:rPr>
                        <a:t>100%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6685" marR="0" eaLnBrk="0" hangingPunct="0">
                        <a:lnSpc>
                          <a:spcPct val="107000"/>
                        </a:lnSpc>
                        <a:spcBef>
                          <a:spcPts val="6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at</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6670" marR="0" eaLnBrk="0" hangingPunct="0">
                        <a:lnSpc>
                          <a:spcPct val="107000"/>
                        </a:lnSpc>
                        <a:spcBef>
                          <a:spcPts val="6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60 amps</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5080" algn="r" eaLnBrk="0" hangingPunct="0">
                        <a:lnSpc>
                          <a:spcPct val="107000"/>
                        </a:lnSpc>
                        <a:spcBef>
                          <a:spcPts val="6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at 50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6035" marR="0" eaLnBrk="0" hangingPunct="0">
                        <a:lnSpc>
                          <a:spcPct val="107000"/>
                        </a:lnSpc>
                        <a:spcBef>
                          <a:spcPts val="6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amps</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8415" algn="r" eaLnBrk="0" hangingPunct="0">
                        <a:lnSpc>
                          <a:spcPct val="107000"/>
                        </a:lnSpc>
                        <a:spcBef>
                          <a:spcPts val="6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at 40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3">
                  <a:txBody>
                    <a:bodyPr/>
                    <a:lstStyle/>
                    <a:p>
                      <a:pPr marL="12700" marR="0" eaLnBrk="0" hangingPunct="0">
                        <a:lnSpc>
                          <a:spcPct val="107000"/>
                        </a:lnSpc>
                        <a:spcBef>
                          <a:spcPts val="6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amps</a:t>
                      </a:r>
                      <a:r>
                        <a:rPr lang="en-US" sz="1200" spc="200" dirty="0">
                          <a:solidFill>
                            <a:srgbClr val="231F20"/>
                          </a:solidFill>
                          <a:effectLst/>
                          <a:latin typeface="+mn-lt"/>
                          <a:ea typeface="Calibri" panose="020F0502020204030204" pitchFamily="34" charset="0"/>
                          <a:cs typeface="Times New Roman" panose="02020603050405020304" pitchFamily="18" charset="0"/>
                        </a:rPr>
                        <a:t>  </a:t>
                      </a:r>
                      <a:r>
                        <a:rPr lang="en-US" sz="1200" dirty="0">
                          <a:solidFill>
                            <a:srgbClr val="231F20"/>
                          </a:solidFill>
                          <a:effectLst/>
                          <a:latin typeface="+mn-lt"/>
                          <a:ea typeface="Calibri" panose="020F0502020204030204" pitchFamily="34" charset="0"/>
                          <a:cs typeface="Times New Roman" panose="02020603050405020304" pitchFamily="18" charset="0"/>
                        </a:rPr>
                        <a:t>at</a:t>
                      </a:r>
                      <a:r>
                        <a:rPr lang="en-US" sz="1200" spc="-75" dirty="0">
                          <a:solidFill>
                            <a:srgbClr val="231F20"/>
                          </a:solidFill>
                          <a:effectLst/>
                          <a:latin typeface="+mn-lt"/>
                          <a:ea typeface="Calibri" panose="020F0502020204030204" pitchFamily="34" charset="0"/>
                          <a:cs typeface="Times New Roman" panose="02020603050405020304" pitchFamily="18" charset="0"/>
                        </a:rPr>
                        <a:t> </a:t>
                      </a:r>
                      <a:r>
                        <a:rPr lang="en-US" sz="1200" dirty="0">
                          <a:solidFill>
                            <a:srgbClr val="231F20"/>
                          </a:solidFill>
                          <a:effectLst/>
                          <a:latin typeface="+mn-lt"/>
                          <a:ea typeface="Calibri" panose="020F0502020204030204" pitchFamily="34" charset="0"/>
                          <a:cs typeface="Times New Roman" panose="02020603050405020304" pitchFamily="18" charset="0"/>
                        </a:rPr>
                        <a:t>30</a:t>
                      </a:r>
                      <a:r>
                        <a:rPr lang="en-US" sz="1200" spc="-75" dirty="0">
                          <a:solidFill>
                            <a:srgbClr val="231F20"/>
                          </a:solidFill>
                          <a:effectLst/>
                          <a:latin typeface="+mn-lt"/>
                          <a:ea typeface="Calibri" panose="020F0502020204030204" pitchFamily="34" charset="0"/>
                          <a:cs typeface="Times New Roman" panose="02020603050405020304" pitchFamily="18" charset="0"/>
                        </a:rPr>
                        <a:t> </a:t>
                      </a:r>
                      <a:r>
                        <a:rPr lang="en-US" sz="1200" dirty="0">
                          <a:solidFill>
                            <a:srgbClr val="231F20"/>
                          </a:solidFill>
                          <a:effectLst/>
                          <a:latin typeface="+mn-lt"/>
                          <a:ea typeface="Calibri" panose="020F0502020204030204" pitchFamily="34" charset="0"/>
                          <a:cs typeface="Times New Roman" panose="02020603050405020304" pitchFamily="18" charset="0"/>
                        </a:rPr>
                        <a:t>amps</a:t>
                      </a:r>
                      <a:endParaRPr lang="en-US" sz="1600" dirty="0">
                        <a:effectLst/>
                        <a:latin typeface="+mn-lt"/>
                        <a:ea typeface="Calibri" panose="020F0502020204030204" pitchFamily="34" charset="0"/>
                        <a:cs typeface="Times New Roman" panose="02020603050405020304" pitchFamily="18" charset="0"/>
                      </a:endParaRPr>
                    </a:p>
                    <a:p>
                      <a:pPr marL="59690" marR="0" eaLnBrk="0" hangingPunct="0">
                        <a:lnSpc>
                          <a:spcPts val="1265"/>
                        </a:lnSpc>
                        <a:spcBef>
                          <a:spcPts val="29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FULL</a:t>
                      </a:r>
                      <a:r>
                        <a:rPr lang="en-US" sz="1200" spc="-40" dirty="0">
                          <a:solidFill>
                            <a:srgbClr val="231F20"/>
                          </a:solidFill>
                          <a:effectLst/>
                          <a:latin typeface="+mn-lt"/>
                          <a:ea typeface="Calibri" panose="020F0502020204030204" pitchFamily="34" charset="0"/>
                          <a:cs typeface="Times New Roman" panose="02020603050405020304" pitchFamily="18" charset="0"/>
                        </a:rPr>
                        <a:t> </a:t>
                      </a:r>
                      <a:r>
                        <a:rPr lang="en-US" sz="1200" dirty="0">
                          <a:solidFill>
                            <a:srgbClr val="231F20"/>
                          </a:solidFill>
                          <a:effectLst/>
                          <a:latin typeface="+mn-lt"/>
                          <a:ea typeface="Calibri" panose="020F0502020204030204" pitchFamily="34" charset="0"/>
                          <a:cs typeface="Times New Roman" panose="02020603050405020304" pitchFamily="18" charset="0"/>
                        </a:rPr>
                        <a:t>CHARGE</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hMerge="1">
                  <a:txBody>
                    <a:bodyPr/>
                    <a:lstStyle/>
                    <a:p>
                      <a:endParaRPr lang="en-US"/>
                    </a:p>
                  </a:txBody>
                  <a:tcPr/>
                </a:tc>
                <a:tc>
                  <a:txBody>
                    <a:bodyPr/>
                    <a:lstStyle/>
                    <a:p>
                      <a:pPr marL="0" marR="13970" algn="r" eaLnBrk="0" hangingPunct="0">
                        <a:lnSpc>
                          <a:spcPct val="107000"/>
                        </a:lnSpc>
                        <a:spcBef>
                          <a:spcPts val="6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at 20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7145" marR="0" eaLnBrk="0" hangingPunct="0">
                        <a:lnSpc>
                          <a:spcPct val="107000"/>
                        </a:lnSpc>
                        <a:spcBef>
                          <a:spcPts val="6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amps</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5880" marR="73025" algn="ctr" eaLnBrk="0" hangingPunct="0">
                        <a:lnSpc>
                          <a:spcPct val="107000"/>
                        </a:lnSpc>
                        <a:spcBef>
                          <a:spcPts val="6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at 10 amps</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289013">
                <a:tc>
                  <a:txBody>
                    <a:bodyPr/>
                    <a:lstStyle/>
                    <a:p>
                      <a:pPr marL="201930" marR="0" eaLnBrk="0" hangingPunct="0">
                        <a:lnSpc>
                          <a:spcPct val="107000"/>
                        </a:lnSpc>
                        <a:spcBef>
                          <a:spcPts val="155"/>
                        </a:spcBef>
                        <a:spcAft>
                          <a:spcPts val="0"/>
                        </a:spcAft>
                      </a:pPr>
                      <a:r>
                        <a:rPr lang="en-US" sz="1200" b="1" spc="-20" dirty="0">
                          <a:solidFill>
                            <a:srgbClr val="231F20"/>
                          </a:solidFill>
                          <a:effectLst/>
                          <a:latin typeface="+mn-lt"/>
                          <a:ea typeface="Calibri" panose="020F0502020204030204" pitchFamily="34" charset="0"/>
                          <a:cs typeface="Times New Roman" panose="02020603050405020304" pitchFamily="18" charset="0"/>
                        </a:rPr>
                        <a:t>12.4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47650" marR="230505" algn="ctr" eaLnBrk="0" hangingPunct="0">
                        <a:lnSpc>
                          <a:spcPct val="107000"/>
                        </a:lnSpc>
                        <a:spcBef>
                          <a:spcPts val="155"/>
                        </a:spcBef>
                        <a:spcAft>
                          <a:spcPts val="0"/>
                        </a:spcAft>
                      </a:pPr>
                      <a:r>
                        <a:rPr lang="en-US" sz="1200" b="1" spc="-10" dirty="0">
                          <a:solidFill>
                            <a:srgbClr val="231F20"/>
                          </a:solidFill>
                          <a:effectLst/>
                          <a:latin typeface="+mn-lt"/>
                          <a:ea typeface="Calibri" panose="020F0502020204030204" pitchFamily="34" charset="0"/>
                          <a:cs typeface="Times New Roman" panose="02020603050405020304" pitchFamily="18" charset="0"/>
                        </a:rPr>
                        <a:t>1.225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41605" algn="r" eaLnBrk="0" hangingPunct="0">
                        <a:lnSpc>
                          <a:spcPct val="107000"/>
                        </a:lnSpc>
                        <a:spcBef>
                          <a:spcPts val="155"/>
                        </a:spcBef>
                        <a:spcAft>
                          <a:spcPts val="0"/>
                        </a:spcAft>
                      </a:pPr>
                      <a:r>
                        <a:rPr lang="en-US" sz="1200" b="1" spc="-20" dirty="0">
                          <a:solidFill>
                            <a:srgbClr val="231F20"/>
                          </a:solidFill>
                          <a:effectLst/>
                          <a:latin typeface="+mn-lt"/>
                          <a:ea typeface="Calibri" panose="020F0502020204030204" pitchFamily="34" charset="0"/>
                          <a:cs typeface="Times New Roman" panose="02020603050405020304" pitchFamily="18" charset="0"/>
                        </a:rPr>
                        <a:t>75%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3335" marR="0" eaLnBrk="0" hangingPunct="0">
                        <a:lnSpc>
                          <a:spcPts val="1255"/>
                        </a:lnSpc>
                        <a:spcBef>
                          <a:spcPts val="7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15 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780" algn="r" eaLnBrk="0" hangingPunct="0">
                        <a:lnSpc>
                          <a:spcPts val="1255"/>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20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3335"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905" algn="r" eaLnBrk="0" hangingPunct="0">
                        <a:lnSpc>
                          <a:spcPts val="1255"/>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27</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9210"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8255" algn="r" eaLnBrk="0" hangingPunct="0">
                        <a:lnSpc>
                          <a:spcPts val="1255"/>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35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2860"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gn="r" eaLnBrk="0" hangingPunct="0">
                        <a:lnSpc>
                          <a:spcPts val="1255"/>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48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1115"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65100" marR="73025" algn="ctr" eaLnBrk="0" hangingPunct="0">
                        <a:lnSpc>
                          <a:spcPts val="1255"/>
                        </a:lnSpc>
                        <a:spcBef>
                          <a:spcPts val="7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90 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289013">
                <a:tc>
                  <a:txBody>
                    <a:bodyPr/>
                    <a:lstStyle/>
                    <a:p>
                      <a:pPr marL="208280" marR="0" eaLnBrk="0" hangingPunct="0">
                        <a:lnSpc>
                          <a:spcPct val="107000"/>
                        </a:lnSpc>
                        <a:spcBef>
                          <a:spcPts val="155"/>
                        </a:spcBef>
                        <a:spcAft>
                          <a:spcPts val="0"/>
                        </a:spcAft>
                      </a:pPr>
                      <a:r>
                        <a:rPr lang="en-US" sz="1200" b="1" spc="-20" dirty="0">
                          <a:solidFill>
                            <a:srgbClr val="231F20"/>
                          </a:solidFill>
                          <a:effectLst/>
                          <a:latin typeface="+mn-lt"/>
                          <a:ea typeface="Calibri" panose="020F0502020204030204" pitchFamily="34" charset="0"/>
                          <a:cs typeface="Times New Roman" panose="02020603050405020304" pitchFamily="18" charset="0"/>
                        </a:rPr>
                        <a:t>12.2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47650" marR="230505" algn="ctr" eaLnBrk="0" hangingPunct="0">
                        <a:lnSpc>
                          <a:spcPct val="107000"/>
                        </a:lnSpc>
                        <a:spcBef>
                          <a:spcPts val="155"/>
                        </a:spcBef>
                        <a:spcAft>
                          <a:spcPts val="0"/>
                        </a:spcAft>
                      </a:pPr>
                      <a:r>
                        <a:rPr lang="en-US" sz="1200" b="1" spc="-10" dirty="0">
                          <a:solidFill>
                            <a:srgbClr val="231F20"/>
                          </a:solidFill>
                          <a:effectLst/>
                          <a:latin typeface="+mn-lt"/>
                          <a:ea typeface="Calibri" panose="020F0502020204030204" pitchFamily="34" charset="0"/>
                          <a:cs typeface="Times New Roman" panose="02020603050405020304" pitchFamily="18" charset="0"/>
                        </a:rPr>
                        <a:t>1.190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43510" algn="r" eaLnBrk="0" hangingPunct="0">
                        <a:lnSpc>
                          <a:spcPct val="107000"/>
                        </a:lnSpc>
                        <a:spcBef>
                          <a:spcPts val="155"/>
                        </a:spcBef>
                        <a:spcAft>
                          <a:spcPts val="0"/>
                        </a:spcAft>
                      </a:pPr>
                      <a:r>
                        <a:rPr lang="en-US" sz="1200" b="1" spc="-20" dirty="0">
                          <a:solidFill>
                            <a:srgbClr val="231F20"/>
                          </a:solidFill>
                          <a:effectLst/>
                          <a:latin typeface="+mn-lt"/>
                          <a:ea typeface="Calibri" panose="020F0502020204030204" pitchFamily="34" charset="0"/>
                          <a:cs typeface="Times New Roman" panose="02020603050405020304" pitchFamily="18" charset="0"/>
                        </a:rPr>
                        <a:t>50%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2065" marR="0" eaLnBrk="0" hangingPunct="0">
                        <a:lnSpc>
                          <a:spcPts val="1255"/>
                        </a:lnSpc>
                        <a:spcBef>
                          <a:spcPts val="7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35 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5240" algn="r" eaLnBrk="0" hangingPunct="0">
                        <a:lnSpc>
                          <a:spcPts val="1255"/>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45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5875"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445" algn="r" eaLnBrk="0" hangingPunct="0">
                        <a:lnSpc>
                          <a:spcPts val="1255"/>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55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6670"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8255" algn="r" eaLnBrk="0" hangingPunct="0">
                        <a:lnSpc>
                          <a:spcPts val="1255"/>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75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2860"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2540" algn="r" eaLnBrk="0" hangingPunct="0">
                        <a:lnSpc>
                          <a:spcPts val="1255"/>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95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8575"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5880" marR="31750" algn="ctr" eaLnBrk="0" hangingPunct="0">
                        <a:lnSpc>
                          <a:spcPts val="1255"/>
                        </a:lnSpc>
                        <a:spcBef>
                          <a:spcPts val="7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180 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289013">
                <a:tc>
                  <a:txBody>
                    <a:bodyPr/>
                    <a:lstStyle/>
                    <a:p>
                      <a:pPr marL="201930" marR="0" eaLnBrk="0" hangingPunct="0">
                        <a:lnSpc>
                          <a:spcPct val="107000"/>
                        </a:lnSpc>
                        <a:spcBef>
                          <a:spcPts val="155"/>
                        </a:spcBef>
                        <a:spcAft>
                          <a:spcPts val="0"/>
                        </a:spcAft>
                      </a:pPr>
                      <a:r>
                        <a:rPr lang="en-US" sz="1200" b="1" spc="-20" dirty="0">
                          <a:solidFill>
                            <a:srgbClr val="231F20"/>
                          </a:solidFill>
                          <a:effectLst/>
                          <a:latin typeface="+mn-lt"/>
                          <a:ea typeface="Calibri" panose="020F0502020204030204" pitchFamily="34" charset="0"/>
                          <a:cs typeface="Times New Roman" panose="02020603050405020304" pitchFamily="18" charset="0"/>
                        </a:rPr>
                        <a:t>12.0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47650" marR="230505" algn="ctr" eaLnBrk="0" hangingPunct="0">
                        <a:lnSpc>
                          <a:spcPct val="107000"/>
                        </a:lnSpc>
                        <a:spcBef>
                          <a:spcPts val="155"/>
                        </a:spcBef>
                        <a:spcAft>
                          <a:spcPts val="0"/>
                        </a:spcAft>
                      </a:pPr>
                      <a:r>
                        <a:rPr lang="en-US" sz="1200" b="1" spc="-10" dirty="0">
                          <a:solidFill>
                            <a:srgbClr val="231F20"/>
                          </a:solidFill>
                          <a:effectLst/>
                          <a:latin typeface="+mn-lt"/>
                          <a:ea typeface="Calibri" panose="020F0502020204030204" pitchFamily="34" charset="0"/>
                          <a:cs typeface="Times New Roman" panose="02020603050405020304" pitchFamily="18" charset="0"/>
                        </a:rPr>
                        <a:t>1.155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41605" algn="r" eaLnBrk="0" hangingPunct="0">
                        <a:lnSpc>
                          <a:spcPct val="107000"/>
                        </a:lnSpc>
                        <a:spcBef>
                          <a:spcPts val="155"/>
                        </a:spcBef>
                        <a:spcAft>
                          <a:spcPts val="0"/>
                        </a:spcAft>
                      </a:pPr>
                      <a:r>
                        <a:rPr lang="en-US" sz="1200" b="1" spc="-20" dirty="0">
                          <a:solidFill>
                            <a:srgbClr val="231F20"/>
                          </a:solidFill>
                          <a:effectLst/>
                          <a:latin typeface="+mn-lt"/>
                          <a:ea typeface="Calibri" panose="020F0502020204030204" pitchFamily="34" charset="0"/>
                          <a:cs typeface="Times New Roman" panose="02020603050405020304" pitchFamily="18" charset="0"/>
                        </a:rPr>
                        <a:t>25%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9525" marR="0" eaLnBrk="0" hangingPunct="0">
                        <a:lnSpc>
                          <a:spcPts val="1255"/>
                        </a:lnSpc>
                        <a:spcBef>
                          <a:spcPts val="7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50 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780" algn="r" eaLnBrk="0" hangingPunct="0">
                        <a:lnSpc>
                          <a:spcPts val="1255"/>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65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3335"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905" algn="r" eaLnBrk="0" hangingPunct="0">
                        <a:lnSpc>
                          <a:spcPts val="1255"/>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85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9210"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8255" algn="r"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115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2860"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2540" algn="r"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145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8575" marR="0" eaLnBrk="0" hangingPunct="0">
                        <a:lnSpc>
                          <a:spcPts val="1255"/>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5880" marR="22225" algn="ctr" eaLnBrk="0" hangingPunct="0">
                        <a:lnSpc>
                          <a:spcPts val="1255"/>
                        </a:lnSpc>
                        <a:spcBef>
                          <a:spcPts val="7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260 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368111">
                <a:tc>
                  <a:txBody>
                    <a:bodyPr/>
                    <a:lstStyle/>
                    <a:p>
                      <a:pPr marL="201930" marR="0" eaLnBrk="0" hangingPunct="0">
                        <a:lnSpc>
                          <a:spcPct val="107000"/>
                        </a:lnSpc>
                        <a:spcBef>
                          <a:spcPts val="155"/>
                        </a:spcBef>
                        <a:spcAft>
                          <a:spcPts val="0"/>
                        </a:spcAft>
                      </a:pPr>
                      <a:r>
                        <a:rPr lang="en-US" sz="1200" b="1" spc="-20" dirty="0">
                          <a:solidFill>
                            <a:srgbClr val="231F20"/>
                          </a:solidFill>
                          <a:effectLst/>
                          <a:latin typeface="+mn-lt"/>
                          <a:ea typeface="Calibri" panose="020F0502020204030204" pitchFamily="34" charset="0"/>
                          <a:cs typeface="Times New Roman" panose="02020603050405020304" pitchFamily="18" charset="0"/>
                        </a:rPr>
                        <a:t>11.8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247650" marR="230505" algn="ctr" eaLnBrk="0" hangingPunct="0">
                        <a:lnSpc>
                          <a:spcPct val="107000"/>
                        </a:lnSpc>
                        <a:spcBef>
                          <a:spcPts val="155"/>
                        </a:spcBef>
                        <a:spcAft>
                          <a:spcPts val="0"/>
                        </a:spcAft>
                      </a:pPr>
                      <a:r>
                        <a:rPr lang="en-US" sz="1200" b="1" spc="-10" dirty="0">
                          <a:solidFill>
                            <a:srgbClr val="231F20"/>
                          </a:solidFill>
                          <a:effectLst/>
                          <a:latin typeface="+mn-lt"/>
                          <a:ea typeface="Calibri" panose="020F0502020204030204" pitchFamily="34" charset="0"/>
                          <a:cs typeface="Times New Roman" panose="02020603050405020304" pitchFamily="18" charset="0"/>
                        </a:rPr>
                        <a:t>1.120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146050" algn="r" eaLnBrk="0" hangingPunct="0">
                        <a:lnSpc>
                          <a:spcPct val="107000"/>
                        </a:lnSpc>
                        <a:spcBef>
                          <a:spcPts val="155"/>
                        </a:spcBef>
                        <a:spcAft>
                          <a:spcPts val="0"/>
                        </a:spcAft>
                      </a:pPr>
                      <a:r>
                        <a:rPr lang="en-US" sz="1200" b="1" spc="-30" dirty="0">
                          <a:solidFill>
                            <a:srgbClr val="231F20"/>
                          </a:solidFill>
                          <a:effectLst/>
                          <a:latin typeface="+mn-lt"/>
                          <a:ea typeface="Calibri" panose="020F0502020204030204" pitchFamily="34" charset="0"/>
                          <a:cs typeface="Times New Roman" panose="02020603050405020304" pitchFamily="18" charset="0"/>
                        </a:rPr>
                        <a:t>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12065" marR="0" eaLnBrk="0" hangingPunct="0">
                        <a:lnSpc>
                          <a:spcPct val="107000"/>
                        </a:lnSpc>
                        <a:spcBef>
                          <a:spcPts val="7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65 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17780" algn="r" eaLnBrk="0" hangingPunct="0">
                        <a:lnSpc>
                          <a:spcPct val="107000"/>
                        </a:lnSpc>
                        <a:spcBef>
                          <a:spcPts val="70"/>
                        </a:spcBef>
                        <a:spcAft>
                          <a:spcPts val="0"/>
                        </a:spcAft>
                      </a:pPr>
                      <a:r>
                        <a:rPr lang="en-US" sz="1200" spc="-30" dirty="0">
                          <a:solidFill>
                            <a:srgbClr val="231F20"/>
                          </a:solidFill>
                          <a:effectLst/>
                          <a:latin typeface="+mn-lt"/>
                          <a:ea typeface="Calibri" panose="020F0502020204030204" pitchFamily="34" charset="0"/>
                          <a:cs typeface="Times New Roman" panose="02020603050405020304" pitchFamily="18" charset="0"/>
                        </a:rPr>
                        <a:t>85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13335" marR="0" eaLnBrk="0" hangingPunct="0">
                        <a:lnSpc>
                          <a:spcPct val="107000"/>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1905" algn="r" eaLnBrk="0" hangingPunct="0">
                        <a:lnSpc>
                          <a:spcPct val="107000"/>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110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29210" marR="0" eaLnBrk="0" hangingPunct="0">
                        <a:lnSpc>
                          <a:spcPct val="107000"/>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8255" algn="r" eaLnBrk="0" hangingPunct="0">
                        <a:lnSpc>
                          <a:spcPct val="107000"/>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150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22860" marR="0" eaLnBrk="0" hangingPunct="0">
                        <a:lnSpc>
                          <a:spcPct val="107000"/>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2540" algn="r" eaLnBrk="0" hangingPunct="0">
                        <a:lnSpc>
                          <a:spcPct val="107000"/>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195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28575" marR="0" eaLnBrk="0" hangingPunct="0">
                        <a:lnSpc>
                          <a:spcPct val="107000"/>
                        </a:lnSpc>
                        <a:spcBef>
                          <a:spcPts val="70"/>
                        </a:spcBef>
                        <a:spcAft>
                          <a:spcPts val="0"/>
                        </a:spcAft>
                      </a:pPr>
                      <a:r>
                        <a:rPr lang="en-US" sz="1200" spc="-20" dirty="0">
                          <a:solidFill>
                            <a:srgbClr val="231F20"/>
                          </a:solidFill>
                          <a:effectLst/>
                          <a:latin typeface="+mn-lt"/>
                          <a:ea typeface="Calibri" panose="020F0502020204030204" pitchFamily="34" charset="0"/>
                          <a:cs typeface="Times New Roman" panose="02020603050405020304" pitchFamily="18" charset="0"/>
                        </a:rPr>
                        <a:t>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55880" marR="22225" algn="ctr" eaLnBrk="0" hangingPunct="0">
                        <a:lnSpc>
                          <a:spcPct val="107000"/>
                        </a:lnSpc>
                        <a:spcBef>
                          <a:spcPts val="70"/>
                        </a:spcBef>
                        <a:spcAft>
                          <a:spcPts val="0"/>
                        </a:spcAft>
                      </a:pPr>
                      <a:r>
                        <a:rPr lang="en-US" sz="1200" dirty="0">
                          <a:solidFill>
                            <a:srgbClr val="231F20"/>
                          </a:solidFill>
                          <a:effectLst/>
                          <a:latin typeface="+mn-lt"/>
                          <a:ea typeface="Calibri" panose="020F0502020204030204" pitchFamily="34" charset="0"/>
                          <a:cs typeface="Times New Roman" panose="02020603050405020304" pitchFamily="18" charset="0"/>
                        </a:rPr>
                        <a:t>370 min.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13676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48.17 Mini-Clamp On DMM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3913"/>
            <a:ext cx="4484687" cy="33730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276600" cy="5632311"/>
          </a:xfrm>
        </p:spPr>
        <p:txBody>
          <a:bodyPr/>
          <a:lstStyle/>
          <a:p>
            <a:r>
              <a:rPr lang="en-US" sz="2000" dirty="0"/>
              <a:t>This mini clamp-on digital multimeter is being used to measure the amount of battery electrical drain that is present. In this case, a reading of 20 milliamperes (displayed on the meter as 00.02 ampere) is within the normal range of 20 to 30 milliamperes. Be sure to clamp around all of the positive battery cables or all of the negative battery cables, whichever is easiest to get the clamp around </a:t>
            </a:r>
          </a:p>
        </p:txBody>
      </p:sp>
    </p:spTree>
    <p:extLst>
      <p:ext uri="{BB962C8B-B14F-4D97-AF65-F5344CB8AC3E}">
        <p14:creationId xmlns:p14="http://schemas.microsoft.com/office/powerpoint/2010/main" val="320888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Battery Drain Test,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attery_drain_test_clamp_meter">
            <a:hlinkClick r:id="" action="ppaction://media"/>
            <a:extLst>
              <a:ext uri="{FF2B5EF4-FFF2-40B4-BE49-F238E27FC236}">
                <a16:creationId xmlns:a16="http://schemas.microsoft.com/office/drawing/2014/main" id="{3897D955-1B66-9BCF-8DEB-AA341461FA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636" y="1025267"/>
            <a:ext cx="9144000" cy="5143500"/>
          </a:xfrm>
          <a:prstGeom prst="rect">
            <a:avLst/>
          </a:prstGeom>
        </p:spPr>
      </p:pic>
    </p:spTree>
    <p:extLst>
      <p:ext uri="{BB962C8B-B14F-4D97-AF65-F5344CB8AC3E}">
        <p14:creationId xmlns:p14="http://schemas.microsoft.com/office/powerpoint/2010/main" val="218479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48.18 Shut-Off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3657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352800" cy="5355312"/>
          </a:xfrm>
        </p:spPr>
        <p:txBody>
          <a:bodyPr/>
          <a:lstStyle/>
          <a:p>
            <a:r>
              <a:rPr lang="en-US" sz="1800" dirty="0"/>
              <a:t>After connecting shut-off tool, start engine and operate all accessories. Stop engine and turn off everything. Connect ammeter across shut-off switch in parallel. Wait 20 minutes. This time allows all electronic circuits to “time out” or shut down. Open the switch–all; current now flows through the ammeter. A reading greater than specified (usually greater than 50 milliamperes, or 0.05 ampere) indicates a problem that should be corrected</a:t>
            </a:r>
          </a:p>
        </p:txBody>
      </p:sp>
    </p:spTree>
    <p:extLst>
      <p:ext uri="{BB962C8B-B14F-4D97-AF65-F5344CB8AC3E}">
        <p14:creationId xmlns:p14="http://schemas.microsoft.com/office/powerpoint/2010/main" val="152194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8408"/>
            <a:ext cx="8229600" cy="1200329"/>
          </a:xfrm>
        </p:spPr>
        <p:txBody>
          <a:bodyPr>
            <a:spAutoFit/>
          </a:bodyPr>
          <a:lstStyle/>
          <a:p>
            <a:r>
              <a:rPr lang="en-US" dirty="0"/>
              <a:t>Symptoms of a Weak or Defective Battery</a:t>
            </a:r>
          </a:p>
        </p:txBody>
      </p:sp>
      <p:sp>
        <p:nvSpPr>
          <p:cNvPr id="4" name="Content Placeholder 3"/>
          <p:cNvSpPr>
            <a:spLocks noGrp="1"/>
          </p:cNvSpPr>
          <p:nvPr>
            <p:ph idx="1"/>
          </p:nvPr>
        </p:nvSpPr>
        <p:spPr>
          <a:xfrm>
            <a:off x="457200" y="1552307"/>
            <a:ext cx="8229600" cy="1800493"/>
          </a:xfrm>
        </p:spPr>
        <p:txBody>
          <a:bodyPr>
            <a:spAutoFit/>
          </a:bodyPr>
          <a:lstStyle/>
          <a:p>
            <a:r>
              <a:rPr lang="en-US" sz="2400" dirty="0"/>
              <a:t>Warning signs indicate battery near end of its useful life.</a:t>
            </a:r>
          </a:p>
          <a:p>
            <a:pPr lvl="1"/>
            <a:r>
              <a:rPr lang="en-US" sz="2400" dirty="0"/>
              <a:t>Uses water in one or more cells.</a:t>
            </a:r>
          </a:p>
          <a:p>
            <a:pPr lvl="1"/>
            <a:r>
              <a:rPr lang="en-US" sz="2400" dirty="0"/>
              <a:t>Excessive corrosion on battery cables or connections.</a:t>
            </a:r>
          </a:p>
          <a:p>
            <a:pPr lvl="1"/>
            <a:r>
              <a:rPr lang="en-US" sz="2400" dirty="0"/>
              <a:t>Slower than normal engine cranking.</a:t>
            </a:r>
          </a:p>
        </p:txBody>
      </p:sp>
    </p:spTree>
    <p:extLst>
      <p:ext uri="{BB962C8B-B14F-4D97-AF65-F5344CB8AC3E}">
        <p14:creationId xmlns:p14="http://schemas.microsoft.com/office/powerpoint/2010/main" val="639232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218"/>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How is a battery drain test performed?</a:t>
            </a:r>
          </a:p>
        </p:txBody>
      </p:sp>
    </p:spTree>
    <p:extLst>
      <p:ext uri="{BB962C8B-B14F-4D97-AF65-F5344CB8AC3E}">
        <p14:creationId xmlns:p14="http://schemas.microsoft.com/office/powerpoint/2010/main" val="2692206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US" dirty="0"/>
              <a:t>Answer 3</a:t>
            </a:r>
            <a:endParaRPr lang="en-US" dirty="0">
              <a:solidFill>
                <a:schemeClr val="bg2"/>
              </a:solidFill>
            </a:endParaRPr>
          </a:p>
        </p:txBody>
      </p:sp>
      <p:sp>
        <p:nvSpPr>
          <p:cNvPr id="4" name="Content Placeholder 3"/>
          <p:cNvSpPr>
            <a:spLocks noGrp="1"/>
          </p:cNvSpPr>
          <p:nvPr>
            <p:ph idx="1"/>
          </p:nvPr>
        </p:nvSpPr>
        <p:spPr>
          <a:xfrm>
            <a:off x="457200" y="917040"/>
            <a:ext cx="8229600" cy="830997"/>
          </a:xfrm>
        </p:spPr>
        <p:txBody>
          <a:bodyPr>
            <a:spAutoFit/>
          </a:bodyPr>
          <a:lstStyle/>
          <a:p>
            <a:pPr marL="0" indent="0">
              <a:buNone/>
            </a:pPr>
            <a:r>
              <a:rPr lang="en-US" sz="2400" dirty="0">
                <a:solidFill>
                  <a:srgbClr val="000000"/>
                </a:solidFill>
              </a:rPr>
              <a:t>With an inductive </a:t>
            </a:r>
            <a:r>
              <a:rPr lang="en-US" sz="2400" kern="0" spc="-350" dirty="0">
                <a:solidFill>
                  <a:srgbClr val="000000"/>
                </a:solidFill>
              </a:rPr>
              <a:t>D </a:t>
            </a:r>
            <a:r>
              <a:rPr lang="en-US" sz="2400" dirty="0">
                <a:solidFill>
                  <a:srgbClr val="000000"/>
                </a:solidFill>
              </a:rPr>
              <a:t>C ammeter or a </a:t>
            </a:r>
            <a:r>
              <a:rPr lang="en-US" sz="2400" spc="-350" dirty="0">
                <a:solidFill>
                  <a:srgbClr val="000000"/>
                </a:solidFill>
              </a:rPr>
              <a:t>D M </a:t>
            </a:r>
            <a:r>
              <a:rPr lang="en-US" sz="2400" dirty="0">
                <a:solidFill>
                  <a:srgbClr val="000000"/>
                </a:solidFill>
              </a:rPr>
              <a:t>M set to read milliamperes.</a:t>
            </a:r>
          </a:p>
        </p:txBody>
      </p:sp>
    </p:spTree>
    <p:extLst>
      <p:ext uri="{BB962C8B-B14F-4D97-AF65-F5344CB8AC3E}">
        <p14:creationId xmlns:p14="http://schemas.microsoft.com/office/powerpoint/2010/main" val="2278444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3492"/>
            <a:ext cx="8229600" cy="1200329"/>
          </a:xfrm>
        </p:spPr>
        <p:txBody>
          <a:bodyPr>
            <a:spAutoFit/>
          </a:bodyPr>
          <a:lstStyle/>
          <a:p>
            <a:r>
              <a:rPr lang="en-US" dirty="0"/>
              <a:t>Maintaining Electronic Memory Functions</a:t>
            </a:r>
          </a:p>
        </p:txBody>
      </p:sp>
      <p:sp>
        <p:nvSpPr>
          <p:cNvPr id="4" name="Content Placeholder 3"/>
          <p:cNvSpPr>
            <a:spLocks noGrp="1"/>
          </p:cNvSpPr>
          <p:nvPr>
            <p:ph idx="1"/>
          </p:nvPr>
        </p:nvSpPr>
        <p:spPr>
          <a:xfrm>
            <a:off x="457200" y="1507391"/>
            <a:ext cx="8229600" cy="3293209"/>
          </a:xfrm>
        </p:spPr>
        <p:txBody>
          <a:bodyPr>
            <a:spAutoFit/>
          </a:bodyPr>
          <a:lstStyle/>
          <a:p>
            <a:r>
              <a:rPr lang="en-US" sz="2400" dirty="0"/>
              <a:t>Disconnect Issues</a:t>
            </a:r>
          </a:p>
          <a:p>
            <a:pPr lvl="1"/>
            <a:r>
              <a:rPr lang="en-US" sz="2400" dirty="0"/>
              <a:t>Security system, </a:t>
            </a:r>
            <a:r>
              <a:rPr lang="en-US" sz="2400" kern="0" spc="-350" dirty="0"/>
              <a:t>P C </a:t>
            </a:r>
            <a:r>
              <a:rPr lang="en-US" sz="2400" dirty="0"/>
              <a:t>M relearn, Windows/Sunroof</a:t>
            </a:r>
          </a:p>
          <a:p>
            <a:r>
              <a:rPr lang="en-US" sz="2400" dirty="0"/>
              <a:t>Maintaining Memory Methods</a:t>
            </a:r>
          </a:p>
          <a:p>
            <a:pPr lvl="1"/>
            <a:r>
              <a:rPr lang="en-US" sz="2400" dirty="0"/>
              <a:t>9 or 12 volt supply at </a:t>
            </a:r>
            <a:r>
              <a:rPr lang="en-US" sz="2400" kern="0" spc="-350" dirty="0"/>
              <a:t>D L </a:t>
            </a:r>
            <a:r>
              <a:rPr lang="en-US" sz="2400" dirty="0"/>
              <a:t>C or power plug (lighter) </a:t>
            </a:r>
          </a:p>
          <a:p>
            <a:r>
              <a:rPr lang="en-US" sz="2400" dirty="0"/>
              <a:t>Reinitialization</a:t>
            </a:r>
          </a:p>
          <a:p>
            <a:pPr lvl="1"/>
            <a:r>
              <a:rPr lang="en-US" sz="2400" dirty="0"/>
              <a:t>Power windows, radio antitheft, intelligent battery systems </a:t>
            </a:r>
          </a:p>
        </p:txBody>
      </p:sp>
    </p:spTree>
    <p:extLst>
      <p:ext uri="{BB962C8B-B14F-4D97-AF65-F5344CB8AC3E}">
        <p14:creationId xmlns:p14="http://schemas.microsoft.com/office/powerpoint/2010/main" val="3412464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48.19 Radio Code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8200" y="969883"/>
            <a:ext cx="7565195" cy="32211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4419600"/>
            <a:ext cx="7848600" cy="1200329"/>
          </a:xfrm>
        </p:spPr>
        <p:txBody>
          <a:bodyPr/>
          <a:lstStyle/>
          <a:p>
            <a:r>
              <a:rPr lang="en-US" sz="2400" dirty="0"/>
              <a:t>Battery was replaced in this ford focus and the radio displayed “enter code” when the replacement battery was installed. A code is required to unlock the radio</a:t>
            </a:r>
          </a:p>
        </p:txBody>
      </p:sp>
    </p:spTree>
    <p:extLst>
      <p:ext uri="{BB962C8B-B14F-4D97-AF65-F5344CB8AC3E}">
        <p14:creationId xmlns:p14="http://schemas.microsoft.com/office/powerpoint/2010/main" val="1038212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48.20 Memory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990600"/>
            <a:ext cx="4727500" cy="46547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599"/>
            <a:ext cx="2895600" cy="4279631"/>
          </a:xfrm>
        </p:spPr>
        <p:txBody>
          <a:bodyPr/>
          <a:lstStyle/>
          <a:p>
            <a:r>
              <a:rPr lang="en-US" sz="2400" dirty="0"/>
              <a:t>A special tool that includes a lighter plug that can be plugged into a jump-start battery unit and the other end connected to the data link connector (DLC) of vehicle to maintain memory functions</a:t>
            </a:r>
          </a:p>
        </p:txBody>
      </p:sp>
    </p:spTree>
    <p:extLst>
      <p:ext uri="{BB962C8B-B14F-4D97-AF65-F5344CB8AC3E}">
        <p14:creationId xmlns:p14="http://schemas.microsoft.com/office/powerpoint/2010/main" val="2766133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447800"/>
            <a:ext cx="8089829" cy="4838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How Is a New Battery Registered?</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461591"/>
            <a:ext cx="7543800" cy="4224233"/>
          </a:xfrm>
        </p:spPr>
        <p:txBody>
          <a:bodyPr/>
          <a:lstStyle/>
          <a:p>
            <a:r>
              <a:rPr lang="en-US" b="1" dirty="0"/>
              <a:t>How Is a New Battery Registered? </a:t>
            </a:r>
            <a:r>
              <a:rPr lang="en-US" dirty="0"/>
              <a:t>Some require that a new battery be registered so that PCM knows” that battery has been replaced. Over time, every battery loses capacity and as a result, charging voltage usually needs to be increased. If a new battery is installed without being registered, PCM may overcharge new battery. The steps needed to be performed to resister a battery include: 1 When installing new battery, ensure that replacement battery is same type as original plus same size and capacity as the original. 2 Use a factory or factory level aftermarket scan tool to the DLC and turn the ignition on (KOEO).   3 Check instructions for the scan tool and follow on-screen directions. The scan tool will: Sets battery capacity to 80%, The current battery statistics such as the charge level and calculated battery temperature are deleted.  If a different size or type of battery is being installed, then the PCM needs to be coded to match the specifications of the new and different battery. A scan tool is needed to register the new battery to the vehicle. Always follow the vehicle manufacturer’s recommended procedures when replacing a battery.</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6764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974595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48.21 Memory Saver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62100" y="990600"/>
            <a:ext cx="6019800" cy="37960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52500" y="4883826"/>
            <a:ext cx="7239000" cy="1200329"/>
          </a:xfrm>
        </p:spPr>
        <p:txBody>
          <a:bodyPr/>
          <a:lstStyle/>
          <a:p>
            <a:r>
              <a:rPr lang="en-US" sz="2400" dirty="0"/>
              <a:t>A memory saver tool that uses a 12-volt battery to connect to the power (terminal 16) and ground (terminals 4 and 5) of the DLC</a:t>
            </a:r>
          </a:p>
        </p:txBody>
      </p:sp>
    </p:spTree>
    <p:extLst>
      <p:ext uri="{BB962C8B-B14F-4D97-AF65-F5344CB8AC3E}">
        <p14:creationId xmlns:p14="http://schemas.microsoft.com/office/powerpoint/2010/main" val="2081280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Where Is the Battery?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2870016"/>
          </a:xfrm>
        </p:spPr>
        <p:txBody>
          <a:bodyPr/>
          <a:lstStyle/>
          <a:p>
            <a:r>
              <a:rPr lang="en-US" sz="2400" b="1" dirty="0"/>
              <a:t>Where Is the Battery? </a:t>
            </a:r>
            <a:r>
              <a:rPr lang="en-US" sz="2400" dirty="0"/>
              <a:t>Many vehicle manufacturers today place the battery under the backseat, under the front fender, or in the trunk. ● </a:t>
            </a:r>
            <a:r>
              <a:rPr lang="en-US" sz="2400" b="1" dirty="0"/>
              <a:t>SEE FIGURE 48–22.  </a:t>
            </a:r>
            <a:r>
              <a:rPr lang="en-US" sz="2400" dirty="0"/>
              <a:t>Often, the battery is not visible, even if it is located under the hood. When testing or jump starting a vehicle, look for a battery access point.</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143448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48.22 Memory Saver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71118" y="990600"/>
            <a:ext cx="4880769" cy="3962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5086008"/>
          </a:xfrm>
        </p:spPr>
        <p:txBody>
          <a:bodyPr/>
          <a:lstStyle/>
          <a:p>
            <a:r>
              <a:rPr lang="en-US" sz="2400" dirty="0"/>
              <a:t>Many newer vehicles have batteries that are sometimes difficult to find. Some are located under plastic panels under the hood, under the front fender, or even under the rear seat, as shown here.</a:t>
            </a:r>
          </a:p>
        </p:txBody>
      </p:sp>
    </p:spTree>
    <p:extLst>
      <p:ext uri="{BB962C8B-B14F-4D97-AF65-F5344CB8AC3E}">
        <p14:creationId xmlns:p14="http://schemas.microsoft.com/office/powerpoint/2010/main" val="2433893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8400"/>
            <a:ext cx="8229600" cy="584775"/>
          </a:xfrm>
        </p:spPr>
        <p:txBody>
          <a:bodyPr wrap="square" tIns="45720" bIns="45720">
            <a:spAutoFit/>
          </a:bodyPr>
          <a:lstStyle/>
          <a:p>
            <a:pPr algn="ctr"/>
            <a:r>
              <a:rPr lang="en-US" sz="3200" dirty="0"/>
              <a:t>Related Additional Animations</a:t>
            </a:r>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502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48.1 Electrolyte Level Low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9520" y="1056582"/>
            <a:ext cx="4754880" cy="38642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524315"/>
          </a:xfrm>
        </p:spPr>
        <p:txBody>
          <a:bodyPr/>
          <a:lstStyle/>
          <a:p>
            <a:r>
              <a:rPr lang="en-US" sz="2400" dirty="0"/>
              <a:t>A visual inspection on this battery shows electrolyte level is below the plates in all cells. Not many batteries can be checked for the electrolyte level and, if low, the battery is likely at the end of its normal service life</a:t>
            </a:r>
          </a:p>
        </p:txBody>
      </p:sp>
    </p:spTree>
    <p:extLst>
      <p:ext uri="{BB962C8B-B14F-4D97-AF65-F5344CB8AC3E}">
        <p14:creationId xmlns:p14="http://schemas.microsoft.com/office/powerpoint/2010/main" val="1780819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Battery Volt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ter_usage_battery_volt_check_ch51">
            <a:hlinkClick r:id="" action="ppaction://media"/>
            <a:extLst>
              <a:ext uri="{FF2B5EF4-FFF2-40B4-BE49-F238E27FC236}">
                <a16:creationId xmlns:a16="http://schemas.microsoft.com/office/drawing/2014/main" id="{E0D8C1E3-60C9-5EB7-A104-E8113DDDE1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50390"/>
            <a:ext cx="8915400" cy="5014913"/>
          </a:xfrm>
          <a:prstGeom prst="rect">
            <a:avLst/>
          </a:prstGeom>
        </p:spPr>
      </p:pic>
    </p:spTree>
    <p:extLst>
      <p:ext uri="{BB962C8B-B14F-4D97-AF65-F5344CB8AC3E}">
        <p14:creationId xmlns:p14="http://schemas.microsoft.com/office/powerpoint/2010/main" val="351941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Measure Battery Voltage Drop</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asure_battery_voltage_drop_ch53">
            <a:hlinkClick r:id="" action="ppaction://media"/>
            <a:extLst>
              <a:ext uri="{FF2B5EF4-FFF2-40B4-BE49-F238E27FC236}">
                <a16:creationId xmlns:a16="http://schemas.microsoft.com/office/drawing/2014/main" id="{DDD52E10-3F7B-8BA1-64A2-56365C54E1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76255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Battery Drain Test, Amps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attery_drain_test_amps">
            <a:hlinkClick r:id="" action="ppaction://media"/>
            <a:extLst>
              <a:ext uri="{FF2B5EF4-FFF2-40B4-BE49-F238E27FC236}">
                <a16:creationId xmlns:a16="http://schemas.microsoft.com/office/drawing/2014/main" id="{F4637B78-4163-45E7-617B-05745421CD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64" y="946684"/>
            <a:ext cx="9144000" cy="5143500"/>
          </a:xfrm>
          <a:prstGeom prst="rect">
            <a:avLst/>
          </a:prstGeom>
        </p:spPr>
      </p:pic>
    </p:spTree>
    <p:extLst>
      <p:ext uri="{BB962C8B-B14F-4D97-AF65-F5344CB8AC3E}">
        <p14:creationId xmlns:p14="http://schemas.microsoft.com/office/powerpoint/2010/main" val="287054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Toyota Battery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oyota_Battery_Control">
            <a:hlinkClick r:id="" action="ppaction://media"/>
            <a:extLst>
              <a:ext uri="{FF2B5EF4-FFF2-40B4-BE49-F238E27FC236}">
                <a16:creationId xmlns:a16="http://schemas.microsoft.com/office/drawing/2014/main" id="{2FBF992B-9BA9-6F34-EF47-FE3E69E8D3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36087"/>
            <a:ext cx="9144000" cy="5143500"/>
          </a:xfrm>
          <a:prstGeom prst="rect">
            <a:avLst/>
          </a:prstGeom>
        </p:spPr>
      </p:pic>
    </p:spTree>
    <p:extLst>
      <p:ext uri="{BB962C8B-B14F-4D97-AF65-F5344CB8AC3E}">
        <p14:creationId xmlns:p14="http://schemas.microsoft.com/office/powerpoint/2010/main" val="29291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48.2 Cable End Corrosion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5029200" cy="41173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3724096"/>
          </a:xfrm>
        </p:spPr>
        <p:txBody>
          <a:bodyPr/>
          <a:lstStyle/>
          <a:p>
            <a:r>
              <a:rPr lang="en-US" sz="2400" dirty="0"/>
              <a:t>Corrosion on a battery cable could be an indication that the battery itself is either being overcharged or is sulfated, creating a lot of gassing of the electrolyte</a:t>
            </a:r>
          </a:p>
        </p:txBody>
      </p:sp>
    </p:spTree>
    <p:extLst>
      <p:ext uri="{BB962C8B-B14F-4D97-AF65-F5344CB8AC3E}">
        <p14:creationId xmlns:p14="http://schemas.microsoft.com/office/powerpoint/2010/main" val="493225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376"/>
            <a:ext cx="8229600" cy="646331"/>
          </a:xfrm>
        </p:spPr>
        <p:txBody>
          <a:bodyPr>
            <a:spAutoFit/>
          </a:bodyPr>
          <a:lstStyle/>
          <a:p>
            <a:r>
              <a:rPr lang="en-US" dirty="0"/>
              <a:t>Battery Maintenance</a:t>
            </a:r>
          </a:p>
        </p:txBody>
      </p:sp>
      <p:sp>
        <p:nvSpPr>
          <p:cNvPr id="4" name="Content Placeholder 3"/>
          <p:cNvSpPr>
            <a:spLocks noGrp="1"/>
          </p:cNvSpPr>
          <p:nvPr>
            <p:ph idx="1"/>
          </p:nvPr>
        </p:nvSpPr>
        <p:spPr>
          <a:xfrm>
            <a:off x="457200" y="1073527"/>
            <a:ext cx="8229600" cy="4031873"/>
          </a:xfrm>
        </p:spPr>
        <p:txBody>
          <a:bodyPr>
            <a:spAutoFit/>
          </a:bodyPr>
          <a:lstStyle/>
          <a:p>
            <a:r>
              <a:rPr lang="en-US" sz="2400" dirty="0"/>
              <a:t>Need for Maintenance</a:t>
            </a:r>
          </a:p>
          <a:p>
            <a:pPr lvl="1"/>
            <a:r>
              <a:rPr lang="en-US" sz="2400" dirty="0"/>
              <a:t>Most new-style batteries are of a maintenance-free design.</a:t>
            </a:r>
          </a:p>
          <a:p>
            <a:r>
              <a:rPr lang="en-US" sz="2400" dirty="0"/>
              <a:t>Battery Terminal Cleaning</a:t>
            </a:r>
          </a:p>
          <a:p>
            <a:pPr lvl="1"/>
            <a:r>
              <a:rPr lang="en-US" sz="2400" dirty="0"/>
              <a:t>Use 1 tablespoon of baking soda in 1 quart (liter) of water to neutralize the acid.</a:t>
            </a:r>
          </a:p>
          <a:p>
            <a:r>
              <a:rPr lang="en-US" sz="2400" dirty="0"/>
              <a:t>Battery Hold-Down</a:t>
            </a:r>
          </a:p>
          <a:p>
            <a:pPr lvl="1"/>
            <a:r>
              <a:rPr lang="en-US" sz="2400" dirty="0"/>
              <a:t>The hold-down bracket should be snug enough to prevent battery movement.</a:t>
            </a:r>
          </a:p>
        </p:txBody>
      </p:sp>
    </p:spTree>
    <p:extLst>
      <p:ext uri="{BB962C8B-B14F-4D97-AF65-F5344CB8AC3E}">
        <p14:creationId xmlns:p14="http://schemas.microsoft.com/office/powerpoint/2010/main" val="2430616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48.3 Baking Soda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43100" y="972475"/>
            <a:ext cx="5257800" cy="42639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334000"/>
            <a:ext cx="7620000" cy="830997"/>
          </a:xfrm>
        </p:spPr>
        <p:txBody>
          <a:bodyPr/>
          <a:lstStyle/>
          <a:p>
            <a:r>
              <a:rPr lang="en-US" sz="2400" dirty="0"/>
              <a:t>Using a baking soda and water paste to remove the corrosion on a battery terminal</a:t>
            </a:r>
          </a:p>
        </p:txBody>
      </p:sp>
    </p:spTree>
    <p:extLst>
      <p:ext uri="{BB962C8B-B14F-4D97-AF65-F5344CB8AC3E}">
        <p14:creationId xmlns:p14="http://schemas.microsoft.com/office/powerpoint/2010/main" val="2541614115"/>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25475</TotalTime>
  <Words>4157</Words>
  <Application>Microsoft Office PowerPoint</Application>
  <PresentationFormat>On-screen Show (4:3)</PresentationFormat>
  <Paragraphs>434</Paragraphs>
  <Slides>65</Slides>
  <Notes>65</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Times New Roman</vt:lpstr>
      <vt:lpstr>Verdana</vt:lpstr>
      <vt:lpstr>Wingdings</vt:lpstr>
      <vt:lpstr>508 Lecture</vt:lpstr>
      <vt:lpstr>Automotive Technology: Principles, Diagnosis, and Service</vt:lpstr>
      <vt:lpstr>Learning Objectives (1 of 2)</vt:lpstr>
      <vt:lpstr>Learning Objectives (2 of 2)</vt:lpstr>
      <vt:lpstr>Battery Service Safety Considerations</vt:lpstr>
      <vt:lpstr>Symptoms of a Weak or Defective Battery</vt:lpstr>
      <vt:lpstr>Figure 48.1 Electrolyte Level Low</vt:lpstr>
      <vt:lpstr>Figure 48.2 Cable End Corrosion</vt:lpstr>
      <vt:lpstr>Battery Maintenance</vt:lpstr>
      <vt:lpstr>Figure 48.3 Baking Soda</vt:lpstr>
      <vt:lpstr>Battery Voltage Test</vt:lpstr>
      <vt:lpstr>Figure 48.4 Open Circuit Voltage Test</vt:lpstr>
      <vt:lpstr>Animation: Meter Usage, Measure Volts (Animation will automatically start)</vt:lpstr>
      <vt:lpstr>Question 1: ?</vt:lpstr>
      <vt:lpstr>Answer 1</vt:lpstr>
      <vt:lpstr>Hydrometer Testing</vt:lpstr>
      <vt:lpstr>Figure 48.5 Temp Correction Chart</vt:lpstr>
      <vt:lpstr>Chart 48.1 Measuring Specific Gravity</vt:lpstr>
      <vt:lpstr>Battery Load Testing</vt:lpstr>
      <vt:lpstr>Figure 48.6 CCA and RC</vt:lpstr>
      <vt:lpstr>Figure 48.7 Battery Tester</vt:lpstr>
      <vt:lpstr>Chart 48.2 State of Charge</vt:lpstr>
      <vt:lpstr>Question 2: ?</vt:lpstr>
      <vt:lpstr>Answer 2</vt:lpstr>
      <vt:lpstr>Frequently Asked Question: Where Is the Battery?   </vt:lpstr>
      <vt:lpstr>Figure 48.8 Parallel Batteries</vt:lpstr>
      <vt:lpstr>Figure 48.9 Series Batteries </vt:lpstr>
      <vt:lpstr>Frequently Asked Question: How Should You Test a Vehicle Equipped with Two Batteries?    </vt:lpstr>
      <vt:lpstr>Electronic Conductance Testing</vt:lpstr>
      <vt:lpstr>Figure 48.10 Conductance Tester</vt:lpstr>
      <vt:lpstr>Figure 48.11 Midtronics Tester</vt:lpstr>
      <vt:lpstr>Frequently Asked Question: What Is the Three-Minute Charge Test?    </vt:lpstr>
      <vt:lpstr>Battery Charging</vt:lpstr>
      <vt:lpstr>Figure 48.12 Battery Charger</vt:lpstr>
      <vt:lpstr>Figure 48.13 Charging Adapters</vt:lpstr>
      <vt:lpstr>Frequently Asked Question: Should Batteries Be Kept Off of Concrete Floors?   </vt:lpstr>
      <vt:lpstr>Battery Charge Time</vt:lpstr>
      <vt:lpstr>Figure 48.14 Float-type Charger </vt:lpstr>
      <vt:lpstr>Jump Starting</vt:lpstr>
      <vt:lpstr>Animation: Jumper Cable Usage (Animation will automatically start)</vt:lpstr>
      <vt:lpstr>Animation: Jump Starting A Hybrid Vehicle (Animation will automatically start)</vt:lpstr>
      <vt:lpstr>Figure 48.15 Jump Box</vt:lpstr>
      <vt:lpstr>Animation: Jumper Box Usage (Animation will automatically start)</vt:lpstr>
      <vt:lpstr>Figure 48.16 Battery Date Sticker</vt:lpstr>
      <vt:lpstr>Battery Electrical Drain Testing (1 of 2)</vt:lpstr>
      <vt:lpstr>Battery Electrical Drain Testing (2 of 2)</vt:lpstr>
      <vt:lpstr>Chart 48.3 State of Charge</vt:lpstr>
      <vt:lpstr>Figure 48.17 Mini-Clamp On DMM</vt:lpstr>
      <vt:lpstr>Animation: Battery Drain Test, Clamp Meter (Animation will automatically start)</vt:lpstr>
      <vt:lpstr>Figure 48.18 Shut-Off Tool</vt:lpstr>
      <vt:lpstr>Question 3: ?</vt:lpstr>
      <vt:lpstr>Answer 3</vt:lpstr>
      <vt:lpstr>Maintaining Electronic Memory Functions</vt:lpstr>
      <vt:lpstr>Figure 48.19 Radio Code</vt:lpstr>
      <vt:lpstr>Figure 48.20 Memory Tool</vt:lpstr>
      <vt:lpstr>Frequently Asked Question: How Is a New Battery Registered?   </vt:lpstr>
      <vt:lpstr>Figure 48.21 Memory Saver Tool</vt:lpstr>
      <vt:lpstr>Frequently Asked Question: Where Is the Battery?   </vt:lpstr>
      <vt:lpstr>Figure 48.22 Memory Saver</vt:lpstr>
      <vt:lpstr>Related Additional Animations</vt:lpstr>
      <vt:lpstr>Animation: Meter Usage, Battery Volt Check (Animation will automatically start)</vt:lpstr>
      <vt:lpstr>Animation: Measure Battery Voltage Drop (Animation will automatically start)</vt:lpstr>
      <vt:lpstr>Animation: Battery Drain Test, Amps (Animation will automatically start)</vt:lpstr>
      <vt:lpstr>Animation: Toyota Battery Control (Animation will automatically start)</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51, Battery Testing and Service</dc:title>
  <dc:subject>2612-Automotive - Core</dc:subject>
  <dc:creator>James D. Halderman</dc:creator>
  <cp:keywords>CONTAINS NOTES</cp:keywords>
  <cp:lastModifiedBy>Glen Plants</cp:lastModifiedBy>
  <cp:revision>4735</cp:revision>
  <dcterms:created xsi:type="dcterms:W3CDTF">2014-07-14T20:04:21Z</dcterms:created>
  <dcterms:modified xsi:type="dcterms:W3CDTF">2023-06-19T16:26:49Z</dcterms:modified>
</cp:coreProperties>
</file>