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1446" r:id="rId2"/>
    <p:sldId id="1134" r:id="rId3"/>
    <p:sldId id="1245" r:id="rId4"/>
    <p:sldId id="1373" r:id="rId5"/>
    <p:sldId id="1428" r:id="rId6"/>
    <p:sldId id="1429" r:id="rId7"/>
    <p:sldId id="1449" r:id="rId8"/>
    <p:sldId id="1450" r:id="rId9"/>
    <p:sldId id="1451" r:id="rId10"/>
    <p:sldId id="1452" r:id="rId11"/>
    <p:sldId id="1378" r:id="rId12"/>
    <p:sldId id="1379" r:id="rId13"/>
    <p:sldId id="1380" r:id="rId14"/>
    <p:sldId id="1434" r:id="rId15"/>
    <p:sldId id="1454" r:id="rId16"/>
    <p:sldId id="1455" r:id="rId17"/>
    <p:sldId id="1357" r:id="rId18"/>
    <p:sldId id="1467" r:id="rId19"/>
    <p:sldId id="1463" r:id="rId20"/>
    <p:sldId id="1384" r:id="rId21"/>
    <p:sldId id="1456" r:id="rId22"/>
    <p:sldId id="1457" r:id="rId23"/>
    <p:sldId id="1464" r:id="rId24"/>
    <p:sldId id="1443" r:id="rId25"/>
    <p:sldId id="1444" r:id="rId26"/>
    <p:sldId id="1458" r:id="rId27"/>
    <p:sldId id="1459" r:id="rId28"/>
    <p:sldId id="1392" r:id="rId29"/>
    <p:sldId id="1437" r:id="rId30"/>
    <p:sldId id="1460" r:id="rId31"/>
    <p:sldId id="1465" r:id="rId32"/>
    <p:sldId id="1466" r:id="rId33"/>
    <p:sldId id="1461" r:id="rId34"/>
    <p:sldId id="1393" r:id="rId35"/>
    <p:sldId id="1394" r:id="rId36"/>
    <p:sldId id="1395" r:id="rId37"/>
    <p:sldId id="1440" r:id="rId38"/>
    <p:sldId id="1462" r:id="rId39"/>
    <p:sldId id="1397" r:id="rId40"/>
    <p:sldId id="1441" r:id="rId41"/>
    <p:sldId id="1442" r:id="rId42"/>
    <p:sldId id="1204" r:id="rId43"/>
    <p:sldId id="107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24">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912">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9" autoAdjust="0"/>
    <p:restoredTop sz="77675" autoAdjust="0"/>
  </p:normalViewPr>
  <p:slideViewPr>
    <p:cSldViewPr>
      <p:cViewPr varScale="1">
        <p:scale>
          <a:sx n="89" d="100"/>
          <a:sy n="89" d="100"/>
        </p:scale>
        <p:origin x="1950" y="78"/>
      </p:cViewPr>
      <p:guideLst>
        <p:guide orient="horz" pos="2160"/>
        <p:guide pos="2880"/>
        <p:guide orient="horz" pos="624"/>
        <p:guide orient="horz" pos="3984"/>
        <p:guide orient="horz" pos="384"/>
        <p:guide orient="horz" pos="144"/>
        <p:guide orient="horz" pos="912"/>
        <p:guide pos="288"/>
        <p:guide pos="5472"/>
      </p:guideLst>
    </p:cSldViewPr>
  </p:slideViewPr>
  <p:outlineViewPr>
    <p:cViewPr>
      <p:scale>
        <a:sx n="25" d="100"/>
        <a:sy n="25" d="100"/>
      </p:scale>
      <p:origin x="18" y="244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6/19/2023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2821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6263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400" b="0" i="0" u="none" strike="noStrike" kern="1200" baseline="0" dirty="0">
                <a:solidFill>
                  <a:schemeClr val="tx1"/>
                </a:solidFill>
                <a:latin typeface="+mn-lt"/>
                <a:ea typeface="+mn-ea"/>
                <a:cs typeface="+mn-cs"/>
              </a:rPr>
              <a:t>A fully charged lead–acid battery has a positive plate of lead dioxide (peroxide) and a negative plate of lead surrounded by a sulfuric acid solution (electrolyte). The difference in potential (voltage) between lead peroxide and lead in acid is approximately 2.1 volts.</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endParaRPr lang="en-US" sz="1400" b="0" i="0" u="none" strike="noStrike" kern="1200" baseline="0" dirty="0">
              <a:solidFill>
                <a:schemeClr val="tx1"/>
              </a:solidFill>
              <a:latin typeface="+mn-lt"/>
              <a:ea typeface="+mn-ea"/>
              <a:cs typeface="+mn-cs"/>
            </a:endParaRPr>
          </a:p>
          <a:p>
            <a:r>
              <a:rPr lang="en-US" sz="1400" b="0" i="0" u="none" strike="noStrike" kern="1200" baseline="0" dirty="0">
                <a:solidFill>
                  <a:schemeClr val="tx1"/>
                </a:solidFill>
                <a:latin typeface="+mn-lt"/>
                <a:ea typeface="+mn-ea"/>
                <a:cs typeface="+mn-cs"/>
              </a:rPr>
              <a:t>DURING  DISCHARGING  The  positive  plate  lead  dioxide (PbO2 ) combines with the SO4 , forming PbSO4 from the electrolyte and releases its O2 into the electrolyte, forming H2O. The negative plate also combines with the SO4 from the electrolyte and becomes lead sulfate (PbSO4 ). ● SEE FIGURE 47–5</a:t>
            </a:r>
            <a:r>
              <a:rPr lang="en-US" sz="1400" b="1" i="0" u="none" strike="noStrike" kern="1200" baseline="0" dirty="0">
                <a:solidFill>
                  <a:schemeClr val="tx1"/>
                </a:solidFill>
                <a:latin typeface="+mn-lt"/>
                <a:ea typeface="+mn-ea"/>
                <a:cs typeface="+mn-cs"/>
              </a:rPr>
              <a:t>.  </a:t>
            </a:r>
            <a:endParaRPr sz="105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0421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sng" strike="noStrike" kern="1200" baseline="0" dirty="0">
                <a:solidFill>
                  <a:schemeClr val="tx1"/>
                </a:solidFill>
                <a:latin typeface="+mn-lt"/>
                <a:ea typeface="+mn-ea"/>
                <a:cs typeface="+mn-cs"/>
              </a:rPr>
              <a:t>FULLY DISCHARGED STATE </a:t>
            </a:r>
            <a:r>
              <a:rPr lang="en-US" sz="1400" b="0" i="0" u="none" strike="noStrike" kern="1200" baseline="0" dirty="0">
                <a:solidFill>
                  <a:schemeClr val="tx1"/>
                </a:solidFill>
                <a:latin typeface="+mn-lt"/>
                <a:ea typeface="+mn-ea"/>
                <a:cs typeface="+mn-cs"/>
              </a:rPr>
              <a:t>When the battery is fully discharged, both the positive and the negative plates are PBSO4 (lead sulfate) and the electrolyte has become water (H2O). As the battery is being discharged, the plates and the electrolyte approach the completely discharged state. There is also the danger of freezing when a battery is discharged because the electrolyte is mostly water</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latin typeface="+mn-lt"/>
                <a:ea typeface="Arial"/>
                <a:cs typeface="Arial"/>
                <a:sym typeface="Arial"/>
              </a:rPr>
              <a:t>During charging</a:t>
            </a:r>
            <a:r>
              <a:rPr lang="en-US" sz="1400" b="0" i="0" u="none" strike="noStrike" cap="none" dirty="0">
                <a:solidFill>
                  <a:schemeClr val="dk1"/>
                </a:solidFill>
                <a:latin typeface="+mn-lt"/>
                <a:ea typeface="Arial"/>
                <a:cs typeface="Arial"/>
                <a:sym typeface="Arial"/>
              </a:rPr>
              <a:t>, the sulfate from the acid leaves both the positive and the negative plates and returns to the electrolyte, where it becomes a normal-strength sulfuric acid solution. The positive plate returns to lead dioxide (PbO2 ), the negative plate is again pure  lead (Pb), and the electrolyte becomes H2SO4 .see Figure 47-6 ●</a:t>
            </a:r>
          </a:p>
          <a:p>
            <a:pPr marL="0" marR="0" lvl="0" indent="0" algn="l" rtl="0">
              <a:lnSpc>
                <a:spcPct val="100000"/>
              </a:lnSpc>
              <a:spcBef>
                <a:spcPts val="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26229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315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mn-lt"/>
                <a:ea typeface="+mn-ea"/>
                <a:cs typeface="+mn-cs"/>
              </a:rPr>
              <a:t>The amount of sulfate in the electrolyte is determined by the electrolyte’s specific gravity, which is </a:t>
            </a:r>
            <a:r>
              <a:rPr lang="en-US" sz="1400" b="1" i="0" u="none" strike="noStrike" kern="1200" baseline="0" dirty="0">
                <a:solidFill>
                  <a:schemeClr val="tx1"/>
                </a:solidFill>
                <a:latin typeface="+mn-lt"/>
                <a:ea typeface="+mn-ea"/>
                <a:cs typeface="+mn-cs"/>
              </a:rPr>
              <a:t>the ratio of the weight of a given volume of a liquid to the weight of an equal volume of water. In other words, the denser the liquid is, the higher its specific gravity</a:t>
            </a:r>
            <a:r>
              <a:rPr lang="en-US" sz="1400" b="0" i="0" u="none" strike="noStrike" kern="1200" baseline="0" dirty="0">
                <a:solidFill>
                  <a:schemeClr val="tx1"/>
                </a:solidFill>
                <a:latin typeface="+mn-lt"/>
                <a:ea typeface="+mn-ea"/>
                <a:cs typeface="+mn-cs"/>
              </a:rPr>
              <a:t>. Pure water is the basis for this measurement and is given a specific gravity of 1.000 at 80°F (27°C). Pure sulfuric acid has a specific gravity of 1.835; the </a:t>
            </a:r>
            <a:r>
              <a:rPr lang="en-US" sz="1400" b="0" i="1" u="none" strike="noStrike" kern="1200" baseline="0" dirty="0">
                <a:solidFill>
                  <a:schemeClr val="tx1"/>
                </a:solidFill>
                <a:latin typeface="+mn-lt"/>
                <a:ea typeface="+mn-ea"/>
                <a:cs typeface="+mn-cs"/>
              </a:rPr>
              <a:t>correct </a:t>
            </a:r>
            <a:r>
              <a:rPr lang="en-US" sz="1400" b="0" i="0" u="none" strike="noStrike" kern="1200" baseline="0" dirty="0">
                <a:solidFill>
                  <a:schemeClr val="tx1"/>
                </a:solidFill>
                <a:latin typeface="+mn-lt"/>
                <a:ea typeface="+mn-ea"/>
                <a:cs typeface="+mn-cs"/>
              </a:rPr>
              <a:t>con- centration of water and sulfuric acid (called electrolyte—64% water, 36% acid) is 1.260 to 1.280 at 80°F (27°C). The higher the battery’s specific gravity, the more fully it is charged. FIGURE 47–7.</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2457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591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comparison showing the relationship among specific gravity, battery voltage, and state of charge.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578096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2588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ea typeface="Arial"/>
                <a:cs typeface="Arial"/>
                <a:sym typeface="Arial"/>
              </a:rPr>
              <a:pPr>
                <a:buSzPct val="25000"/>
              </a:pPr>
              <a:t>27</a:t>
            </a:fld>
            <a:endParaRPr lang="en-US" dirty="0">
              <a:solidFill>
                <a:prstClr val="black"/>
              </a:solidFill>
              <a:ea typeface="Arial"/>
              <a:cs typeface="Arial"/>
              <a:sym typeface="Arial"/>
            </a:endParaRPr>
          </a:p>
        </p:txBody>
      </p:sp>
    </p:spTree>
    <p:extLst>
      <p:ext uri="{BB962C8B-B14F-4D97-AF65-F5344CB8AC3E}">
        <p14:creationId xmlns:p14="http://schemas.microsoft.com/office/powerpoint/2010/main" val="4033769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52660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02541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85716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5981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57673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7069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657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096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561677168"/>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43972" y="409977"/>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978745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jameshalderman.com/a6_vid_lib_page/"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https://jameshalderman.com/a6_anim_lib_pag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47</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lIns="0" tIns="45720" rIns="0" bIns="45720">
            <a:spAutoFit/>
          </a:bodyPr>
          <a:lstStyle/>
          <a:p>
            <a:r>
              <a:rPr lang="en-US" dirty="0"/>
              <a:t>Automotive 12-Volt Batteries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505316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47.4 Battery Cutaway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990599"/>
            <a:ext cx="3721304" cy="526328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392384" cy="1938992"/>
          </a:xfrm>
        </p:spPr>
        <p:txBody>
          <a:bodyPr/>
          <a:lstStyle/>
          <a:p>
            <a:r>
              <a:rPr lang="en-US" sz="2400" dirty="0"/>
              <a:t>Cutaway Battery Showing the Connection of the Cells to Each Other Through the Partition</a:t>
            </a:r>
          </a:p>
        </p:txBody>
      </p:sp>
    </p:spTree>
    <p:extLst>
      <p:ext uri="{BB962C8B-B14F-4D97-AF65-F5344CB8AC3E}">
        <p14:creationId xmlns:p14="http://schemas.microsoft.com/office/powerpoint/2010/main" val="75784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4610"/>
            <a:ext cx="8229600" cy="646331"/>
          </a:xfrm>
        </p:spPr>
        <p:txBody>
          <a:bodyPr>
            <a:spAutoFit/>
          </a:bodyPr>
          <a:lstStyle/>
          <a:p>
            <a:r>
              <a:rPr lang="en-US" dirty="0"/>
              <a:t>Question 1: ?</a:t>
            </a:r>
            <a:endParaRPr lang="en-US" sz="28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What is a battery separator?</a:t>
            </a:r>
          </a:p>
        </p:txBody>
      </p:sp>
    </p:spTree>
    <p:extLst>
      <p:ext uri="{BB962C8B-B14F-4D97-AF65-F5344CB8AC3E}">
        <p14:creationId xmlns:p14="http://schemas.microsoft.com/office/powerpoint/2010/main" val="7223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6278"/>
            <a:ext cx="8229600" cy="646331"/>
          </a:xfrm>
        </p:spPr>
        <p:txBody>
          <a:bodyPr>
            <a:spAutoFit/>
          </a:bodyPr>
          <a:lstStyle/>
          <a:p>
            <a:r>
              <a:rPr lang="en-US" dirty="0"/>
              <a:t>Answer 1</a:t>
            </a:r>
            <a:endParaRPr lang="en-US" sz="2800" dirty="0"/>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US" sz="2400" dirty="0">
                <a:solidFill>
                  <a:srgbClr val="000000"/>
                </a:solidFill>
              </a:rPr>
              <a:t>A Non-conducting spacer, which allow room for the reaction of the acid with both plate materials.</a:t>
            </a:r>
          </a:p>
        </p:txBody>
      </p:sp>
    </p:spTree>
    <p:extLst>
      <p:ext uri="{BB962C8B-B14F-4D97-AF65-F5344CB8AC3E}">
        <p14:creationId xmlns:p14="http://schemas.microsoft.com/office/powerpoint/2010/main" val="2380991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170"/>
            <a:ext cx="8229600" cy="646331"/>
          </a:xfrm>
        </p:spPr>
        <p:txBody>
          <a:bodyPr>
            <a:spAutoFit/>
          </a:bodyPr>
          <a:lstStyle/>
          <a:p>
            <a:r>
              <a:rPr lang="en-US" dirty="0"/>
              <a:t>How a Battery Works </a:t>
            </a:r>
            <a:r>
              <a:rPr lang="en-US" sz="2800" dirty="0"/>
              <a:t>(1 of 2)</a:t>
            </a:r>
          </a:p>
        </p:txBody>
      </p:sp>
      <p:sp>
        <p:nvSpPr>
          <p:cNvPr id="4" name="Content Placeholder 3"/>
          <p:cNvSpPr>
            <a:spLocks noGrp="1"/>
          </p:cNvSpPr>
          <p:nvPr>
            <p:ph idx="1"/>
          </p:nvPr>
        </p:nvSpPr>
        <p:spPr>
          <a:xfrm>
            <a:off x="457200" y="1014695"/>
            <a:ext cx="8229600" cy="3023905"/>
          </a:xfrm>
        </p:spPr>
        <p:txBody>
          <a:bodyPr>
            <a:spAutoFit/>
          </a:bodyPr>
          <a:lstStyle/>
          <a:p>
            <a:r>
              <a:rPr lang="en-US" sz="2400" dirty="0">
                <a:solidFill>
                  <a:srgbClr val="000000"/>
                </a:solidFill>
              </a:rPr>
              <a:t>Principles Involved</a:t>
            </a:r>
          </a:p>
          <a:p>
            <a:pPr lvl="1"/>
            <a:r>
              <a:rPr lang="en-US" sz="2400" dirty="0">
                <a:solidFill>
                  <a:srgbClr val="000000"/>
                </a:solidFill>
              </a:rPr>
              <a:t>When two dissimilar metals are placed in an acid, electrons flow between the metals if a circuit is connected between them.</a:t>
            </a:r>
          </a:p>
          <a:p>
            <a:r>
              <a:rPr lang="en-US" sz="2400" dirty="0">
                <a:solidFill>
                  <a:srgbClr val="000000"/>
                </a:solidFill>
              </a:rPr>
              <a:t>During Discharging</a:t>
            </a:r>
          </a:p>
          <a:p>
            <a:pPr lvl="1"/>
            <a:r>
              <a:rPr lang="en-US" sz="2400" dirty="0">
                <a:solidFill>
                  <a:srgbClr val="000000"/>
                </a:solidFill>
              </a:rPr>
              <a:t>The acid (</a:t>
            </a:r>
            <a:r>
              <a:rPr lang="en-US" sz="2400" kern="0" spc="-350" dirty="0">
                <a:solidFill>
                  <a:srgbClr val="000000"/>
                </a:solidFill>
              </a:rPr>
              <a:t>S </a:t>
            </a:r>
            <a:r>
              <a:rPr lang="en-US" sz="2400" dirty="0">
                <a:solidFill>
                  <a:srgbClr val="000000"/>
                </a:solidFill>
              </a:rPr>
              <a:t>O</a:t>
            </a:r>
            <a:r>
              <a:rPr lang="en-US" sz="2400" baseline="-25000" dirty="0">
                <a:solidFill>
                  <a:srgbClr val="000000"/>
                </a:solidFill>
              </a:rPr>
              <a:t>4</a:t>
            </a:r>
            <a:r>
              <a:rPr lang="en-US" sz="2400" dirty="0">
                <a:solidFill>
                  <a:srgbClr val="000000"/>
                </a:solidFill>
              </a:rPr>
              <a:t>) is leaving the electrolyte and getting onto both plates.</a:t>
            </a:r>
            <a:endParaRPr lang="en-IN" sz="2400" dirty="0">
              <a:solidFill>
                <a:srgbClr val="000000"/>
              </a:solidFill>
            </a:endParaRPr>
          </a:p>
        </p:txBody>
      </p:sp>
    </p:spTree>
    <p:extLst>
      <p:ext uri="{BB962C8B-B14F-4D97-AF65-F5344CB8AC3E}">
        <p14:creationId xmlns:p14="http://schemas.microsoft.com/office/powerpoint/2010/main" val="58121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838"/>
            <a:ext cx="8229600" cy="646331"/>
          </a:xfrm>
        </p:spPr>
        <p:txBody>
          <a:bodyPr>
            <a:spAutoFit/>
          </a:bodyPr>
          <a:lstStyle/>
          <a:p>
            <a:r>
              <a:rPr lang="en-US" dirty="0"/>
              <a:t>How a Battery Works </a:t>
            </a:r>
            <a:r>
              <a:rPr lang="en-US" sz="2800" dirty="0"/>
              <a:t>(2 of 2)</a:t>
            </a:r>
          </a:p>
        </p:txBody>
      </p:sp>
      <p:sp>
        <p:nvSpPr>
          <p:cNvPr id="4" name="Content Placeholder 3"/>
          <p:cNvSpPr>
            <a:spLocks noGrp="1"/>
          </p:cNvSpPr>
          <p:nvPr>
            <p:ph idx="1"/>
          </p:nvPr>
        </p:nvSpPr>
        <p:spPr>
          <a:xfrm>
            <a:off x="457200" y="1026363"/>
            <a:ext cx="8229600" cy="3393237"/>
          </a:xfrm>
        </p:spPr>
        <p:txBody>
          <a:bodyPr>
            <a:spAutoFit/>
          </a:bodyPr>
          <a:lstStyle/>
          <a:p>
            <a:r>
              <a:rPr lang="en-US" sz="2400" dirty="0">
                <a:solidFill>
                  <a:srgbClr val="000000"/>
                </a:solidFill>
              </a:rPr>
              <a:t>Fully Discharged State</a:t>
            </a:r>
          </a:p>
          <a:p>
            <a:pPr lvl="1"/>
            <a:r>
              <a:rPr lang="en-US" sz="2400" dirty="0">
                <a:solidFill>
                  <a:srgbClr val="000000"/>
                </a:solidFill>
              </a:rPr>
              <a:t>Both the positive and the negative plates are Pb</a:t>
            </a:r>
            <a:r>
              <a:rPr lang="en-US" sz="2400" kern="0" spc="-350" dirty="0">
                <a:solidFill>
                  <a:srgbClr val="000000"/>
                </a:solidFill>
              </a:rPr>
              <a:t>S </a:t>
            </a:r>
            <a:r>
              <a:rPr lang="en-US" sz="2400" dirty="0">
                <a:solidFill>
                  <a:srgbClr val="000000"/>
                </a:solidFill>
              </a:rPr>
              <a:t>O</a:t>
            </a:r>
            <a:r>
              <a:rPr lang="en-US" sz="2400" baseline="-25000" dirty="0">
                <a:solidFill>
                  <a:srgbClr val="000000"/>
                </a:solidFill>
              </a:rPr>
              <a:t>4</a:t>
            </a:r>
            <a:r>
              <a:rPr lang="en-US" sz="2400" dirty="0">
                <a:solidFill>
                  <a:srgbClr val="000000"/>
                </a:solidFill>
              </a:rPr>
              <a:t> (lead sulfate) and the electrolyte has become water.</a:t>
            </a:r>
          </a:p>
          <a:p>
            <a:r>
              <a:rPr lang="en-US" sz="2400" dirty="0">
                <a:solidFill>
                  <a:srgbClr val="000000"/>
                </a:solidFill>
              </a:rPr>
              <a:t>During Charging</a:t>
            </a:r>
          </a:p>
          <a:p>
            <a:pPr lvl="1"/>
            <a:r>
              <a:rPr lang="en-US" sz="2400" dirty="0">
                <a:solidFill>
                  <a:srgbClr val="000000"/>
                </a:solidFill>
              </a:rPr>
              <a:t>The sulfate from the acid leaves both the positive and the negative plates and returns to the electrolyte, where it becomes a normal-strength sulfuric acid solution.</a:t>
            </a:r>
          </a:p>
        </p:txBody>
      </p:sp>
    </p:spTree>
    <p:extLst>
      <p:ext uri="{BB962C8B-B14F-4D97-AF65-F5344CB8AC3E}">
        <p14:creationId xmlns:p14="http://schemas.microsoft.com/office/powerpoint/2010/main" val="117848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47.5 Battery Charged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192128" y="1013178"/>
            <a:ext cx="4759743" cy="443088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1028699" y="5565381"/>
            <a:ext cx="7086600" cy="707886"/>
          </a:xfrm>
        </p:spPr>
        <p:txBody>
          <a:bodyPr/>
          <a:lstStyle/>
          <a:p>
            <a:r>
              <a:rPr lang="en-US" sz="2000" dirty="0"/>
              <a:t>Chemical Reaction for a Lead–acid Battery That Is Fully Charged Being Discharged by the Attached Electrical Load</a:t>
            </a:r>
          </a:p>
        </p:txBody>
      </p:sp>
    </p:spTree>
    <p:extLst>
      <p:ext uri="{BB962C8B-B14F-4D97-AF65-F5344CB8AC3E}">
        <p14:creationId xmlns:p14="http://schemas.microsoft.com/office/powerpoint/2010/main" val="2878834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47.6 Discharged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011680" y="973667"/>
            <a:ext cx="5120640" cy="446385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23900" y="5486400"/>
            <a:ext cx="7696200" cy="707886"/>
          </a:xfrm>
        </p:spPr>
        <p:txBody>
          <a:bodyPr/>
          <a:lstStyle/>
          <a:p>
            <a:r>
              <a:rPr lang="en-US" sz="2000" dirty="0"/>
              <a:t>Chemical Reaction for a Lead–acid Battery That Is Fully Discharged Being Charged by the Attached Generator</a:t>
            </a:r>
          </a:p>
        </p:txBody>
      </p:sp>
    </p:spTree>
    <p:extLst>
      <p:ext uri="{BB962C8B-B14F-4D97-AF65-F5344CB8AC3E}">
        <p14:creationId xmlns:p14="http://schemas.microsoft.com/office/powerpoint/2010/main" val="219689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Battery Action</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Lead-Acid_Battery">
            <a:hlinkClick r:id="" action="ppaction://media"/>
            <a:extLst>
              <a:ext uri="{FF2B5EF4-FFF2-40B4-BE49-F238E27FC236}">
                <a16:creationId xmlns:a16="http://schemas.microsoft.com/office/drawing/2014/main" id="{4741CC5C-95DC-42EC-2006-9FAF102F0E0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985680"/>
            <a:ext cx="9144000" cy="5143500"/>
          </a:xfrm>
          <a:prstGeom prst="rect">
            <a:avLst/>
          </a:prstGeom>
        </p:spPr>
      </p:pic>
    </p:spTree>
    <p:extLst>
      <p:ext uri="{BB962C8B-B14F-4D97-AF65-F5344CB8AC3E}">
        <p14:creationId xmlns:p14="http://schemas.microsoft.com/office/powerpoint/2010/main" val="234665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Nickel-Metal-Hydride (NIMH) Battery</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Nickle-Metal_Hydride_Battery">
            <a:hlinkClick r:id="" action="ppaction://media"/>
            <a:extLst>
              <a:ext uri="{FF2B5EF4-FFF2-40B4-BE49-F238E27FC236}">
                <a16:creationId xmlns:a16="http://schemas.microsoft.com/office/drawing/2014/main" id="{27B2BDB9-955A-91B7-C065-D21D1CFC77C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6402" y="1218991"/>
            <a:ext cx="8935040" cy="5025960"/>
          </a:xfrm>
          <a:prstGeom prst="rect">
            <a:avLst/>
          </a:prstGeom>
        </p:spPr>
      </p:pic>
    </p:spTree>
    <p:extLst>
      <p:ext uri="{BB962C8B-B14F-4D97-AF65-F5344CB8AC3E}">
        <p14:creationId xmlns:p14="http://schemas.microsoft.com/office/powerpoint/2010/main" val="296822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982925"/>
            <a:ext cx="8089829" cy="430312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754326"/>
          </a:xfrm>
        </p:spPr>
        <p:txBody>
          <a:bodyPr/>
          <a:lstStyle/>
          <a:p>
            <a:r>
              <a:rPr lang="en-US" dirty="0"/>
              <a:t>Frequently Asked Question: Is There an Easy Way to Remember How a Battery Works?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15797" y="2976620"/>
            <a:ext cx="7543800" cy="3239348"/>
          </a:xfrm>
        </p:spPr>
        <p:txBody>
          <a:bodyPr/>
          <a:lstStyle/>
          <a:p>
            <a:r>
              <a:rPr lang="en-US" sz="2400" b="1" dirty="0"/>
              <a:t>Is There an Easy Way to Remember How a Battery Works? </a:t>
            </a:r>
            <a:r>
              <a:rPr lang="en-US" sz="2400" dirty="0"/>
              <a:t>Yes. Think of the sulfuric acid solution in the electrolyte being deposited, then removed from the  plates.  </a:t>
            </a:r>
            <a:r>
              <a:rPr lang="en-US" sz="2400" b="1" dirty="0"/>
              <a:t>During discharge</a:t>
            </a:r>
            <a:r>
              <a:rPr lang="en-US" sz="2400" dirty="0"/>
              <a:t>. The acid (SO4 ) is leaving the electrolyte and getting onto both plates. </a:t>
            </a:r>
            <a:r>
              <a:rPr lang="en-US" sz="2400" b="1" dirty="0"/>
              <a:t>During charging.</a:t>
            </a:r>
            <a:r>
              <a:rPr lang="en-US" sz="2400" dirty="0"/>
              <a:t> The acid (SO4 ) is being forced from both plates and enters the electrolyte.</a:t>
            </a:r>
          </a:p>
          <a:p>
            <a:endParaRPr lang="en-US" sz="24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28650" y="2050980"/>
            <a:ext cx="766762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401634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52450"/>
          </a:xfrm>
        </p:spPr>
        <p:txBody>
          <a:bodyPr>
            <a:noAutofit/>
          </a:bodyPr>
          <a:lstStyle/>
          <a:p>
            <a:r>
              <a:rPr lang="en-US" dirty="0"/>
              <a:t>Learning Objectives </a:t>
            </a:r>
            <a:endParaRPr lang="en-US" sz="2800" dirty="0"/>
          </a:p>
        </p:txBody>
      </p:sp>
      <p:sp>
        <p:nvSpPr>
          <p:cNvPr id="4" name="Content Placeholder 3"/>
          <p:cNvSpPr>
            <a:spLocks noGrp="1"/>
          </p:cNvSpPr>
          <p:nvPr>
            <p:ph idx="1"/>
          </p:nvPr>
        </p:nvSpPr>
        <p:spPr>
          <a:xfrm>
            <a:off x="457200" y="914400"/>
            <a:ext cx="8229600" cy="1492716"/>
          </a:xfrm>
        </p:spPr>
        <p:txBody>
          <a:bodyPr>
            <a:noAutofit/>
          </a:bodyPr>
          <a:lstStyle/>
          <a:p>
            <a:pPr marL="685800" indent="-685800">
              <a:buNone/>
            </a:pPr>
            <a:r>
              <a:rPr lang="en-IN" sz="2400" b="1" dirty="0">
                <a:solidFill>
                  <a:schemeClr val="bg2"/>
                </a:solidFill>
                <a:latin typeface="+mj-lt"/>
                <a:ea typeface="+mj-ea"/>
                <a:cs typeface="Times New Roman" panose="02020603050405020304" pitchFamily="18" charset="0"/>
              </a:rPr>
              <a:t>47.1 </a:t>
            </a:r>
            <a:r>
              <a:rPr lang="en-US" sz="2400" dirty="0">
                <a:latin typeface="+mj-lt"/>
                <a:ea typeface="+mj-ea"/>
                <a:cs typeface="Times New Roman" panose="02020603050405020304" pitchFamily="18" charset="0"/>
              </a:rPr>
              <a:t>Describe the purpose and function of a battery.</a:t>
            </a:r>
          </a:p>
          <a:p>
            <a:pPr marL="685800" indent="-685800">
              <a:buNone/>
            </a:pPr>
            <a:r>
              <a:rPr lang="en-IN" sz="2400" b="1" dirty="0">
                <a:solidFill>
                  <a:schemeClr val="bg2"/>
                </a:solidFill>
                <a:cs typeface="Times New Roman" panose="02020603050405020304" pitchFamily="18" charset="0"/>
              </a:rPr>
              <a:t>47.2 </a:t>
            </a:r>
            <a:r>
              <a:rPr lang="en-US" sz="2400" dirty="0">
                <a:latin typeface="+mj-lt"/>
                <a:ea typeface="+mj-ea"/>
                <a:cs typeface="Times New Roman" panose="02020603050405020304" pitchFamily="18" charset="0"/>
              </a:rPr>
              <a:t>Describe the construction of a battery.</a:t>
            </a:r>
          </a:p>
          <a:p>
            <a:pPr marL="685800" indent="-685800">
              <a:buNone/>
            </a:pPr>
            <a:r>
              <a:rPr lang="en-IN" sz="2400" b="1" dirty="0">
                <a:solidFill>
                  <a:schemeClr val="bg2"/>
                </a:solidFill>
                <a:cs typeface="Times New Roman" panose="02020603050405020304" pitchFamily="18" charset="0"/>
              </a:rPr>
              <a:t>47.3 </a:t>
            </a:r>
            <a:r>
              <a:rPr lang="en-US" sz="2400" dirty="0">
                <a:latin typeface="+mj-lt"/>
                <a:ea typeface="+mj-ea"/>
                <a:cs typeface="Times New Roman" panose="02020603050405020304" pitchFamily="18" charset="0"/>
              </a:rPr>
              <a:t>Describe how a battery works.</a:t>
            </a:r>
          </a:p>
          <a:p>
            <a:pPr marL="685800" indent="-685800">
              <a:buNone/>
            </a:pPr>
            <a:r>
              <a:rPr lang="en-IN" sz="2400" b="1" dirty="0">
                <a:solidFill>
                  <a:schemeClr val="bg2"/>
                </a:solidFill>
                <a:cs typeface="Times New Roman" panose="02020603050405020304" pitchFamily="18" charset="0"/>
              </a:rPr>
              <a:t>47.4 </a:t>
            </a:r>
            <a:r>
              <a:rPr lang="en-US" sz="2400" dirty="0">
                <a:latin typeface="+mj-lt"/>
                <a:ea typeface="+mj-ea"/>
                <a:cs typeface="Times New Roman" panose="02020603050405020304" pitchFamily="18" charset="0"/>
              </a:rPr>
              <a:t>Discuss specific gravity and how charge indicators work.</a:t>
            </a:r>
          </a:p>
          <a:p>
            <a:pPr marL="685800" indent="-685800">
              <a:buNone/>
            </a:pPr>
            <a:r>
              <a:rPr lang="en-IN" sz="2400" b="1" dirty="0">
                <a:solidFill>
                  <a:schemeClr val="bg2"/>
                </a:solidFill>
                <a:cs typeface="Times New Roman" panose="02020603050405020304" pitchFamily="18" charset="0"/>
              </a:rPr>
              <a:t>47.5 </a:t>
            </a:r>
            <a:r>
              <a:rPr lang="en-US" sz="2400" dirty="0">
                <a:latin typeface="+mj-lt"/>
                <a:ea typeface="+mj-ea"/>
                <a:cs typeface="Times New Roman" panose="02020603050405020304" pitchFamily="18" charset="0"/>
              </a:rPr>
              <a:t>Discuss battery construction types, including valve-regulated batteries.</a:t>
            </a:r>
          </a:p>
          <a:p>
            <a:pPr marL="685800" indent="-685800">
              <a:buNone/>
            </a:pPr>
            <a:r>
              <a:rPr lang="en-IN" sz="2400" b="1" dirty="0">
                <a:solidFill>
                  <a:schemeClr val="bg2"/>
                </a:solidFill>
                <a:cs typeface="Times New Roman" panose="02020603050405020304" pitchFamily="18" charset="0"/>
              </a:rPr>
              <a:t>47.6 </a:t>
            </a:r>
            <a:r>
              <a:rPr lang="en-US" sz="2400" dirty="0">
                <a:latin typeface="+mj-lt"/>
                <a:ea typeface="+mj-ea"/>
                <a:cs typeface="Times New Roman" panose="02020603050405020304" pitchFamily="18" charset="0"/>
              </a:rPr>
              <a:t>Describe the causes and types of battery failure.</a:t>
            </a:r>
          </a:p>
          <a:p>
            <a:pPr marL="685800" indent="-685800">
              <a:buNone/>
            </a:pPr>
            <a:r>
              <a:rPr lang="en-IN" sz="2400" b="1" dirty="0">
                <a:solidFill>
                  <a:schemeClr val="bg2"/>
                </a:solidFill>
                <a:cs typeface="Times New Roman" panose="02020603050405020304" pitchFamily="18" charset="0"/>
              </a:rPr>
              <a:t>47.7 </a:t>
            </a:r>
            <a:r>
              <a:rPr lang="en-US" sz="2400" dirty="0">
                <a:latin typeface="+mj-lt"/>
                <a:ea typeface="+mj-ea"/>
                <a:cs typeface="Times New Roman" panose="02020603050405020304" pitchFamily="18" charset="0"/>
              </a:rPr>
              <a:t>List battery ratings.</a:t>
            </a:r>
          </a:p>
          <a:p>
            <a:pPr marL="685800" indent="-685800">
              <a:buNone/>
            </a:pPr>
            <a:r>
              <a:rPr lang="en-IN" sz="2400" b="1" dirty="0">
                <a:solidFill>
                  <a:schemeClr val="bg2"/>
                </a:solidFill>
                <a:cs typeface="Times New Roman" panose="02020603050405020304" pitchFamily="18" charset="0"/>
              </a:rPr>
              <a:t>47.8 </a:t>
            </a:r>
            <a:r>
              <a:rPr lang="en-US" sz="2400" dirty="0">
                <a:latin typeface="+mj-lt"/>
                <a:ea typeface="+mj-ea"/>
                <a:cs typeface="Times New Roman" panose="02020603050405020304" pitchFamily="18" charset="0"/>
              </a:rPr>
              <a:t>List battery sizes.</a:t>
            </a:r>
            <a:endParaRPr lang="en-IN" sz="2400" dirty="0">
              <a:latin typeface="+mj-lt"/>
              <a:ea typeface="+mj-ea"/>
              <a:cs typeface="Times New Roman" panose="02020603050405020304" pitchFamily="18" charset="0"/>
            </a:endParaRPr>
          </a:p>
        </p:txBody>
      </p:sp>
    </p:spTree>
    <p:extLst>
      <p:ext uri="{BB962C8B-B14F-4D97-AF65-F5344CB8AC3E}">
        <p14:creationId xmlns:p14="http://schemas.microsoft.com/office/powerpoint/2010/main" val="123615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682"/>
            <a:ext cx="8229600" cy="646331"/>
          </a:xfrm>
        </p:spPr>
        <p:txBody>
          <a:bodyPr>
            <a:spAutoFit/>
          </a:bodyPr>
          <a:lstStyle/>
          <a:p>
            <a:r>
              <a:rPr lang="en-US" dirty="0"/>
              <a:t>Specific Gravity</a:t>
            </a:r>
            <a:endParaRPr lang="en-US" sz="2800" dirty="0"/>
          </a:p>
        </p:txBody>
      </p:sp>
      <p:sp>
        <p:nvSpPr>
          <p:cNvPr id="4" name="Content Placeholder 3"/>
          <p:cNvSpPr>
            <a:spLocks noGrp="1"/>
          </p:cNvSpPr>
          <p:nvPr>
            <p:ph idx="1"/>
          </p:nvPr>
        </p:nvSpPr>
        <p:spPr>
          <a:xfrm>
            <a:off x="457200" y="1013207"/>
            <a:ext cx="8229600" cy="3624069"/>
          </a:xfrm>
        </p:spPr>
        <p:txBody>
          <a:bodyPr>
            <a:spAutoFit/>
          </a:bodyPr>
          <a:lstStyle/>
          <a:p>
            <a:r>
              <a:rPr lang="en-US" sz="2400" dirty="0">
                <a:solidFill>
                  <a:srgbClr val="000000"/>
                </a:solidFill>
              </a:rPr>
              <a:t>Definition</a:t>
            </a:r>
          </a:p>
          <a:p>
            <a:pPr lvl="1"/>
            <a:r>
              <a:rPr lang="en-US" sz="2400" dirty="0">
                <a:solidFill>
                  <a:srgbClr val="000000"/>
                </a:solidFill>
              </a:rPr>
              <a:t>The amount of sulfate in the electrolyte.</a:t>
            </a:r>
          </a:p>
          <a:p>
            <a:pPr lvl="1"/>
            <a:r>
              <a:rPr lang="en-US" sz="2400" dirty="0">
                <a:solidFill>
                  <a:srgbClr val="000000"/>
                </a:solidFill>
              </a:rPr>
              <a:t>Denser liquid is, higher its specific gravity</a:t>
            </a:r>
          </a:p>
          <a:p>
            <a:r>
              <a:rPr lang="en-US" sz="2400" dirty="0">
                <a:solidFill>
                  <a:srgbClr val="000000"/>
                </a:solidFill>
              </a:rPr>
              <a:t>Charge Indicators</a:t>
            </a:r>
          </a:p>
          <a:p>
            <a:pPr lvl="1"/>
            <a:r>
              <a:rPr lang="en-US" sz="2400" dirty="0">
                <a:solidFill>
                  <a:srgbClr val="000000"/>
                </a:solidFill>
              </a:rPr>
              <a:t>The indicator is simply a small, ball-type hydrometer that is installed in one cell.</a:t>
            </a:r>
          </a:p>
          <a:p>
            <a:pPr lvl="1"/>
            <a:r>
              <a:rPr lang="en-US" sz="2400" dirty="0">
                <a:solidFill>
                  <a:srgbClr val="000000"/>
                </a:solidFill>
              </a:rPr>
              <a:t>The hydrometer is testing only one cell</a:t>
            </a:r>
          </a:p>
          <a:p>
            <a:pPr lvl="1"/>
            <a:r>
              <a:rPr lang="en-US" sz="2400" dirty="0">
                <a:solidFill>
                  <a:srgbClr val="000000"/>
                </a:solidFill>
              </a:rPr>
              <a:t>May not accurately reflect condition of other cells.</a:t>
            </a:r>
            <a:endParaRPr lang="en-IN" sz="2400" dirty="0">
              <a:solidFill>
                <a:srgbClr val="000000"/>
              </a:solidFill>
            </a:endParaRPr>
          </a:p>
        </p:txBody>
      </p:sp>
    </p:spTree>
    <p:extLst>
      <p:ext uri="{BB962C8B-B14F-4D97-AF65-F5344CB8AC3E}">
        <p14:creationId xmlns:p14="http://schemas.microsoft.com/office/powerpoint/2010/main" val="1328459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47.7 Specific Gravity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562600" y="990600"/>
            <a:ext cx="2805431" cy="515447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4267200" cy="3785652"/>
          </a:xfrm>
        </p:spPr>
        <p:txBody>
          <a:bodyPr/>
          <a:lstStyle/>
          <a:p>
            <a:r>
              <a:rPr lang="en-US" sz="2400" dirty="0"/>
              <a:t>As the Battery Becomes Discharged, the Specific Gravity of the Battery Acid Decreases. Because the Electrolyte Is Close to Water When Discharged, a Dead Battery Can Freeze in Cold Weather</a:t>
            </a:r>
          </a:p>
        </p:txBody>
      </p:sp>
    </p:spTree>
    <p:extLst>
      <p:ext uri="{BB962C8B-B14F-4D97-AF65-F5344CB8AC3E}">
        <p14:creationId xmlns:p14="http://schemas.microsoft.com/office/powerpoint/2010/main" val="3572224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47.8 Charge Indicator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40943" y="990600"/>
            <a:ext cx="4618434" cy="4114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990600"/>
            <a:ext cx="3048000" cy="4191000"/>
          </a:xfrm>
        </p:spPr>
        <p:txBody>
          <a:bodyPr/>
          <a:lstStyle/>
          <a:p>
            <a:r>
              <a:rPr lang="en-US" sz="2000" dirty="0"/>
              <a:t>Typical Battery Charge Indicator. If the Specific Gravity Is Low (Battery Discharged), the Ball Drops Away from the Reflective Prism. When the Battery Is Charged Enough, the Ball Floats and Reflects the Color of the Ball (Usually Green) Back up Through the Sight Glass and the Sight Glass Is Dark</a:t>
            </a:r>
          </a:p>
        </p:txBody>
      </p:sp>
    </p:spTree>
    <p:extLst>
      <p:ext uri="{BB962C8B-B14F-4D97-AF65-F5344CB8AC3E}">
        <p14:creationId xmlns:p14="http://schemas.microsoft.com/office/powerpoint/2010/main" val="2540837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47.1 Specific Gravity</a:t>
            </a: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92690522"/>
              </p:ext>
            </p:extLst>
          </p:nvPr>
        </p:nvGraphicFramePr>
        <p:xfrm>
          <a:off x="990598" y="1466158"/>
          <a:ext cx="6858001" cy="2991537"/>
        </p:xfrm>
        <a:graphic>
          <a:graphicData uri="http://schemas.openxmlformats.org/drawingml/2006/table">
            <a:tbl>
              <a:tblPr firstRow="1"/>
              <a:tblGrid>
                <a:gridCol w="2513018">
                  <a:extLst>
                    <a:ext uri="{9D8B030D-6E8A-4147-A177-3AD203B41FA5}">
                      <a16:colId xmlns:a16="http://schemas.microsoft.com/office/drawing/2014/main" val="20000"/>
                    </a:ext>
                  </a:extLst>
                </a:gridCol>
                <a:gridCol w="2284198">
                  <a:extLst>
                    <a:ext uri="{9D8B030D-6E8A-4147-A177-3AD203B41FA5}">
                      <a16:colId xmlns:a16="http://schemas.microsoft.com/office/drawing/2014/main" val="20001"/>
                    </a:ext>
                  </a:extLst>
                </a:gridCol>
                <a:gridCol w="2060785">
                  <a:extLst>
                    <a:ext uri="{9D8B030D-6E8A-4147-A177-3AD203B41FA5}">
                      <a16:colId xmlns:a16="http://schemas.microsoft.com/office/drawing/2014/main" val="20002"/>
                    </a:ext>
                  </a:extLst>
                </a:gridCol>
              </a:tblGrid>
              <a:tr h="1048442">
                <a:tc>
                  <a:txBody>
                    <a:bodyPr/>
                    <a:lstStyle/>
                    <a:p>
                      <a:pPr marL="0" marR="0">
                        <a:lnSpc>
                          <a:spcPct val="107000"/>
                        </a:lnSpc>
                        <a:spcBef>
                          <a:spcPts val="0"/>
                        </a:spcBef>
                        <a:spcAft>
                          <a:spcPts val="800"/>
                        </a:spcAft>
                      </a:pPr>
                      <a:r>
                        <a:rPr lang="en-US" sz="1800" dirty="0">
                          <a:solidFill>
                            <a:schemeClr val="bg1"/>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solidFill>
                            <a:schemeClr val="bg1"/>
                          </a:solidFill>
                          <a:effectLst/>
                          <a:latin typeface="+mn-lt"/>
                          <a:ea typeface="Calibri" panose="020F0502020204030204" pitchFamily="34" charset="0"/>
                          <a:cs typeface="Times New Roman" panose="02020603050405020304" pitchFamily="18" charset="0"/>
                        </a:rPr>
                        <a:t>SPECIFIC GRAVITY</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0" marR="0">
                        <a:lnSpc>
                          <a:spcPct val="107000"/>
                        </a:lnSpc>
                        <a:spcBef>
                          <a:spcPts val="0"/>
                        </a:spcBef>
                        <a:spcAft>
                          <a:spcPts val="800"/>
                        </a:spcAft>
                      </a:pPr>
                      <a:r>
                        <a:rPr lang="en-US" sz="1800" dirty="0">
                          <a:solidFill>
                            <a:schemeClr val="bg1"/>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solidFill>
                            <a:schemeClr val="bg1"/>
                          </a:solidFill>
                          <a:effectLst/>
                          <a:latin typeface="+mn-lt"/>
                          <a:ea typeface="Calibri" panose="020F0502020204030204" pitchFamily="34" charset="0"/>
                          <a:cs typeface="Times New Roman" panose="02020603050405020304" pitchFamily="18" charset="0"/>
                        </a:rPr>
                        <a:t>STATE OF CHARGE</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0" marR="0">
                        <a:lnSpc>
                          <a:spcPct val="107000"/>
                        </a:lnSpc>
                        <a:spcBef>
                          <a:spcPts val="0"/>
                        </a:spcBef>
                        <a:spcAft>
                          <a:spcPts val="800"/>
                        </a:spcAft>
                      </a:pPr>
                      <a:r>
                        <a:rPr lang="en-US" sz="1800" b="1" dirty="0">
                          <a:solidFill>
                            <a:schemeClr val="bg1"/>
                          </a:solidFill>
                          <a:effectLst/>
                          <a:latin typeface="+mn-lt"/>
                          <a:ea typeface="Calibri" panose="020F0502020204030204" pitchFamily="34" charset="0"/>
                          <a:cs typeface="Times New Roman" panose="02020603050405020304" pitchFamily="18" charset="0"/>
                        </a:rPr>
                        <a:t>BATTERY VOLTAGE (V)</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79042">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1.265</a:t>
                      </a: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Fully charged</a:t>
                      </a: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12.6 or higher</a:t>
                      </a: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79042">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1.225</a:t>
                      </a: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75% charged</a:t>
                      </a: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12.4</a:t>
                      </a: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79042">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1.190</a:t>
                      </a: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50% charged</a:t>
                      </a: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12.2</a:t>
                      </a: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379042">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1.155</a:t>
                      </a: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25% charged</a:t>
                      </a: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12.0</a:t>
                      </a: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426927">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Lower than 1.120</a:t>
                      </a: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Discharged</a:t>
                      </a: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11.9 or lower</a:t>
                      </a: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89660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8663"/>
            <a:ext cx="8229600" cy="646331"/>
          </a:xfrm>
        </p:spPr>
        <p:txBody>
          <a:bodyPr>
            <a:spAutoFit/>
          </a:bodyPr>
          <a:lstStyle/>
          <a:p>
            <a:r>
              <a:rPr lang="en-US" dirty="0"/>
              <a:t>Battery Construction Types </a:t>
            </a:r>
            <a:r>
              <a:rPr lang="en-US" sz="2800" dirty="0"/>
              <a:t>(1 of 2)</a:t>
            </a:r>
          </a:p>
        </p:txBody>
      </p:sp>
      <p:sp>
        <p:nvSpPr>
          <p:cNvPr id="4" name="Content Placeholder 3"/>
          <p:cNvSpPr>
            <a:spLocks noGrp="1"/>
          </p:cNvSpPr>
          <p:nvPr>
            <p:ph idx="1"/>
          </p:nvPr>
        </p:nvSpPr>
        <p:spPr>
          <a:xfrm>
            <a:off x="457200" y="1020663"/>
            <a:ext cx="8229600" cy="4770537"/>
          </a:xfrm>
        </p:spPr>
        <p:txBody>
          <a:bodyPr>
            <a:spAutoFit/>
          </a:bodyPr>
          <a:lstStyle/>
          <a:p>
            <a:r>
              <a:rPr lang="en-US" sz="2400" dirty="0">
                <a:solidFill>
                  <a:srgbClr val="000000"/>
                </a:solidFill>
              </a:rPr>
              <a:t>Flooded Batteries</a:t>
            </a:r>
          </a:p>
          <a:p>
            <a:pPr lvl="1"/>
            <a:r>
              <a:rPr lang="en-US" sz="2400" dirty="0">
                <a:solidFill>
                  <a:srgbClr val="000000"/>
                </a:solidFill>
              </a:rPr>
              <a:t>Conventional batteries use a liquid electrolyte and are called flooded lead acid (</a:t>
            </a:r>
            <a:r>
              <a:rPr lang="en-US" sz="2400" kern="0" spc="-350" dirty="0">
                <a:solidFill>
                  <a:srgbClr val="000000"/>
                </a:solidFill>
              </a:rPr>
              <a:t>F L </a:t>
            </a:r>
            <a:r>
              <a:rPr lang="en-US" sz="2400" dirty="0">
                <a:solidFill>
                  <a:srgbClr val="000000"/>
                </a:solidFill>
              </a:rPr>
              <a:t>A) batteries.</a:t>
            </a:r>
          </a:p>
          <a:p>
            <a:r>
              <a:rPr lang="en-US" sz="2400" dirty="0">
                <a:solidFill>
                  <a:srgbClr val="000000"/>
                </a:solidFill>
              </a:rPr>
              <a:t>Enhanced Flooded Batteries</a:t>
            </a:r>
          </a:p>
          <a:p>
            <a:pPr lvl="1"/>
            <a:r>
              <a:rPr lang="en-US" sz="2400" dirty="0">
                <a:solidFill>
                  <a:srgbClr val="000000"/>
                </a:solidFill>
              </a:rPr>
              <a:t>Is a flooded battery (NOT an absorbed glass mat battery) that is optimized to work with stop/start vehicle systems.</a:t>
            </a:r>
          </a:p>
          <a:p>
            <a:r>
              <a:rPr lang="en-US" sz="2400" dirty="0">
                <a:solidFill>
                  <a:srgbClr val="000000"/>
                </a:solidFill>
              </a:rPr>
              <a:t>Absorbed Glass Mat (</a:t>
            </a:r>
            <a:r>
              <a:rPr lang="en-US" sz="2400" kern="0" spc="-350" dirty="0">
                <a:solidFill>
                  <a:srgbClr val="000000"/>
                </a:solidFill>
              </a:rPr>
              <a:t>A G </a:t>
            </a:r>
            <a:r>
              <a:rPr lang="en-US" sz="2400" dirty="0">
                <a:solidFill>
                  <a:srgbClr val="000000"/>
                </a:solidFill>
              </a:rPr>
              <a:t>M) </a:t>
            </a:r>
          </a:p>
          <a:p>
            <a:pPr lvl="1"/>
            <a:r>
              <a:rPr lang="en-US" sz="2400" dirty="0">
                <a:solidFill>
                  <a:srgbClr val="000000"/>
                </a:solidFill>
              </a:rPr>
              <a:t>The acid used in an (</a:t>
            </a:r>
            <a:r>
              <a:rPr lang="en-US" sz="2400" kern="0" spc="-350" dirty="0">
                <a:solidFill>
                  <a:srgbClr val="000000"/>
                </a:solidFill>
              </a:rPr>
              <a:t>A G </a:t>
            </a:r>
            <a:r>
              <a:rPr lang="en-US" sz="2400" dirty="0">
                <a:solidFill>
                  <a:srgbClr val="000000"/>
                </a:solidFill>
              </a:rPr>
              <a:t>M) battery is totally absorbed into the separator, making the battery leak proof and spill proof.</a:t>
            </a:r>
          </a:p>
        </p:txBody>
      </p:sp>
    </p:spTree>
    <p:extLst>
      <p:ext uri="{BB962C8B-B14F-4D97-AF65-F5344CB8AC3E}">
        <p14:creationId xmlns:p14="http://schemas.microsoft.com/office/powerpoint/2010/main" val="259454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695"/>
            <a:ext cx="8229600" cy="646331"/>
          </a:xfrm>
        </p:spPr>
        <p:txBody>
          <a:bodyPr>
            <a:spAutoFit/>
          </a:bodyPr>
          <a:lstStyle/>
          <a:p>
            <a:r>
              <a:rPr lang="en-US" dirty="0"/>
              <a:t>Battery Construction Types </a:t>
            </a:r>
            <a:r>
              <a:rPr lang="en-US" sz="2800" dirty="0"/>
              <a:t>(2 of 2)</a:t>
            </a:r>
          </a:p>
        </p:txBody>
      </p:sp>
      <p:sp>
        <p:nvSpPr>
          <p:cNvPr id="4" name="Content Placeholder 3"/>
          <p:cNvSpPr>
            <a:spLocks noGrp="1"/>
          </p:cNvSpPr>
          <p:nvPr>
            <p:ph idx="1"/>
          </p:nvPr>
        </p:nvSpPr>
        <p:spPr>
          <a:xfrm>
            <a:off x="457200" y="1014695"/>
            <a:ext cx="8229600" cy="3023905"/>
          </a:xfrm>
        </p:spPr>
        <p:txBody>
          <a:bodyPr>
            <a:spAutoFit/>
          </a:bodyPr>
          <a:lstStyle/>
          <a:p>
            <a:r>
              <a:rPr lang="en-US" sz="2400" dirty="0">
                <a:solidFill>
                  <a:srgbClr val="000000"/>
                </a:solidFill>
              </a:rPr>
              <a:t>Gelled Electrolyte Battery</a:t>
            </a:r>
          </a:p>
          <a:p>
            <a:pPr lvl="1"/>
            <a:r>
              <a:rPr lang="en-US" sz="2400" dirty="0">
                <a:solidFill>
                  <a:srgbClr val="000000"/>
                </a:solidFill>
              </a:rPr>
              <a:t>Silica is added to the electrolyte, which turns the electrolyte into a substance similar to gelatin.</a:t>
            </a:r>
          </a:p>
          <a:p>
            <a:r>
              <a:rPr lang="en-US" sz="2400" dirty="0">
                <a:solidFill>
                  <a:srgbClr val="000000"/>
                </a:solidFill>
              </a:rPr>
              <a:t>Valve-Regulated Lead-Acid Batteries</a:t>
            </a:r>
          </a:p>
          <a:p>
            <a:pPr lvl="1"/>
            <a:r>
              <a:rPr lang="en-US" sz="2400" dirty="0">
                <a:solidFill>
                  <a:srgbClr val="000000"/>
                </a:solidFill>
              </a:rPr>
              <a:t>Use a low-pressure venting system that releases excess gas and automatically reseals if a buildup of gas is created due to overcharging.</a:t>
            </a:r>
          </a:p>
        </p:txBody>
      </p:sp>
    </p:spTree>
    <p:extLst>
      <p:ext uri="{BB962C8B-B14F-4D97-AF65-F5344CB8AC3E}">
        <p14:creationId xmlns:p14="http://schemas.microsoft.com/office/powerpoint/2010/main" val="259454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47.9 AGM Battery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76400" y="874931"/>
            <a:ext cx="5791200" cy="43519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23900" y="5334000"/>
            <a:ext cx="7696200" cy="830997"/>
          </a:xfrm>
        </p:spPr>
        <p:txBody>
          <a:bodyPr/>
          <a:lstStyle/>
          <a:p>
            <a:r>
              <a:rPr lang="en-US" sz="2400" dirty="0"/>
              <a:t>Close Up of a AGM Cell Showing the Mat Totally Encasing the Plates</a:t>
            </a:r>
          </a:p>
        </p:txBody>
      </p:sp>
    </p:spTree>
    <p:extLst>
      <p:ext uri="{BB962C8B-B14F-4D97-AF65-F5344CB8AC3E}">
        <p14:creationId xmlns:p14="http://schemas.microsoft.com/office/powerpoint/2010/main" val="1196386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47.10 AGM Battery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76600" y="1047395"/>
            <a:ext cx="5418138" cy="439865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438400" cy="2667000"/>
          </a:xfrm>
        </p:spPr>
        <p:txBody>
          <a:bodyPr/>
          <a:lstStyle/>
          <a:p>
            <a:r>
              <a:rPr lang="en-US" sz="2400" dirty="0"/>
              <a:t>AGM  Battery Under the Floor next to the Spare Tire on a Lexus N X300h Hybrid-Electric Vehicle</a:t>
            </a:r>
          </a:p>
        </p:txBody>
      </p:sp>
    </p:spTree>
    <p:extLst>
      <p:ext uri="{BB962C8B-B14F-4D97-AF65-F5344CB8AC3E}">
        <p14:creationId xmlns:p14="http://schemas.microsoft.com/office/powerpoint/2010/main" val="498641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0686"/>
            <a:ext cx="8229600" cy="646331"/>
          </a:xfrm>
        </p:spPr>
        <p:txBody>
          <a:bodyPr>
            <a:spAutoFit/>
          </a:bodyPr>
          <a:lstStyle/>
          <a:p>
            <a:r>
              <a:rPr lang="en-US" dirty="0"/>
              <a:t>Causes/Types of Battery Failure </a:t>
            </a:r>
            <a:r>
              <a:rPr lang="en-US" sz="2800" dirty="0"/>
              <a:t>(1 of 2)</a:t>
            </a:r>
          </a:p>
        </p:txBody>
      </p:sp>
      <p:sp>
        <p:nvSpPr>
          <p:cNvPr id="4" name="Content Placeholder 3"/>
          <p:cNvSpPr>
            <a:spLocks noGrp="1"/>
          </p:cNvSpPr>
          <p:nvPr>
            <p:ph idx="1"/>
          </p:nvPr>
        </p:nvSpPr>
        <p:spPr>
          <a:xfrm>
            <a:off x="457200" y="1026405"/>
            <a:ext cx="8229600" cy="3662541"/>
          </a:xfrm>
        </p:spPr>
        <p:txBody>
          <a:bodyPr>
            <a:spAutoFit/>
          </a:bodyPr>
          <a:lstStyle/>
          <a:p>
            <a:r>
              <a:rPr lang="en-US" sz="2400" dirty="0">
                <a:solidFill>
                  <a:srgbClr val="000000"/>
                </a:solidFill>
              </a:rPr>
              <a:t>Normal Life</a:t>
            </a:r>
          </a:p>
          <a:p>
            <a:pPr lvl="1"/>
            <a:r>
              <a:rPr lang="en-US" sz="2400" dirty="0">
                <a:solidFill>
                  <a:srgbClr val="000000"/>
                </a:solidFill>
              </a:rPr>
              <a:t>A useful service life of three to seven years</a:t>
            </a:r>
          </a:p>
          <a:p>
            <a:r>
              <a:rPr lang="en-US" sz="2400" dirty="0">
                <a:solidFill>
                  <a:srgbClr val="000000"/>
                </a:solidFill>
              </a:rPr>
              <a:t>Battery Sulfation</a:t>
            </a:r>
          </a:p>
          <a:p>
            <a:pPr lvl="1"/>
            <a:r>
              <a:rPr lang="en-US" sz="2400" dirty="0">
                <a:solidFill>
                  <a:srgbClr val="000000"/>
                </a:solidFill>
              </a:rPr>
              <a:t>When a battery is left in a discharged condition</a:t>
            </a:r>
          </a:p>
          <a:p>
            <a:r>
              <a:rPr lang="en-US" sz="2400" dirty="0">
                <a:solidFill>
                  <a:srgbClr val="000000"/>
                </a:solidFill>
              </a:rPr>
              <a:t>Charging Voltage</a:t>
            </a:r>
          </a:p>
          <a:p>
            <a:pPr lvl="1"/>
            <a:r>
              <a:rPr lang="en-US" sz="2400" dirty="0">
                <a:solidFill>
                  <a:srgbClr val="000000"/>
                </a:solidFill>
              </a:rPr>
              <a:t>Overcharging also causes the active plate material to disintegrate and fall out of the supporting grid framework</a:t>
            </a:r>
          </a:p>
        </p:txBody>
      </p:sp>
    </p:spTree>
    <p:extLst>
      <p:ext uri="{BB962C8B-B14F-4D97-AF65-F5344CB8AC3E}">
        <p14:creationId xmlns:p14="http://schemas.microsoft.com/office/powerpoint/2010/main" val="17223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Causes/Types of Battery Failure </a:t>
            </a:r>
            <a:r>
              <a:rPr lang="en-US" sz="2800" dirty="0"/>
              <a:t>(2 of 2)</a:t>
            </a:r>
          </a:p>
        </p:txBody>
      </p:sp>
      <p:sp>
        <p:nvSpPr>
          <p:cNvPr id="4" name="Content Placeholder 3"/>
          <p:cNvSpPr>
            <a:spLocks noGrp="1"/>
          </p:cNvSpPr>
          <p:nvPr>
            <p:ph idx="1"/>
          </p:nvPr>
        </p:nvSpPr>
        <p:spPr>
          <a:xfrm>
            <a:off x="457200" y="990600"/>
            <a:ext cx="8229600" cy="3393237"/>
          </a:xfrm>
        </p:spPr>
        <p:txBody>
          <a:bodyPr>
            <a:spAutoFit/>
          </a:bodyPr>
          <a:lstStyle/>
          <a:p>
            <a:r>
              <a:rPr lang="en-US" sz="2400" dirty="0">
                <a:solidFill>
                  <a:srgbClr val="000000"/>
                </a:solidFill>
              </a:rPr>
              <a:t>Battery Hold-Downs</a:t>
            </a:r>
          </a:p>
          <a:p>
            <a:pPr lvl="1"/>
            <a:r>
              <a:rPr lang="en-US" sz="2400" dirty="0">
                <a:solidFill>
                  <a:srgbClr val="000000"/>
                </a:solidFill>
              </a:rPr>
              <a:t>Battery hold-down clamps or brackets help reduce vibration, which can greatly reduce the capacity and life of any battery.</a:t>
            </a:r>
          </a:p>
          <a:p>
            <a:r>
              <a:rPr lang="en-US" sz="2400" dirty="0">
                <a:solidFill>
                  <a:srgbClr val="000000"/>
                </a:solidFill>
              </a:rPr>
              <a:t>Battery Vent Tubes</a:t>
            </a:r>
          </a:p>
          <a:p>
            <a:pPr lvl="1"/>
            <a:r>
              <a:rPr lang="en-US" sz="2400" dirty="0">
                <a:solidFill>
                  <a:srgbClr val="000000"/>
                </a:solidFill>
              </a:rPr>
              <a:t>If a battery is installed inside a vehicle, vent tubes are used to route battery fumes to the outside so they don't get into the passenger compartment.</a:t>
            </a:r>
          </a:p>
        </p:txBody>
      </p:sp>
    </p:spTree>
    <p:extLst>
      <p:ext uri="{BB962C8B-B14F-4D97-AF65-F5344CB8AC3E}">
        <p14:creationId xmlns:p14="http://schemas.microsoft.com/office/powerpoint/2010/main" val="243490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170"/>
            <a:ext cx="8229600" cy="646331"/>
          </a:xfrm>
        </p:spPr>
        <p:txBody>
          <a:bodyPr>
            <a:spAutoFit/>
          </a:bodyPr>
          <a:lstStyle/>
          <a:p>
            <a:r>
              <a:rPr lang="en-US" dirty="0"/>
              <a:t>Introduction</a:t>
            </a:r>
            <a:endParaRPr lang="en-US" sz="2800" dirty="0"/>
          </a:p>
        </p:txBody>
      </p:sp>
      <p:sp>
        <p:nvSpPr>
          <p:cNvPr id="4" name="Content Placeholder 3"/>
          <p:cNvSpPr>
            <a:spLocks noGrp="1"/>
          </p:cNvSpPr>
          <p:nvPr>
            <p:ph idx="1"/>
          </p:nvPr>
        </p:nvSpPr>
        <p:spPr>
          <a:xfrm>
            <a:off x="457200" y="1014695"/>
            <a:ext cx="8229600" cy="3023905"/>
          </a:xfrm>
        </p:spPr>
        <p:txBody>
          <a:bodyPr>
            <a:spAutoFit/>
          </a:bodyPr>
          <a:lstStyle/>
          <a:p>
            <a:r>
              <a:rPr lang="en-IN" sz="2400" dirty="0"/>
              <a:t>Purpose and Function</a:t>
            </a:r>
          </a:p>
          <a:p>
            <a:pPr lvl="1"/>
            <a:r>
              <a:rPr lang="en-IN" sz="2400" dirty="0"/>
              <a:t>The primary purpose of an automotive battery is to provide a source of electrical power for starting, and for electrical demands that exceed alternator output.</a:t>
            </a:r>
          </a:p>
          <a:p>
            <a:r>
              <a:rPr lang="en-IN" sz="2400" dirty="0"/>
              <a:t>Why Batteries are Important</a:t>
            </a:r>
          </a:p>
          <a:p>
            <a:pPr lvl="1"/>
            <a:r>
              <a:rPr lang="en-IN" sz="2400" dirty="0"/>
              <a:t>The battery also acts as a voltage stabilizer for the entire electrical system.</a:t>
            </a:r>
          </a:p>
        </p:txBody>
      </p:sp>
    </p:spTree>
    <p:extLst>
      <p:ext uri="{BB962C8B-B14F-4D97-AF65-F5344CB8AC3E}">
        <p14:creationId xmlns:p14="http://schemas.microsoft.com/office/powerpoint/2010/main" val="1563487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47.11 Battery Hold Down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2868" y="990600"/>
            <a:ext cx="5007308" cy="440001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971800" cy="3048000"/>
          </a:xfrm>
        </p:spPr>
        <p:txBody>
          <a:bodyPr/>
          <a:lstStyle/>
          <a:p>
            <a:r>
              <a:rPr lang="en-US" sz="2400" dirty="0"/>
              <a:t>Typical Battery Hold-down Bracket. All Batteries Should Use a Bracket to Prevent Battery Damage Due to Vibration and Shock</a:t>
            </a:r>
          </a:p>
        </p:txBody>
      </p:sp>
    </p:spTree>
    <p:extLst>
      <p:ext uri="{BB962C8B-B14F-4D97-AF65-F5344CB8AC3E}">
        <p14:creationId xmlns:p14="http://schemas.microsoft.com/office/powerpoint/2010/main" val="2093530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627881"/>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Determines Battery Capacity?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643254"/>
            <a:ext cx="7543800" cy="3362459"/>
          </a:xfrm>
        </p:spPr>
        <p:txBody>
          <a:bodyPr/>
          <a:lstStyle/>
          <a:p>
            <a:r>
              <a:rPr lang="en-US" sz="2000" b="1" dirty="0"/>
              <a:t>What Determines Battery Capacity? </a:t>
            </a:r>
            <a:r>
              <a:rPr lang="en-US" sz="2000" dirty="0"/>
              <a:t>The capacity of any battery is determined by the amount of active plate material in the battery. A battery with a large number of thin plates can produce high current for a short period. If a few thick plates are used, the battery can produce low current for a long period. A trolling motor battery used for fishing must supply a low current for a long period of time. An automotive battery is required to produce a high current for a short period for cranking. Therefore, every battery is designed for a specific application.</a:t>
            </a:r>
          </a:p>
          <a:p>
            <a:endParaRPr lang="en-US" sz="20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28650" y="1813216"/>
            <a:ext cx="766762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023871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627881"/>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Is Deep Cycling?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643254"/>
            <a:ext cx="7543800" cy="3362459"/>
          </a:xfrm>
        </p:spPr>
        <p:txBody>
          <a:bodyPr/>
          <a:lstStyle/>
          <a:p>
            <a:r>
              <a:rPr lang="en-US" sz="2000" b="1" dirty="0"/>
              <a:t>What Is Deep Cycling? </a:t>
            </a:r>
            <a:r>
              <a:rPr lang="en-US" sz="2000" dirty="0"/>
              <a:t>Deep cycling is almost fully discharging a battery and then completely recharging it. Golf cart batteries are an example of lead–acid batteries that must be designed to be deep cycled. A golf cart must be able to cover two 18-hole rounds of golf and then be fully recharged overnight.  Charging is hard on batteries because the internal heat generated can cause plate warpage, so these specially designed batteries use thicker plate grids that resist warpage. Normal automotive batteries are not designed for repeated deep cycling.</a:t>
            </a:r>
          </a:p>
          <a:p>
            <a:endParaRPr lang="en-US" sz="20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28650" y="1813216"/>
            <a:ext cx="766762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82335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47.12 Battery Vent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29000" y="1029910"/>
            <a:ext cx="5265738" cy="431599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590800" cy="2438400"/>
          </a:xfrm>
        </p:spPr>
        <p:txBody>
          <a:bodyPr/>
          <a:lstStyle/>
          <a:p>
            <a:r>
              <a:rPr lang="en-US" sz="2400" dirty="0"/>
              <a:t>Battery Installed Under the Rear Seat of a Cadillac Showing the Vent Tubes</a:t>
            </a:r>
          </a:p>
        </p:txBody>
      </p:sp>
    </p:spTree>
    <p:extLst>
      <p:ext uri="{BB962C8B-B14F-4D97-AF65-F5344CB8AC3E}">
        <p14:creationId xmlns:p14="http://schemas.microsoft.com/office/powerpoint/2010/main" val="263679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0810"/>
            <a:ext cx="8229600" cy="646331"/>
          </a:xfrm>
        </p:spPr>
        <p:txBody>
          <a:bodyPr>
            <a:spAutoFit/>
          </a:bodyPr>
          <a:lstStyle/>
          <a:p>
            <a:r>
              <a:rPr lang="en-US" dirty="0"/>
              <a:t>Question 2: ?</a:t>
            </a:r>
            <a:endParaRPr lang="en-US" sz="2000" dirty="0"/>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US" sz="2400" dirty="0">
                <a:solidFill>
                  <a:srgbClr val="000000"/>
                </a:solidFill>
              </a:rPr>
              <a:t>What is meant by a sulfated battery?</a:t>
            </a:r>
          </a:p>
        </p:txBody>
      </p:sp>
    </p:spTree>
    <p:extLst>
      <p:ext uri="{BB962C8B-B14F-4D97-AF65-F5344CB8AC3E}">
        <p14:creationId xmlns:p14="http://schemas.microsoft.com/office/powerpoint/2010/main" val="1197453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6278"/>
            <a:ext cx="8229600" cy="646331"/>
          </a:xfrm>
        </p:spPr>
        <p:txBody>
          <a:bodyPr>
            <a:spAutoFit/>
          </a:bodyPr>
          <a:lstStyle/>
          <a:p>
            <a:r>
              <a:rPr lang="en-US" dirty="0"/>
              <a:t>Answer 2</a:t>
            </a:r>
            <a:endParaRPr lang="en-US" sz="2000" dirty="0"/>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US" sz="2400" dirty="0">
                <a:solidFill>
                  <a:srgbClr val="000000"/>
                </a:solidFill>
              </a:rPr>
              <a:t>When a battery is left in a discharged condition, the lead sulfate re-crystallizes into hard lead sulfate.</a:t>
            </a:r>
            <a:endParaRPr lang="en-IN" sz="2400" dirty="0">
              <a:solidFill>
                <a:srgbClr val="000000"/>
              </a:solidFill>
            </a:endParaRPr>
          </a:p>
        </p:txBody>
      </p:sp>
    </p:spTree>
    <p:extLst>
      <p:ext uri="{BB962C8B-B14F-4D97-AF65-F5344CB8AC3E}">
        <p14:creationId xmlns:p14="http://schemas.microsoft.com/office/powerpoint/2010/main" val="264293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470"/>
            <a:ext cx="8229600" cy="646331"/>
          </a:xfrm>
        </p:spPr>
        <p:txBody>
          <a:bodyPr>
            <a:spAutoFit/>
          </a:bodyPr>
          <a:lstStyle/>
          <a:p>
            <a:r>
              <a:rPr lang="en-US" dirty="0"/>
              <a:t>Battery Ratings </a:t>
            </a:r>
            <a:r>
              <a:rPr lang="en-US" sz="2800" dirty="0"/>
              <a:t>(1 of 2)</a:t>
            </a:r>
          </a:p>
        </p:txBody>
      </p:sp>
      <p:sp>
        <p:nvSpPr>
          <p:cNvPr id="4" name="Content Placeholder 3"/>
          <p:cNvSpPr>
            <a:spLocks noGrp="1"/>
          </p:cNvSpPr>
          <p:nvPr>
            <p:ph idx="1"/>
          </p:nvPr>
        </p:nvSpPr>
        <p:spPr>
          <a:xfrm>
            <a:off x="457200" y="1008995"/>
            <a:ext cx="8229600" cy="4401205"/>
          </a:xfrm>
        </p:spPr>
        <p:txBody>
          <a:bodyPr>
            <a:spAutoFit/>
          </a:bodyPr>
          <a:lstStyle/>
          <a:p>
            <a:r>
              <a:rPr lang="en-US" sz="2400" dirty="0">
                <a:solidFill>
                  <a:srgbClr val="000000"/>
                </a:solidFill>
              </a:rPr>
              <a:t>Cold-Cranking Amps</a:t>
            </a:r>
          </a:p>
          <a:p>
            <a:pPr lvl="1"/>
            <a:r>
              <a:rPr lang="en-US" sz="2400" dirty="0">
                <a:solidFill>
                  <a:srgbClr val="000000"/>
                </a:solidFill>
              </a:rPr>
              <a:t>The number of amperes that can be supplied by a battery at 0°F (-18°C) for 30 seconds while the battery still maintains a voltage of 1.2 volts per cell or higher.</a:t>
            </a:r>
          </a:p>
          <a:p>
            <a:r>
              <a:rPr lang="en-US" sz="2400" dirty="0">
                <a:solidFill>
                  <a:srgbClr val="000000"/>
                </a:solidFill>
              </a:rPr>
              <a:t>Cranking Amps</a:t>
            </a:r>
          </a:p>
          <a:p>
            <a:pPr lvl="1"/>
            <a:r>
              <a:rPr lang="en-US" sz="2400" dirty="0">
                <a:solidFill>
                  <a:srgbClr val="000000"/>
                </a:solidFill>
              </a:rPr>
              <a:t>The number of amperes that can be supplied by a battery at 32°F (0°C).</a:t>
            </a:r>
          </a:p>
          <a:p>
            <a:r>
              <a:rPr lang="en-US" sz="2400" dirty="0">
                <a:solidFill>
                  <a:srgbClr val="000000"/>
                </a:solidFill>
              </a:rPr>
              <a:t>Marine Cranking Amps</a:t>
            </a:r>
          </a:p>
          <a:p>
            <a:pPr lvl="1"/>
            <a:r>
              <a:rPr lang="en-US" sz="2400" dirty="0">
                <a:solidFill>
                  <a:srgbClr val="000000"/>
                </a:solidFill>
              </a:rPr>
              <a:t>Similar to cranking amperes and is tested at 32°F (0°C).	</a:t>
            </a:r>
          </a:p>
        </p:txBody>
      </p:sp>
    </p:spTree>
    <p:extLst>
      <p:ext uri="{BB962C8B-B14F-4D97-AF65-F5344CB8AC3E}">
        <p14:creationId xmlns:p14="http://schemas.microsoft.com/office/powerpoint/2010/main" val="1108800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170"/>
            <a:ext cx="8229600" cy="646331"/>
          </a:xfrm>
        </p:spPr>
        <p:txBody>
          <a:bodyPr>
            <a:spAutoFit/>
          </a:bodyPr>
          <a:lstStyle/>
          <a:p>
            <a:r>
              <a:rPr lang="en-US" dirty="0"/>
              <a:t>Battery Ratings </a:t>
            </a:r>
            <a:r>
              <a:rPr lang="en-US" sz="2800" dirty="0"/>
              <a:t>(2 of 2)</a:t>
            </a:r>
          </a:p>
        </p:txBody>
      </p:sp>
      <p:sp>
        <p:nvSpPr>
          <p:cNvPr id="4" name="Content Placeholder 3"/>
          <p:cNvSpPr>
            <a:spLocks noGrp="1"/>
          </p:cNvSpPr>
          <p:nvPr>
            <p:ph idx="1"/>
          </p:nvPr>
        </p:nvSpPr>
        <p:spPr>
          <a:xfrm>
            <a:off x="457200" y="1014695"/>
            <a:ext cx="8229600" cy="3023905"/>
          </a:xfrm>
        </p:spPr>
        <p:txBody>
          <a:bodyPr>
            <a:spAutoFit/>
          </a:bodyPr>
          <a:lstStyle/>
          <a:p>
            <a:r>
              <a:rPr lang="en-US" sz="2400" dirty="0">
                <a:solidFill>
                  <a:srgbClr val="000000"/>
                </a:solidFill>
              </a:rPr>
              <a:t>Reserve Capacity</a:t>
            </a:r>
          </a:p>
          <a:p>
            <a:pPr lvl="1"/>
            <a:r>
              <a:rPr lang="en-US" sz="2400" dirty="0">
                <a:solidFill>
                  <a:srgbClr val="000000"/>
                </a:solidFill>
              </a:rPr>
              <a:t>The number of minutes that the battery can produce 25 amperes and still have a battery voltage of 1.75 volts per cell (10.5 volts for a 12-volt battery).</a:t>
            </a:r>
          </a:p>
          <a:p>
            <a:r>
              <a:rPr lang="en-US" sz="2400" dirty="0">
                <a:solidFill>
                  <a:srgbClr val="000000"/>
                </a:solidFill>
              </a:rPr>
              <a:t>Ampere Hour</a:t>
            </a:r>
          </a:p>
          <a:p>
            <a:pPr lvl="1"/>
            <a:r>
              <a:rPr lang="en-US" sz="2400" dirty="0">
                <a:solidFill>
                  <a:srgbClr val="000000"/>
                </a:solidFill>
              </a:rPr>
              <a:t>Measures how many amperes of current the battery can produce over a period of time.</a:t>
            </a:r>
          </a:p>
        </p:txBody>
      </p:sp>
    </p:spTree>
    <p:extLst>
      <p:ext uri="{BB962C8B-B14F-4D97-AF65-F5344CB8AC3E}">
        <p14:creationId xmlns:p14="http://schemas.microsoft.com/office/powerpoint/2010/main" val="2754124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47.13 Battery Rating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133600" y="990600"/>
            <a:ext cx="4876800" cy="366484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23900" y="4768907"/>
            <a:ext cx="7696200" cy="1323439"/>
          </a:xfrm>
        </p:spPr>
        <p:txBody>
          <a:bodyPr/>
          <a:lstStyle/>
          <a:p>
            <a:r>
              <a:rPr lang="en-US" sz="2000" dirty="0"/>
              <a:t>This Battery Has a Cranking Amperes (C A) Rating of 1,000. This Means That This Battery Is Capable of Cranking an Engine for 30 Seconds at a Temperature of 32°F (0°C) at a Minimum of 1.2 Volts per Cell (7.2 Volts for a 12-Volt Battery)</a:t>
            </a:r>
          </a:p>
        </p:txBody>
      </p:sp>
    </p:spTree>
    <p:extLst>
      <p:ext uri="{BB962C8B-B14F-4D97-AF65-F5344CB8AC3E}">
        <p14:creationId xmlns:p14="http://schemas.microsoft.com/office/powerpoint/2010/main" val="2595580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075"/>
            <a:ext cx="8229600" cy="646331"/>
          </a:xfrm>
        </p:spPr>
        <p:txBody>
          <a:bodyPr>
            <a:spAutoFit/>
          </a:bodyPr>
          <a:lstStyle/>
          <a:p>
            <a:r>
              <a:rPr lang="en-US" dirty="0"/>
              <a:t>Battery Sizes</a:t>
            </a:r>
            <a:endParaRPr lang="en-US" sz="2000" dirty="0"/>
          </a:p>
        </p:txBody>
      </p:sp>
      <p:sp>
        <p:nvSpPr>
          <p:cNvPr id="4" name="Content Placeholder 3"/>
          <p:cNvSpPr>
            <a:spLocks noGrp="1"/>
          </p:cNvSpPr>
          <p:nvPr>
            <p:ph idx="1"/>
          </p:nvPr>
        </p:nvSpPr>
        <p:spPr>
          <a:xfrm>
            <a:off x="457200" y="990600"/>
            <a:ext cx="8229600" cy="4495800"/>
          </a:xfrm>
        </p:spPr>
        <p:txBody>
          <a:bodyPr>
            <a:spAutoFit/>
          </a:bodyPr>
          <a:lstStyle/>
          <a:p>
            <a:r>
              <a:rPr lang="en-US" sz="2400" spc="-350" dirty="0">
                <a:solidFill>
                  <a:srgbClr val="000000"/>
                </a:solidFill>
              </a:rPr>
              <a:t>B C </a:t>
            </a:r>
            <a:r>
              <a:rPr lang="en-US" sz="2400" dirty="0">
                <a:solidFill>
                  <a:srgbClr val="000000"/>
                </a:solidFill>
              </a:rPr>
              <a:t>I Group Sizes</a:t>
            </a:r>
          </a:p>
          <a:p>
            <a:pPr lvl="1"/>
            <a:r>
              <a:rPr lang="en-US" sz="2400" dirty="0">
                <a:solidFill>
                  <a:srgbClr val="000000"/>
                </a:solidFill>
              </a:rPr>
              <a:t>Battery sizes are standardized by the Battery Council International (</a:t>
            </a:r>
            <a:r>
              <a:rPr lang="en-US" sz="2400" spc="-350" dirty="0">
                <a:solidFill>
                  <a:srgbClr val="000000"/>
                </a:solidFill>
              </a:rPr>
              <a:t>B C </a:t>
            </a:r>
            <a:r>
              <a:rPr lang="en-US" sz="2400" dirty="0">
                <a:solidFill>
                  <a:srgbClr val="000000"/>
                </a:solidFill>
              </a:rPr>
              <a:t>I).</a:t>
            </a:r>
          </a:p>
          <a:p>
            <a:r>
              <a:rPr lang="en-US" sz="2400" dirty="0">
                <a:solidFill>
                  <a:srgbClr val="000000"/>
                </a:solidFill>
              </a:rPr>
              <a:t>Typical Group Size Applications</a:t>
            </a:r>
          </a:p>
          <a:p>
            <a:pPr lvl="1"/>
            <a:r>
              <a:rPr lang="en-US" sz="2400" dirty="0">
                <a:solidFill>
                  <a:srgbClr val="000000"/>
                </a:solidFill>
              </a:rPr>
              <a:t>24/24F (top terminals)</a:t>
            </a:r>
          </a:p>
          <a:p>
            <a:pPr lvl="1"/>
            <a:r>
              <a:rPr lang="en-US" sz="2400" dirty="0">
                <a:solidFill>
                  <a:srgbClr val="000000"/>
                </a:solidFill>
              </a:rPr>
              <a:t>34/78 (dual terminals, both side and top posts)</a:t>
            </a:r>
          </a:p>
          <a:p>
            <a:pPr lvl="1"/>
            <a:r>
              <a:rPr lang="en-US" sz="2400" dirty="0">
                <a:solidFill>
                  <a:srgbClr val="000000"/>
                </a:solidFill>
              </a:rPr>
              <a:t>35 (top terminals)</a:t>
            </a:r>
          </a:p>
          <a:p>
            <a:pPr lvl="1"/>
            <a:r>
              <a:rPr lang="en-US" sz="2400" dirty="0">
                <a:solidFill>
                  <a:srgbClr val="000000"/>
                </a:solidFill>
              </a:rPr>
              <a:t>65 (top terminals)</a:t>
            </a:r>
          </a:p>
          <a:p>
            <a:pPr lvl="1"/>
            <a:r>
              <a:rPr lang="en-US" sz="2400" dirty="0">
                <a:solidFill>
                  <a:srgbClr val="000000"/>
                </a:solidFill>
              </a:rPr>
              <a:t>75 (side terminals)</a:t>
            </a:r>
          </a:p>
          <a:p>
            <a:pPr lvl="1"/>
            <a:r>
              <a:rPr lang="en-US" sz="2400" dirty="0">
                <a:solidFill>
                  <a:srgbClr val="000000"/>
                </a:solidFill>
              </a:rPr>
              <a:t>78 (side terminals)</a:t>
            </a:r>
          </a:p>
        </p:txBody>
      </p:sp>
    </p:spTree>
    <p:extLst>
      <p:ext uri="{BB962C8B-B14F-4D97-AF65-F5344CB8AC3E}">
        <p14:creationId xmlns:p14="http://schemas.microsoft.com/office/powerpoint/2010/main" val="21721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9138"/>
            <a:ext cx="8229600" cy="646331"/>
          </a:xfrm>
        </p:spPr>
        <p:txBody>
          <a:bodyPr>
            <a:spAutoFit/>
          </a:bodyPr>
          <a:lstStyle/>
          <a:p>
            <a:r>
              <a:rPr lang="en-IN" dirty="0"/>
              <a:t>Battery Construction </a:t>
            </a:r>
            <a:r>
              <a:rPr lang="en-IN" sz="2800" dirty="0"/>
              <a:t>(1 of 3)</a:t>
            </a:r>
            <a:endParaRPr lang="en-US" sz="2800" dirty="0"/>
          </a:p>
        </p:txBody>
      </p:sp>
      <p:sp>
        <p:nvSpPr>
          <p:cNvPr id="4" name="Content Placeholder 3"/>
          <p:cNvSpPr>
            <a:spLocks noGrp="1"/>
          </p:cNvSpPr>
          <p:nvPr>
            <p:ph idx="1"/>
          </p:nvPr>
        </p:nvSpPr>
        <p:spPr>
          <a:xfrm>
            <a:off x="457200" y="1020663"/>
            <a:ext cx="8229600" cy="4770537"/>
          </a:xfrm>
        </p:spPr>
        <p:txBody>
          <a:bodyPr>
            <a:spAutoFit/>
          </a:bodyPr>
          <a:lstStyle/>
          <a:p>
            <a:r>
              <a:rPr lang="en-IN" sz="2400" dirty="0"/>
              <a:t>Case</a:t>
            </a:r>
          </a:p>
          <a:p>
            <a:pPr lvl="1"/>
            <a:r>
              <a:rPr lang="en-IN" sz="2400" dirty="0"/>
              <a:t>Constructed of polypropylene, a thin (approximately 0.08 inch or 0.02 millimeter thick), strong, and lightweight plastic.</a:t>
            </a:r>
          </a:p>
          <a:p>
            <a:r>
              <a:rPr lang="en-IN" sz="2400" dirty="0"/>
              <a:t>Grids</a:t>
            </a:r>
          </a:p>
          <a:p>
            <a:pPr lvl="1"/>
            <a:r>
              <a:rPr lang="en-IN" sz="2400" dirty="0"/>
              <a:t>Each positive and negative plate in a battery is constructed on a framework, or grid, made primarily of lead.</a:t>
            </a:r>
          </a:p>
          <a:p>
            <a:r>
              <a:rPr lang="en-IN" sz="2400" dirty="0"/>
              <a:t>Positive Plates	</a:t>
            </a:r>
          </a:p>
          <a:p>
            <a:pPr lvl="1"/>
            <a:r>
              <a:rPr lang="en-IN" sz="2400" dirty="0"/>
              <a:t>The positive plates have lead dioxide (peroxide) placed onto the grid framework</a:t>
            </a:r>
          </a:p>
        </p:txBody>
      </p:sp>
    </p:spTree>
    <p:extLst>
      <p:ext uri="{BB962C8B-B14F-4D97-AF65-F5344CB8AC3E}">
        <p14:creationId xmlns:p14="http://schemas.microsoft.com/office/powerpoint/2010/main" val="2162677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0810"/>
            <a:ext cx="8229600" cy="646331"/>
          </a:xfrm>
        </p:spPr>
        <p:txBody>
          <a:bodyPr>
            <a:spAutoFit/>
          </a:bodyPr>
          <a:lstStyle/>
          <a:p>
            <a:r>
              <a:rPr lang="en-US" dirty="0"/>
              <a:t>Question 3: ?</a:t>
            </a:r>
            <a:endParaRPr lang="en-US" sz="2000" dirty="0"/>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US" sz="2400" dirty="0">
                <a:solidFill>
                  <a:srgbClr val="000000"/>
                </a:solidFill>
              </a:rPr>
              <a:t>What does the </a:t>
            </a:r>
            <a:r>
              <a:rPr lang="en-US" sz="2400" spc="-350" dirty="0">
                <a:solidFill>
                  <a:srgbClr val="000000"/>
                </a:solidFill>
              </a:rPr>
              <a:t>B C </a:t>
            </a:r>
            <a:r>
              <a:rPr lang="en-US" sz="2400" dirty="0">
                <a:solidFill>
                  <a:srgbClr val="000000"/>
                </a:solidFill>
              </a:rPr>
              <a:t>I group number mean?</a:t>
            </a:r>
          </a:p>
        </p:txBody>
      </p:sp>
    </p:spTree>
    <p:extLst>
      <p:ext uri="{BB962C8B-B14F-4D97-AF65-F5344CB8AC3E}">
        <p14:creationId xmlns:p14="http://schemas.microsoft.com/office/powerpoint/2010/main" val="2169199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0810"/>
            <a:ext cx="8229600" cy="646331"/>
          </a:xfrm>
        </p:spPr>
        <p:txBody>
          <a:bodyPr>
            <a:spAutoFit/>
          </a:bodyPr>
          <a:lstStyle/>
          <a:p>
            <a:r>
              <a:rPr lang="en-US" dirty="0"/>
              <a:t>Answer 3</a:t>
            </a:r>
            <a:endParaRPr lang="en-US" sz="2000" dirty="0"/>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US" sz="2400" dirty="0">
                <a:solidFill>
                  <a:srgbClr val="000000"/>
                </a:solidFill>
              </a:rPr>
              <a:t>The battery is a specific size and terminal configuration.</a:t>
            </a:r>
          </a:p>
        </p:txBody>
      </p:sp>
    </p:spTree>
    <p:extLst>
      <p:ext uri="{BB962C8B-B14F-4D97-AF65-F5344CB8AC3E}">
        <p14:creationId xmlns:p14="http://schemas.microsoft.com/office/powerpoint/2010/main" val="636050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Electrical and Electronic Systems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(A6) Electrical/Electronic Systems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30887"/>
          </a:xfrm>
          <a:prstGeom prst="rect">
            <a:avLst/>
          </a:prstGeom>
          <a:noFill/>
        </p:spPr>
        <p:txBody>
          <a:bodyPr wrap="square" rtlCol="0">
            <a:spAutoFit/>
          </a:bodyPr>
          <a:lstStyle/>
          <a:p>
            <a:r>
              <a:rPr lang="en-US" sz="2200" dirty="0"/>
              <a:t>Animations Link: </a:t>
            </a:r>
            <a:r>
              <a:rPr lang="en-US" sz="2200" dirty="0">
                <a:hlinkClick r:id="rId4"/>
              </a:rPr>
              <a:t>(A6) Electrical/Electronic Systems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23825"/>
            <a:ext cx="8229600" cy="567581"/>
          </a:xfrm>
        </p:spPr>
        <p:txBody>
          <a:bodyPr lIns="0" tIns="0" rIns="0" bIns="0">
            <a:noAutofit/>
          </a:bodyPr>
          <a:lstStyle/>
          <a:p>
            <a:pPr>
              <a:spcBef>
                <a:spcPct val="0"/>
              </a:spcBef>
            </a:pPr>
            <a:r>
              <a:rPr lang="en-US" sz="3600" dirty="0"/>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IN" dirty="0"/>
              <a:t>Battery Construction </a:t>
            </a:r>
            <a:r>
              <a:rPr lang="en-IN" sz="2800" dirty="0"/>
              <a:t>(2 of 3)</a:t>
            </a:r>
            <a:endParaRPr lang="en-US" sz="2800" dirty="0"/>
          </a:p>
        </p:txBody>
      </p:sp>
      <p:sp>
        <p:nvSpPr>
          <p:cNvPr id="4" name="Content Placeholder 3"/>
          <p:cNvSpPr>
            <a:spLocks noGrp="1"/>
          </p:cNvSpPr>
          <p:nvPr>
            <p:ph idx="1"/>
          </p:nvPr>
        </p:nvSpPr>
        <p:spPr>
          <a:xfrm>
            <a:off x="457200" y="1000125"/>
            <a:ext cx="8229600" cy="4031873"/>
          </a:xfrm>
        </p:spPr>
        <p:txBody>
          <a:bodyPr>
            <a:spAutoFit/>
          </a:bodyPr>
          <a:lstStyle/>
          <a:p>
            <a:r>
              <a:rPr lang="en-US" sz="2400" dirty="0"/>
              <a:t>Negative Plates</a:t>
            </a:r>
          </a:p>
          <a:p>
            <a:pPr lvl="1"/>
            <a:r>
              <a:rPr lang="en-US" sz="2400" dirty="0"/>
              <a:t>The negative plates are pasted to the grid with a pure porous lead.</a:t>
            </a:r>
          </a:p>
          <a:p>
            <a:r>
              <a:rPr lang="en-US" sz="2400" dirty="0"/>
              <a:t>Separators</a:t>
            </a:r>
          </a:p>
          <a:p>
            <a:pPr lvl="1"/>
            <a:r>
              <a:rPr lang="en-US" sz="2400" dirty="0"/>
              <a:t>Non-conducting separators are used, which allow room for the reaction of the acid with both plate materials.</a:t>
            </a:r>
          </a:p>
          <a:p>
            <a:r>
              <a:rPr lang="en-US" sz="2400" dirty="0"/>
              <a:t>Cells</a:t>
            </a:r>
          </a:p>
          <a:p>
            <a:pPr lvl="1"/>
            <a:r>
              <a:rPr lang="en-US" sz="2400" dirty="0"/>
              <a:t>Cells are constructed of positive and negative plates with insulating separators between each plate.</a:t>
            </a:r>
            <a:endParaRPr lang="en-IN" sz="2400" dirty="0"/>
          </a:p>
        </p:txBody>
      </p:sp>
    </p:spTree>
    <p:extLst>
      <p:ext uri="{BB962C8B-B14F-4D97-AF65-F5344CB8AC3E}">
        <p14:creationId xmlns:p14="http://schemas.microsoft.com/office/powerpoint/2010/main" val="241870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1502"/>
            <a:ext cx="8229600" cy="646331"/>
          </a:xfrm>
        </p:spPr>
        <p:txBody>
          <a:bodyPr>
            <a:spAutoFit/>
          </a:bodyPr>
          <a:lstStyle/>
          <a:p>
            <a:r>
              <a:rPr lang="en-IN" dirty="0"/>
              <a:t>Battery Construction </a:t>
            </a:r>
            <a:r>
              <a:rPr lang="en-IN" sz="2800" dirty="0"/>
              <a:t>(3 of 3)</a:t>
            </a:r>
            <a:endParaRPr lang="en-US" sz="2800" dirty="0"/>
          </a:p>
        </p:txBody>
      </p:sp>
      <p:sp>
        <p:nvSpPr>
          <p:cNvPr id="4" name="Content Placeholder 3"/>
          <p:cNvSpPr>
            <a:spLocks noGrp="1"/>
          </p:cNvSpPr>
          <p:nvPr>
            <p:ph idx="1"/>
          </p:nvPr>
        </p:nvSpPr>
        <p:spPr>
          <a:xfrm>
            <a:off x="457200" y="1003027"/>
            <a:ext cx="8229600" cy="2654573"/>
          </a:xfrm>
        </p:spPr>
        <p:txBody>
          <a:bodyPr>
            <a:spAutoFit/>
          </a:bodyPr>
          <a:lstStyle/>
          <a:p>
            <a:r>
              <a:rPr lang="en-US" sz="2400" dirty="0"/>
              <a:t>Partitions</a:t>
            </a:r>
          </a:p>
          <a:p>
            <a:pPr lvl="1"/>
            <a:r>
              <a:rPr lang="en-US" sz="2400" dirty="0"/>
              <a:t>Each cell is separated from the other cells by partitions, which are made of the same material as that used for the outside case of the battery.</a:t>
            </a:r>
          </a:p>
          <a:p>
            <a:r>
              <a:rPr lang="en-US" sz="2400" dirty="0"/>
              <a:t>Electrolyte</a:t>
            </a:r>
          </a:p>
          <a:p>
            <a:pPr lvl="1"/>
            <a:r>
              <a:rPr lang="en-US" sz="2400" dirty="0"/>
              <a:t>The term used to describe the acid solution in a battery.</a:t>
            </a:r>
          </a:p>
        </p:txBody>
      </p:sp>
    </p:spTree>
    <p:extLst>
      <p:ext uri="{BB962C8B-B14F-4D97-AF65-F5344CB8AC3E}">
        <p14:creationId xmlns:p14="http://schemas.microsoft.com/office/powerpoint/2010/main" val="3569327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47.1 Battery Construction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0000" y="990600"/>
            <a:ext cx="4755119" cy="455353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971800" cy="2057400"/>
          </a:xfrm>
        </p:spPr>
        <p:txBody>
          <a:bodyPr/>
          <a:lstStyle/>
          <a:p>
            <a:r>
              <a:rPr lang="en-US" sz="2400" dirty="0"/>
              <a:t>Batteries Are Constructed of Plates Grouped into Cells and Installed in a Plastic Case</a:t>
            </a:r>
          </a:p>
        </p:txBody>
      </p:sp>
    </p:spTree>
    <p:extLst>
      <p:ext uri="{BB962C8B-B14F-4D97-AF65-F5344CB8AC3E}">
        <p14:creationId xmlns:p14="http://schemas.microsoft.com/office/powerpoint/2010/main" val="291491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47.2 Grid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01984" y="990599"/>
            <a:ext cx="4587584" cy="413043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819400" cy="1600200"/>
          </a:xfrm>
        </p:spPr>
        <p:txBody>
          <a:bodyPr/>
          <a:lstStyle/>
          <a:p>
            <a:r>
              <a:rPr lang="en-US" sz="2400" dirty="0"/>
              <a:t>Grid from a Battery Used in Both Positive and Negative Plates</a:t>
            </a:r>
          </a:p>
        </p:txBody>
      </p:sp>
    </p:spTree>
    <p:extLst>
      <p:ext uri="{BB962C8B-B14F-4D97-AF65-F5344CB8AC3E}">
        <p14:creationId xmlns:p14="http://schemas.microsoft.com/office/powerpoint/2010/main" val="7863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47.3 Battery Element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05400" y="990600"/>
            <a:ext cx="3355824" cy="500441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392384" cy="1200329"/>
          </a:xfrm>
        </p:spPr>
        <p:txBody>
          <a:bodyPr/>
          <a:lstStyle/>
          <a:p>
            <a:r>
              <a:rPr lang="en-US" sz="2400" dirty="0"/>
              <a:t>Two Groups of Plates Are Combined to Form a Battery Element</a:t>
            </a:r>
          </a:p>
        </p:txBody>
      </p:sp>
    </p:spTree>
    <p:extLst>
      <p:ext uri="{BB962C8B-B14F-4D97-AF65-F5344CB8AC3E}">
        <p14:creationId xmlns:p14="http://schemas.microsoft.com/office/powerpoint/2010/main" val="265416351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24777</TotalTime>
  <Words>2400</Words>
  <Application>Microsoft Office PowerPoint</Application>
  <PresentationFormat>On-screen Show (4:3)</PresentationFormat>
  <Paragraphs>228</Paragraphs>
  <Slides>43</Slides>
  <Notes>43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Times New Roman</vt:lpstr>
      <vt:lpstr>Verdana</vt:lpstr>
      <vt:lpstr>Wingdings</vt:lpstr>
      <vt:lpstr>508 Lecture</vt:lpstr>
      <vt:lpstr>Automotive Technology: Principles, Diagnosis, and Service</vt:lpstr>
      <vt:lpstr>Learning Objectives </vt:lpstr>
      <vt:lpstr>Introduction</vt:lpstr>
      <vt:lpstr>Battery Construction (1 of 3)</vt:lpstr>
      <vt:lpstr>Battery Construction (2 of 3)</vt:lpstr>
      <vt:lpstr>Battery Construction (3 of 3)</vt:lpstr>
      <vt:lpstr>Figure 47.1 Battery Construction</vt:lpstr>
      <vt:lpstr>Figure 47.2 Grid</vt:lpstr>
      <vt:lpstr>Figure 47.3 Battery Element</vt:lpstr>
      <vt:lpstr>Figure 47.4 Battery Cutaway</vt:lpstr>
      <vt:lpstr>Question 1: ?</vt:lpstr>
      <vt:lpstr>Answer 1</vt:lpstr>
      <vt:lpstr>How a Battery Works (1 of 2)</vt:lpstr>
      <vt:lpstr>How a Battery Works (2 of 2)</vt:lpstr>
      <vt:lpstr>Figure 47.5 Battery Charged</vt:lpstr>
      <vt:lpstr>Figure 47.6 Discharged</vt:lpstr>
      <vt:lpstr>Animation: Battery Action (Animation will automatically start)</vt:lpstr>
      <vt:lpstr>Animation: Nickel-Metal-Hydride (NIMH) Battery (Animation will automatically start)</vt:lpstr>
      <vt:lpstr>Frequently Asked Question: Is There an Easy Way to Remember How a Battery Works?   </vt:lpstr>
      <vt:lpstr>Specific Gravity</vt:lpstr>
      <vt:lpstr>Figure 47.7 Specific Gravity</vt:lpstr>
      <vt:lpstr>Figure 47.8 Charge Indicator</vt:lpstr>
      <vt:lpstr>Chart 47.1 Specific Gravity</vt:lpstr>
      <vt:lpstr>Battery Construction Types (1 of 2)</vt:lpstr>
      <vt:lpstr>Battery Construction Types (2 of 2)</vt:lpstr>
      <vt:lpstr>Figure 47.9 AGM Battery </vt:lpstr>
      <vt:lpstr>Figure 47.10 AGM Battery</vt:lpstr>
      <vt:lpstr>Causes/Types of Battery Failure (1 of 2)</vt:lpstr>
      <vt:lpstr>Causes/Types of Battery Failure (2 of 2)</vt:lpstr>
      <vt:lpstr>Figure 47.11 Battery Hold Down</vt:lpstr>
      <vt:lpstr>Frequently Asked Question: What Determines Battery Capacity?   </vt:lpstr>
      <vt:lpstr>Frequently Asked Question: What Is Deep Cycling?   </vt:lpstr>
      <vt:lpstr>Figure 47.12 Battery Vent</vt:lpstr>
      <vt:lpstr>Question 2: ?</vt:lpstr>
      <vt:lpstr>Answer 2</vt:lpstr>
      <vt:lpstr>Battery Ratings (1 of 2)</vt:lpstr>
      <vt:lpstr>Battery Ratings (2 of 2)</vt:lpstr>
      <vt:lpstr>Figure 47.13 Battery Rating</vt:lpstr>
      <vt:lpstr>Battery Sizes</vt:lpstr>
      <vt:lpstr>Question 3: ?</vt:lpstr>
      <vt:lpstr>Answer 3</vt:lpstr>
      <vt:lpstr>Electrical and Electronic Systems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50, Batteries</dc:title>
  <dc:subject>2612-Automotive - Core</dc:subject>
  <dc:creator>James D. Halderman</dc:creator>
  <cp:keywords>CONTAINS NOTES</cp:keywords>
  <cp:lastModifiedBy>Glen Plants</cp:lastModifiedBy>
  <cp:revision>5106</cp:revision>
  <dcterms:created xsi:type="dcterms:W3CDTF">2014-07-14T20:04:21Z</dcterms:created>
  <dcterms:modified xsi:type="dcterms:W3CDTF">2023-06-19T16:26:31Z</dcterms:modified>
</cp:coreProperties>
</file>