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1200" r:id="rId2"/>
    <p:sldId id="1110" r:id="rId3"/>
    <p:sldId id="1149" r:id="rId4"/>
    <p:sldId id="1148" r:id="rId5"/>
    <p:sldId id="1236" r:id="rId6"/>
    <p:sldId id="1237" r:id="rId7"/>
    <p:sldId id="1238" r:id="rId8"/>
    <p:sldId id="1151" r:id="rId9"/>
    <p:sldId id="1152" r:id="rId10"/>
    <p:sldId id="1153" r:id="rId11"/>
    <p:sldId id="1203" r:id="rId12"/>
    <p:sldId id="1155" r:id="rId13"/>
    <p:sldId id="1204" r:id="rId14"/>
    <p:sldId id="1365" r:id="rId15"/>
    <p:sldId id="1239" r:id="rId16"/>
    <p:sldId id="1205" r:id="rId17"/>
    <p:sldId id="1158" r:id="rId18"/>
    <p:sldId id="1206" r:id="rId19"/>
    <p:sldId id="1160" r:id="rId20"/>
    <p:sldId id="1161" r:id="rId21"/>
    <p:sldId id="1207" r:id="rId22"/>
    <p:sldId id="1357" r:id="rId23"/>
    <p:sldId id="1208" r:id="rId24"/>
    <p:sldId id="1240" r:id="rId25"/>
    <p:sldId id="1209" r:id="rId26"/>
    <p:sldId id="1210" r:id="rId27"/>
    <p:sldId id="1359" r:id="rId28"/>
    <p:sldId id="1211" r:id="rId29"/>
    <p:sldId id="1169" r:id="rId30"/>
    <p:sldId id="1170" r:id="rId31"/>
    <p:sldId id="1171" r:id="rId32"/>
    <p:sldId id="1241" r:id="rId33"/>
    <p:sldId id="1215" r:id="rId34"/>
    <p:sldId id="1175" r:id="rId35"/>
    <p:sldId id="1218" r:id="rId36"/>
    <p:sldId id="1219" r:id="rId37"/>
    <p:sldId id="1220" r:id="rId38"/>
    <p:sldId id="1179" r:id="rId39"/>
    <p:sldId id="1222" r:id="rId40"/>
    <p:sldId id="1223" r:id="rId41"/>
    <p:sldId id="1182" r:id="rId42"/>
    <p:sldId id="1224" r:id="rId43"/>
    <p:sldId id="1225" r:id="rId44"/>
    <p:sldId id="1185" r:id="rId45"/>
    <p:sldId id="1242" r:id="rId46"/>
    <p:sldId id="1226" r:id="rId47"/>
    <p:sldId id="1188" r:id="rId48"/>
    <p:sldId id="1228" r:id="rId49"/>
    <p:sldId id="1229" r:id="rId50"/>
    <p:sldId id="1230" r:id="rId51"/>
    <p:sldId id="1231" r:id="rId52"/>
    <p:sldId id="1358" r:id="rId53"/>
    <p:sldId id="1232" r:id="rId54"/>
    <p:sldId id="1195" r:id="rId55"/>
    <p:sldId id="1234" r:id="rId56"/>
    <p:sldId id="1243" r:id="rId57"/>
    <p:sldId id="1235" r:id="rId58"/>
    <p:sldId id="1198" r:id="rId59"/>
    <p:sldId id="1199" r:id="rId60"/>
    <p:sldId id="1361" r:id="rId61"/>
    <p:sldId id="1362" r:id="rId62"/>
    <p:sldId id="1363" r:id="rId63"/>
    <p:sldId id="1364" r:id="rId64"/>
    <p:sldId id="1360" r:id="rId65"/>
    <p:sldId id="107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1"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2" autoAdjust="0"/>
    <p:restoredTop sz="85961" autoAdjust="0"/>
  </p:normalViewPr>
  <p:slideViewPr>
    <p:cSldViewPr>
      <p:cViewPr varScale="1">
        <p:scale>
          <a:sx n="98" d="100"/>
          <a:sy n="98" d="100"/>
        </p:scale>
        <p:origin x="1848"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378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253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161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573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676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1939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GMLAN  General Motors, like all vehicle manufacturers, must use high-speed serial data to </a:t>
            </a:r>
          </a:p>
          <a:p>
            <a:r>
              <a:rPr lang="en-US" dirty="0"/>
              <a:t>communicate with scan tools on all vehicles effective with the 2008 model year. As mentioned, the </a:t>
            </a:r>
          </a:p>
          <a:p>
            <a:r>
              <a:rPr lang="en-US" dirty="0"/>
              <a:t>standard is called controller area network (CAN), which General Motors calls GMLAN, which stands </a:t>
            </a:r>
          </a:p>
          <a:p>
            <a:r>
              <a:rPr lang="en-US" dirty="0"/>
              <a:t>for GM local area network.</a:t>
            </a:r>
          </a:p>
          <a:p>
            <a:r>
              <a:rPr lang="en-US" dirty="0"/>
              <a:t>General Motors uses two versions of GMLAN.</a:t>
            </a:r>
          </a:p>
          <a:p>
            <a:r>
              <a:rPr lang="en-US" dirty="0"/>
              <a:t>■ Low-speed GMLAN. The low-speed version is used for driver-controlled functions, such as power </a:t>
            </a:r>
          </a:p>
          <a:p>
            <a:r>
              <a:rPr lang="en-US" dirty="0"/>
              <a:t>windows and door locks. The baud rate for low-speed GMLAN is 33, 300 bps. The GMLAN low-speed </a:t>
            </a:r>
          </a:p>
          <a:p>
            <a:r>
              <a:rPr lang="en-US" dirty="0"/>
              <a:t>serial data is not</a:t>
            </a:r>
          </a:p>
          <a:p>
            <a:r>
              <a:rPr lang="en-US" dirty="0"/>
              <a:t>connected directly to the data link connector and uses one wire. The voltage toggles between 0 and </a:t>
            </a:r>
          </a:p>
          <a:p>
            <a:r>
              <a:rPr lang="en-US" dirty="0"/>
              <a:t>5 volts after an initial 12 volt spike, which indicates to the modules to turn on or wake up and </a:t>
            </a:r>
          </a:p>
          <a:p>
            <a:r>
              <a:rPr lang="en-US" dirty="0"/>
              <a:t>listen for data on the line. Low-speed GMLAN is also known as single-wire CAN, or SWCAN, and is </a:t>
            </a:r>
          </a:p>
          <a:p>
            <a:r>
              <a:rPr lang="en-US" dirty="0"/>
              <a:t>located at pin 1 of the DLC.</a:t>
            </a:r>
          </a:p>
          <a:p>
            <a:r>
              <a:rPr lang="en-US" dirty="0"/>
              <a:t>■ High-speed GMLAN. The baud rate is almost real time at 500 bps. This serial data method uses a </a:t>
            </a:r>
          </a:p>
          <a:p>
            <a:r>
              <a:rPr lang="en-US" dirty="0"/>
              <a:t>two-twisted-wire circuit, which is connected to the data link connector on pins 6 and 14. ● SEE </a:t>
            </a:r>
          </a:p>
          <a:p>
            <a:r>
              <a:rPr lang="en-US" dirty="0"/>
              <a:t>FIGURE 46–7.</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624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5629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5795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1308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1508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6610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7704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3284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4084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437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kern="1200" baseline="0" dirty="0">
                <a:solidFill>
                  <a:schemeClr val="tx1"/>
                </a:solidFill>
                <a:latin typeface="+mn-lt"/>
                <a:ea typeface="+mn-ea"/>
                <a:cs typeface="+mn-cs"/>
              </a:rPr>
              <a:t>The PCI BUS is connected to all modules on the BUS in a star configuration and operates at a baud rate of 10, 200 bps. The voltage signal toggles between 7.5 and 0 volt. If this voltage is checked at terminal 2 of the OBD-II DLC, a voltage of about 1 volt indicates the average voltage, and means that the BUS is functioning and is not shorted-to-ground. PCI and CCD are often used in the same vehicle. SEE FIGURE 46-14</a:t>
            </a:r>
            <a:endParaRPr lang="en-US" sz="1200" b="0" i="0" u="none" strike="noStrike" kern="1200" baseline="3000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4268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032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5707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1045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3830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2308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3716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1918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No Communication? </a:t>
            </a:r>
            <a:r>
              <a:rPr lang="en-US" sz="1200" b="0" i="0" u="none" strike="noStrike" cap="none" dirty="0">
                <a:solidFill>
                  <a:schemeClr val="dk1"/>
                </a:solidFill>
                <a:latin typeface="+mn-lt"/>
                <a:ea typeface="Arial"/>
                <a:cs typeface="Arial"/>
                <a:sym typeface="Arial"/>
              </a:rPr>
              <a:t>Try Bypass Mode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If a Tech 2 scan tool shows “no communication,” try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using the bypass mode to see what should be 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data display. To enter bypass mode, perform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1 Select tool option (F3).</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2 Set communications to bypass (F5).</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3 Select enable.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4 Input make/model and year of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5 Note all parameters that should be included,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as shown. The values are not shown.</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674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9153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The Radio Caused No-Start Story</a:t>
            </a:r>
          </a:p>
          <a:p>
            <a:r>
              <a:rPr lang="en-US" sz="1200" b="0" i="0" u="none" strike="noStrike" kern="1200" baseline="0" dirty="0">
                <a:solidFill>
                  <a:schemeClr val="tx1"/>
                </a:solidFill>
                <a:latin typeface="+mn-lt"/>
                <a:ea typeface="+mn-ea"/>
                <a:cs typeface="+mn-cs"/>
              </a:rPr>
              <a:t>A GMC pickup truck did not start. A technician checked with a subscription-based helpline service and discovered that a fault with the Class 2 data circuit could prevent the engine from starting. The advisor suggested that a module should be disconnected one at a time to see if one of them was taking the data line to ground. The first one the technician disconnected was the radio. The engine started and ran. Apparently the Class 2 serial data line was shorted-to-ground inside the radio, which took the entire BUS down.</a:t>
            </a:r>
          </a:p>
          <a:p>
            <a:r>
              <a:rPr lang="en-US" sz="1200" b="0" i="0" u="none" strike="noStrike" kern="1200" baseline="0" dirty="0">
                <a:solidFill>
                  <a:schemeClr val="tx1"/>
                </a:solidFill>
                <a:latin typeface="+mn-lt"/>
                <a:ea typeface="+mn-ea"/>
                <a:cs typeface="+mn-cs"/>
              </a:rPr>
              <a:t>When BUS communication is lost, the PCM is not able to energize the fuel pump, ignition, or fuel injectors, so the engine does not start. The radio was replaced to solve the no-start condition.</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Complaint—The engine did not start.</a:t>
            </a:r>
          </a:p>
          <a:p>
            <a:r>
              <a:rPr lang="en-US" sz="1200" b="1" i="0" u="none" strike="noStrike" kern="1200" baseline="0" dirty="0">
                <a:solidFill>
                  <a:schemeClr val="tx1"/>
                </a:solidFill>
                <a:latin typeface="+mn-lt"/>
                <a:ea typeface="+mn-ea"/>
                <a:cs typeface="+mn-cs"/>
              </a:rPr>
              <a:t>Cause—A hotline service helped the technician narrow the cause to a fault in the radio that took the Class 2 data line to ground.</a:t>
            </a:r>
          </a:p>
          <a:p>
            <a:r>
              <a:rPr lang="en-US" sz="1200" b="1" i="0" u="none" strike="noStrike" kern="1200" baseline="0" dirty="0">
                <a:solidFill>
                  <a:schemeClr val="tx1"/>
                </a:solidFill>
                <a:latin typeface="+mn-lt"/>
                <a:ea typeface="+mn-ea"/>
                <a:cs typeface="+mn-cs"/>
              </a:rPr>
              <a:t>Correction—The radio was replaced, which restored proper operation of the Class 2 data BUS.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4649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1302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7036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9419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2559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a:t>
            </a:r>
            <a:r>
              <a:rPr lang="en-US" sz="1400" b="1" i="0" u="sng" strike="noStrike" cap="none" baseline="0" dirty="0">
                <a:solidFill>
                  <a:schemeClr val="dk1"/>
                </a:solidFill>
                <a:latin typeface="+mn-lt"/>
                <a:ea typeface="Arial"/>
                <a:cs typeface="Arial"/>
                <a:sym typeface="Arial"/>
              </a:rPr>
              <a:t> </a:t>
            </a:r>
            <a:r>
              <a:rPr lang="en-US" sz="1400" b="1" i="0" u="sng" strike="noStrike" cap="none" dirty="0">
                <a:solidFill>
                  <a:schemeClr val="dk1"/>
                </a:solidFill>
                <a:latin typeface="+mn-lt"/>
                <a:ea typeface="Arial"/>
                <a:cs typeface="Arial"/>
                <a:sym typeface="Arial"/>
              </a:rPr>
              <a:t>Check Computer Data Line Circuit Schematic: </a:t>
            </a:r>
            <a:r>
              <a:rPr lang="en-US" sz="1400" b="0" i="0" u="none" strike="noStrike" cap="none" dirty="0">
                <a:solidFill>
                  <a:schemeClr val="dk1"/>
                </a:solidFill>
                <a:latin typeface="+mn-lt"/>
                <a:ea typeface="Arial"/>
                <a:cs typeface="Arial"/>
                <a:sym typeface="Arial"/>
              </a:rPr>
              <a:t>Many General Motors vehicles use more than one type of BUS communications protocol. Check service information (SI) and look at the schematic for computer data line circuits, which should show all of the data BUS and their connectors to the diagnostic link connector (DLC). Figure 46–26.</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48920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7527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580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413457743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961144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6.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46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C A N and Network Communications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56998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1654"/>
            <a:ext cx="8229600" cy="646331"/>
          </a:xfrm>
        </p:spPr>
        <p:txBody>
          <a:bodyPr>
            <a:spAutoFit/>
          </a:bodyPr>
          <a:lstStyle/>
          <a:p>
            <a:r>
              <a:rPr lang="en-US" dirty="0"/>
              <a:t>Network Fundamentals</a:t>
            </a:r>
          </a:p>
        </p:txBody>
      </p:sp>
      <p:sp>
        <p:nvSpPr>
          <p:cNvPr id="4" name="Content Placeholder 3"/>
          <p:cNvSpPr>
            <a:spLocks noGrp="1"/>
          </p:cNvSpPr>
          <p:nvPr>
            <p:ph idx="1"/>
          </p:nvPr>
        </p:nvSpPr>
        <p:spPr>
          <a:xfrm>
            <a:off x="457200" y="947931"/>
            <a:ext cx="8229600" cy="3624069"/>
          </a:xfrm>
        </p:spPr>
        <p:txBody>
          <a:bodyPr>
            <a:spAutoFit/>
          </a:bodyPr>
          <a:lstStyle/>
          <a:p>
            <a:r>
              <a:rPr lang="en-US" sz="2400" dirty="0"/>
              <a:t>Modules and Nodes</a:t>
            </a:r>
          </a:p>
          <a:p>
            <a:pPr lvl="1"/>
            <a:r>
              <a:rPr lang="en-US" sz="2400" dirty="0"/>
              <a:t>Each module, also called a node, must communicate to other modules.</a:t>
            </a:r>
          </a:p>
          <a:p>
            <a:r>
              <a:rPr lang="en-US" sz="2400" dirty="0"/>
              <a:t>Types of Communication</a:t>
            </a:r>
          </a:p>
          <a:p>
            <a:pPr lvl="1"/>
            <a:r>
              <a:rPr lang="en-US" sz="2400" dirty="0"/>
              <a:t>Differential</a:t>
            </a:r>
          </a:p>
          <a:p>
            <a:pPr lvl="1"/>
            <a:r>
              <a:rPr lang="en-US" sz="2400" dirty="0"/>
              <a:t>Parallel</a:t>
            </a:r>
          </a:p>
          <a:p>
            <a:pPr lvl="1"/>
            <a:r>
              <a:rPr lang="en-US" sz="2400" dirty="0"/>
              <a:t>Serial data</a:t>
            </a:r>
          </a:p>
          <a:p>
            <a:pPr lvl="1"/>
            <a:r>
              <a:rPr lang="en-US" sz="2400" dirty="0"/>
              <a:t>Multiplexing</a:t>
            </a:r>
          </a:p>
        </p:txBody>
      </p:sp>
    </p:spTree>
    <p:extLst>
      <p:ext uri="{BB962C8B-B14F-4D97-AF65-F5344CB8AC3E}">
        <p14:creationId xmlns:p14="http://schemas.microsoft.com/office/powerpoint/2010/main" val="3570742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 Module Communication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3500" y="973667"/>
            <a:ext cx="6477000" cy="42948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5350277"/>
            <a:ext cx="7848600" cy="793048"/>
          </a:xfrm>
        </p:spPr>
        <p:txBody>
          <a:bodyPr/>
          <a:lstStyle/>
          <a:p>
            <a:r>
              <a:rPr lang="en-US" sz="2400" dirty="0"/>
              <a:t>A network allows all modules to communicate with other modules</a:t>
            </a:r>
          </a:p>
        </p:txBody>
      </p:sp>
    </p:spTree>
    <p:extLst>
      <p:ext uri="{BB962C8B-B14F-4D97-AF65-F5344CB8AC3E}">
        <p14:creationId xmlns:p14="http://schemas.microsoft.com/office/powerpoint/2010/main" val="28753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067" y="274069"/>
            <a:ext cx="8229600" cy="1200329"/>
          </a:xfrm>
        </p:spPr>
        <p:txBody>
          <a:bodyPr>
            <a:spAutoFit/>
          </a:bodyPr>
          <a:lstStyle/>
          <a:p>
            <a:r>
              <a:rPr lang="en-US" dirty="0"/>
              <a:t>Module Communications Configuration</a:t>
            </a:r>
          </a:p>
        </p:txBody>
      </p:sp>
      <p:sp>
        <p:nvSpPr>
          <p:cNvPr id="4" name="Content Placeholder 3"/>
          <p:cNvSpPr>
            <a:spLocks noGrp="1"/>
          </p:cNvSpPr>
          <p:nvPr>
            <p:ph idx="1"/>
          </p:nvPr>
        </p:nvSpPr>
        <p:spPr>
          <a:xfrm>
            <a:off x="491067" y="1507391"/>
            <a:ext cx="8229600" cy="3293209"/>
          </a:xfrm>
        </p:spPr>
        <p:txBody>
          <a:bodyPr>
            <a:spAutoFit/>
          </a:bodyPr>
          <a:lstStyle/>
          <a:p>
            <a:r>
              <a:rPr lang="en-US" sz="2400" dirty="0"/>
              <a:t>Ring Link Networks</a:t>
            </a:r>
          </a:p>
          <a:p>
            <a:pPr lvl="1"/>
            <a:r>
              <a:rPr lang="en-US" sz="2400" dirty="0"/>
              <a:t>All modules are connected in a ring.</a:t>
            </a:r>
          </a:p>
          <a:p>
            <a:r>
              <a:rPr lang="en-US" sz="2400" dirty="0"/>
              <a:t>Star Link Networks</a:t>
            </a:r>
          </a:p>
          <a:p>
            <a:pPr lvl="1"/>
            <a:r>
              <a:rPr lang="en-US" sz="2400" dirty="0"/>
              <a:t>Each module is connected at a single point.</a:t>
            </a:r>
          </a:p>
          <a:p>
            <a:r>
              <a:rPr lang="en-US" sz="2400" dirty="0"/>
              <a:t>Ring/Star Hybrid</a:t>
            </a:r>
          </a:p>
          <a:p>
            <a:pPr lvl="1"/>
            <a:r>
              <a:rPr lang="en-US" sz="2400" dirty="0"/>
              <a:t>In a ring/star network, the modules are connected using both types of network configurations.</a:t>
            </a:r>
          </a:p>
        </p:txBody>
      </p:sp>
    </p:spTree>
    <p:extLst>
      <p:ext uri="{BB962C8B-B14F-4D97-AF65-F5344CB8AC3E}">
        <p14:creationId xmlns:p14="http://schemas.microsoft.com/office/powerpoint/2010/main" val="64163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46.3 Ring Network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94216" y="982133"/>
            <a:ext cx="6955568" cy="4191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5334000"/>
            <a:ext cx="7772400" cy="830997"/>
          </a:xfrm>
        </p:spPr>
        <p:txBody>
          <a:bodyPr/>
          <a:lstStyle/>
          <a:p>
            <a:r>
              <a:rPr lang="en-US" sz="2400" dirty="0"/>
              <a:t>A ring link network reduces the number of wires it takes to interconnect all of the modules</a:t>
            </a:r>
          </a:p>
        </p:txBody>
      </p:sp>
    </p:spTree>
    <p:extLst>
      <p:ext uri="{BB962C8B-B14F-4D97-AF65-F5344CB8AC3E}">
        <p14:creationId xmlns:p14="http://schemas.microsoft.com/office/powerpoint/2010/main" val="492257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Computer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mputer_System">
            <a:hlinkClick r:id="" action="ppaction://media"/>
            <a:extLst>
              <a:ext uri="{FF2B5EF4-FFF2-40B4-BE49-F238E27FC236}">
                <a16:creationId xmlns:a16="http://schemas.microsoft.com/office/drawing/2014/main" id="{8FB1FA0C-75B3-B854-4857-22774268D0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612" y="1227113"/>
            <a:ext cx="8842414" cy="4973858"/>
          </a:xfrm>
          <a:prstGeom prst="rect">
            <a:avLst/>
          </a:prstGeom>
        </p:spPr>
      </p:pic>
    </p:spTree>
    <p:extLst>
      <p:ext uri="{BB962C8B-B14F-4D97-AF65-F5344CB8AC3E}">
        <p14:creationId xmlns:p14="http://schemas.microsoft.com/office/powerpoint/2010/main" val="29530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7" y="228600"/>
            <a:ext cx="8229600" cy="1200329"/>
          </a:xfrm>
        </p:spPr>
        <p:txBody>
          <a:bodyPr/>
          <a:lstStyle/>
          <a:p>
            <a:r>
              <a:rPr lang="en-US" dirty="0"/>
              <a:t>Frequently Asked Question: What Is a Protocol?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239348"/>
          </a:xfrm>
        </p:spPr>
        <p:txBody>
          <a:bodyPr/>
          <a:lstStyle/>
          <a:p>
            <a:r>
              <a:rPr lang="en-US" sz="2400" b="1" dirty="0"/>
              <a:t>What Is a Protocol? </a:t>
            </a:r>
            <a:r>
              <a:rPr lang="en-US" sz="2400" dirty="0"/>
              <a:t>A protocol is a set of rules or a standard used between computers or electronic control modules. Protocols include the type of electrical connectors, voltage levels, and frequency of the transmitted messages. Protocols, therefore, include both the hardware and software needed to communicate between modules.</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64427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46.4 Star Link Network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956733"/>
            <a:ext cx="5791200" cy="44431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5515600"/>
            <a:ext cx="7924800" cy="707886"/>
          </a:xfrm>
        </p:spPr>
        <p:txBody>
          <a:bodyPr/>
          <a:lstStyle/>
          <a:p>
            <a:r>
              <a:rPr lang="en-US" sz="2000" dirty="0"/>
              <a:t>In a star link network, all of the modules are connected using splice packs</a:t>
            </a:r>
          </a:p>
        </p:txBody>
      </p:sp>
    </p:spTree>
    <p:extLst>
      <p:ext uri="{BB962C8B-B14F-4D97-AF65-F5344CB8AC3E}">
        <p14:creationId xmlns:p14="http://schemas.microsoft.com/office/powerpoint/2010/main" val="406704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205"/>
            <a:ext cx="8229600" cy="1200329"/>
          </a:xfrm>
        </p:spPr>
        <p:txBody>
          <a:bodyPr>
            <a:spAutoFit/>
          </a:bodyPr>
          <a:lstStyle/>
          <a:p>
            <a:r>
              <a:rPr lang="en-US" dirty="0"/>
              <a:t>Network Communication Classifications</a:t>
            </a:r>
          </a:p>
        </p:txBody>
      </p:sp>
      <p:sp>
        <p:nvSpPr>
          <p:cNvPr id="4" name="Content Placeholder 3"/>
          <p:cNvSpPr>
            <a:spLocks noGrp="1"/>
          </p:cNvSpPr>
          <p:nvPr>
            <p:ph idx="1"/>
          </p:nvPr>
        </p:nvSpPr>
        <p:spPr>
          <a:xfrm>
            <a:off x="457200" y="1454527"/>
            <a:ext cx="8229600" cy="4031873"/>
          </a:xfrm>
        </p:spPr>
        <p:txBody>
          <a:bodyPr>
            <a:spAutoFit/>
          </a:bodyPr>
          <a:lstStyle/>
          <a:p>
            <a:r>
              <a:rPr lang="en-US" sz="2400" dirty="0"/>
              <a:t>Class A</a:t>
            </a:r>
          </a:p>
          <a:p>
            <a:pPr lvl="1"/>
            <a:r>
              <a:rPr lang="en-US" sz="2400" dirty="0"/>
              <a:t>Low-speed networks, meaning less than 10,000 bits per second (</a:t>
            </a:r>
            <a:r>
              <a:rPr lang="en-US" sz="2400" spc="-350" dirty="0"/>
              <a:t>b p </a:t>
            </a:r>
            <a:r>
              <a:rPr lang="en-US" sz="2400" dirty="0"/>
              <a:t>s, or 10 </a:t>
            </a:r>
            <a:r>
              <a:rPr lang="en-US" sz="2400" spc="-350" dirty="0"/>
              <a:t>K b </a:t>
            </a:r>
            <a:r>
              <a:rPr lang="en-US" sz="2400" dirty="0"/>
              <a:t>s)</a:t>
            </a:r>
          </a:p>
          <a:p>
            <a:r>
              <a:rPr lang="en-US" sz="2400" dirty="0"/>
              <a:t>Class B</a:t>
            </a:r>
          </a:p>
          <a:p>
            <a:pPr lvl="1"/>
            <a:r>
              <a:rPr lang="en-US" sz="2400" dirty="0"/>
              <a:t>Medium-speed networks, meaning 10,000 to 125,000  </a:t>
            </a:r>
            <a:r>
              <a:rPr lang="en-US" sz="2400" spc="-350" dirty="0"/>
              <a:t>b p </a:t>
            </a:r>
            <a:r>
              <a:rPr lang="en-US" sz="2400" dirty="0"/>
              <a:t>s (10 to 125 </a:t>
            </a:r>
            <a:r>
              <a:rPr lang="en-US" sz="2400" spc="-350" dirty="0"/>
              <a:t>K b </a:t>
            </a:r>
            <a:r>
              <a:rPr lang="en-US" sz="2400" dirty="0"/>
              <a:t>s)</a:t>
            </a:r>
          </a:p>
          <a:p>
            <a:r>
              <a:rPr lang="en-US" sz="2400" dirty="0"/>
              <a:t>Class C</a:t>
            </a:r>
          </a:p>
          <a:p>
            <a:pPr lvl="1"/>
            <a:r>
              <a:rPr lang="en-US" sz="2400" dirty="0"/>
              <a:t>High-speed networks, meaning 125,000 to 1,000,000   </a:t>
            </a:r>
            <a:r>
              <a:rPr lang="en-US" sz="2400" spc="-350" dirty="0"/>
              <a:t>b p </a:t>
            </a:r>
            <a:r>
              <a:rPr lang="en-US" sz="2400" dirty="0"/>
              <a:t>s</a:t>
            </a:r>
          </a:p>
        </p:txBody>
      </p:sp>
    </p:spTree>
    <p:extLst>
      <p:ext uri="{BB962C8B-B14F-4D97-AF65-F5344CB8AC3E}">
        <p14:creationId xmlns:p14="http://schemas.microsoft.com/office/powerpoint/2010/main" val="3887424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46.5 BUS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599"/>
            <a:ext cx="3456467" cy="51049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05200" cy="2308324"/>
          </a:xfrm>
        </p:spPr>
        <p:txBody>
          <a:bodyPr/>
          <a:lstStyle/>
          <a:p>
            <a:r>
              <a:rPr lang="en-US" sz="2400" dirty="0"/>
              <a:t>A typical BUS system showing module CAN communications and twisted pairs of wire</a:t>
            </a:r>
          </a:p>
        </p:txBody>
      </p:sp>
    </p:spTree>
    <p:extLst>
      <p:ext uri="{BB962C8B-B14F-4D97-AF65-F5344CB8AC3E}">
        <p14:creationId xmlns:p14="http://schemas.microsoft.com/office/powerpoint/2010/main" val="176241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050"/>
            <a:ext cx="8229600" cy="646331"/>
          </a:xfrm>
        </p:spPr>
        <p:txBody>
          <a:bodyPr>
            <a:spAutoFit/>
          </a:bodyPr>
          <a:lstStyle/>
          <a:p>
            <a:r>
              <a:rPr lang="en-US" spc="-450" dirty="0"/>
              <a:t>G </a:t>
            </a:r>
            <a:r>
              <a:rPr lang="en-US" dirty="0"/>
              <a:t>M Communications Protocols </a:t>
            </a:r>
            <a:r>
              <a:rPr lang="en-US" sz="2800" dirty="0"/>
              <a:t>(1 of 2)</a:t>
            </a:r>
          </a:p>
        </p:txBody>
      </p:sp>
      <p:sp>
        <p:nvSpPr>
          <p:cNvPr id="4" name="Content Placeholder 3"/>
          <p:cNvSpPr>
            <a:spLocks noGrp="1"/>
          </p:cNvSpPr>
          <p:nvPr>
            <p:ph idx="1"/>
          </p:nvPr>
        </p:nvSpPr>
        <p:spPr>
          <a:xfrm>
            <a:off x="457200" y="997327"/>
            <a:ext cx="8229600" cy="4031873"/>
          </a:xfrm>
        </p:spPr>
        <p:txBody>
          <a:bodyPr>
            <a:spAutoFit/>
          </a:bodyPr>
          <a:lstStyle/>
          <a:p>
            <a:r>
              <a:rPr lang="en-US" sz="2400" spc="-300" dirty="0"/>
              <a:t>U A R </a:t>
            </a:r>
            <a:r>
              <a:rPr lang="en-US" sz="2400" dirty="0"/>
              <a:t>T</a:t>
            </a:r>
          </a:p>
          <a:p>
            <a:pPr lvl="1"/>
            <a:r>
              <a:rPr lang="en-US" sz="2400" spc="-300" dirty="0"/>
              <a:t>U A R </a:t>
            </a:r>
            <a:r>
              <a:rPr lang="en-US" sz="2400" dirty="0"/>
              <a:t>T uses a fixed pulse-width switching between 0 and 5 volts.</a:t>
            </a:r>
          </a:p>
          <a:p>
            <a:r>
              <a:rPr lang="en-US" sz="2400" dirty="0"/>
              <a:t>Entertainment and Comfort Communications</a:t>
            </a:r>
          </a:p>
          <a:p>
            <a:pPr lvl="1"/>
            <a:r>
              <a:rPr lang="en-US" sz="2400" dirty="0"/>
              <a:t>Serial data is similar to </a:t>
            </a:r>
            <a:r>
              <a:rPr lang="en-US" sz="2400" spc="-300" dirty="0"/>
              <a:t>U A R </a:t>
            </a:r>
            <a:r>
              <a:rPr lang="en-US" sz="2400" dirty="0"/>
              <a:t>T, but uses a 0 to 12 volts toggle.</a:t>
            </a:r>
          </a:p>
          <a:p>
            <a:r>
              <a:rPr lang="en-US" sz="2400" dirty="0"/>
              <a:t>Class 2 Communications</a:t>
            </a:r>
          </a:p>
          <a:p>
            <a:pPr lvl="1"/>
            <a:r>
              <a:rPr lang="en-US" sz="2400" dirty="0"/>
              <a:t>Operates by toggling between 0 and 7 volts at a transfer rate of 10.4 </a:t>
            </a:r>
            <a:r>
              <a:rPr lang="en-US" sz="2400" spc="-350" dirty="0"/>
              <a:t>K b </a:t>
            </a:r>
            <a:r>
              <a:rPr lang="en-US" sz="2400" dirty="0"/>
              <a:t>s.</a:t>
            </a:r>
          </a:p>
        </p:txBody>
      </p:sp>
    </p:spTree>
    <p:extLst>
      <p:ext uri="{BB962C8B-B14F-4D97-AF65-F5344CB8AC3E}">
        <p14:creationId xmlns:p14="http://schemas.microsoft.com/office/powerpoint/2010/main" val="149053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17674"/>
            <a:ext cx="8229600" cy="4939814"/>
          </a:xfrm>
        </p:spPr>
        <p:txBody>
          <a:bodyPr>
            <a:spAutoFit/>
          </a:bodyPr>
          <a:lstStyle/>
          <a:p>
            <a:pPr marL="695325" indent="-695325">
              <a:buNone/>
            </a:pPr>
            <a:r>
              <a:rPr lang="en-US" sz="2400" b="1" dirty="0">
                <a:solidFill>
                  <a:schemeClr val="bg2"/>
                </a:solidFill>
              </a:rPr>
              <a:t>46.1</a:t>
            </a:r>
            <a:r>
              <a:rPr lang="en-US" sz="2400" dirty="0"/>
              <a:t> Discuss how networks connect to the data link connector and to other modules.</a:t>
            </a:r>
          </a:p>
          <a:p>
            <a:pPr marL="704850" indent="-704850">
              <a:buNone/>
            </a:pPr>
            <a:r>
              <a:rPr lang="en-US" sz="2400" b="1" dirty="0">
                <a:solidFill>
                  <a:schemeClr val="bg2"/>
                </a:solidFill>
              </a:rPr>
              <a:t>46.2</a:t>
            </a:r>
            <a:r>
              <a:rPr lang="en-US" sz="2400" b="1" dirty="0">
                <a:solidFill>
                  <a:srgbClr val="005A70"/>
                </a:solidFill>
              </a:rPr>
              <a:t> </a:t>
            </a:r>
            <a:r>
              <a:rPr lang="en-US" sz="2400" dirty="0"/>
              <a:t>Describe the types of networks and serial communications used on vehicles.</a:t>
            </a:r>
          </a:p>
          <a:p>
            <a:pPr marL="704850" indent="-704850">
              <a:buNone/>
            </a:pPr>
            <a:r>
              <a:rPr lang="en-US" sz="2400" b="1" dirty="0">
                <a:solidFill>
                  <a:schemeClr val="bg2"/>
                </a:solidFill>
              </a:rPr>
              <a:t>46.3 </a:t>
            </a:r>
            <a:r>
              <a:rPr lang="en-US" sz="2400" dirty="0"/>
              <a:t>Describe General Motors communications protocols.</a:t>
            </a:r>
          </a:p>
          <a:p>
            <a:pPr marL="704850" indent="-704850">
              <a:buNone/>
            </a:pPr>
            <a:r>
              <a:rPr lang="en-US" sz="2400" b="1" dirty="0">
                <a:solidFill>
                  <a:schemeClr val="bg2"/>
                </a:solidFill>
              </a:rPr>
              <a:t>46.4 </a:t>
            </a:r>
            <a:r>
              <a:rPr lang="en-US" sz="2400" dirty="0"/>
              <a:t>Describe Ford communications protocols.</a:t>
            </a:r>
          </a:p>
          <a:p>
            <a:pPr marL="704850" indent="-704850">
              <a:buNone/>
            </a:pPr>
            <a:r>
              <a:rPr lang="en-US" sz="2400" b="1" dirty="0">
                <a:solidFill>
                  <a:schemeClr val="bg2"/>
                </a:solidFill>
              </a:rPr>
              <a:t>46.5 </a:t>
            </a:r>
            <a:r>
              <a:rPr lang="en-US" sz="2400" dirty="0"/>
              <a:t>Describe Chrysler communications protocols.</a:t>
            </a:r>
          </a:p>
          <a:p>
            <a:pPr marL="704850" indent="-704850">
              <a:buNone/>
            </a:pPr>
            <a:r>
              <a:rPr lang="en-US" sz="2400" b="1" dirty="0">
                <a:solidFill>
                  <a:schemeClr val="bg2"/>
                </a:solidFill>
              </a:rPr>
              <a:t>46.6 </a:t>
            </a:r>
            <a:r>
              <a:rPr lang="en-US" sz="2400" dirty="0"/>
              <a:t>Describe the features of a controller area network.</a:t>
            </a:r>
          </a:p>
          <a:p>
            <a:pPr marL="704850" indent="-704850">
              <a:buNone/>
            </a:pPr>
            <a:r>
              <a:rPr lang="en-US" sz="2400" b="1" dirty="0">
                <a:solidFill>
                  <a:schemeClr val="bg2"/>
                </a:solidFill>
              </a:rPr>
              <a:t>46.7 </a:t>
            </a:r>
            <a:r>
              <a:rPr lang="en-US" sz="2400" dirty="0"/>
              <a:t>Describe the network communications of common Asian vehicle brands.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730"/>
            <a:ext cx="8229600" cy="646331"/>
          </a:xfrm>
        </p:spPr>
        <p:txBody>
          <a:bodyPr>
            <a:spAutoFit/>
          </a:bodyPr>
          <a:lstStyle/>
          <a:p>
            <a:r>
              <a:rPr lang="en-US" spc="-450" dirty="0"/>
              <a:t>G </a:t>
            </a:r>
            <a:r>
              <a:rPr lang="en-US" dirty="0"/>
              <a:t>M Communications Protocols </a:t>
            </a:r>
            <a:r>
              <a:rPr lang="en-US" sz="2800" dirty="0"/>
              <a:t>(2 of 2)</a:t>
            </a:r>
          </a:p>
        </p:txBody>
      </p:sp>
      <p:sp>
        <p:nvSpPr>
          <p:cNvPr id="4" name="Content Placeholder 3"/>
          <p:cNvSpPr>
            <a:spLocks noGrp="1"/>
          </p:cNvSpPr>
          <p:nvPr>
            <p:ph idx="1"/>
          </p:nvPr>
        </p:nvSpPr>
        <p:spPr>
          <a:xfrm>
            <a:off x="457200" y="937007"/>
            <a:ext cx="8229600" cy="3177793"/>
          </a:xfrm>
        </p:spPr>
        <p:txBody>
          <a:bodyPr>
            <a:spAutoFit/>
          </a:bodyPr>
          <a:lstStyle/>
          <a:p>
            <a:r>
              <a:rPr lang="en-US" sz="2400" dirty="0"/>
              <a:t>Keyword Communication</a:t>
            </a:r>
          </a:p>
          <a:p>
            <a:pPr lvl="1"/>
            <a:r>
              <a:rPr lang="en-US" sz="2400" dirty="0"/>
              <a:t>Keyword data </a:t>
            </a:r>
            <a:r>
              <a:rPr lang="en-US" sz="2400" kern="0" dirty="0"/>
              <a:t>BU</a:t>
            </a:r>
            <a:r>
              <a:rPr lang="en-US" sz="2400" dirty="0"/>
              <a:t>S signals are toggled from 0 to 12 volts when communicating.</a:t>
            </a:r>
          </a:p>
          <a:p>
            <a:r>
              <a:rPr lang="en-US" sz="2400" spc="-300" dirty="0"/>
              <a:t>G </a:t>
            </a:r>
            <a:r>
              <a:rPr lang="en-US" sz="2400" dirty="0"/>
              <a:t>M</a:t>
            </a:r>
            <a:r>
              <a:rPr lang="en-US" sz="2400" kern="0" dirty="0"/>
              <a:t>LA</a:t>
            </a:r>
            <a:r>
              <a:rPr lang="en-US" sz="2400" dirty="0"/>
              <a:t>N</a:t>
            </a:r>
          </a:p>
          <a:p>
            <a:pPr lvl="1"/>
            <a:r>
              <a:rPr lang="en-US" sz="2400" dirty="0"/>
              <a:t>Low-speed </a:t>
            </a:r>
            <a:r>
              <a:rPr lang="en-US" sz="2400" spc="-300" dirty="0"/>
              <a:t>G </a:t>
            </a:r>
            <a:r>
              <a:rPr lang="en-US" sz="2400" dirty="0"/>
              <a:t>M</a:t>
            </a:r>
            <a:r>
              <a:rPr lang="en-US" sz="2400" kern="0" dirty="0"/>
              <a:t>LA</a:t>
            </a:r>
            <a:r>
              <a:rPr lang="en-US" sz="2400" dirty="0"/>
              <a:t>N</a:t>
            </a:r>
          </a:p>
          <a:p>
            <a:pPr lvl="1"/>
            <a:r>
              <a:rPr lang="en-US" sz="2400" dirty="0"/>
              <a:t>High-speed </a:t>
            </a:r>
            <a:r>
              <a:rPr lang="en-US" sz="2400" spc="-300" dirty="0"/>
              <a:t>G </a:t>
            </a:r>
            <a:r>
              <a:rPr lang="en-US" sz="2400" dirty="0"/>
              <a:t>M</a:t>
            </a:r>
            <a:r>
              <a:rPr lang="en-US" sz="2400" kern="0" dirty="0"/>
              <a:t>LA</a:t>
            </a:r>
            <a:r>
              <a:rPr lang="en-US" sz="2400" dirty="0"/>
              <a:t>N</a:t>
            </a:r>
          </a:p>
          <a:p>
            <a:pPr lvl="1"/>
            <a:r>
              <a:rPr lang="en-US" sz="2400" dirty="0"/>
              <a:t>CANDi module needed to be used with Tech 2</a:t>
            </a:r>
          </a:p>
        </p:txBody>
      </p:sp>
    </p:spTree>
    <p:extLst>
      <p:ext uri="{BB962C8B-B14F-4D97-AF65-F5344CB8AC3E}">
        <p14:creationId xmlns:p14="http://schemas.microsoft.com/office/powerpoint/2010/main" val="2341190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46.6 UART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00600" y="990599"/>
            <a:ext cx="3630439" cy="51632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81400" cy="2308324"/>
          </a:xfrm>
        </p:spPr>
        <p:txBody>
          <a:bodyPr/>
          <a:lstStyle/>
          <a:p>
            <a:r>
              <a:rPr lang="en-US" sz="2400" dirty="0"/>
              <a:t>UART serial data master control module is connected to the data link connector (DLC) at pin 9</a:t>
            </a:r>
          </a:p>
        </p:txBody>
      </p:sp>
    </p:spTree>
    <p:extLst>
      <p:ext uri="{BB962C8B-B14F-4D97-AF65-F5344CB8AC3E}">
        <p14:creationId xmlns:p14="http://schemas.microsoft.com/office/powerpoint/2010/main" val="1399626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CAN Signal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an_signal_2">
            <a:hlinkClick r:id="" action="ppaction://media"/>
            <a:extLst>
              <a:ext uri="{FF2B5EF4-FFF2-40B4-BE49-F238E27FC236}">
                <a16:creationId xmlns:a16="http://schemas.microsoft.com/office/drawing/2014/main" id="{9714AA58-DC26-1042-5A56-F8775B66F0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64665"/>
            <a:ext cx="9067800" cy="5100638"/>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46.7 GMLAN</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0984" y="1053151"/>
            <a:ext cx="4978504" cy="40289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743200" cy="2667000"/>
          </a:xfrm>
        </p:spPr>
        <p:txBody>
          <a:bodyPr/>
          <a:lstStyle/>
          <a:p>
            <a:r>
              <a:rPr lang="en-US" sz="2400" dirty="0"/>
              <a:t>GMLAN uses pins at terminals 6 and 14. Pin 1 is used for low-speed GMLAN on 2006 and newer GM vehicles.</a:t>
            </a:r>
          </a:p>
        </p:txBody>
      </p:sp>
    </p:spTree>
    <p:extLst>
      <p:ext uri="{BB962C8B-B14F-4D97-AF65-F5344CB8AC3E}">
        <p14:creationId xmlns:p14="http://schemas.microsoft.com/office/powerpoint/2010/main" val="3853019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7" y="228600"/>
            <a:ext cx="8229600" cy="1200329"/>
          </a:xfrm>
        </p:spPr>
        <p:txBody>
          <a:bodyPr/>
          <a:lstStyle/>
          <a:p>
            <a:r>
              <a:rPr lang="en-US" dirty="0"/>
              <a:t>Frequently Asked Question: Why Is a Twisted Pair Used?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2870016"/>
          </a:xfrm>
        </p:spPr>
        <p:txBody>
          <a:bodyPr/>
          <a:lstStyle/>
          <a:p>
            <a:r>
              <a:rPr lang="en-US" sz="2400" b="1" dirty="0"/>
              <a:t>Why Is a Twisted Pair Used? </a:t>
            </a:r>
            <a:r>
              <a:rPr lang="en-US" sz="2400" dirty="0"/>
              <a:t>A twisted pair is where two wires are twisted to prevent electromagnetic radiation from affecting the signals passing through the wires. By twisting the two wires about once every inch (9 to 16  times per foot), the interference is canceled by the adjacent wire. See Figure 46–8.</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377135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46.8 Twisted Pairs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990600"/>
            <a:ext cx="5715000" cy="41143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220617"/>
            <a:ext cx="7696200" cy="1015663"/>
          </a:xfrm>
        </p:spPr>
        <p:txBody>
          <a:bodyPr/>
          <a:lstStyle/>
          <a:p>
            <a:r>
              <a:rPr lang="en-US" sz="2000" dirty="0"/>
              <a:t>A twisted pair is used by several different network communications protocols to reduce interference that can be induced in the wiring from nearby electromagnetic sources</a:t>
            </a:r>
          </a:p>
        </p:txBody>
      </p:sp>
    </p:spTree>
    <p:extLst>
      <p:ext uri="{BB962C8B-B14F-4D97-AF65-F5344CB8AC3E}">
        <p14:creationId xmlns:p14="http://schemas.microsoft.com/office/powerpoint/2010/main" val="1766105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46.9 CANDi Module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2216" y="1053150"/>
            <a:ext cx="5007272" cy="40522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743200" cy="1938992"/>
          </a:xfrm>
        </p:spPr>
        <p:txBody>
          <a:bodyPr/>
          <a:lstStyle/>
          <a:p>
            <a:r>
              <a:rPr lang="en-US" sz="2400" dirty="0"/>
              <a:t>A CANDi module flashes the green LED rapidly if communication is detected</a:t>
            </a:r>
          </a:p>
        </p:txBody>
      </p:sp>
    </p:spTree>
    <p:extLst>
      <p:ext uri="{BB962C8B-B14F-4D97-AF65-F5344CB8AC3E}">
        <p14:creationId xmlns:p14="http://schemas.microsoft.com/office/powerpoint/2010/main" val="3087370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can_Tools">
            <a:hlinkClick r:id="" action="ppaction://media"/>
            <a:extLst>
              <a:ext uri="{FF2B5EF4-FFF2-40B4-BE49-F238E27FC236}">
                <a16:creationId xmlns:a16="http://schemas.microsoft.com/office/drawing/2014/main" id="{1BAB35AC-7B31-4D44-91B7-DFEDAABBE9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85" y="1181100"/>
            <a:ext cx="9144000" cy="5143500"/>
          </a:xfrm>
          <a:prstGeom prst="rect">
            <a:avLst/>
          </a:prstGeom>
        </p:spPr>
      </p:pic>
    </p:spTree>
    <p:extLst>
      <p:ext uri="{BB962C8B-B14F-4D97-AF65-F5344CB8AC3E}">
        <p14:creationId xmlns:p14="http://schemas.microsoft.com/office/powerpoint/2010/main" val="35508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46.10</a:t>
            </a:r>
            <a:r>
              <a:rPr lang="en-US" sz="2800" dirty="0"/>
              <a:t> </a:t>
            </a:r>
            <a:r>
              <a:rPr lang="en-US" dirty="0"/>
              <a:t>SCP BUS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3912"/>
            <a:ext cx="4941888" cy="41298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743200" cy="4114800"/>
          </a:xfrm>
        </p:spPr>
        <p:txBody>
          <a:bodyPr/>
          <a:lstStyle/>
          <a:p>
            <a:r>
              <a:rPr lang="en-US" sz="2400" dirty="0"/>
              <a:t>A scan tool can be used to check communications with the SCP BUS through terminals 2 and 10 and to the other modules connected to terminal 7 of the data link connector</a:t>
            </a:r>
          </a:p>
        </p:txBody>
      </p:sp>
    </p:spTree>
    <p:extLst>
      <p:ext uri="{BB962C8B-B14F-4D97-AF65-F5344CB8AC3E}">
        <p14:creationId xmlns:p14="http://schemas.microsoft.com/office/powerpoint/2010/main" val="738892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526"/>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Why are the two wires twisted if used for network communications?</a:t>
            </a:r>
          </a:p>
        </p:txBody>
      </p:sp>
    </p:spTree>
    <p:extLst>
      <p:ext uri="{BB962C8B-B14F-4D97-AF65-F5344CB8AC3E}">
        <p14:creationId xmlns:p14="http://schemas.microsoft.com/office/powerpoint/2010/main" val="3594353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93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005751"/>
            <a:ext cx="8229600" cy="1585049"/>
          </a:xfrm>
        </p:spPr>
        <p:txBody>
          <a:bodyPr>
            <a:spAutoFit/>
          </a:bodyPr>
          <a:lstStyle/>
          <a:p>
            <a:pPr marL="666750" indent="-666750">
              <a:buNone/>
            </a:pPr>
            <a:r>
              <a:rPr lang="en-US" sz="2400" b="1" dirty="0">
                <a:solidFill>
                  <a:schemeClr val="bg2"/>
                </a:solidFill>
              </a:rPr>
              <a:t>46.8</a:t>
            </a:r>
            <a:r>
              <a:rPr lang="en-US" sz="2400" dirty="0"/>
              <a:t> Describe European BUS communications.</a:t>
            </a:r>
          </a:p>
          <a:p>
            <a:pPr marL="666750" indent="-666750">
              <a:buNone/>
            </a:pPr>
            <a:r>
              <a:rPr lang="en-US" sz="2400" b="1" dirty="0">
                <a:solidFill>
                  <a:schemeClr val="bg2"/>
                </a:solidFill>
              </a:rPr>
              <a:t>46.9 </a:t>
            </a:r>
            <a:r>
              <a:rPr lang="en-US" sz="2400" dirty="0"/>
              <a:t>Explain how to diagnose module communication faults.</a:t>
            </a:r>
          </a:p>
          <a:p>
            <a:pPr marL="666750" indent="-666750">
              <a:buNone/>
            </a:pPr>
            <a:r>
              <a:rPr lang="en-US" sz="2400" b="1" dirty="0">
                <a:solidFill>
                  <a:schemeClr val="bg2"/>
                </a:solidFill>
              </a:rPr>
              <a:t>46.10</a:t>
            </a:r>
            <a:r>
              <a:rPr lang="en-US" sz="2400" dirty="0"/>
              <a:t> Discuss the OBD-II data link connector..</a:t>
            </a:r>
          </a:p>
        </p:txBody>
      </p:sp>
    </p:spTree>
    <p:extLst>
      <p:ext uri="{BB962C8B-B14F-4D97-AF65-F5344CB8AC3E}">
        <p14:creationId xmlns:p14="http://schemas.microsoft.com/office/powerpoint/2010/main" val="106879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To reduce the effects of outside electrical interference.</a:t>
            </a:r>
          </a:p>
        </p:txBody>
      </p:sp>
    </p:spTree>
    <p:extLst>
      <p:ext uri="{BB962C8B-B14F-4D97-AF65-F5344CB8AC3E}">
        <p14:creationId xmlns:p14="http://schemas.microsoft.com/office/powerpoint/2010/main" val="3290813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953"/>
            <a:ext cx="8229600" cy="1200329"/>
          </a:xfrm>
        </p:spPr>
        <p:txBody>
          <a:bodyPr>
            <a:spAutoFit/>
          </a:bodyPr>
          <a:lstStyle/>
          <a:p>
            <a:r>
              <a:rPr lang="en-US" dirty="0">
                <a:solidFill>
                  <a:schemeClr val="bg2"/>
                </a:solidFill>
              </a:rPr>
              <a:t>Ford Network Communication Protocols</a:t>
            </a:r>
          </a:p>
        </p:txBody>
      </p:sp>
      <p:sp>
        <p:nvSpPr>
          <p:cNvPr id="4" name="Content Placeholder 3"/>
          <p:cNvSpPr>
            <a:spLocks noGrp="1"/>
          </p:cNvSpPr>
          <p:nvPr>
            <p:ph idx="1"/>
          </p:nvPr>
        </p:nvSpPr>
        <p:spPr>
          <a:xfrm>
            <a:off x="457200" y="1438275"/>
            <a:ext cx="8229600" cy="3629025"/>
          </a:xfrm>
        </p:spPr>
        <p:txBody>
          <a:bodyPr>
            <a:spAutoFit/>
          </a:bodyPr>
          <a:lstStyle/>
          <a:p>
            <a:r>
              <a:rPr lang="en-US" sz="2400" dirty="0"/>
              <a:t>Standard Corporate Protocol</a:t>
            </a:r>
          </a:p>
          <a:p>
            <a:pPr lvl="1"/>
            <a:r>
              <a:rPr lang="en-US" sz="2400" spc="-300" dirty="0"/>
              <a:t>S C </a:t>
            </a:r>
            <a:r>
              <a:rPr lang="en-US" sz="2400" dirty="0"/>
              <a:t>P uses the J-1850 protocol and is active with the key on.</a:t>
            </a:r>
          </a:p>
          <a:p>
            <a:r>
              <a:rPr lang="en-US" sz="2400" spc="-300" dirty="0"/>
              <a:t>C A </a:t>
            </a:r>
            <a:r>
              <a:rPr lang="en-US" sz="2400" dirty="0"/>
              <a:t>N Protocol</a:t>
            </a:r>
          </a:p>
          <a:p>
            <a:pPr lvl="1"/>
            <a:r>
              <a:rPr lang="en-US" sz="2400" dirty="0"/>
              <a:t>Newer Fords use the </a:t>
            </a:r>
            <a:r>
              <a:rPr lang="en-US" sz="2400" spc="-300" dirty="0"/>
              <a:t>C A </a:t>
            </a:r>
            <a:r>
              <a:rPr lang="en-US" sz="2400" dirty="0"/>
              <a:t>N for scan tool diagnosis.</a:t>
            </a:r>
          </a:p>
          <a:p>
            <a:r>
              <a:rPr lang="en-US" sz="2400" spc="-300" dirty="0"/>
              <a:t>S P </a:t>
            </a:r>
            <a:r>
              <a:rPr lang="en-US" sz="2400" dirty="0"/>
              <a:t>C and </a:t>
            </a:r>
            <a:r>
              <a:rPr lang="en-US" sz="2400" spc="-300" dirty="0"/>
              <a:t>U A R </a:t>
            </a:r>
            <a:r>
              <a:rPr lang="en-US" sz="2400" dirty="0"/>
              <a:t>T-Based Protocols</a:t>
            </a:r>
          </a:p>
          <a:p>
            <a:pPr lvl="1"/>
            <a:r>
              <a:rPr lang="en-US" sz="2400" dirty="0"/>
              <a:t>Some newer Fords retain </a:t>
            </a:r>
            <a:r>
              <a:rPr lang="en-US" sz="2400" spc="-300" dirty="0"/>
              <a:t>S C </a:t>
            </a:r>
            <a:r>
              <a:rPr lang="en-US" sz="2400" dirty="0"/>
              <a:t>P and </a:t>
            </a:r>
            <a:r>
              <a:rPr lang="en-US" sz="2400" spc="-300" dirty="0"/>
              <a:t>U A R </a:t>
            </a:r>
            <a:r>
              <a:rPr lang="en-US" sz="2400" dirty="0"/>
              <a:t>T-based protocol (</a:t>
            </a:r>
            <a:r>
              <a:rPr lang="en-US" sz="2400" spc="-300" dirty="0"/>
              <a:t>U B </a:t>
            </a:r>
            <a:r>
              <a:rPr lang="en-US" sz="2400" dirty="0"/>
              <a:t>P) for some modules.</a:t>
            </a:r>
          </a:p>
        </p:txBody>
      </p:sp>
    </p:spTree>
    <p:extLst>
      <p:ext uri="{BB962C8B-B14F-4D97-AF65-F5344CB8AC3E}">
        <p14:creationId xmlns:p14="http://schemas.microsoft.com/office/powerpoint/2010/main" val="2261612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7" y="228600"/>
            <a:ext cx="8229600" cy="1200329"/>
          </a:xfrm>
        </p:spPr>
        <p:txBody>
          <a:bodyPr/>
          <a:lstStyle/>
          <a:p>
            <a:r>
              <a:rPr lang="en-US" dirty="0"/>
              <a:t>Frequently Asked Question: What Are U Codes?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2008242"/>
          </a:xfrm>
        </p:spPr>
        <p:txBody>
          <a:bodyPr/>
          <a:lstStyle/>
          <a:p>
            <a:r>
              <a:rPr lang="en-US" sz="2400" b="1" dirty="0"/>
              <a:t>What Are U Codes? </a:t>
            </a:r>
            <a:r>
              <a:rPr lang="en-US" sz="2400" dirty="0"/>
              <a:t>The U diagnostic trouble codes were at first “undefined” but are now network-related codes. Use the network codes to help pinpoint the circuit or module that is not working correctly</a:t>
            </a:r>
            <a:r>
              <a:rPr lang="en-US" dirty="0"/>
              <a:t>.</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854180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46.11 Ford CAN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8827" y="990600"/>
            <a:ext cx="5130661"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438400" cy="2308324"/>
          </a:xfrm>
        </p:spPr>
        <p:txBody>
          <a:bodyPr/>
          <a:lstStyle/>
          <a:p>
            <a:r>
              <a:rPr lang="en-US" sz="2400" dirty="0"/>
              <a:t>Many Fords use UBP module communication along with CAN.</a:t>
            </a:r>
          </a:p>
        </p:txBody>
      </p:sp>
    </p:spTree>
    <p:extLst>
      <p:ext uri="{BB962C8B-B14F-4D97-AF65-F5344CB8AC3E}">
        <p14:creationId xmlns:p14="http://schemas.microsoft.com/office/powerpoint/2010/main" val="3730408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878"/>
            <a:ext cx="8229600" cy="646331"/>
          </a:xfrm>
        </p:spPr>
        <p:txBody>
          <a:bodyPr>
            <a:spAutoFit/>
          </a:bodyPr>
          <a:lstStyle/>
          <a:p>
            <a:r>
              <a:rPr lang="en-US" dirty="0">
                <a:solidFill>
                  <a:schemeClr val="bg2"/>
                </a:solidFill>
              </a:rPr>
              <a:t>Chrysler Communication Protocols</a:t>
            </a:r>
          </a:p>
        </p:txBody>
      </p:sp>
      <p:sp>
        <p:nvSpPr>
          <p:cNvPr id="4" name="Content Placeholder 3"/>
          <p:cNvSpPr>
            <a:spLocks noGrp="1"/>
          </p:cNvSpPr>
          <p:nvPr>
            <p:ph idx="1"/>
          </p:nvPr>
        </p:nvSpPr>
        <p:spPr>
          <a:xfrm>
            <a:off x="457200" y="932795"/>
            <a:ext cx="8229600" cy="4401205"/>
          </a:xfrm>
        </p:spPr>
        <p:txBody>
          <a:bodyPr>
            <a:spAutoFit/>
          </a:bodyPr>
          <a:lstStyle/>
          <a:p>
            <a:r>
              <a:rPr lang="en-US" sz="2400" spc="-300" dirty="0"/>
              <a:t>C C </a:t>
            </a:r>
            <a:r>
              <a:rPr lang="en-US" sz="2400" dirty="0"/>
              <a:t>D</a:t>
            </a:r>
          </a:p>
          <a:p>
            <a:pPr lvl="1"/>
            <a:r>
              <a:rPr lang="en-US" sz="2400" dirty="0"/>
              <a:t>Since the late 1980s, the Chrysler Collision Detection (</a:t>
            </a:r>
            <a:r>
              <a:rPr lang="en-US" sz="2400" spc="-300" dirty="0"/>
              <a:t>C C </a:t>
            </a:r>
            <a:r>
              <a:rPr lang="en-US" sz="2400" dirty="0"/>
              <a:t>D) multiplex network is used for scan tool and module communications.</a:t>
            </a:r>
          </a:p>
          <a:p>
            <a:r>
              <a:rPr lang="en-US" sz="2400" dirty="0"/>
              <a:t>Programmable Communication Interface</a:t>
            </a:r>
          </a:p>
          <a:p>
            <a:pPr lvl="1"/>
            <a:r>
              <a:rPr lang="en-US" sz="2400" dirty="0"/>
              <a:t>A one-wire J-1850 communication protocol that connects at the </a:t>
            </a:r>
            <a:r>
              <a:rPr lang="en-US" sz="2400" spc="-300" dirty="0"/>
              <a:t>O B </a:t>
            </a:r>
            <a:r>
              <a:rPr lang="en-US" sz="2400" dirty="0"/>
              <a:t>D-</a:t>
            </a:r>
            <a:r>
              <a:rPr lang="en-US" sz="2400" kern="0" spc="-350" dirty="0"/>
              <a:t>I </a:t>
            </a:r>
            <a:r>
              <a:rPr lang="en-US" sz="2400" dirty="0"/>
              <a:t>I </a:t>
            </a:r>
            <a:r>
              <a:rPr lang="en-US" sz="2400" spc="-300" dirty="0"/>
              <a:t>D L </a:t>
            </a:r>
            <a:r>
              <a:rPr lang="en-US" sz="2400" dirty="0"/>
              <a:t>C at terminal 2.</a:t>
            </a:r>
          </a:p>
          <a:p>
            <a:r>
              <a:rPr lang="en-US" sz="2400" dirty="0"/>
              <a:t>Serial Communication Interface</a:t>
            </a:r>
          </a:p>
          <a:p>
            <a:pPr lvl="1"/>
            <a:r>
              <a:rPr lang="en-US" sz="2400" dirty="0"/>
              <a:t>Used for most scan tool and flash reprogramming functions until it was replaced with </a:t>
            </a:r>
            <a:r>
              <a:rPr lang="en-US" sz="2400" kern="0" dirty="0"/>
              <a:t>CA</a:t>
            </a:r>
            <a:r>
              <a:rPr lang="en-US" sz="2400" dirty="0"/>
              <a:t>N.</a:t>
            </a:r>
          </a:p>
        </p:txBody>
      </p:sp>
    </p:spTree>
    <p:extLst>
      <p:ext uri="{BB962C8B-B14F-4D97-AF65-F5344CB8AC3E}">
        <p14:creationId xmlns:p14="http://schemas.microsoft.com/office/powerpoint/2010/main" val="2646562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46.12 Chrysler CAN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599"/>
            <a:ext cx="4490831" cy="4816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4893647"/>
          </a:xfrm>
        </p:spPr>
        <p:txBody>
          <a:bodyPr/>
          <a:lstStyle/>
          <a:p>
            <a:r>
              <a:rPr lang="en-US" sz="2400" dirty="0"/>
              <a:t>CCD signals are labeled plus (+) and minus (-) and use a twisted pair of wires. Notice that terminals 3 and 11 of the data link connector are used to access the CCD BUS from a scan tool. Pin 16 is used to supply 12 volts to the scan tool</a:t>
            </a:r>
          </a:p>
        </p:txBody>
      </p:sp>
    </p:spTree>
    <p:extLst>
      <p:ext uri="{BB962C8B-B14F-4D97-AF65-F5344CB8AC3E}">
        <p14:creationId xmlns:p14="http://schemas.microsoft.com/office/powerpoint/2010/main" val="1615253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46.13 CCD BUS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38300" y="990600"/>
            <a:ext cx="5867400" cy="43333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52500" y="5456555"/>
            <a:ext cx="7239000" cy="707886"/>
          </a:xfrm>
        </p:spPr>
        <p:txBody>
          <a:bodyPr/>
          <a:lstStyle/>
          <a:p>
            <a:r>
              <a:rPr lang="en-US" sz="2000" dirty="0"/>
              <a:t>The differential voltage for the CCD BUS is created by using resistors in a module</a:t>
            </a:r>
          </a:p>
        </p:txBody>
      </p:sp>
    </p:spTree>
    <p:extLst>
      <p:ext uri="{BB962C8B-B14F-4D97-AF65-F5344CB8AC3E}">
        <p14:creationId xmlns:p14="http://schemas.microsoft.com/office/powerpoint/2010/main" val="2915251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46.14 Chrysler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776076" cy="51517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1938992"/>
          </a:xfrm>
        </p:spPr>
        <p:txBody>
          <a:bodyPr/>
          <a:lstStyle/>
          <a:p>
            <a:r>
              <a:rPr lang="en-US" sz="2400" dirty="0"/>
              <a:t>Many Chrysler vehicles use both SCI and CCD for module communication</a:t>
            </a:r>
          </a:p>
        </p:txBody>
      </p:sp>
    </p:spTree>
    <p:extLst>
      <p:ext uri="{BB962C8B-B14F-4D97-AF65-F5344CB8AC3E}">
        <p14:creationId xmlns:p14="http://schemas.microsoft.com/office/powerpoint/2010/main" val="1476173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134"/>
            <a:ext cx="8229600" cy="646331"/>
          </a:xfrm>
        </p:spPr>
        <p:txBody>
          <a:bodyPr>
            <a:spAutoFit/>
          </a:bodyPr>
          <a:lstStyle/>
          <a:p>
            <a:r>
              <a:rPr lang="en-US" dirty="0"/>
              <a:t>Controller Area Network</a:t>
            </a:r>
            <a:endParaRPr lang="en-US" dirty="0">
              <a:solidFill>
                <a:schemeClr val="bg2"/>
              </a:solidFill>
            </a:endParaRPr>
          </a:p>
        </p:txBody>
      </p:sp>
      <p:sp>
        <p:nvSpPr>
          <p:cNvPr id="4" name="Content Placeholder 3"/>
          <p:cNvSpPr>
            <a:spLocks noGrp="1"/>
          </p:cNvSpPr>
          <p:nvPr>
            <p:ph idx="1"/>
          </p:nvPr>
        </p:nvSpPr>
        <p:spPr>
          <a:xfrm>
            <a:off x="457200" y="1008251"/>
            <a:ext cx="8229600" cy="4478149"/>
          </a:xfrm>
        </p:spPr>
        <p:txBody>
          <a:bodyPr>
            <a:spAutoFit/>
          </a:bodyPr>
          <a:lstStyle/>
          <a:p>
            <a:r>
              <a:rPr lang="en-US" sz="2400" dirty="0"/>
              <a:t>Background</a:t>
            </a:r>
          </a:p>
          <a:p>
            <a:pPr lvl="1"/>
            <a:r>
              <a:rPr lang="en-US" sz="2400" dirty="0"/>
              <a:t>Robert Bosch Corporation developed the </a:t>
            </a:r>
            <a:r>
              <a:rPr lang="en-US" sz="2400" kern="0" dirty="0"/>
              <a:t>CA</a:t>
            </a:r>
            <a:r>
              <a:rPr lang="en-US" sz="2400" dirty="0"/>
              <a:t>N protocol, which was called </a:t>
            </a:r>
            <a:r>
              <a:rPr lang="en-US" sz="2400" kern="0" dirty="0"/>
              <a:t>CA</a:t>
            </a:r>
            <a:r>
              <a:rPr lang="en-US" sz="2400" dirty="0"/>
              <a:t>N 1.2, in 1993.</a:t>
            </a:r>
          </a:p>
          <a:p>
            <a:r>
              <a:rPr lang="en-US" sz="2400" kern="0" dirty="0"/>
              <a:t>CA</a:t>
            </a:r>
            <a:r>
              <a:rPr lang="en-US" sz="2400" dirty="0"/>
              <a:t>N Features</a:t>
            </a:r>
          </a:p>
          <a:p>
            <a:pPr lvl="1"/>
            <a:r>
              <a:rPr lang="en-US" sz="2400" dirty="0"/>
              <a:t>Faster than other communication protocols.</a:t>
            </a:r>
          </a:p>
          <a:p>
            <a:pPr lvl="1"/>
            <a:r>
              <a:rPr lang="en-US" sz="2400" dirty="0"/>
              <a:t>Cost-effective because it is an easier system to use.</a:t>
            </a:r>
          </a:p>
          <a:p>
            <a:r>
              <a:rPr lang="en-US" sz="2400" kern="0" dirty="0"/>
              <a:t>CA</a:t>
            </a:r>
            <a:r>
              <a:rPr lang="en-US" sz="2400" dirty="0"/>
              <a:t>N Class A, B, and C</a:t>
            </a:r>
          </a:p>
          <a:p>
            <a:pPr lvl="1"/>
            <a:r>
              <a:rPr lang="en-US" sz="2400" dirty="0"/>
              <a:t>There are three classes of </a:t>
            </a:r>
            <a:r>
              <a:rPr lang="en-US" sz="2400" kern="0" dirty="0"/>
              <a:t>CA</a:t>
            </a:r>
            <a:r>
              <a:rPr lang="en-US" sz="2400" dirty="0"/>
              <a:t>N, and they operate at different speeds. The networks can all be linked using a gateway within the same vehicle.</a:t>
            </a:r>
          </a:p>
        </p:txBody>
      </p:sp>
    </p:spTree>
    <p:extLst>
      <p:ext uri="{BB962C8B-B14F-4D97-AF65-F5344CB8AC3E}">
        <p14:creationId xmlns:p14="http://schemas.microsoft.com/office/powerpoint/2010/main" val="2966186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46.15 CAN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85900" y="990600"/>
            <a:ext cx="6172200" cy="34778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4708594"/>
            <a:ext cx="7848600" cy="1631216"/>
          </a:xfrm>
        </p:spPr>
        <p:txBody>
          <a:bodyPr/>
          <a:lstStyle/>
          <a:p>
            <a:r>
              <a:rPr lang="en-US" sz="2000" dirty="0"/>
              <a:t>CAN uses a differential type of module communication where the voltage on one wire is the equal, but opposite, voltage on the other wire. When no communication is occurring, both wires have 2.5 volts applied. When communication is occurring, CAN H goes up 1 to 3.5 volts and CAN L goes down 1 to 1.5 volts</a:t>
            </a:r>
          </a:p>
        </p:txBody>
      </p:sp>
    </p:spTree>
    <p:extLst>
      <p:ext uri="{BB962C8B-B14F-4D97-AF65-F5344CB8AC3E}">
        <p14:creationId xmlns:p14="http://schemas.microsoft.com/office/powerpoint/2010/main" val="319341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953"/>
            <a:ext cx="8229600" cy="1047419"/>
          </a:xfrm>
        </p:spPr>
        <p:txBody>
          <a:bodyPr>
            <a:noAutofit/>
          </a:bodyPr>
          <a:lstStyle/>
          <a:p>
            <a:r>
              <a:rPr lang="en-US" dirty="0"/>
              <a:t>Module Communications and Networks</a:t>
            </a:r>
          </a:p>
        </p:txBody>
      </p:sp>
      <p:sp>
        <p:nvSpPr>
          <p:cNvPr id="4" name="Content Placeholder 3"/>
          <p:cNvSpPr>
            <a:spLocks noGrp="1"/>
          </p:cNvSpPr>
          <p:nvPr>
            <p:ph idx="1"/>
          </p:nvPr>
        </p:nvSpPr>
        <p:spPr>
          <a:xfrm>
            <a:off x="457200" y="1438275"/>
            <a:ext cx="8229600" cy="3019425"/>
          </a:xfrm>
        </p:spPr>
        <p:txBody>
          <a:bodyPr>
            <a:noAutofit/>
          </a:bodyPr>
          <a:lstStyle/>
          <a:p>
            <a:r>
              <a:rPr lang="en-US" sz="2400" dirty="0"/>
              <a:t>Need for Network</a:t>
            </a:r>
          </a:p>
          <a:p>
            <a:pPr lvl="1"/>
            <a:r>
              <a:rPr lang="en-US" sz="2400" dirty="0"/>
              <a:t>A typical vehicle has 10 or more modules, and they communicate with each other over data lines or hard wiring, depending on the application.</a:t>
            </a:r>
          </a:p>
          <a:p>
            <a:r>
              <a:rPr lang="en-US" sz="2400" dirty="0"/>
              <a:t>Advantages</a:t>
            </a:r>
          </a:p>
          <a:p>
            <a:pPr lvl="1"/>
            <a:r>
              <a:rPr lang="en-US" sz="2400" dirty="0"/>
              <a:t>A decreased number of wires are needed.</a:t>
            </a:r>
          </a:p>
          <a:p>
            <a:pPr lvl="1"/>
            <a:r>
              <a:rPr lang="en-US" sz="2400" dirty="0"/>
              <a:t>Common sensor data can be shared.</a:t>
            </a:r>
          </a:p>
        </p:txBody>
      </p:sp>
    </p:spTree>
    <p:extLst>
      <p:ext uri="{BB962C8B-B14F-4D97-AF65-F5344CB8AC3E}">
        <p14:creationId xmlns:p14="http://schemas.microsoft.com/office/powerpoint/2010/main" val="3625403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46.16 CAN Generic BUS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0" y="990599"/>
            <a:ext cx="5361499" cy="45650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14600" cy="3754438"/>
          </a:xfrm>
        </p:spPr>
        <p:txBody>
          <a:bodyPr/>
          <a:lstStyle/>
          <a:p>
            <a:r>
              <a:rPr lang="en-US" sz="2400" dirty="0"/>
              <a:t>Typical (generic) system showing how the CAN BUS is connected to various electrical accessories and systems in the vehicle</a:t>
            </a:r>
          </a:p>
        </p:txBody>
      </p:sp>
    </p:spTree>
    <p:extLst>
      <p:ext uri="{BB962C8B-B14F-4D97-AF65-F5344CB8AC3E}">
        <p14:creationId xmlns:p14="http://schemas.microsoft.com/office/powerpoint/2010/main" val="3105728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Honda/Toyota Communications</a:t>
            </a:r>
            <a:endParaRPr lang="en-US" dirty="0">
              <a:solidFill>
                <a:schemeClr val="bg2"/>
              </a:solidFill>
            </a:endParaRPr>
          </a:p>
        </p:txBody>
      </p:sp>
      <p:sp>
        <p:nvSpPr>
          <p:cNvPr id="4" name="Content Placeholder 3"/>
          <p:cNvSpPr>
            <a:spLocks noGrp="1"/>
          </p:cNvSpPr>
          <p:nvPr>
            <p:ph idx="1"/>
          </p:nvPr>
        </p:nvSpPr>
        <p:spPr>
          <a:xfrm>
            <a:off x="457200" y="1004515"/>
            <a:ext cx="8229600" cy="2500685"/>
          </a:xfrm>
        </p:spPr>
        <p:txBody>
          <a:bodyPr>
            <a:spAutoFit/>
          </a:bodyPr>
          <a:lstStyle/>
          <a:p>
            <a:r>
              <a:rPr lang="en-US" sz="2400" dirty="0"/>
              <a:t>The primary </a:t>
            </a:r>
            <a:r>
              <a:rPr lang="en-US" sz="2400" kern="0" dirty="0"/>
              <a:t>BU</a:t>
            </a:r>
            <a:r>
              <a:rPr lang="en-US" sz="2400" dirty="0"/>
              <a:t>S communication on pre-</a:t>
            </a:r>
            <a:r>
              <a:rPr lang="en-US" sz="2400" kern="0" dirty="0"/>
              <a:t>CA</a:t>
            </a:r>
            <a:r>
              <a:rPr lang="en-US" sz="2400" dirty="0"/>
              <a:t>N-equipped vehicles is </a:t>
            </a:r>
            <a:r>
              <a:rPr lang="en-US" sz="2400" spc="-300" dirty="0"/>
              <a:t>I S </a:t>
            </a:r>
            <a:r>
              <a:rPr lang="en-US" sz="2400" dirty="0"/>
              <a:t>O 9141-2 using terminals 7 and 15 at the      </a:t>
            </a:r>
            <a:r>
              <a:rPr lang="en-US" sz="2400" spc="-300" dirty="0"/>
              <a:t>O B </a:t>
            </a:r>
            <a:r>
              <a:rPr lang="en-US" sz="2400" dirty="0"/>
              <a:t>D-</a:t>
            </a:r>
            <a:r>
              <a:rPr lang="en-US" sz="2400" kern="0" spc="-350" dirty="0"/>
              <a:t>I </a:t>
            </a:r>
            <a:r>
              <a:rPr lang="en-US" sz="2400" dirty="0"/>
              <a:t>I </a:t>
            </a:r>
            <a:r>
              <a:rPr lang="en-US" sz="2400" kern="0" spc="-350" dirty="0"/>
              <a:t>D L </a:t>
            </a:r>
            <a:r>
              <a:rPr lang="en-US" sz="2400" dirty="0"/>
              <a:t>C.</a:t>
            </a:r>
          </a:p>
          <a:p>
            <a:r>
              <a:rPr lang="en-US" sz="2400" dirty="0"/>
              <a:t>A factory scan tool or an aftermarket scan tool equipped with enhanced original equipment (</a:t>
            </a:r>
            <a:r>
              <a:rPr lang="en-US" sz="2400" spc="-300" dirty="0"/>
              <a:t>O </a:t>
            </a:r>
            <a:r>
              <a:rPr lang="en-US" sz="2400" dirty="0"/>
              <a:t>E) software is needed to access many of the </a:t>
            </a:r>
            <a:r>
              <a:rPr lang="en-US" sz="2400" kern="0" dirty="0"/>
              <a:t>BU</a:t>
            </a:r>
            <a:r>
              <a:rPr lang="en-US" sz="2400" dirty="0"/>
              <a:t>S messages.</a:t>
            </a:r>
          </a:p>
        </p:txBody>
      </p:sp>
    </p:spTree>
    <p:extLst>
      <p:ext uri="{BB962C8B-B14F-4D97-AF65-F5344CB8AC3E}">
        <p14:creationId xmlns:p14="http://schemas.microsoft.com/office/powerpoint/2010/main" val="1233033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46.17 DLC Pre-CAN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53150"/>
            <a:ext cx="5170488" cy="4184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2308324"/>
          </a:xfrm>
        </p:spPr>
        <p:txBody>
          <a:bodyPr/>
          <a:lstStyle/>
          <a:p>
            <a:r>
              <a:rPr lang="en-US" sz="2400" dirty="0"/>
              <a:t>DLC from a pre-CAN Acura. It shows terminals in cavities 4, 5 (grounds), 7, 10, 14, and 16 (B+)</a:t>
            </a:r>
          </a:p>
        </p:txBody>
      </p:sp>
    </p:spTree>
    <p:extLst>
      <p:ext uri="{BB962C8B-B14F-4D97-AF65-F5344CB8AC3E}">
        <p14:creationId xmlns:p14="http://schemas.microsoft.com/office/powerpoint/2010/main" val="2476879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46.18 Honda Scan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2418" y="990600"/>
            <a:ext cx="5084565"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667000" cy="2667000"/>
          </a:xfrm>
        </p:spPr>
        <p:txBody>
          <a:bodyPr/>
          <a:lstStyle/>
          <a:p>
            <a:r>
              <a:rPr lang="en-US" sz="2400" dirty="0"/>
              <a:t>Honda scan display showing a B and two U codes, all indicating a BUS-related problem(s)</a:t>
            </a:r>
          </a:p>
        </p:txBody>
      </p:sp>
    </p:spTree>
    <p:extLst>
      <p:ext uri="{BB962C8B-B14F-4D97-AF65-F5344CB8AC3E}">
        <p14:creationId xmlns:p14="http://schemas.microsoft.com/office/powerpoint/2010/main" val="1510460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European BUS Communications</a:t>
            </a:r>
            <a:endParaRPr lang="en-US" dirty="0">
              <a:solidFill>
                <a:schemeClr val="bg2"/>
              </a:solidFill>
            </a:endParaRPr>
          </a:p>
        </p:txBody>
      </p:sp>
      <p:sp>
        <p:nvSpPr>
          <p:cNvPr id="4" name="Content Placeholder 3"/>
          <p:cNvSpPr>
            <a:spLocks noGrp="1"/>
          </p:cNvSpPr>
          <p:nvPr>
            <p:ph idx="1"/>
          </p:nvPr>
        </p:nvSpPr>
        <p:spPr>
          <a:xfrm>
            <a:off x="460513" y="990600"/>
            <a:ext cx="8229600" cy="4393510"/>
          </a:xfrm>
        </p:spPr>
        <p:txBody>
          <a:bodyPr>
            <a:spAutoFit/>
          </a:bodyPr>
          <a:lstStyle/>
          <a:p>
            <a:r>
              <a:rPr lang="en-US" sz="2400" dirty="0"/>
              <a:t>Media-Oriented Transport BUS</a:t>
            </a:r>
          </a:p>
          <a:p>
            <a:r>
              <a:rPr lang="en-US" sz="2400" dirty="0"/>
              <a:t>Motorola Interconnect BUS</a:t>
            </a:r>
          </a:p>
          <a:p>
            <a:r>
              <a:rPr lang="en-US" sz="2400" dirty="0"/>
              <a:t>Distributed System Interface BUS</a:t>
            </a:r>
          </a:p>
          <a:p>
            <a:r>
              <a:rPr lang="en-US" sz="2400" dirty="0"/>
              <a:t>Bosch-Siemans-Temic BUS</a:t>
            </a:r>
          </a:p>
          <a:p>
            <a:r>
              <a:rPr lang="en-US" sz="2400" dirty="0"/>
              <a:t>Byteflight BUS</a:t>
            </a:r>
          </a:p>
          <a:p>
            <a:r>
              <a:rPr lang="en-US" sz="2400" dirty="0"/>
              <a:t>Flexray BUS</a:t>
            </a:r>
          </a:p>
          <a:p>
            <a:r>
              <a:rPr lang="en-US" sz="2400" dirty="0"/>
              <a:t>Domestic Digital BUS</a:t>
            </a:r>
          </a:p>
          <a:p>
            <a:r>
              <a:rPr lang="en-US" sz="2400" dirty="0"/>
              <a:t>Local Interconnect Network BUS</a:t>
            </a:r>
          </a:p>
        </p:txBody>
      </p:sp>
    </p:spTree>
    <p:extLst>
      <p:ext uri="{BB962C8B-B14F-4D97-AF65-F5344CB8AC3E}">
        <p14:creationId xmlns:p14="http://schemas.microsoft.com/office/powerpoint/2010/main" val="3679116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7" y="228600"/>
            <a:ext cx="8229600" cy="1200329"/>
          </a:xfrm>
        </p:spPr>
        <p:txBody>
          <a:bodyPr/>
          <a:lstStyle/>
          <a:p>
            <a:r>
              <a:rPr lang="en-US" dirty="0"/>
              <a:t>Frequently Asked Question: How Do You Know What System Is Used?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608680"/>
          </a:xfrm>
        </p:spPr>
        <p:txBody>
          <a:bodyPr/>
          <a:lstStyle/>
          <a:p>
            <a:r>
              <a:rPr lang="en-US" sz="1800" b="1" dirty="0"/>
              <a:t>How Do You Know What System Is Used? </a:t>
            </a:r>
            <a:r>
              <a:rPr lang="en-US" sz="1800" dirty="0"/>
              <a:t>Use service information to determine which network communication protocol is used. However, due to various systems on some vehicles, it may be easier to look at the data link connection to determine the system. All OBD-II vehicles have terminals in the following cavities: Terminal 4: chassis ground, Terminal 5: computer (signal) ground Terminal 16: 12 volt positive, </a:t>
            </a:r>
            <a:r>
              <a:rPr lang="en-US" sz="1800" b="1" dirty="0"/>
              <a:t>Terminals in cavities 6 and 14 mean that this vehicle is equipped with CAN as the only module communication protocol available at the DLC.</a:t>
            </a:r>
            <a:r>
              <a:rPr lang="en-US" sz="1800" dirty="0"/>
              <a:t> To perform a test of the BUS, use a breakout box (BOB) to gain access to the terminals while connecting to the vehicle, using a scan tool. ● SEE FIGURE 46–19 for a typical OBD-II connector breakout box.</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285264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46.19 Breakout Box (BOB)</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2216" y="1053150"/>
            <a:ext cx="5007272" cy="40522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819400" cy="4495800"/>
          </a:xfrm>
        </p:spPr>
        <p:txBody>
          <a:bodyPr/>
          <a:lstStyle/>
          <a:p>
            <a:r>
              <a:rPr lang="en-US" sz="2400" dirty="0"/>
              <a:t>A breakout box (BOB) used to access the BUS terminals while using a scan tool to activate the modules. This breakout box is equipped with LEDs that light when data circuits are active.</a:t>
            </a:r>
          </a:p>
        </p:txBody>
      </p:sp>
    </p:spTree>
    <p:extLst>
      <p:ext uri="{BB962C8B-B14F-4D97-AF65-F5344CB8AC3E}">
        <p14:creationId xmlns:p14="http://schemas.microsoft.com/office/powerpoint/2010/main" val="3995803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Network Communications Diagnosis</a:t>
            </a:r>
            <a:endParaRPr lang="en-US" dirty="0">
              <a:solidFill>
                <a:schemeClr val="bg2"/>
              </a:solidFill>
            </a:endParaRPr>
          </a:p>
        </p:txBody>
      </p:sp>
      <p:sp>
        <p:nvSpPr>
          <p:cNvPr id="4" name="Content Placeholder 3"/>
          <p:cNvSpPr>
            <a:spLocks noGrp="1"/>
          </p:cNvSpPr>
          <p:nvPr>
            <p:ph idx="1"/>
          </p:nvPr>
        </p:nvSpPr>
        <p:spPr>
          <a:xfrm>
            <a:off x="457200" y="990600"/>
            <a:ext cx="8229600" cy="3270126"/>
          </a:xfrm>
        </p:spPr>
        <p:txBody>
          <a:bodyPr>
            <a:spAutoFit/>
          </a:bodyPr>
          <a:lstStyle/>
          <a:p>
            <a:r>
              <a:rPr lang="en-US" sz="2400" dirty="0"/>
              <a:t>Step 1: Check everything that does and does not work.</a:t>
            </a:r>
          </a:p>
          <a:p>
            <a:r>
              <a:rPr lang="en-US" sz="2400" dirty="0"/>
              <a:t>Step 2: Perform module status test.</a:t>
            </a:r>
          </a:p>
          <a:p>
            <a:r>
              <a:rPr lang="en-US" sz="2400" dirty="0"/>
              <a:t>Step 3: Check the resistance of the terminating resistors.</a:t>
            </a:r>
          </a:p>
          <a:p>
            <a:r>
              <a:rPr lang="en-US" sz="2400" dirty="0"/>
              <a:t>Step 4: Check data BUS for voltages.</a:t>
            </a:r>
          </a:p>
          <a:p>
            <a:r>
              <a:rPr lang="en-US" sz="2400" dirty="0"/>
              <a:t>Step 5: Use a </a:t>
            </a:r>
            <a:r>
              <a:rPr lang="en-US" sz="2400" spc="-350" dirty="0"/>
              <a:t>D S </a:t>
            </a:r>
            <a:r>
              <a:rPr lang="en-US" sz="2400" dirty="0"/>
              <a:t>O to monitor the BUS waveforms.</a:t>
            </a:r>
          </a:p>
          <a:p>
            <a:r>
              <a:rPr lang="en-US" sz="2400" dirty="0"/>
              <a:t>Step 6: Isolate and repair the fault.</a:t>
            </a:r>
          </a:p>
        </p:txBody>
      </p:sp>
    </p:spTree>
    <p:extLst>
      <p:ext uri="{BB962C8B-B14F-4D97-AF65-F5344CB8AC3E}">
        <p14:creationId xmlns:p14="http://schemas.microsoft.com/office/powerpoint/2010/main" val="1077804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46.20 Honda Scan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3151" y="1000539"/>
            <a:ext cx="4963771" cy="39422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667000" cy="4495800"/>
          </a:xfrm>
        </p:spPr>
        <p:txBody>
          <a:bodyPr/>
          <a:lstStyle/>
          <a:p>
            <a:r>
              <a:rPr lang="en-US" sz="2400" dirty="0"/>
              <a:t>Honda scan tool allows the technician to turn on individual lights and operate individual power windows and other accessories that are connected to the BUS system</a:t>
            </a:r>
          </a:p>
        </p:txBody>
      </p:sp>
    </p:spTree>
    <p:extLst>
      <p:ext uri="{BB962C8B-B14F-4D97-AF65-F5344CB8AC3E}">
        <p14:creationId xmlns:p14="http://schemas.microsoft.com/office/powerpoint/2010/main" val="193919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46.21 Tech 2</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1020417"/>
            <a:ext cx="5314122" cy="42468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2438400"/>
          </a:xfrm>
        </p:spPr>
        <p:txBody>
          <a:bodyPr/>
          <a:lstStyle/>
          <a:p>
            <a:r>
              <a:rPr lang="en-US" sz="2400" dirty="0"/>
              <a:t>Modules used in a General Motors vehicle can be “pinged” using a Tech 2 scan tool</a:t>
            </a:r>
          </a:p>
        </p:txBody>
      </p:sp>
    </p:spTree>
    <p:extLst>
      <p:ext uri="{BB962C8B-B14F-4D97-AF65-F5344CB8AC3E}">
        <p14:creationId xmlns:p14="http://schemas.microsoft.com/office/powerpoint/2010/main" val="260009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46.1 Module Communications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5020733" cy="44168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971800" cy="3477875"/>
          </a:xfrm>
        </p:spPr>
        <p:txBody>
          <a:bodyPr/>
          <a:lstStyle/>
          <a:p>
            <a:r>
              <a:rPr lang="en-US" sz="2000" dirty="0"/>
              <a:t>Module communications makes controlling multiple electrical devices and accessories easier by utilizing simple low-current switches to signal another module, which does the actual switching of the current to the device</a:t>
            </a:r>
          </a:p>
        </p:txBody>
      </p:sp>
    </p:spTree>
    <p:extLst>
      <p:ext uri="{BB962C8B-B14F-4D97-AF65-F5344CB8AC3E}">
        <p14:creationId xmlns:p14="http://schemas.microsoft.com/office/powerpoint/2010/main" val="368910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46.22 Checking CAN 6 &amp; 14</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00539"/>
            <a:ext cx="4328343" cy="52266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1569660"/>
          </a:xfrm>
        </p:spPr>
        <p:txBody>
          <a:bodyPr/>
          <a:lstStyle/>
          <a:p>
            <a:r>
              <a:rPr lang="en-US" sz="2400" dirty="0"/>
              <a:t>Checking the terminating resistors using an ohmmeter at the DLC</a:t>
            </a:r>
          </a:p>
        </p:txBody>
      </p:sp>
    </p:spTree>
    <p:extLst>
      <p:ext uri="{BB962C8B-B14F-4D97-AF65-F5344CB8AC3E}">
        <p14:creationId xmlns:p14="http://schemas.microsoft.com/office/powerpoint/2010/main" val="353065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46.23 DLC Probe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53151"/>
            <a:ext cx="5018088" cy="40610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743200" cy="4191000"/>
          </a:xfrm>
        </p:spPr>
        <p:txBody>
          <a:bodyPr/>
          <a:lstStyle/>
          <a:p>
            <a:r>
              <a:rPr lang="en-US" sz="2400" dirty="0"/>
              <a:t>Use front-probe terminals to access the data link connector. Always follow the specified back-probe and front-probe procedures as found in service information</a:t>
            </a:r>
          </a:p>
        </p:txBody>
      </p:sp>
    </p:spTree>
    <p:extLst>
      <p:ext uri="{BB962C8B-B14F-4D97-AF65-F5344CB8AC3E}">
        <p14:creationId xmlns:p14="http://schemas.microsoft.com/office/powerpoint/2010/main" val="2743814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CAN Circuit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an_circuit_check">
            <a:hlinkClick r:id="" action="ppaction://media"/>
            <a:extLst>
              <a:ext uri="{FF2B5EF4-FFF2-40B4-BE49-F238E27FC236}">
                <a16:creationId xmlns:a16="http://schemas.microsoft.com/office/drawing/2014/main" id="{308AD8B7-7276-561B-FB7C-18458D196C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1" y="1181100"/>
            <a:ext cx="9144000" cy="5143500"/>
          </a:xfrm>
          <a:prstGeom prst="rect">
            <a:avLst/>
          </a:prstGeom>
        </p:spPr>
      </p:pic>
    </p:spTree>
    <p:extLst>
      <p:ext uri="{BB962C8B-B14F-4D97-AF65-F5344CB8AC3E}">
        <p14:creationId xmlns:p14="http://schemas.microsoft.com/office/powerpoint/2010/main" val="287610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46.24 CAN DATA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6498" y="990600"/>
            <a:ext cx="4363640" cy="4572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4708981"/>
          </a:xfrm>
        </p:spPr>
        <p:txBody>
          <a:bodyPr/>
          <a:lstStyle/>
          <a:p>
            <a:r>
              <a:rPr lang="en-US" sz="2000" dirty="0"/>
              <a:t>(a) Data is sent in packets, so it is normal to see activity and then a flat line between messages.  (b) A CAN BUS should show voltages that are opposite when there is normal communications. CAN H circuit should go from 2.5 volts at rest to 3.5 volts when active.  The CAN L circuit goes from 2.5 volts at rest to 1.5 volts when active.</a:t>
            </a:r>
          </a:p>
        </p:txBody>
      </p:sp>
    </p:spTree>
    <p:extLst>
      <p:ext uri="{BB962C8B-B14F-4D97-AF65-F5344CB8AC3E}">
        <p14:creationId xmlns:p14="http://schemas.microsoft.com/office/powerpoint/2010/main" val="3639442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698"/>
            <a:ext cx="8229600" cy="646331"/>
          </a:xfrm>
        </p:spPr>
        <p:txBody>
          <a:bodyPr>
            <a:spAutoFit/>
          </a:bodyPr>
          <a:lstStyle/>
          <a:p>
            <a:r>
              <a:rPr lang="en-US" spc="-450" dirty="0"/>
              <a:t>O B D - </a:t>
            </a:r>
            <a:r>
              <a:rPr lang="en-US" kern="0" spc="-450" dirty="0"/>
              <a:t>I </a:t>
            </a:r>
            <a:r>
              <a:rPr lang="en-US" dirty="0"/>
              <a:t>I Data Link Connector</a:t>
            </a:r>
            <a:endParaRPr lang="en-US" dirty="0">
              <a:solidFill>
                <a:schemeClr val="bg2"/>
              </a:solidFill>
            </a:endParaRPr>
          </a:p>
        </p:txBody>
      </p:sp>
      <p:sp>
        <p:nvSpPr>
          <p:cNvPr id="4" name="Content Placeholder 3"/>
          <p:cNvSpPr>
            <a:spLocks noGrp="1"/>
          </p:cNvSpPr>
          <p:nvPr>
            <p:ph idx="1"/>
          </p:nvPr>
        </p:nvSpPr>
        <p:spPr>
          <a:xfrm>
            <a:off x="457200" y="990615"/>
            <a:ext cx="8229600" cy="2362185"/>
          </a:xfrm>
        </p:spPr>
        <p:txBody>
          <a:bodyPr>
            <a:spAutoFit/>
          </a:bodyPr>
          <a:lstStyle/>
          <a:p>
            <a:r>
              <a:rPr lang="en-US" sz="2400" dirty="0"/>
              <a:t>All </a:t>
            </a:r>
            <a:r>
              <a:rPr lang="en-US" sz="2400" spc="-350" dirty="0"/>
              <a:t>O B </a:t>
            </a:r>
            <a:r>
              <a:rPr lang="en-US" sz="2400" dirty="0"/>
              <a:t>D-</a:t>
            </a:r>
            <a:r>
              <a:rPr lang="en-US" sz="2400" kern="0" spc="-350" dirty="0"/>
              <a:t>I </a:t>
            </a:r>
            <a:r>
              <a:rPr lang="en-US" sz="2400" dirty="0"/>
              <a:t>I vehicles use a 16-pin connector that includes:</a:t>
            </a:r>
          </a:p>
          <a:p>
            <a:pPr lvl="1"/>
            <a:r>
              <a:rPr lang="en-US" sz="2400" dirty="0"/>
              <a:t>Pin 4 = chassis ground</a:t>
            </a:r>
          </a:p>
          <a:p>
            <a:pPr lvl="1"/>
            <a:r>
              <a:rPr lang="en-US" sz="2400" dirty="0"/>
              <a:t>Pin 5 = signal ground</a:t>
            </a:r>
          </a:p>
          <a:p>
            <a:pPr lvl="1"/>
            <a:r>
              <a:rPr lang="en-US" sz="2400" dirty="0"/>
              <a:t>Pin 16 = battery power (4 A max)</a:t>
            </a:r>
          </a:p>
          <a:p>
            <a:r>
              <a:rPr lang="en-US" sz="2400" dirty="0"/>
              <a:t>Manufacturer-specific pins vary by make, model, and year.</a:t>
            </a:r>
          </a:p>
        </p:txBody>
      </p:sp>
    </p:spTree>
    <p:extLst>
      <p:ext uri="{BB962C8B-B14F-4D97-AF65-F5344CB8AC3E}">
        <p14:creationId xmlns:p14="http://schemas.microsoft.com/office/powerpoint/2010/main" val="2563207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46.25 OBD II DLC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600"/>
            <a:ext cx="4506660" cy="45184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3785652"/>
          </a:xfrm>
        </p:spPr>
        <p:txBody>
          <a:bodyPr/>
          <a:lstStyle/>
          <a:p>
            <a:r>
              <a:rPr lang="en-US" sz="2400" dirty="0"/>
              <a:t>16-pin OBD-I I DLC with terminals identified. Scan tools use the power pin (16) and ground pin (4) for power so that a separate cigarette lighter plug is not necessary on OBD-I I vehicles</a:t>
            </a:r>
          </a:p>
        </p:txBody>
      </p:sp>
    </p:spTree>
    <p:extLst>
      <p:ext uri="{BB962C8B-B14F-4D97-AF65-F5344CB8AC3E}">
        <p14:creationId xmlns:p14="http://schemas.microsoft.com/office/powerpoint/2010/main" val="3813771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7" y="228600"/>
            <a:ext cx="8229600" cy="1200329"/>
          </a:xfrm>
        </p:spPr>
        <p:txBody>
          <a:bodyPr/>
          <a:lstStyle/>
          <a:p>
            <a:r>
              <a:rPr lang="en-US" dirty="0"/>
              <a:t>Frequently Asked Question: Which Module Is the Gateway Module?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677930"/>
          </a:xfrm>
        </p:spPr>
        <p:txBody>
          <a:bodyPr/>
          <a:lstStyle/>
          <a:p>
            <a:r>
              <a:rPr lang="en-US" sz="1800" b="1" dirty="0"/>
              <a:t>Which Module Is the Gateway Module? </a:t>
            </a:r>
            <a:r>
              <a:rPr lang="en-US" sz="1800" dirty="0"/>
              <a:t>The gateway module is responsible for communicating with other modules and acts as the main communications module for scan tool data. Most GM vehicles use the body control module (BCM) or the instrument panel control (IPC) module as the gateway. To verify which module is the gateway, check the schematic and look for one that has voltage applied during all of the following conditions:</a:t>
            </a:r>
          </a:p>
          <a:p>
            <a:pPr lvl="1"/>
            <a:r>
              <a:rPr lang="en-US" sz="1800" dirty="0"/>
              <a:t>Key on, engine off</a:t>
            </a:r>
          </a:p>
          <a:p>
            <a:pPr lvl="1"/>
            <a:r>
              <a:rPr lang="en-US" sz="1800" dirty="0"/>
              <a:t>Engine cranking</a:t>
            </a:r>
          </a:p>
          <a:p>
            <a:pPr lvl="1"/>
            <a:r>
              <a:rPr lang="en-US" sz="1800" dirty="0"/>
              <a:t>Engine running</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5321383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46.26 GMLAN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11680" y="987116"/>
            <a:ext cx="5120640" cy="4143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64747"/>
            <a:ext cx="7543800" cy="1015663"/>
          </a:xfrm>
        </p:spPr>
        <p:txBody>
          <a:bodyPr/>
          <a:lstStyle/>
          <a:p>
            <a:r>
              <a:rPr lang="en-US" sz="2000" dirty="0"/>
              <a:t>This schematic of a Chevrolet Equinox shows that the vehicle uses a G M LAN BUS (DLC pins 6 and 14), plus a class 2 (pin 2) and UART. Pin 1 connects to the low-speed G M LAN network</a:t>
            </a:r>
          </a:p>
        </p:txBody>
      </p:sp>
    </p:spTree>
    <p:extLst>
      <p:ext uri="{BB962C8B-B14F-4D97-AF65-F5344CB8AC3E}">
        <p14:creationId xmlns:p14="http://schemas.microsoft.com/office/powerpoint/2010/main" val="1351458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218"/>
            <a:ext cx="8229600" cy="646331"/>
          </a:xfrm>
        </p:spPr>
        <p:txBody>
          <a:bodyPr>
            <a:spAutoFit/>
          </a:bodyPr>
          <a:lstStyle/>
          <a:p>
            <a:r>
              <a:rPr lang="en-US" dirty="0">
                <a:solidFill>
                  <a:schemeClr val="bg2"/>
                </a:solidFill>
              </a:rPr>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What are the three common pins in a </a:t>
            </a:r>
            <a:r>
              <a:rPr lang="en-US" sz="2400" spc="-350" dirty="0">
                <a:solidFill>
                  <a:srgbClr val="000000"/>
                </a:solidFill>
              </a:rPr>
              <a:t>D L </a:t>
            </a:r>
            <a:r>
              <a:rPr lang="en-US" sz="2400" dirty="0">
                <a:solidFill>
                  <a:srgbClr val="000000"/>
                </a:solidFill>
              </a:rPr>
              <a:t>C connector?</a:t>
            </a:r>
          </a:p>
        </p:txBody>
      </p:sp>
    </p:spTree>
    <p:extLst>
      <p:ext uri="{BB962C8B-B14F-4D97-AF65-F5344CB8AC3E}">
        <p14:creationId xmlns:p14="http://schemas.microsoft.com/office/powerpoint/2010/main" val="2692206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8886"/>
            <a:ext cx="8229600" cy="646331"/>
          </a:xfrm>
        </p:spPr>
        <p:txBody>
          <a:bodyPr>
            <a:spAutoFit/>
          </a:bodyPr>
          <a:lstStyle/>
          <a:p>
            <a:r>
              <a:rPr lang="en-US" dirty="0"/>
              <a:t>Answer 3</a:t>
            </a:r>
            <a:endParaRPr lang="en-US"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Pin 4: Chassis ground; pin 5: signal ground; and pin 16: battery voltage.</a:t>
            </a:r>
          </a:p>
        </p:txBody>
      </p:sp>
    </p:spTree>
    <p:extLst>
      <p:ext uri="{BB962C8B-B14F-4D97-AF65-F5344CB8AC3E}">
        <p14:creationId xmlns:p14="http://schemas.microsoft.com/office/powerpoint/2010/main" val="227844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7" y="228600"/>
            <a:ext cx="8229600" cy="1200329"/>
          </a:xfrm>
        </p:spPr>
        <p:txBody>
          <a:bodyPr/>
          <a:lstStyle/>
          <a:p>
            <a:r>
              <a:rPr lang="en-US" dirty="0"/>
              <a:t>Frequently Asked Question: What Is a Twisted Pair?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485570"/>
          </a:xfrm>
        </p:spPr>
        <p:txBody>
          <a:bodyPr/>
          <a:lstStyle/>
          <a:p>
            <a:r>
              <a:rPr lang="en-US" sz="2400" b="1" dirty="0"/>
              <a:t>What Is a Twisted Pair? </a:t>
            </a:r>
            <a:r>
              <a:rPr lang="en-US" sz="2400" dirty="0"/>
              <a:t>A twisted pair is used to transmit low-voltage signals, using two wires that are twisted together. Electromagnetic interference can create a voltage in a wire and twisting the two signal wires cancels out the induced voltage. A twisted pair means that the two wires have at least nine turns per foot (turns per meter). A rule of thumb is a twisted pair should have one twist per inch of length.</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929069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76400"/>
            <a:ext cx="8229600" cy="646331"/>
          </a:xfrm>
        </p:spPr>
        <p:txBody>
          <a:bodyPr wrap="square" tIns="45720" bIns="45720">
            <a:spAutoFit/>
          </a:bodyPr>
          <a:lstStyle/>
          <a:p>
            <a:pPr algn="ctr"/>
            <a:r>
              <a:rPr lang="en-US" dirty="0"/>
              <a:t>Additional Related Animations</a:t>
            </a:r>
          </a:p>
        </p:txBody>
      </p:sp>
    </p:spTree>
    <p:extLst>
      <p:ext uri="{BB962C8B-B14F-4D97-AF65-F5344CB8AC3E}">
        <p14:creationId xmlns:p14="http://schemas.microsoft.com/office/powerpoint/2010/main" val="1572111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 History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can_Tools_History">
            <a:hlinkClick r:id="" action="ppaction://media"/>
            <a:extLst>
              <a:ext uri="{FF2B5EF4-FFF2-40B4-BE49-F238E27FC236}">
                <a16:creationId xmlns:a16="http://schemas.microsoft.com/office/drawing/2014/main" id="{DCD25B87-6A53-C333-625B-1363231092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052607"/>
            <a:ext cx="9144000" cy="5143500"/>
          </a:xfrm>
          <a:prstGeom prst="rect">
            <a:avLst/>
          </a:prstGeom>
        </p:spPr>
      </p:pic>
    </p:spTree>
    <p:extLst>
      <p:ext uri="{BB962C8B-B14F-4D97-AF65-F5344CB8AC3E}">
        <p14:creationId xmlns:p14="http://schemas.microsoft.com/office/powerpoint/2010/main" val="19450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can_tools_iac_test">
            <a:hlinkClick r:id="" action="ppaction://media"/>
            <a:extLst>
              <a:ext uri="{FF2B5EF4-FFF2-40B4-BE49-F238E27FC236}">
                <a16:creationId xmlns:a16="http://schemas.microsoft.com/office/drawing/2014/main" id="{BB86B348-E262-0571-1077-ECD231D857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6781"/>
            <a:ext cx="9144000" cy="5143500"/>
          </a:xfrm>
          <a:prstGeom prst="rect">
            <a:avLst/>
          </a:prstGeom>
        </p:spPr>
      </p:pic>
    </p:spTree>
    <p:extLst>
      <p:ext uri="{BB962C8B-B14F-4D97-AF65-F5344CB8AC3E}">
        <p14:creationId xmlns:p14="http://schemas.microsoft.com/office/powerpoint/2010/main" val="4449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Automatic Transmission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to_transmission_scan_tool">
            <a:hlinkClick r:id="" action="ppaction://media"/>
            <a:extLst>
              <a:ext uri="{FF2B5EF4-FFF2-40B4-BE49-F238E27FC236}">
                <a16:creationId xmlns:a16="http://schemas.microsoft.com/office/drawing/2014/main" id="{AAF9FDC7-FE44-63A9-5588-1020240282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95406"/>
            <a:ext cx="9144000" cy="5143500"/>
          </a:xfrm>
          <a:prstGeom prst="rect">
            <a:avLst/>
          </a:prstGeom>
        </p:spPr>
      </p:pic>
    </p:spTree>
    <p:extLst>
      <p:ext uri="{BB962C8B-B14F-4D97-AF65-F5344CB8AC3E}">
        <p14:creationId xmlns:p14="http://schemas.microsoft.com/office/powerpoint/2010/main" val="308136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7" y="228600"/>
            <a:ext cx="8229600" cy="1200329"/>
          </a:xfrm>
        </p:spPr>
        <p:txBody>
          <a:bodyPr/>
          <a:lstStyle/>
          <a:p>
            <a:r>
              <a:rPr lang="en-US" dirty="0"/>
              <a:t>Frequently Asked Question: What Is a BUS?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2500685"/>
          </a:xfrm>
        </p:spPr>
        <p:txBody>
          <a:bodyPr/>
          <a:lstStyle/>
          <a:p>
            <a:r>
              <a:rPr lang="en-US" sz="2400" b="1" dirty="0"/>
              <a:t>What Is a BUS? </a:t>
            </a:r>
            <a:r>
              <a:rPr lang="en-US" sz="2400" dirty="0"/>
              <a:t>A BUS is a term used to describe a communications network. Therefore, there are connections to the BUS and BUS communications, both of which refer to digital messages being transmitted among electronic modules or computers.</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72336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Why is a communication network used?</a:t>
            </a:r>
            <a:endParaRPr lang="en-US" sz="2400" dirty="0">
              <a:solidFill>
                <a:srgbClr val="000000"/>
              </a:solidFill>
            </a:endParaRPr>
          </a:p>
        </p:txBody>
      </p:sp>
    </p:spTree>
    <p:extLst>
      <p:ext uri="{BB962C8B-B14F-4D97-AF65-F5344CB8AC3E}">
        <p14:creationId xmlns:p14="http://schemas.microsoft.com/office/powerpoint/2010/main" val="294309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Answer 1</a:t>
            </a:r>
          </a:p>
        </p:txBody>
      </p:sp>
      <p:sp>
        <p:nvSpPr>
          <p:cNvPr id="4" name="Content Placeholder 3"/>
          <p:cNvSpPr>
            <a:spLocks noGrp="1"/>
          </p:cNvSpPr>
          <p:nvPr>
            <p:ph idx="1"/>
          </p:nvPr>
        </p:nvSpPr>
        <p:spPr>
          <a:xfrm>
            <a:off x="457200" y="914400"/>
            <a:ext cx="8229600" cy="830997"/>
          </a:xfrm>
        </p:spPr>
        <p:txBody>
          <a:bodyPr>
            <a:spAutoFit/>
          </a:bodyPr>
          <a:lstStyle/>
          <a:p>
            <a:pPr marL="0" indent="0">
              <a:buNone/>
            </a:pPr>
            <a:r>
              <a:rPr lang="en-IN" sz="2400" dirty="0"/>
              <a:t>A decreased number of wires are needed and common sensor data can be shared.</a:t>
            </a:r>
          </a:p>
        </p:txBody>
      </p:sp>
    </p:spTree>
    <p:extLst>
      <p:ext uri="{BB962C8B-B14F-4D97-AF65-F5344CB8AC3E}">
        <p14:creationId xmlns:p14="http://schemas.microsoft.com/office/powerpoint/2010/main" val="92567358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24544</TotalTime>
  <Words>3347</Words>
  <Application>Microsoft Office PowerPoint</Application>
  <PresentationFormat>On-screen Show (4:3)</PresentationFormat>
  <Paragraphs>307</Paragraphs>
  <Slides>65</Slides>
  <Notes>65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Module Communications and Networks</vt:lpstr>
      <vt:lpstr>Figure 46.1 Module Communications</vt:lpstr>
      <vt:lpstr>Frequently Asked Question: What Is a Twisted Pair?   </vt:lpstr>
      <vt:lpstr>Frequently Asked Question: What Is a BUS?   </vt:lpstr>
      <vt:lpstr>Question 1: ?</vt:lpstr>
      <vt:lpstr>Answer 1</vt:lpstr>
      <vt:lpstr>Network Fundamentals</vt:lpstr>
      <vt:lpstr>Figure 46.2 Module Communication</vt:lpstr>
      <vt:lpstr>Module Communications Configuration</vt:lpstr>
      <vt:lpstr>Figure 46.3 Ring Network</vt:lpstr>
      <vt:lpstr>Animation: Computer System (Animation will automatically start)</vt:lpstr>
      <vt:lpstr>Frequently Asked Question: What Is a Protocol?   </vt:lpstr>
      <vt:lpstr>Figure 46.4 Star Link Network</vt:lpstr>
      <vt:lpstr>Network Communication Classifications</vt:lpstr>
      <vt:lpstr>Figure 46.5 BUS</vt:lpstr>
      <vt:lpstr>G M Communications Protocols (1 of 2)</vt:lpstr>
      <vt:lpstr>G M Communications Protocols (2 of 2)</vt:lpstr>
      <vt:lpstr>Figure 46.6 UART</vt:lpstr>
      <vt:lpstr>Animation: CAN Signal (Animation will automatically start)</vt:lpstr>
      <vt:lpstr>Figure 46.7 GMLAN</vt:lpstr>
      <vt:lpstr>Frequently Asked Question: Why Is a Twisted Pair Used?   </vt:lpstr>
      <vt:lpstr>Figure 46.8 Twisted Pairs</vt:lpstr>
      <vt:lpstr>Figure 46.9 CANDi Module </vt:lpstr>
      <vt:lpstr>Animation: Scan Tools (Animation will automatically start)</vt:lpstr>
      <vt:lpstr>Figure 46.10 SCP BUS </vt:lpstr>
      <vt:lpstr>Question 2: ?</vt:lpstr>
      <vt:lpstr>Answer 2</vt:lpstr>
      <vt:lpstr>Ford Network Communication Protocols</vt:lpstr>
      <vt:lpstr>Frequently Asked Question: What Are U Codes?   </vt:lpstr>
      <vt:lpstr>Figure 46.11 Ford CAN</vt:lpstr>
      <vt:lpstr>Chrysler Communication Protocols</vt:lpstr>
      <vt:lpstr>Figure 46.12 Chrysler CAN</vt:lpstr>
      <vt:lpstr>Figure 46.13 CCD BUS</vt:lpstr>
      <vt:lpstr>Figure 46.14 Chrysler</vt:lpstr>
      <vt:lpstr>Controller Area Network</vt:lpstr>
      <vt:lpstr>Figure 46.15 CAN</vt:lpstr>
      <vt:lpstr>Figure 46.16 CAN Generic BUS</vt:lpstr>
      <vt:lpstr>Honda/Toyota Communications</vt:lpstr>
      <vt:lpstr>Figure 46.17 DLC Pre-CAN</vt:lpstr>
      <vt:lpstr>Figure 46.18 Honda Scan</vt:lpstr>
      <vt:lpstr>European BUS Communications</vt:lpstr>
      <vt:lpstr>Frequently Asked Question: How Do You Know What System Is Used?   </vt:lpstr>
      <vt:lpstr>Figure 46.19 Breakout Box (BOB)</vt:lpstr>
      <vt:lpstr>Network Communications Diagnosis</vt:lpstr>
      <vt:lpstr>Figure 46.20 Honda Scan Tool</vt:lpstr>
      <vt:lpstr>Figure 46.21 Tech 2</vt:lpstr>
      <vt:lpstr>Figure 46.22 Checking CAN 6 &amp; 14</vt:lpstr>
      <vt:lpstr>Figure 46.23 DLC Probe</vt:lpstr>
      <vt:lpstr>Animation: CAN Circuit Check (Animation will automatically start)</vt:lpstr>
      <vt:lpstr>Figure 46.24 CAN DATA</vt:lpstr>
      <vt:lpstr>O B D - I I Data Link Connector</vt:lpstr>
      <vt:lpstr>Figure 46.25 OBD II DLC</vt:lpstr>
      <vt:lpstr>Frequently Asked Question: Which Module Is the Gateway Module?   </vt:lpstr>
      <vt:lpstr>Figure 46.26 GMLAN</vt:lpstr>
      <vt:lpstr>Question 3: ?</vt:lpstr>
      <vt:lpstr>Answer 3</vt:lpstr>
      <vt:lpstr>Additional Related Animations</vt:lpstr>
      <vt:lpstr>Animation: Scan Tool History (Animation will automatically start)</vt:lpstr>
      <vt:lpstr>Animation: Scan Tools (Animation will automatically start)</vt:lpstr>
      <vt:lpstr>Animation: Scan Tools, Automatic Transmission (Animation will automatically start)</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49, CAN and Network Communications</dc:title>
  <dc:subject>2612-Automotive - Core</dc:subject>
  <dc:creator>James D. Halderman</dc:creator>
  <cp:keywords>CONTAINS NOTES</cp:keywords>
  <cp:lastModifiedBy>Glen Plants</cp:lastModifiedBy>
  <cp:revision>4693</cp:revision>
  <dcterms:created xsi:type="dcterms:W3CDTF">2014-07-14T20:04:21Z</dcterms:created>
  <dcterms:modified xsi:type="dcterms:W3CDTF">2023-06-19T16:26:12Z</dcterms:modified>
</cp:coreProperties>
</file>