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1374" r:id="rId2"/>
    <p:sldId id="1134" r:id="rId3"/>
    <p:sldId id="1245" r:id="rId4"/>
    <p:sldId id="1333" r:id="rId5"/>
    <p:sldId id="1334" r:id="rId6"/>
    <p:sldId id="1335" r:id="rId7"/>
    <p:sldId id="1377" r:id="rId8"/>
    <p:sldId id="1378" r:id="rId9"/>
    <p:sldId id="1379" r:id="rId10"/>
    <p:sldId id="1357" r:id="rId11"/>
    <p:sldId id="1338" r:id="rId12"/>
    <p:sldId id="1339" r:id="rId13"/>
    <p:sldId id="1340" r:id="rId14"/>
    <p:sldId id="1341" r:id="rId15"/>
    <p:sldId id="1342" r:id="rId16"/>
    <p:sldId id="1380" r:id="rId17"/>
    <p:sldId id="1381" r:id="rId18"/>
    <p:sldId id="1382" r:id="rId19"/>
    <p:sldId id="1395" r:id="rId20"/>
    <p:sldId id="1383" r:id="rId21"/>
    <p:sldId id="1384" r:id="rId22"/>
    <p:sldId id="1385" r:id="rId23"/>
    <p:sldId id="1386" r:id="rId24"/>
    <p:sldId id="1402" r:id="rId25"/>
    <p:sldId id="1387" r:id="rId26"/>
    <p:sldId id="1388" r:id="rId27"/>
    <p:sldId id="1389" r:id="rId28"/>
    <p:sldId id="1356" r:id="rId29"/>
    <p:sldId id="1390" r:id="rId30"/>
    <p:sldId id="1403" r:id="rId31"/>
    <p:sldId id="1376" r:id="rId32"/>
    <p:sldId id="1401" r:id="rId33"/>
    <p:sldId id="1404" r:id="rId34"/>
    <p:sldId id="1391" r:id="rId35"/>
    <p:sldId id="1358" r:id="rId36"/>
    <p:sldId id="1359" r:id="rId37"/>
    <p:sldId id="1393" r:id="rId38"/>
    <p:sldId id="1394" r:id="rId39"/>
    <p:sldId id="1406" r:id="rId40"/>
    <p:sldId id="1405" r:id="rId41"/>
    <p:sldId id="1362" r:id="rId42"/>
    <p:sldId id="1363" r:id="rId43"/>
    <p:sldId id="1364" r:id="rId44"/>
    <p:sldId id="1396" r:id="rId45"/>
    <p:sldId id="1397" r:id="rId46"/>
    <p:sldId id="1398" r:id="rId47"/>
    <p:sldId id="1407" r:id="rId48"/>
    <p:sldId id="1399" r:id="rId49"/>
    <p:sldId id="1408" r:id="rId50"/>
    <p:sldId id="1370" r:id="rId51"/>
    <p:sldId id="1400" r:id="rId52"/>
    <p:sldId id="1371" r:id="rId53"/>
    <p:sldId id="1372" r:id="rId54"/>
    <p:sldId id="1204" r:id="rId55"/>
    <p:sldId id="107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2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 id="3" name="Dr. John KERSHAW" initials="DJK" lastIdx="1" clrIdx="2">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9" autoAdjust="0"/>
    <p:restoredTop sz="90760" autoAdjust="0"/>
  </p:normalViewPr>
  <p:slideViewPr>
    <p:cSldViewPr>
      <p:cViewPr varScale="1">
        <p:scale>
          <a:sx n="104" d="100"/>
          <a:sy n="104" d="100"/>
        </p:scale>
        <p:origin x="1860" y="102"/>
      </p:cViewPr>
      <p:guideLst>
        <p:guide orient="horz" pos="2160"/>
        <p:guide pos="2880"/>
        <p:guide orient="horz" pos="624"/>
        <p:guide orient="horz" pos="3984"/>
        <p:guide orient="horz" pos="384"/>
        <p:guide orient="horz" pos="144"/>
        <p:guide orient="horz" pos="912"/>
        <p:guide pos="288"/>
        <p:guide pos="5280"/>
      </p:guideLst>
    </p:cSldViewPr>
  </p:slideViewPr>
  <p:outlineViewPr>
    <p:cViewPr>
      <p:scale>
        <a:sx n="25" d="100"/>
        <a:sy n="25" d="100"/>
      </p:scale>
      <p:origin x="18" y="244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3-20T12:17:35.896" idx="1">
    <p:pos x="4126" y="997"/>
    <p:text>Illustration needs to be fixed at you level. Random text in image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414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4803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baseline="0" dirty="0">
                <a:solidFill>
                  <a:schemeClr val="tx1"/>
                </a:solidFill>
                <a:latin typeface="+mn-lt"/>
                <a:ea typeface="+mn-ea"/>
                <a:cs typeface="+mn-cs"/>
              </a:rPr>
              <a:t>TECH TIP: Magnetize a Steel Needle</a:t>
            </a:r>
          </a:p>
          <a:p>
            <a:r>
              <a:rPr lang="en-US" sz="1400" b="0" i="0" u="none" strike="noStrike" kern="1200" baseline="0" dirty="0">
                <a:solidFill>
                  <a:schemeClr val="tx1"/>
                </a:solidFill>
                <a:latin typeface="+mn-lt"/>
                <a:ea typeface="+mn-ea"/>
                <a:cs typeface="+mn-cs"/>
              </a:rPr>
              <a:t>A piece of steel can be magnetized by rubbing a magnet in one direction along the steel. This causes the atoms to line up in the steel, so it acts like a magnet. The steel often does not remain magnetized, whereas the true magnet is permanently magnetized.  When soft iron or steel is used, such as a paper clip, it loses its magnetism quickly. The atoms in a magnetized needle can be disturbed by heating it or by dropping the needle on a hard object, which causes the needle to lose its magnetism. Soft iron is used inside ignition coils because it does not keep its magnetis</a:t>
            </a:r>
            <a:r>
              <a:rPr lang="en-US" sz="1200" b="0" i="0" u="none" strike="noStrike" kern="1200" baseline="0" dirty="0">
                <a:solidFill>
                  <a:schemeClr val="tx1"/>
                </a:solidFill>
                <a:latin typeface="+mn-lt"/>
                <a:ea typeface="+mn-ea"/>
                <a:cs typeface="+mn-cs"/>
              </a:rPr>
              <a:t>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4382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1702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435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478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0771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Electricity and Magnetism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Electricity and magnetism are closely related because any electrical current flowing through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conductor creates a magnetic field. Any conductor moving through a magnetic field creates 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electrical current. This relationship can be summarized as follows: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Electricity creates magnetism.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Magnetism creates electricity.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From a service technician’s point of view, this relationship is important because wires carrying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current should always be routed as the factory intended to avoid causing interference with another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circuit or electronic component. This is especially important when installing or servicing spark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plug wires, which carry high voltages and can cause high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electromagnetic interference.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3898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3465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2857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6938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1114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760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5068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8601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9168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1542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8766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13365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9072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9491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4190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761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A Cracked Magnet Becomes Two Magnets</a:t>
            </a:r>
          </a:p>
          <a:p>
            <a:r>
              <a:rPr lang="en-US" sz="1400" b="0" i="0" u="none" strike="noStrike" kern="1200" baseline="0" dirty="0">
                <a:solidFill>
                  <a:schemeClr val="tx1"/>
                </a:solidFill>
                <a:latin typeface="+mn-lt"/>
                <a:ea typeface="+mn-ea"/>
                <a:cs typeface="+mn-cs"/>
              </a:rPr>
              <a:t>Magnets are commonly used in vehicle crankshaft, camshaft, and wheel speed sensors. If a magnet is struck and cracks or breaks, the result is two smaller-strength magnets. Because the strength of the magnetic field is reduced, the sensor output voltage is also reduced. A typical problem occurs when a magnetic crankshaft sensor becomes cracked, resulting in a no-start condition. Sometimes the cracked sensor works well enough to start an engine that is cranking at normal speeds, but does not work when the engine is cold. See Figure 44-2</a:t>
            </a:r>
            <a:r>
              <a:rPr lang="en-US" sz="1400" b="0" i="0" u="none" strike="noStrike" kern="1200" baseline="3000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1672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53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38826615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9078017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6.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7.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1.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44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Magnetism and Electromagnetism</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1348191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Magnets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gnets">
            <a:hlinkClick r:id="" action="ppaction://media"/>
            <a:extLst>
              <a:ext uri="{FF2B5EF4-FFF2-40B4-BE49-F238E27FC236}">
                <a16:creationId xmlns:a16="http://schemas.microsoft.com/office/drawing/2014/main" id="{C8B1D09F-4366-5F62-DBBA-786050792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888" y="1271092"/>
            <a:ext cx="8984012" cy="5053507"/>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Question 1: ?</a:t>
            </a:r>
            <a:endParaRPr lang="en-US" sz="20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the result if a magnet cracks?</a:t>
            </a:r>
          </a:p>
        </p:txBody>
      </p:sp>
    </p:spTree>
    <p:extLst>
      <p:ext uri="{BB962C8B-B14F-4D97-AF65-F5344CB8AC3E}">
        <p14:creationId xmlns:p14="http://schemas.microsoft.com/office/powerpoint/2010/main" val="1038304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Answer 1</a:t>
            </a:r>
            <a:endParaRPr lang="en-US" sz="20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Two weaker magnets are created.</a:t>
            </a:r>
          </a:p>
        </p:txBody>
      </p:sp>
    </p:spTree>
    <p:extLst>
      <p:ext uri="{BB962C8B-B14F-4D97-AF65-F5344CB8AC3E}">
        <p14:creationId xmlns:p14="http://schemas.microsoft.com/office/powerpoint/2010/main" val="505115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470"/>
            <a:ext cx="8229600" cy="646331"/>
          </a:xfrm>
        </p:spPr>
        <p:txBody>
          <a:bodyPr>
            <a:spAutoFit/>
          </a:bodyPr>
          <a:lstStyle/>
          <a:p>
            <a:r>
              <a:rPr lang="en-US" dirty="0"/>
              <a:t>Electromagnetism </a:t>
            </a:r>
            <a:r>
              <a:rPr lang="en-US" sz="2800" dirty="0"/>
              <a:t>(1 of 3)</a:t>
            </a:r>
            <a:endParaRPr lang="en-US" sz="1600" dirty="0"/>
          </a:p>
        </p:txBody>
      </p:sp>
      <p:sp>
        <p:nvSpPr>
          <p:cNvPr id="4" name="Content Placeholder 3"/>
          <p:cNvSpPr>
            <a:spLocks noGrp="1"/>
          </p:cNvSpPr>
          <p:nvPr>
            <p:ph idx="1"/>
          </p:nvPr>
        </p:nvSpPr>
        <p:spPr>
          <a:xfrm>
            <a:off x="457200" y="1008995"/>
            <a:ext cx="8229600" cy="4401205"/>
          </a:xfrm>
        </p:spPr>
        <p:txBody>
          <a:bodyPr>
            <a:spAutoFit/>
          </a:bodyPr>
          <a:lstStyle/>
          <a:p>
            <a:r>
              <a:rPr lang="en-IN" sz="2400" dirty="0"/>
              <a:t>Definition</a:t>
            </a:r>
          </a:p>
          <a:p>
            <a:pPr lvl="1"/>
            <a:r>
              <a:rPr lang="en-IN" sz="2400" dirty="0"/>
              <a:t>A current carrying conductor surrounded by a magnetic field, many time stronger than a conventional magnet.</a:t>
            </a:r>
          </a:p>
          <a:p>
            <a:r>
              <a:rPr lang="en-IN" sz="2400" dirty="0"/>
              <a:t>Creating an Electromagnet</a:t>
            </a:r>
          </a:p>
          <a:p>
            <a:pPr lvl="1"/>
            <a:r>
              <a:rPr lang="en-IN" sz="2400" dirty="0"/>
              <a:t>Wrap a nail with 20 turns of insulated wire and connect the ends to the terminals of a 1.5 volt dry cell battery.</a:t>
            </a:r>
          </a:p>
          <a:p>
            <a:r>
              <a:rPr lang="en-IN" sz="2400" dirty="0"/>
              <a:t>Straight Conductor</a:t>
            </a:r>
          </a:p>
          <a:p>
            <a:pPr lvl="1"/>
            <a:r>
              <a:rPr lang="en-IN" sz="2400" dirty="0"/>
              <a:t> The magnetic field surrounding a straight, current-carrying conductor consists of several concentric cylinders of flux that are the length of the wire.</a:t>
            </a:r>
          </a:p>
        </p:txBody>
      </p:sp>
    </p:spTree>
    <p:extLst>
      <p:ext uri="{BB962C8B-B14F-4D97-AF65-F5344CB8AC3E}">
        <p14:creationId xmlns:p14="http://schemas.microsoft.com/office/powerpoint/2010/main" val="272952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394"/>
            <a:ext cx="8229600" cy="646331"/>
          </a:xfrm>
        </p:spPr>
        <p:txBody>
          <a:bodyPr>
            <a:spAutoFit/>
          </a:bodyPr>
          <a:lstStyle/>
          <a:p>
            <a:r>
              <a:rPr lang="en-US" dirty="0"/>
              <a:t>Electromagnetism </a:t>
            </a:r>
            <a:r>
              <a:rPr lang="en-US" sz="2800" dirty="0"/>
              <a:t>(2 of 3)</a:t>
            </a:r>
            <a:endParaRPr lang="en-US" sz="1600" dirty="0"/>
          </a:p>
        </p:txBody>
      </p:sp>
      <p:sp>
        <p:nvSpPr>
          <p:cNvPr id="4" name="Content Placeholder 3"/>
          <p:cNvSpPr>
            <a:spLocks noGrp="1"/>
          </p:cNvSpPr>
          <p:nvPr>
            <p:ph idx="1"/>
          </p:nvPr>
        </p:nvSpPr>
        <p:spPr>
          <a:xfrm>
            <a:off x="457200" y="1019919"/>
            <a:ext cx="8229600" cy="4847481"/>
          </a:xfrm>
        </p:spPr>
        <p:txBody>
          <a:bodyPr>
            <a:spAutoFit/>
          </a:bodyPr>
          <a:lstStyle/>
          <a:p>
            <a:r>
              <a:rPr lang="en-IN" sz="2400" dirty="0"/>
              <a:t>Left-Hand/Right-Hand Rules</a:t>
            </a:r>
          </a:p>
          <a:p>
            <a:pPr lvl="1"/>
            <a:r>
              <a:rPr lang="en-IN" sz="2400" dirty="0"/>
              <a:t>Left-hand rule for magnetic field direction is used with the electron flow theory.</a:t>
            </a:r>
          </a:p>
          <a:p>
            <a:pPr lvl="1"/>
            <a:r>
              <a:rPr lang="en-IN" sz="2400" dirty="0"/>
              <a:t>Right-hand rule for magnetic field direction is used with the conventional theory of electron flow.</a:t>
            </a:r>
          </a:p>
          <a:p>
            <a:r>
              <a:rPr lang="en-IN" sz="2400" dirty="0"/>
              <a:t>Field Interaction</a:t>
            </a:r>
          </a:p>
          <a:p>
            <a:pPr lvl="1"/>
            <a:r>
              <a:rPr lang="en-IN" sz="2400" dirty="0"/>
              <a:t>Conductors with opposing magnetic fields move apart into weaker fields.</a:t>
            </a:r>
          </a:p>
          <a:p>
            <a:r>
              <a:rPr lang="en-IN" sz="2400" dirty="0"/>
              <a:t>Motor Principle</a:t>
            </a:r>
          </a:p>
          <a:p>
            <a:pPr lvl="1"/>
            <a:r>
              <a:rPr lang="en-IN" sz="2400" dirty="0"/>
              <a:t>Use the magnetic field interaction to convert electrical energy into mechanical energy.	</a:t>
            </a:r>
          </a:p>
        </p:txBody>
      </p:sp>
    </p:spTree>
    <p:extLst>
      <p:ext uri="{BB962C8B-B14F-4D97-AF65-F5344CB8AC3E}">
        <p14:creationId xmlns:p14="http://schemas.microsoft.com/office/powerpoint/2010/main" val="498203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274"/>
            <a:ext cx="8229600" cy="646331"/>
          </a:xfrm>
        </p:spPr>
        <p:txBody>
          <a:bodyPr>
            <a:spAutoFit/>
          </a:bodyPr>
          <a:lstStyle/>
          <a:p>
            <a:r>
              <a:rPr lang="en-US" dirty="0"/>
              <a:t>Electromagnetism </a:t>
            </a:r>
            <a:r>
              <a:rPr lang="en-US" sz="2800" dirty="0"/>
              <a:t>(3 of 3)</a:t>
            </a:r>
            <a:endParaRPr lang="en-US" sz="1600" dirty="0"/>
          </a:p>
        </p:txBody>
      </p:sp>
      <p:sp>
        <p:nvSpPr>
          <p:cNvPr id="4" name="Content Placeholder 3"/>
          <p:cNvSpPr>
            <a:spLocks noGrp="1"/>
          </p:cNvSpPr>
          <p:nvPr>
            <p:ph idx="1"/>
          </p:nvPr>
        </p:nvSpPr>
        <p:spPr>
          <a:xfrm>
            <a:off x="457200" y="1035799"/>
            <a:ext cx="8229600" cy="3993401"/>
          </a:xfrm>
        </p:spPr>
        <p:txBody>
          <a:bodyPr>
            <a:spAutoFit/>
          </a:bodyPr>
          <a:lstStyle/>
          <a:p>
            <a:r>
              <a:rPr lang="en-IN" sz="2400" dirty="0"/>
              <a:t>Coil Conductor</a:t>
            </a:r>
          </a:p>
          <a:p>
            <a:pPr lvl="1"/>
            <a:r>
              <a:rPr lang="en-IN" sz="2400" dirty="0"/>
              <a:t>If several loops of wire are made into a coil, then the magnetic flux density is strengthened.</a:t>
            </a:r>
          </a:p>
          <a:p>
            <a:r>
              <a:rPr lang="en-IN" sz="2400" dirty="0"/>
              <a:t>Electromagnetic Strength</a:t>
            </a:r>
          </a:p>
          <a:p>
            <a:pPr lvl="1"/>
            <a:r>
              <a:rPr lang="en-IN" sz="2400" dirty="0"/>
              <a:t>The magnetic field can be strengthened (increased) in three ways.</a:t>
            </a:r>
          </a:p>
          <a:p>
            <a:pPr lvl="2"/>
            <a:r>
              <a:rPr lang="en-IN" sz="2400" dirty="0"/>
              <a:t>Place a soft iron core in the center of the coil.</a:t>
            </a:r>
          </a:p>
          <a:p>
            <a:pPr lvl="2"/>
            <a:r>
              <a:rPr lang="en-IN" sz="2400" dirty="0"/>
              <a:t>Increase the number of turns of wire in the coil.</a:t>
            </a:r>
          </a:p>
          <a:p>
            <a:pPr lvl="2"/>
            <a:r>
              <a:rPr lang="en-IN" sz="2400" dirty="0"/>
              <a:t>Increase the current flow through the coil windings.</a:t>
            </a:r>
          </a:p>
        </p:txBody>
      </p:sp>
    </p:spTree>
    <p:extLst>
      <p:ext uri="{BB962C8B-B14F-4D97-AF65-F5344CB8AC3E}">
        <p14:creationId xmlns:p14="http://schemas.microsoft.com/office/powerpoint/2010/main" val="4056190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44.4 Iron Fillings/Compass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07532"/>
            <a:ext cx="4969059" cy="45162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2"/>
            <a:ext cx="2743200" cy="1913468"/>
          </a:xfrm>
        </p:spPr>
        <p:txBody>
          <a:bodyPr/>
          <a:lstStyle/>
          <a:p>
            <a:r>
              <a:rPr lang="en-US" sz="2400" dirty="0"/>
              <a:t>Iron Filings and a Compass Can Be Used to Observe the Magnetic Lines of Force</a:t>
            </a:r>
          </a:p>
        </p:txBody>
      </p:sp>
    </p:spTree>
    <p:extLst>
      <p:ext uri="{BB962C8B-B14F-4D97-AF65-F5344CB8AC3E}">
        <p14:creationId xmlns:p14="http://schemas.microsoft.com/office/powerpoint/2010/main" val="427288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44.5 Magnetic Poles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599"/>
            <a:ext cx="4724400" cy="51247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3046988"/>
          </a:xfrm>
        </p:spPr>
        <p:txBody>
          <a:bodyPr/>
          <a:lstStyle/>
          <a:p>
            <a:r>
              <a:rPr lang="en-US" sz="2400" dirty="0"/>
              <a:t>(a) Magnetic Lines of Force Spread out from Around an Isolated Magnet. (b) Opposite Poles Attract. (c) Similar Poles Repel</a:t>
            </a:r>
          </a:p>
        </p:txBody>
      </p:sp>
    </p:spTree>
    <p:extLst>
      <p:ext uri="{BB962C8B-B14F-4D97-AF65-F5344CB8AC3E}">
        <p14:creationId xmlns:p14="http://schemas.microsoft.com/office/powerpoint/2010/main" val="2319232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44.6 Reluctor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16000"/>
            <a:ext cx="5399087" cy="38015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2971800" cy="1684867"/>
          </a:xfrm>
        </p:spPr>
        <p:txBody>
          <a:bodyPr/>
          <a:lstStyle/>
          <a:p>
            <a:r>
              <a:rPr lang="en-US" sz="2400" dirty="0"/>
              <a:t>A Crankshaft Position Sensor and Reluctor (Notched Wheel)</a:t>
            </a:r>
          </a:p>
        </p:txBody>
      </p:sp>
    </p:spTree>
    <p:extLst>
      <p:ext uri="{BB962C8B-B14F-4D97-AF65-F5344CB8AC3E}">
        <p14:creationId xmlns:p14="http://schemas.microsoft.com/office/powerpoint/2010/main" val="322188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44.7 Magnetic Field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82132"/>
            <a:ext cx="4592220" cy="44872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3316184" cy="1569660"/>
          </a:xfrm>
        </p:spPr>
        <p:txBody>
          <a:bodyPr/>
          <a:lstStyle/>
          <a:p>
            <a:r>
              <a:rPr lang="en-US" sz="2400" dirty="0"/>
              <a:t>A Magnetic Field Surrounds a Straight, Current-Carrying Conductor</a:t>
            </a:r>
          </a:p>
        </p:txBody>
      </p:sp>
    </p:spTree>
    <p:extLst>
      <p:ext uri="{BB962C8B-B14F-4D97-AF65-F5344CB8AC3E}">
        <p14:creationId xmlns:p14="http://schemas.microsoft.com/office/powerpoint/2010/main" val="505203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endParaRPr lang="en-US" sz="2800" dirty="0"/>
          </a:p>
        </p:txBody>
      </p:sp>
      <p:sp>
        <p:nvSpPr>
          <p:cNvPr id="4" name="Content Placeholder 3"/>
          <p:cNvSpPr>
            <a:spLocks noGrp="1"/>
          </p:cNvSpPr>
          <p:nvPr>
            <p:ph idx="1"/>
          </p:nvPr>
        </p:nvSpPr>
        <p:spPr>
          <a:xfrm>
            <a:off x="457200" y="990600"/>
            <a:ext cx="8229600" cy="5132174"/>
          </a:xfrm>
        </p:spPr>
        <p:txBody>
          <a:bodyPr>
            <a:spAutoFit/>
          </a:bodyPr>
          <a:lstStyle/>
          <a:p>
            <a:pPr marL="685800" indent="-685800">
              <a:buNone/>
            </a:pPr>
            <a:r>
              <a:rPr lang="en-IN" sz="2400" b="1" dirty="0">
                <a:solidFill>
                  <a:schemeClr val="bg2"/>
                </a:solidFill>
                <a:latin typeface="+mj-lt"/>
                <a:ea typeface="+mj-ea"/>
                <a:cs typeface="Times New Roman" panose="02020603050405020304" pitchFamily="18" charset="0"/>
              </a:rPr>
              <a:t>44.1</a:t>
            </a:r>
            <a:r>
              <a:rPr lang="en-IN" sz="2400" dirty="0">
                <a:latin typeface="+mj-lt"/>
                <a:ea typeface="+mj-ea"/>
                <a:cs typeface="Times New Roman" panose="02020603050405020304" pitchFamily="18" charset="0"/>
              </a:rPr>
              <a:t> Define magnetism and explain the concepts of magnetic induction, permeability, and reluctance.</a:t>
            </a:r>
          </a:p>
          <a:p>
            <a:pPr marL="685800" indent="-685800">
              <a:buNone/>
            </a:pPr>
            <a:r>
              <a:rPr lang="en-IN" sz="2400" b="1" dirty="0">
                <a:solidFill>
                  <a:schemeClr val="bg2"/>
                </a:solidFill>
                <a:latin typeface="+mj-lt"/>
                <a:ea typeface="+mj-ea"/>
                <a:cs typeface="Times New Roman" panose="02020603050405020304" pitchFamily="18" charset="0"/>
              </a:rPr>
              <a:t>44.2</a:t>
            </a:r>
            <a:r>
              <a:rPr lang="en-IN" sz="2400" b="1" dirty="0">
                <a:latin typeface="+mj-lt"/>
                <a:ea typeface="+mj-ea"/>
                <a:cs typeface="Times New Roman" panose="02020603050405020304" pitchFamily="18" charset="0"/>
              </a:rPr>
              <a:t> </a:t>
            </a:r>
            <a:r>
              <a:rPr lang="en-IN" sz="2400" dirty="0">
                <a:latin typeface="+mj-lt"/>
                <a:ea typeface="+mj-ea"/>
                <a:cs typeface="Times New Roman" panose="02020603050405020304" pitchFamily="18" charset="0"/>
              </a:rPr>
              <a:t>Explain how an electromagnet works.</a:t>
            </a:r>
          </a:p>
          <a:p>
            <a:pPr marL="685800" indent="-685800">
              <a:buNone/>
            </a:pPr>
            <a:r>
              <a:rPr lang="en-IN" sz="2400" b="1" dirty="0">
                <a:solidFill>
                  <a:schemeClr val="bg2"/>
                </a:solidFill>
                <a:latin typeface="+mj-lt"/>
                <a:ea typeface="+mj-ea"/>
                <a:cs typeface="Times New Roman" panose="02020603050405020304" pitchFamily="18" charset="0"/>
              </a:rPr>
              <a:t>44.3</a:t>
            </a:r>
            <a:r>
              <a:rPr lang="en-IN" sz="2400" dirty="0">
                <a:solidFill>
                  <a:schemeClr val="bg2"/>
                </a:solidFill>
                <a:latin typeface="+mj-lt"/>
                <a:ea typeface="+mj-ea"/>
                <a:cs typeface="Times New Roman" panose="02020603050405020304" pitchFamily="18" charset="0"/>
              </a:rPr>
              <a:t> </a:t>
            </a:r>
            <a:r>
              <a:rPr lang="en-IN" sz="2400" dirty="0">
                <a:latin typeface="+mj-lt"/>
                <a:ea typeface="+mj-ea"/>
                <a:cs typeface="Times New Roman" panose="02020603050405020304" pitchFamily="18" charset="0"/>
              </a:rPr>
              <a:t>Explain how electromagnetism is used in relays and solenoids.</a:t>
            </a:r>
          </a:p>
          <a:p>
            <a:pPr marL="685800" indent="-685800">
              <a:buNone/>
            </a:pPr>
            <a:r>
              <a:rPr lang="en-IN" sz="2400" b="1" dirty="0">
                <a:solidFill>
                  <a:schemeClr val="bg2"/>
                </a:solidFill>
                <a:cs typeface="Times New Roman" panose="02020603050405020304" pitchFamily="18" charset="0"/>
              </a:rPr>
              <a:t>44.4 </a:t>
            </a:r>
            <a:r>
              <a:rPr lang="en-US" sz="2400" dirty="0">
                <a:latin typeface="+mj-lt"/>
                <a:ea typeface="+mj-ea"/>
                <a:cs typeface="Times New Roman" panose="02020603050405020304" pitchFamily="18" charset="0"/>
              </a:rPr>
              <a:t>Discuss electromagnetic induction.</a:t>
            </a:r>
          </a:p>
          <a:p>
            <a:pPr marL="685800" indent="-685800">
              <a:buNone/>
            </a:pPr>
            <a:r>
              <a:rPr lang="en-IN" sz="2400" b="1" dirty="0">
                <a:solidFill>
                  <a:schemeClr val="bg2"/>
                </a:solidFill>
                <a:cs typeface="Times New Roman" panose="02020603050405020304" pitchFamily="18" charset="0"/>
              </a:rPr>
              <a:t>44.5 </a:t>
            </a:r>
            <a:r>
              <a:rPr lang="en-US" sz="2400" dirty="0">
                <a:latin typeface="+mj-lt"/>
                <a:ea typeface="+mj-ea"/>
                <a:cs typeface="Times New Roman" panose="02020603050405020304" pitchFamily="18" charset="0"/>
              </a:rPr>
              <a:t>Describe how an ignition coil works.</a:t>
            </a:r>
          </a:p>
          <a:p>
            <a:pPr marL="685800" indent="-685800">
              <a:buNone/>
            </a:pPr>
            <a:r>
              <a:rPr lang="en-IN" sz="2400" b="1" dirty="0">
                <a:solidFill>
                  <a:schemeClr val="bg2"/>
                </a:solidFill>
                <a:cs typeface="Times New Roman" panose="02020603050405020304" pitchFamily="18" charset="0"/>
              </a:rPr>
              <a:t>44.6 </a:t>
            </a:r>
            <a:r>
              <a:rPr lang="en-US" sz="2400" dirty="0">
                <a:latin typeface="+mj-lt"/>
                <a:ea typeface="+mj-ea"/>
                <a:cs typeface="Times New Roman" panose="02020603050405020304" pitchFamily="18" charset="0"/>
              </a:rPr>
              <a:t>Describe ways to reduce electromagnetic interference.</a:t>
            </a:r>
          </a:p>
          <a:p>
            <a:pPr marL="685800" indent="-685800">
              <a:buNone/>
            </a:pPr>
            <a:endParaRPr lang="en-IN" sz="2400" dirty="0">
              <a:latin typeface="+mj-lt"/>
              <a:ea typeface="+mj-ea"/>
              <a:cs typeface="Times New Roman" panose="02020603050405020304" pitchFamily="18" charset="0"/>
            </a:endParaRPr>
          </a:p>
          <a:p>
            <a:pPr marL="685800" indent="-685800">
              <a:buNone/>
            </a:pP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44.8 Left-Hand Rule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7438" y="990600"/>
            <a:ext cx="7169124" cy="3937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181600"/>
            <a:ext cx="7696200" cy="830997"/>
          </a:xfrm>
        </p:spPr>
        <p:txBody>
          <a:bodyPr/>
          <a:lstStyle/>
          <a:p>
            <a:r>
              <a:rPr lang="en-US" sz="2400" dirty="0"/>
              <a:t>The Left-Hand Rule for Magnetic Field Direction Is Used with the Electron Flow Theory</a:t>
            </a:r>
          </a:p>
        </p:txBody>
      </p:sp>
    </p:spTree>
    <p:extLst>
      <p:ext uri="{BB962C8B-B14F-4D97-AF65-F5344CB8AC3E}">
        <p14:creationId xmlns:p14="http://schemas.microsoft.com/office/powerpoint/2010/main" val="733870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44.9 Right-Hand Rule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7233" y="990600"/>
            <a:ext cx="6849533" cy="34782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71550" y="4876800"/>
            <a:ext cx="7200900" cy="1200329"/>
          </a:xfrm>
        </p:spPr>
        <p:txBody>
          <a:bodyPr/>
          <a:lstStyle/>
          <a:p>
            <a:r>
              <a:rPr lang="en-US" sz="2400" dirty="0"/>
              <a:t>47.9 The Right-Hand Rule for Magnetic Field Direction Is Used with the Conventional Theory of Electron Flow </a:t>
            </a:r>
          </a:p>
        </p:txBody>
      </p:sp>
    </p:spTree>
    <p:extLst>
      <p:ext uri="{BB962C8B-B14F-4D97-AF65-F5344CB8AC3E}">
        <p14:creationId xmlns:p14="http://schemas.microsoft.com/office/powerpoint/2010/main" val="113411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44.10 Opposing Fields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81100" y="990600"/>
            <a:ext cx="6781800" cy="39960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5181600"/>
            <a:ext cx="7391400" cy="830997"/>
          </a:xfrm>
        </p:spPr>
        <p:txBody>
          <a:bodyPr/>
          <a:lstStyle/>
          <a:p>
            <a:r>
              <a:rPr lang="en-US" sz="2400" dirty="0"/>
              <a:t>Conductors with Opposing Magnetic Fields Move Apart into Weaker Fields</a:t>
            </a:r>
          </a:p>
        </p:txBody>
      </p:sp>
    </p:spTree>
    <p:extLst>
      <p:ext uri="{BB962C8B-B14F-4D97-AF65-F5344CB8AC3E}">
        <p14:creationId xmlns:p14="http://schemas.microsoft.com/office/powerpoint/2010/main" val="232557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44.11 Motor Fields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38300" y="1066800"/>
            <a:ext cx="5867400" cy="3818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52500" y="5257800"/>
            <a:ext cx="7239000" cy="838200"/>
          </a:xfrm>
        </p:spPr>
        <p:txBody>
          <a:bodyPr/>
          <a:lstStyle/>
          <a:p>
            <a:r>
              <a:rPr lang="en-US" sz="2400" dirty="0"/>
              <a:t>Electric Motors Use the Interaction of Magnetic Fields to Produce Mechanical Energy</a:t>
            </a:r>
          </a:p>
        </p:txBody>
      </p:sp>
    </p:spTree>
    <p:extLst>
      <p:ext uri="{BB962C8B-B14F-4D97-AF65-F5344CB8AC3E}">
        <p14:creationId xmlns:p14="http://schemas.microsoft.com/office/powerpoint/2010/main" val="2182927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DC Motor, Simple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c_motor_simple">
            <a:hlinkClick r:id="" action="ppaction://media"/>
            <a:extLst>
              <a:ext uri="{FF2B5EF4-FFF2-40B4-BE49-F238E27FC236}">
                <a16:creationId xmlns:a16="http://schemas.microsoft.com/office/drawing/2014/main" id="{9BD259F4-2835-AAC5-8A0C-0E1936E00F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691" y="1149328"/>
            <a:ext cx="8564418" cy="4817485"/>
          </a:xfrm>
          <a:prstGeom prst="rect">
            <a:avLst/>
          </a:prstGeom>
        </p:spPr>
      </p:pic>
    </p:spTree>
    <p:extLst>
      <p:ext uri="{BB962C8B-B14F-4D97-AF65-F5344CB8AC3E}">
        <p14:creationId xmlns:p14="http://schemas.microsoft.com/office/powerpoint/2010/main" val="87373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44.12 Coil Flux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95238" y="990600"/>
            <a:ext cx="6953523"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099" y="5029200"/>
            <a:ext cx="7543800" cy="830997"/>
          </a:xfrm>
        </p:spPr>
        <p:txBody>
          <a:bodyPr/>
          <a:lstStyle/>
          <a:p>
            <a:r>
              <a:rPr lang="en-US" sz="2400" dirty="0"/>
              <a:t>The Magnetic Lines of Flux Surrounding a Coil Look like Those Surrounding a Bar Magnet</a:t>
            </a:r>
          </a:p>
        </p:txBody>
      </p:sp>
    </p:spTree>
    <p:extLst>
      <p:ext uri="{BB962C8B-B14F-4D97-AF65-F5344CB8AC3E}">
        <p14:creationId xmlns:p14="http://schemas.microsoft.com/office/powerpoint/2010/main" val="200697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44.13 Left-Hand Rule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26714" y="1447800"/>
            <a:ext cx="7302886" cy="28241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752600" y="5029200"/>
            <a:ext cx="5638800" cy="461665"/>
          </a:xfrm>
        </p:spPr>
        <p:txBody>
          <a:bodyPr/>
          <a:lstStyle/>
          <a:p>
            <a:r>
              <a:rPr lang="en-US" sz="2400" dirty="0"/>
              <a:t>The Left-Hand Rule for Coils Is Shown</a:t>
            </a:r>
          </a:p>
        </p:txBody>
      </p:sp>
    </p:spTree>
    <p:extLst>
      <p:ext uri="{BB962C8B-B14F-4D97-AF65-F5344CB8AC3E}">
        <p14:creationId xmlns:p14="http://schemas.microsoft.com/office/powerpoint/2010/main" val="1555870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44.14 Iron Core Flux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4688541" cy="50080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2341166"/>
          </a:xfrm>
        </p:spPr>
        <p:txBody>
          <a:bodyPr/>
          <a:lstStyle/>
          <a:p>
            <a:r>
              <a:rPr lang="en-US" sz="2400" dirty="0"/>
              <a:t>An Iron Core Concentrates the Magnetic Lines of Force Surrounding a Coil</a:t>
            </a:r>
          </a:p>
        </p:txBody>
      </p:sp>
    </p:spTree>
    <p:extLst>
      <p:ext uri="{BB962C8B-B14F-4D97-AF65-F5344CB8AC3E}">
        <p14:creationId xmlns:p14="http://schemas.microsoft.com/office/powerpoint/2010/main" val="3061418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Use of Electromagnetism</a:t>
            </a:r>
            <a:endParaRPr lang="en-US" sz="1600" dirty="0"/>
          </a:p>
        </p:txBody>
      </p:sp>
      <p:sp>
        <p:nvSpPr>
          <p:cNvPr id="4" name="Content Placeholder 3"/>
          <p:cNvSpPr>
            <a:spLocks noGrp="1"/>
          </p:cNvSpPr>
          <p:nvPr>
            <p:ph idx="1"/>
          </p:nvPr>
        </p:nvSpPr>
        <p:spPr>
          <a:xfrm>
            <a:off x="457200" y="1000125"/>
            <a:ext cx="8229600" cy="2654573"/>
          </a:xfrm>
        </p:spPr>
        <p:txBody>
          <a:bodyPr>
            <a:spAutoFit/>
          </a:bodyPr>
          <a:lstStyle/>
          <a:p>
            <a:r>
              <a:rPr lang="en-IN" sz="2400" dirty="0"/>
              <a:t>Relays</a:t>
            </a:r>
          </a:p>
          <a:p>
            <a:pPr lvl="1"/>
            <a:r>
              <a:rPr lang="en-IN" sz="2400" dirty="0"/>
              <a:t>A simple relay contains an electromagnetic coil in series with a battery and a switch.</a:t>
            </a:r>
          </a:p>
          <a:p>
            <a:r>
              <a:rPr lang="en-IN" sz="2400" dirty="0"/>
              <a:t>Solenoid</a:t>
            </a:r>
          </a:p>
          <a:p>
            <a:pPr lvl="1"/>
            <a:r>
              <a:rPr lang="en-IN" sz="2400" dirty="0"/>
              <a:t>A solenoid is an example of an electromagnetic switch that uses a moveable core.</a:t>
            </a:r>
          </a:p>
        </p:txBody>
      </p:sp>
    </p:spTree>
    <p:extLst>
      <p:ext uri="{BB962C8B-B14F-4D97-AF65-F5344CB8AC3E}">
        <p14:creationId xmlns:p14="http://schemas.microsoft.com/office/powerpoint/2010/main" val="1502224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44.15 Relay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73667"/>
            <a:ext cx="3434895" cy="5276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81400" cy="1569660"/>
          </a:xfrm>
        </p:spPr>
        <p:txBody>
          <a:bodyPr/>
          <a:lstStyle/>
          <a:p>
            <a:r>
              <a:rPr lang="en-US" sz="2400" dirty="0"/>
              <a:t>An Electromagnetic Switch That Has a Movable Arm Is Referred to as a Relay</a:t>
            </a:r>
          </a:p>
        </p:txBody>
      </p:sp>
    </p:spTree>
    <p:extLst>
      <p:ext uri="{BB962C8B-B14F-4D97-AF65-F5344CB8AC3E}">
        <p14:creationId xmlns:p14="http://schemas.microsoft.com/office/powerpoint/2010/main" val="2109032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642"/>
            <a:ext cx="8229600" cy="646331"/>
          </a:xfrm>
        </p:spPr>
        <p:txBody>
          <a:bodyPr>
            <a:spAutoFit/>
          </a:bodyPr>
          <a:lstStyle/>
          <a:p>
            <a:r>
              <a:rPr lang="en-US" dirty="0"/>
              <a:t>Fundamentals of Magnetism </a:t>
            </a:r>
            <a:r>
              <a:rPr lang="en-US" sz="2800" dirty="0"/>
              <a:t>(1 of 4)</a:t>
            </a:r>
          </a:p>
        </p:txBody>
      </p:sp>
      <p:sp>
        <p:nvSpPr>
          <p:cNvPr id="4" name="Content Placeholder 3"/>
          <p:cNvSpPr>
            <a:spLocks noGrp="1"/>
          </p:cNvSpPr>
          <p:nvPr>
            <p:ph idx="1"/>
          </p:nvPr>
        </p:nvSpPr>
        <p:spPr>
          <a:xfrm>
            <a:off x="457200" y="1053167"/>
            <a:ext cx="8229600" cy="2985433"/>
          </a:xfrm>
        </p:spPr>
        <p:txBody>
          <a:bodyPr>
            <a:spAutoFit/>
          </a:bodyPr>
          <a:lstStyle/>
          <a:p>
            <a:r>
              <a:rPr lang="en-IN" sz="2400" dirty="0"/>
              <a:t>Definition</a:t>
            </a:r>
          </a:p>
          <a:p>
            <a:pPr lvl="1"/>
            <a:r>
              <a:rPr lang="en-IN" sz="2400" dirty="0"/>
              <a:t>Magnetism is form of energy that is caused by the motion of electrons in some materials.</a:t>
            </a:r>
          </a:p>
          <a:p>
            <a:pPr lvl="1"/>
            <a:r>
              <a:rPr lang="en-IN" sz="2400" dirty="0"/>
              <a:t>Like electricity, magnetism cannot be seen.</a:t>
            </a:r>
          </a:p>
          <a:p>
            <a:pPr lvl="1"/>
            <a:r>
              <a:rPr lang="en-IN" sz="2400" dirty="0"/>
              <a:t>Magnetite is the most naturally occurring magnet.</a:t>
            </a:r>
          </a:p>
          <a:p>
            <a:pPr lvl="1"/>
            <a:r>
              <a:rPr lang="en-IN" sz="2400" dirty="0"/>
              <a:t>Many other materials can be artificially magnetized to some degree, depending on their atomic structure.</a:t>
            </a:r>
          </a:p>
        </p:txBody>
      </p:sp>
    </p:spTree>
    <p:extLst>
      <p:ext uri="{BB962C8B-B14F-4D97-AF65-F5344CB8AC3E}">
        <p14:creationId xmlns:p14="http://schemas.microsoft.com/office/powerpoint/2010/main" val="1563487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lay">
            <a:hlinkClick r:id="" action="ppaction://media"/>
            <a:extLst>
              <a:ext uri="{FF2B5EF4-FFF2-40B4-BE49-F238E27FC236}">
                <a16:creationId xmlns:a16="http://schemas.microsoft.com/office/drawing/2014/main" id="{31BF5320-6570-E47D-27C7-2305D197BC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78360"/>
            <a:ext cx="9144000" cy="5143500"/>
          </a:xfrm>
          <a:prstGeom prst="rect">
            <a:avLst/>
          </a:prstGeom>
        </p:spPr>
      </p:pic>
    </p:spTree>
    <p:extLst>
      <p:ext uri="{BB962C8B-B14F-4D97-AF65-F5344CB8AC3E}">
        <p14:creationId xmlns:p14="http://schemas.microsoft.com/office/powerpoint/2010/main" val="409809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Solenoid or Relay?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1638910"/>
          </a:xfrm>
        </p:spPr>
        <p:txBody>
          <a:bodyPr/>
          <a:lstStyle/>
          <a:p>
            <a:r>
              <a:rPr lang="en-US" sz="2400" b="1" dirty="0"/>
              <a:t>Solenoid or Relay? </a:t>
            </a:r>
            <a:r>
              <a:rPr lang="en-US" sz="2400" dirty="0"/>
              <a:t>Often, either term is used to describe the same part in service information. ● SEE CHART 44–1 for a summary of the differences</a:t>
            </a:r>
            <a:r>
              <a:rPr lang="en-US" dirty="0"/>
              <a:t>.</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49" y="1813216"/>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18057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00329"/>
          </a:xfrm>
        </p:spPr>
        <p:txBody>
          <a:bodyPr/>
          <a:lstStyle/>
          <a:p>
            <a:r>
              <a:rPr lang="en-US" dirty="0"/>
              <a:t>Chart 44.1 Relay Solenoid Comparison</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4025604694"/>
              </p:ext>
            </p:extLst>
          </p:nvPr>
        </p:nvGraphicFramePr>
        <p:xfrm>
          <a:off x="800100" y="1600200"/>
          <a:ext cx="7543800" cy="2819402"/>
        </p:xfrm>
        <a:graphic>
          <a:graphicData uri="http://schemas.openxmlformats.org/drawingml/2006/table">
            <a:tbl>
              <a:tblPr firstRow="1" bandRow="1">
                <a:tableStyleId>{3B4B98B0-60AC-42C2-AFA5-B58CD77FA1E5}</a:tableStyleId>
              </a:tblPr>
              <a:tblGrid>
                <a:gridCol w="1143000">
                  <a:extLst>
                    <a:ext uri="{9D8B030D-6E8A-4147-A177-3AD203B41FA5}">
                      <a16:colId xmlns:a16="http://schemas.microsoft.com/office/drawing/2014/main" val="20000"/>
                    </a:ext>
                  </a:extLst>
                </a:gridCol>
                <a:gridCol w="1874520">
                  <a:extLst>
                    <a:ext uri="{9D8B030D-6E8A-4147-A177-3AD203B41FA5}">
                      <a16:colId xmlns:a16="http://schemas.microsoft.com/office/drawing/2014/main" val="20001"/>
                    </a:ext>
                  </a:extLst>
                </a:gridCol>
                <a:gridCol w="1508760">
                  <a:extLst>
                    <a:ext uri="{9D8B030D-6E8A-4147-A177-3AD203B41FA5}">
                      <a16:colId xmlns:a16="http://schemas.microsoft.com/office/drawing/2014/main" val="20002"/>
                    </a:ext>
                  </a:extLst>
                </a:gridCol>
                <a:gridCol w="1508760">
                  <a:extLst>
                    <a:ext uri="{9D8B030D-6E8A-4147-A177-3AD203B41FA5}">
                      <a16:colId xmlns:a16="http://schemas.microsoft.com/office/drawing/2014/main" val="20003"/>
                    </a:ext>
                  </a:extLst>
                </a:gridCol>
                <a:gridCol w="1508760">
                  <a:extLst>
                    <a:ext uri="{9D8B030D-6E8A-4147-A177-3AD203B41FA5}">
                      <a16:colId xmlns:a16="http://schemas.microsoft.com/office/drawing/2014/main" val="20004"/>
                    </a:ext>
                  </a:extLst>
                </a:gridCol>
              </a:tblGrid>
              <a:tr h="389421">
                <a:tc>
                  <a:txBody>
                    <a:bodyPr/>
                    <a:lstStyle/>
                    <a:p>
                      <a:endParaRPr lang="en-US" sz="1200" dirty="0">
                        <a:solidFill>
                          <a:schemeClr val="bg1"/>
                        </a:solidFill>
                      </a:endParaRPr>
                    </a:p>
                  </a:txBody>
                  <a:tcPr>
                    <a:solidFill>
                      <a:schemeClr val="accent2"/>
                    </a:solidFill>
                  </a:tcPr>
                </a:tc>
                <a:tc>
                  <a:txBody>
                    <a:bodyPr/>
                    <a:lstStyle/>
                    <a:p>
                      <a:r>
                        <a:rPr lang="en-US" sz="1200" dirty="0">
                          <a:solidFill>
                            <a:schemeClr val="bg1"/>
                          </a:solidFill>
                        </a:rPr>
                        <a:t>Construction</a:t>
                      </a:r>
                    </a:p>
                  </a:txBody>
                  <a:tcPr>
                    <a:solidFill>
                      <a:schemeClr val="accent2"/>
                    </a:solidFill>
                  </a:tcPr>
                </a:tc>
                <a:tc>
                  <a:txBody>
                    <a:bodyPr/>
                    <a:lstStyle/>
                    <a:p>
                      <a:r>
                        <a:rPr lang="en-US" sz="1200" dirty="0">
                          <a:solidFill>
                            <a:schemeClr val="bg1"/>
                          </a:solidFill>
                        </a:rPr>
                        <a:t>Amperage</a:t>
                      </a:r>
                    </a:p>
                  </a:txBody>
                  <a:tcPr>
                    <a:solidFill>
                      <a:schemeClr val="accent2"/>
                    </a:solidFill>
                  </a:tcPr>
                </a:tc>
                <a:tc>
                  <a:txBody>
                    <a:bodyPr/>
                    <a:lstStyle/>
                    <a:p>
                      <a:r>
                        <a:rPr lang="en-US" sz="1200" dirty="0">
                          <a:solidFill>
                            <a:schemeClr val="bg1"/>
                          </a:solidFill>
                        </a:rPr>
                        <a:t>Uses</a:t>
                      </a:r>
                    </a:p>
                  </a:txBody>
                  <a:tcPr>
                    <a:solidFill>
                      <a:schemeClr val="accent2"/>
                    </a:solidFill>
                  </a:tcPr>
                </a:tc>
                <a:tc>
                  <a:txBody>
                    <a:bodyPr/>
                    <a:lstStyle/>
                    <a:p>
                      <a:r>
                        <a:rPr lang="en-US" sz="1200" dirty="0">
                          <a:solidFill>
                            <a:schemeClr val="bg1"/>
                          </a:solidFill>
                        </a:rPr>
                        <a:t>Service info</a:t>
                      </a:r>
                    </a:p>
                  </a:txBody>
                  <a:tcPr>
                    <a:solidFill>
                      <a:schemeClr val="accent2"/>
                    </a:solidFill>
                  </a:tcPr>
                </a:tc>
                <a:extLst>
                  <a:ext uri="{0D108BD9-81ED-4DB2-BD59-A6C34878D82A}">
                    <a16:rowId xmlns:a16="http://schemas.microsoft.com/office/drawing/2014/main" val="10000"/>
                  </a:ext>
                </a:extLst>
              </a:tr>
              <a:tr h="1028069">
                <a:tc>
                  <a:txBody>
                    <a:bodyPr/>
                    <a:lstStyle/>
                    <a:p>
                      <a:r>
                        <a:rPr lang="en-US" sz="1600" b="1" dirty="0"/>
                        <a:t>Relay</a:t>
                      </a:r>
                    </a:p>
                  </a:txBody>
                  <a:tcPr/>
                </a:tc>
                <a:tc>
                  <a:txBody>
                    <a:bodyPr/>
                    <a:lstStyle/>
                    <a:p>
                      <a:r>
                        <a:rPr lang="en-US" sz="1200" dirty="0"/>
                        <a:t>Uses a movable arm: Coil: 60–100 ohms</a:t>
                      </a:r>
                    </a:p>
                    <a:p>
                      <a:r>
                        <a:rPr lang="en-US" sz="1200" dirty="0"/>
                        <a:t>requiring 0.12–0.20</a:t>
                      </a:r>
                    </a:p>
                    <a:p>
                      <a:r>
                        <a:rPr lang="en-US" sz="1200" dirty="0"/>
                        <a:t>ampere to energize</a:t>
                      </a:r>
                    </a:p>
                  </a:txBody>
                  <a:tcPr/>
                </a:tc>
                <a:tc>
                  <a:txBody>
                    <a:bodyPr/>
                    <a:lstStyle/>
                    <a:p>
                      <a:r>
                        <a:rPr lang="en-US" sz="1200" dirty="0"/>
                        <a:t>1-30</a:t>
                      </a:r>
                      <a:r>
                        <a:rPr lang="en-US" sz="1200" baseline="0" dirty="0"/>
                        <a:t> amps</a:t>
                      </a:r>
                      <a:endParaRPr lang="en-US" sz="1200" dirty="0"/>
                    </a:p>
                  </a:txBody>
                  <a:tcPr/>
                </a:tc>
                <a:tc>
                  <a:txBody>
                    <a:bodyPr/>
                    <a:lstStyle/>
                    <a:p>
                      <a:r>
                        <a:rPr lang="en-US" sz="1200" dirty="0"/>
                        <a:t>Lower current switching,</a:t>
                      </a:r>
                    </a:p>
                    <a:p>
                      <a:r>
                        <a:rPr lang="en-US" sz="1200" dirty="0"/>
                        <a:t>lower cost, more</a:t>
                      </a:r>
                    </a:p>
                    <a:p>
                      <a:r>
                        <a:rPr lang="en-US" sz="1200" dirty="0"/>
                        <a:t>commonly</a:t>
                      </a:r>
                    </a:p>
                    <a:p>
                      <a:r>
                        <a:rPr lang="en-US" sz="1200" dirty="0"/>
                        <a:t>used</a:t>
                      </a:r>
                    </a:p>
                  </a:txBody>
                  <a:tcPr/>
                </a:tc>
                <a:tc>
                  <a:txBody>
                    <a:bodyPr/>
                    <a:lstStyle/>
                    <a:p>
                      <a:r>
                        <a:rPr lang="en-US" sz="1200" dirty="0"/>
                        <a:t>Electromagnetic switch or</a:t>
                      </a:r>
                    </a:p>
                    <a:p>
                      <a:r>
                        <a:rPr lang="en-US" sz="1200" dirty="0"/>
                        <a:t>relay</a:t>
                      </a:r>
                    </a:p>
                  </a:txBody>
                  <a:tcPr/>
                </a:tc>
                <a:extLst>
                  <a:ext uri="{0D108BD9-81ED-4DB2-BD59-A6C34878D82A}">
                    <a16:rowId xmlns:a16="http://schemas.microsoft.com/office/drawing/2014/main" val="10001"/>
                  </a:ext>
                </a:extLst>
              </a:tr>
              <a:tr h="1401912">
                <a:tc>
                  <a:txBody>
                    <a:bodyPr/>
                    <a:lstStyle/>
                    <a:p>
                      <a:r>
                        <a:rPr lang="en-US" sz="1600" b="1" dirty="0"/>
                        <a:t>Solenoid</a:t>
                      </a:r>
                    </a:p>
                  </a:txBody>
                  <a:tcPr/>
                </a:tc>
                <a:tc>
                  <a:txBody>
                    <a:bodyPr/>
                    <a:lstStyle/>
                    <a:p>
                      <a:r>
                        <a:rPr lang="en-US" sz="1200" dirty="0"/>
                        <a:t>Uses a movable core. Coil(s): 0.2–0.6 ohm</a:t>
                      </a:r>
                    </a:p>
                    <a:p>
                      <a:r>
                        <a:rPr lang="en-US" sz="1200" dirty="0"/>
                        <a:t>requiring 20–60 amperes</a:t>
                      </a:r>
                    </a:p>
                    <a:p>
                      <a:r>
                        <a:rPr lang="en-US" sz="1200" dirty="0"/>
                        <a:t>to energize</a:t>
                      </a:r>
                    </a:p>
                  </a:txBody>
                  <a:tcPr/>
                </a:tc>
                <a:tc>
                  <a:txBody>
                    <a:bodyPr/>
                    <a:lstStyle/>
                    <a:p>
                      <a:r>
                        <a:rPr lang="en-US" sz="1200" dirty="0"/>
                        <a:t>30-400</a:t>
                      </a:r>
                      <a:r>
                        <a:rPr lang="en-US" sz="1200" baseline="0" dirty="0"/>
                        <a:t> amps</a:t>
                      </a:r>
                      <a:endParaRPr lang="en-US" sz="1200" dirty="0"/>
                    </a:p>
                  </a:txBody>
                  <a:tcPr/>
                </a:tc>
                <a:tc>
                  <a:txBody>
                    <a:bodyPr/>
                    <a:lstStyle/>
                    <a:p>
                      <a:r>
                        <a:rPr lang="en-US" sz="1200" dirty="0"/>
                        <a:t>Higher cost, used in</a:t>
                      </a:r>
                    </a:p>
                    <a:p>
                      <a:r>
                        <a:rPr lang="en-US" sz="1200" dirty="0"/>
                        <a:t>starter motor circuits</a:t>
                      </a:r>
                    </a:p>
                    <a:p>
                      <a:r>
                        <a:rPr lang="en-US" sz="1200" dirty="0"/>
                        <a:t>and other high-amperage</a:t>
                      </a:r>
                    </a:p>
                    <a:p>
                      <a:r>
                        <a:rPr lang="en-US" sz="1200" dirty="0"/>
                        <a:t>applications</a:t>
                      </a:r>
                    </a:p>
                  </a:txBody>
                  <a:tcPr/>
                </a:tc>
                <a:tc>
                  <a:txBody>
                    <a:bodyPr/>
                    <a:lstStyle/>
                    <a:p>
                      <a:r>
                        <a:rPr lang="en-US" sz="1200" dirty="0"/>
                        <a:t>Solenoid, relay, or electromagnetic</a:t>
                      </a:r>
                    </a:p>
                    <a:p>
                      <a:r>
                        <a:rPr lang="en-US" sz="1200" dirty="0"/>
                        <a:t>switch</a:t>
                      </a:r>
                    </a:p>
                  </a:txBody>
                  <a:tcPr/>
                </a:tc>
                <a:extLst>
                  <a:ext uri="{0D108BD9-81ED-4DB2-BD59-A6C34878D82A}">
                    <a16:rowId xmlns:a16="http://schemas.microsoft.com/office/drawing/2014/main" val="10002"/>
                  </a:ext>
                </a:extLst>
              </a:tr>
            </a:tbl>
          </a:graphicData>
        </a:graphic>
      </p:graphicFrame>
      <p:sp>
        <p:nvSpPr>
          <p:cNvPr id="5" name="Content Placeholder 4"/>
          <p:cNvSpPr>
            <a:spLocks noGrp="1"/>
          </p:cNvSpPr>
          <p:nvPr>
            <p:ph sz="quarter" idx="14"/>
          </p:nvPr>
        </p:nvSpPr>
        <p:spPr>
          <a:xfrm>
            <a:off x="876300" y="4876800"/>
            <a:ext cx="7391400" cy="461665"/>
          </a:xfrm>
        </p:spPr>
        <p:txBody>
          <a:bodyPr/>
          <a:lstStyle/>
          <a:p>
            <a:r>
              <a:rPr lang="en-US" sz="2400" dirty="0"/>
              <a:t>Chart 44-1 Comparison between a relay and a solenoid</a:t>
            </a:r>
          </a:p>
        </p:txBody>
      </p:sp>
    </p:spTree>
    <p:extLst>
      <p:ext uri="{BB962C8B-B14F-4D97-AF65-F5344CB8AC3E}">
        <p14:creationId xmlns:p14="http://schemas.microsoft.com/office/powerpoint/2010/main" val="121408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Normally Closed Solenoid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ole_nrmly_clsd">
            <a:hlinkClick r:id="" action="ppaction://media"/>
            <a:extLst>
              <a:ext uri="{FF2B5EF4-FFF2-40B4-BE49-F238E27FC236}">
                <a16:creationId xmlns:a16="http://schemas.microsoft.com/office/drawing/2014/main" id="{2BFA7156-F889-5B67-27F1-B16EB262EA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2999"/>
            <a:ext cx="9070135" cy="5101951"/>
          </a:xfrm>
          <a:prstGeom prst="rect">
            <a:avLst/>
          </a:prstGeom>
        </p:spPr>
      </p:pic>
    </p:spTree>
    <p:extLst>
      <p:ext uri="{BB962C8B-B14F-4D97-AF65-F5344CB8AC3E}">
        <p14:creationId xmlns:p14="http://schemas.microsoft.com/office/powerpoint/2010/main" val="14985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44.16 Starter Armature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126060" cy="51299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3581400" cy="5086008"/>
          </a:xfrm>
        </p:spPr>
        <p:txBody>
          <a:bodyPr/>
          <a:lstStyle/>
          <a:p>
            <a:r>
              <a:rPr lang="en-US" sz="2400" dirty="0"/>
              <a:t>(a) A starter with attached solenoid. All the current needed by the starter flows through the two large terminals of the solenoid and through the solenoid contacts inside. (b) A relay is designed to carry lower current, compared to a solenoid, and uses a movable arm.</a:t>
            </a:r>
          </a:p>
        </p:txBody>
      </p:sp>
    </p:spTree>
    <p:extLst>
      <p:ext uri="{BB962C8B-B14F-4D97-AF65-F5344CB8AC3E}">
        <p14:creationId xmlns:p14="http://schemas.microsoft.com/office/powerpoint/2010/main" val="3252711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733" y="237470"/>
            <a:ext cx="8229600" cy="646331"/>
          </a:xfrm>
        </p:spPr>
        <p:txBody>
          <a:bodyPr>
            <a:spAutoFit/>
          </a:bodyPr>
          <a:lstStyle/>
          <a:p>
            <a:r>
              <a:rPr lang="en-US" dirty="0"/>
              <a:t>Electromagnetic Induction </a:t>
            </a:r>
            <a:r>
              <a:rPr lang="en-US" sz="2800" dirty="0"/>
              <a:t>(1 of 2)</a:t>
            </a:r>
            <a:endParaRPr lang="en-US" sz="1600" dirty="0"/>
          </a:p>
        </p:txBody>
      </p:sp>
      <p:sp>
        <p:nvSpPr>
          <p:cNvPr id="4" name="Content Placeholder 3"/>
          <p:cNvSpPr>
            <a:spLocks noGrp="1"/>
          </p:cNvSpPr>
          <p:nvPr>
            <p:ph idx="1"/>
          </p:nvPr>
        </p:nvSpPr>
        <p:spPr>
          <a:xfrm>
            <a:off x="448733" y="1008995"/>
            <a:ext cx="8229600" cy="4401205"/>
          </a:xfrm>
        </p:spPr>
        <p:txBody>
          <a:bodyPr>
            <a:spAutoFit/>
          </a:bodyPr>
          <a:lstStyle/>
          <a:p>
            <a:r>
              <a:rPr lang="en-IN" sz="2400" dirty="0"/>
              <a:t>Principles Involved</a:t>
            </a:r>
          </a:p>
          <a:p>
            <a:pPr lvl="1"/>
            <a:r>
              <a:rPr lang="en-IN" sz="2400" dirty="0"/>
              <a:t>Electricity can be produced by using the relative movement of an electrical conductor and a magnetic field.</a:t>
            </a:r>
          </a:p>
          <a:p>
            <a:r>
              <a:rPr lang="en-IN" sz="2400" dirty="0"/>
              <a:t>Voltage Intensity</a:t>
            </a:r>
          </a:p>
          <a:p>
            <a:pPr lvl="1"/>
            <a:r>
              <a:rPr lang="en-IN" sz="2400" dirty="0"/>
              <a:t>The amount of the voltage depends on the rate at which the flux lines are broken.</a:t>
            </a:r>
          </a:p>
          <a:p>
            <a:r>
              <a:rPr lang="en-IN" sz="2400" dirty="0"/>
              <a:t>Lenz’s Law</a:t>
            </a:r>
          </a:p>
          <a:p>
            <a:pPr lvl="1"/>
            <a:r>
              <a:rPr lang="en-IN" sz="2400" dirty="0"/>
              <a:t>An induced current moves so that its magnetic field opposes the motion that induced the current.</a:t>
            </a:r>
          </a:p>
        </p:txBody>
      </p:sp>
    </p:spTree>
    <p:extLst>
      <p:ext uri="{BB962C8B-B14F-4D97-AF65-F5344CB8AC3E}">
        <p14:creationId xmlns:p14="http://schemas.microsoft.com/office/powerpoint/2010/main" val="34610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70"/>
            <a:ext cx="8229600" cy="646331"/>
          </a:xfrm>
        </p:spPr>
        <p:txBody>
          <a:bodyPr>
            <a:spAutoFit/>
          </a:bodyPr>
          <a:lstStyle/>
          <a:p>
            <a:r>
              <a:rPr lang="en-US" dirty="0"/>
              <a:t>Electromagnetic Induction </a:t>
            </a:r>
            <a:r>
              <a:rPr lang="en-US" sz="2800" dirty="0"/>
              <a:t>(2 of 2)</a:t>
            </a:r>
            <a:endParaRPr lang="en-US" sz="1600" dirty="0"/>
          </a:p>
        </p:txBody>
      </p:sp>
      <p:sp>
        <p:nvSpPr>
          <p:cNvPr id="4" name="Content Placeholder 3"/>
          <p:cNvSpPr>
            <a:spLocks noGrp="1"/>
          </p:cNvSpPr>
          <p:nvPr>
            <p:ph idx="1"/>
          </p:nvPr>
        </p:nvSpPr>
        <p:spPr>
          <a:xfrm>
            <a:off x="457200" y="1014695"/>
            <a:ext cx="8229600" cy="3023905"/>
          </a:xfrm>
        </p:spPr>
        <p:txBody>
          <a:bodyPr>
            <a:spAutoFit/>
          </a:bodyPr>
          <a:lstStyle/>
          <a:p>
            <a:r>
              <a:rPr lang="en-IN" sz="2400" dirty="0"/>
              <a:t>Self-Induction</a:t>
            </a:r>
          </a:p>
          <a:p>
            <a:pPr lvl="1"/>
            <a:r>
              <a:rPr lang="en-IN" sz="2400" dirty="0"/>
              <a:t>As current increases, the flux lines continue to expand, cutting across the wires of the coil and actually inducing another voltage within the same coil.</a:t>
            </a:r>
          </a:p>
          <a:p>
            <a:r>
              <a:rPr lang="en-IN" sz="2400" dirty="0"/>
              <a:t>Mutual Induction</a:t>
            </a:r>
          </a:p>
          <a:p>
            <a:pPr lvl="1"/>
            <a:r>
              <a:rPr lang="en-IN" sz="2400" dirty="0"/>
              <a:t>When two coils are close together, energy may be transferred from one to the other by magnetic coupling.</a:t>
            </a:r>
          </a:p>
        </p:txBody>
      </p:sp>
    </p:spTree>
    <p:extLst>
      <p:ext uri="{BB962C8B-B14F-4D97-AF65-F5344CB8AC3E}">
        <p14:creationId xmlns:p14="http://schemas.microsoft.com/office/powerpoint/2010/main" val="517478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44.17 Magnetic Flux Lines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9599" y="1018066"/>
            <a:ext cx="5047202" cy="41635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2"/>
            <a:ext cx="2819400" cy="2675467"/>
          </a:xfrm>
        </p:spPr>
        <p:txBody>
          <a:bodyPr/>
          <a:lstStyle/>
          <a:p>
            <a:r>
              <a:rPr lang="en-US" sz="2400" dirty="0"/>
              <a:t>Voltage Can Be Induced by the Relative Motion Between a Conductor and Magnetic Lines of Force</a:t>
            </a:r>
          </a:p>
        </p:txBody>
      </p:sp>
    </p:spTree>
    <p:extLst>
      <p:ext uri="{BB962C8B-B14F-4D97-AF65-F5344CB8AC3E}">
        <p14:creationId xmlns:p14="http://schemas.microsoft.com/office/powerpoint/2010/main" val="1972017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44.18 Cutting Lines of Force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45920" y="990600"/>
            <a:ext cx="5852160" cy="39238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4975746"/>
            <a:ext cx="7391400" cy="1159933"/>
          </a:xfrm>
        </p:spPr>
        <p:txBody>
          <a:bodyPr/>
          <a:lstStyle/>
          <a:p>
            <a:r>
              <a:rPr lang="en-US" sz="2400" dirty="0"/>
              <a:t>Maximum Voltage Is Induced When Conductors Cut Across the Magnetic Lines of Force (Flux Lines) at a 90-Degree Angle</a:t>
            </a:r>
          </a:p>
        </p:txBody>
      </p:sp>
    </p:spTree>
    <p:extLst>
      <p:ext uri="{BB962C8B-B14F-4D97-AF65-F5344CB8AC3E}">
        <p14:creationId xmlns:p14="http://schemas.microsoft.com/office/powerpoint/2010/main" val="379055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Travel, Magnet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_Travel_Magnet">
            <a:hlinkClick r:id="" action="ppaction://media"/>
            <a:extLst>
              <a:ext uri="{FF2B5EF4-FFF2-40B4-BE49-F238E27FC236}">
                <a16:creationId xmlns:a16="http://schemas.microsoft.com/office/drawing/2014/main" id="{FFEB9A1F-EA6D-EBF8-F57C-42AF67F225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9476"/>
            <a:ext cx="9144000" cy="5143500"/>
          </a:xfrm>
          <a:prstGeom prst="rect">
            <a:avLst/>
          </a:prstGeom>
        </p:spPr>
      </p:pic>
    </p:spTree>
    <p:extLst>
      <p:ext uri="{BB962C8B-B14F-4D97-AF65-F5344CB8AC3E}">
        <p14:creationId xmlns:p14="http://schemas.microsoft.com/office/powerpoint/2010/main" val="41579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733" y="228600"/>
            <a:ext cx="8229600" cy="646331"/>
          </a:xfrm>
        </p:spPr>
        <p:txBody>
          <a:bodyPr>
            <a:spAutoFit/>
          </a:bodyPr>
          <a:lstStyle/>
          <a:p>
            <a:r>
              <a:rPr lang="en-US" dirty="0"/>
              <a:t>Fundamentals of Magnetism </a:t>
            </a:r>
            <a:r>
              <a:rPr lang="en-US" sz="2800" dirty="0"/>
              <a:t>(2 of 4)</a:t>
            </a:r>
            <a:endParaRPr lang="en-US" sz="2000" dirty="0"/>
          </a:p>
        </p:txBody>
      </p:sp>
      <p:sp>
        <p:nvSpPr>
          <p:cNvPr id="4" name="Content Placeholder 3"/>
          <p:cNvSpPr>
            <a:spLocks noGrp="1"/>
          </p:cNvSpPr>
          <p:nvPr>
            <p:ph idx="1"/>
          </p:nvPr>
        </p:nvSpPr>
        <p:spPr>
          <a:xfrm>
            <a:off x="457200" y="990600"/>
            <a:ext cx="8229600" cy="3023905"/>
          </a:xfrm>
        </p:spPr>
        <p:txBody>
          <a:bodyPr>
            <a:spAutoFit/>
          </a:bodyPr>
          <a:lstStyle/>
          <a:p>
            <a:r>
              <a:rPr lang="en-IN" sz="2400" dirty="0"/>
              <a:t>Lines of Force</a:t>
            </a:r>
          </a:p>
          <a:p>
            <a:pPr lvl="1"/>
            <a:r>
              <a:rPr lang="en-IN" sz="2400" dirty="0"/>
              <a:t>The lines that create a field of force around a magnet are believed to be caused by the way groups of atoms are aligned in the magnetic material.</a:t>
            </a:r>
          </a:p>
          <a:p>
            <a:r>
              <a:rPr lang="en-IN" sz="2400" dirty="0"/>
              <a:t>Magnetic Induction</a:t>
            </a:r>
          </a:p>
          <a:p>
            <a:pPr lvl="1"/>
            <a:r>
              <a:rPr lang="en-IN" sz="2400" dirty="0"/>
              <a:t>If a piece of iron or steel is placed in a magnetic field, it also becomes magnetized.</a:t>
            </a:r>
          </a:p>
        </p:txBody>
      </p:sp>
    </p:spTree>
    <p:extLst>
      <p:ext uri="{BB962C8B-B14F-4D97-AF65-F5344CB8AC3E}">
        <p14:creationId xmlns:p14="http://schemas.microsoft.com/office/powerpoint/2010/main" val="1799319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Magnetic Induction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gnetic_induction_ch47">
            <a:hlinkClick r:id="" action="ppaction://media"/>
            <a:extLst>
              <a:ext uri="{FF2B5EF4-FFF2-40B4-BE49-F238E27FC236}">
                <a16:creationId xmlns:a16="http://schemas.microsoft.com/office/drawing/2014/main" id="{138067E0-8CC4-7A00-CB2A-3A674E8322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4155"/>
            <a:ext cx="9144000" cy="5143500"/>
          </a:xfrm>
          <a:prstGeom prst="rect">
            <a:avLst/>
          </a:prstGeom>
        </p:spPr>
      </p:pic>
    </p:spTree>
    <p:extLst>
      <p:ext uri="{BB962C8B-B14F-4D97-AF65-F5344CB8AC3E}">
        <p14:creationId xmlns:p14="http://schemas.microsoft.com/office/powerpoint/2010/main" val="81708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Question 2: ?</a:t>
            </a:r>
            <a:endParaRPr lang="en-US" sz="16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is the difference between mutual induction and self-induction?</a:t>
            </a:r>
          </a:p>
        </p:txBody>
      </p:sp>
    </p:spTree>
    <p:extLst>
      <p:ext uri="{BB962C8B-B14F-4D97-AF65-F5344CB8AC3E}">
        <p14:creationId xmlns:p14="http://schemas.microsoft.com/office/powerpoint/2010/main" val="3190584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Answer 2</a:t>
            </a:r>
            <a:endParaRPr lang="en-US" sz="16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In mutual induction there are two coils, in self-induction there is a single coil.</a:t>
            </a:r>
          </a:p>
        </p:txBody>
      </p:sp>
    </p:spTree>
    <p:extLst>
      <p:ext uri="{BB962C8B-B14F-4D97-AF65-F5344CB8AC3E}">
        <p14:creationId xmlns:p14="http://schemas.microsoft.com/office/powerpoint/2010/main" val="1941354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470"/>
            <a:ext cx="8229600" cy="646331"/>
          </a:xfrm>
        </p:spPr>
        <p:txBody>
          <a:bodyPr>
            <a:spAutoFit/>
          </a:bodyPr>
          <a:lstStyle/>
          <a:p>
            <a:r>
              <a:rPr lang="en-US" dirty="0"/>
              <a:t>Ignition Coils</a:t>
            </a:r>
            <a:endParaRPr lang="en-US" sz="1600" dirty="0"/>
          </a:p>
        </p:txBody>
      </p:sp>
      <p:sp>
        <p:nvSpPr>
          <p:cNvPr id="4" name="Content Placeholder 3"/>
          <p:cNvSpPr>
            <a:spLocks noGrp="1"/>
          </p:cNvSpPr>
          <p:nvPr>
            <p:ph idx="1"/>
          </p:nvPr>
        </p:nvSpPr>
        <p:spPr>
          <a:xfrm>
            <a:off x="457200" y="1008995"/>
            <a:ext cx="8229600" cy="4401205"/>
          </a:xfrm>
        </p:spPr>
        <p:txBody>
          <a:bodyPr>
            <a:spAutoFit/>
          </a:bodyPr>
          <a:lstStyle/>
          <a:p>
            <a:r>
              <a:rPr lang="en-IN" sz="2400" dirty="0">
                <a:solidFill>
                  <a:srgbClr val="000000"/>
                </a:solidFill>
              </a:rPr>
              <a:t>Ignition Coil Windings</a:t>
            </a:r>
          </a:p>
          <a:p>
            <a:pPr lvl="1"/>
            <a:r>
              <a:rPr lang="en-IN" sz="2400" dirty="0">
                <a:solidFill>
                  <a:srgbClr val="000000"/>
                </a:solidFill>
              </a:rPr>
              <a:t>Ignition coils use two windings and are wound on the same iron core.</a:t>
            </a:r>
          </a:p>
          <a:p>
            <a:r>
              <a:rPr lang="en-IN" sz="2400" dirty="0">
                <a:solidFill>
                  <a:srgbClr val="000000"/>
                </a:solidFill>
              </a:rPr>
              <a:t>Ignition Coil Construction</a:t>
            </a:r>
          </a:p>
          <a:p>
            <a:pPr lvl="1"/>
            <a:r>
              <a:rPr lang="en-IN" sz="2400" dirty="0">
                <a:solidFill>
                  <a:srgbClr val="000000"/>
                </a:solidFill>
              </a:rPr>
              <a:t>A core of laminated soft iron is surrounded by the secondary windings. The secondary windings are surrounded by the primary windings.</a:t>
            </a:r>
          </a:p>
          <a:p>
            <a:r>
              <a:rPr lang="en-IN" sz="2400" dirty="0">
                <a:solidFill>
                  <a:srgbClr val="000000"/>
                </a:solidFill>
              </a:rPr>
              <a:t>Ignition Coil Operation</a:t>
            </a:r>
          </a:p>
          <a:p>
            <a:pPr lvl="1"/>
            <a:r>
              <a:rPr lang="en-IN" sz="2400" dirty="0">
                <a:solidFill>
                  <a:srgbClr val="000000"/>
                </a:solidFill>
              </a:rPr>
              <a:t>The coil is fed battery voltage when the key is on and the ground is controlled by an ignition module.</a:t>
            </a:r>
          </a:p>
        </p:txBody>
      </p:sp>
    </p:spTree>
    <p:extLst>
      <p:ext uri="{BB962C8B-B14F-4D97-AF65-F5344CB8AC3E}">
        <p14:creationId xmlns:p14="http://schemas.microsoft.com/office/powerpoint/2010/main" val="605105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44.19 Mutual Inductance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5486400"/>
            <a:ext cx="7772400" cy="707886"/>
          </a:xfrm>
        </p:spPr>
        <p:txBody>
          <a:bodyPr/>
          <a:lstStyle/>
          <a:p>
            <a:r>
              <a:rPr lang="en-US" sz="2000" dirty="0"/>
              <a:t>Mutual induction occurs when the expansion or collapse of a magnetic field around one coil induces a voltage in a second coil.</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52600" y="990600"/>
            <a:ext cx="5638800" cy="4212580"/>
          </a:xfrm>
        </p:spPr>
      </p:pic>
    </p:spTree>
    <p:extLst>
      <p:ext uri="{BB962C8B-B14F-4D97-AF65-F5344CB8AC3E}">
        <p14:creationId xmlns:p14="http://schemas.microsoft.com/office/powerpoint/2010/main" val="4151628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44.20 Married Coil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099" y="4343400"/>
            <a:ext cx="7543800" cy="1532468"/>
          </a:xfrm>
        </p:spPr>
        <p:txBody>
          <a:bodyPr/>
          <a:lstStyle/>
          <a:p>
            <a:r>
              <a:rPr lang="en-US" sz="2400" dirty="0"/>
              <a:t>Some Ignition Coils Are Electrically Connected, Called “Married” (Left Figure), Whereas Others Use Separated Primary and Secondary Windings, Called “Divorced” (Right Figure)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5471" y="990600"/>
            <a:ext cx="7413057" cy="2946400"/>
          </a:xfrm>
        </p:spPr>
      </p:pic>
    </p:spTree>
    <p:extLst>
      <p:ext uri="{BB962C8B-B14F-4D97-AF65-F5344CB8AC3E}">
        <p14:creationId xmlns:p14="http://schemas.microsoft.com/office/powerpoint/2010/main" val="178470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44.21 GM Waste-Spark Coil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2"/>
            <a:ext cx="2819400" cy="4524315"/>
          </a:xfrm>
        </p:spPr>
        <p:txBody>
          <a:bodyPr/>
          <a:lstStyle/>
          <a:p>
            <a:r>
              <a:rPr lang="en-US" sz="2400" dirty="0"/>
              <a:t>A G M Waste-Spark Ignition Coil Showing the Section of Laminations That Is Shaped like the Letter E. These Mild Steel Laminations Improve the Efficiency of the Coil</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82132"/>
            <a:ext cx="4141723" cy="5056986"/>
          </a:xfrm>
        </p:spPr>
      </p:pic>
    </p:spTree>
    <p:extLst>
      <p:ext uri="{BB962C8B-B14F-4D97-AF65-F5344CB8AC3E}">
        <p14:creationId xmlns:p14="http://schemas.microsoft.com/office/powerpoint/2010/main" val="2769131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Waste Spark Ignition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ste_Spark_Ignition_System">
            <a:hlinkClick r:id="" action="ppaction://media"/>
            <a:extLst>
              <a:ext uri="{FF2B5EF4-FFF2-40B4-BE49-F238E27FC236}">
                <a16:creationId xmlns:a16="http://schemas.microsoft.com/office/drawing/2014/main" id="{FD8A9BE9-5776-4B5D-8CEE-DD23EBBDB1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6" y="1066799"/>
            <a:ext cx="9144000" cy="4942487"/>
          </a:xfrm>
          <a:prstGeom prst="rect">
            <a:avLst/>
          </a:prstGeom>
        </p:spPr>
      </p:pic>
      <p:sp>
        <p:nvSpPr>
          <p:cNvPr id="7" name="Rectangle 6">
            <a:extLst>
              <a:ext uri="{FF2B5EF4-FFF2-40B4-BE49-F238E27FC236}">
                <a16:creationId xmlns:a16="http://schemas.microsoft.com/office/drawing/2014/main" id="{79E94116-4E1B-00DC-CE4E-449C5C14A498}"/>
              </a:ext>
            </a:extLst>
          </p:cNvPr>
          <p:cNvSpPr/>
          <p:nvPr/>
        </p:nvSpPr>
        <p:spPr>
          <a:xfrm>
            <a:off x="1076036" y="1271093"/>
            <a:ext cx="4715164" cy="55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a:extLst>
              <a:ext uri="{FF2B5EF4-FFF2-40B4-BE49-F238E27FC236}">
                <a16:creationId xmlns:a16="http://schemas.microsoft.com/office/drawing/2014/main" id="{7BEBBDD9-793B-FF3E-68A3-7E2EA11633B0}"/>
              </a:ext>
            </a:extLst>
          </p:cNvPr>
          <p:cNvSpPr txBox="1"/>
          <p:nvPr/>
        </p:nvSpPr>
        <p:spPr>
          <a:xfrm>
            <a:off x="766618" y="1329735"/>
            <a:ext cx="4724400" cy="400110"/>
          </a:xfrm>
          <a:prstGeom prst="rect">
            <a:avLst/>
          </a:prstGeom>
          <a:noFill/>
        </p:spPr>
        <p:txBody>
          <a:bodyPr wrap="square" rtlCol="0">
            <a:spAutoFit/>
          </a:bodyPr>
          <a:lstStyle/>
          <a:p>
            <a:r>
              <a:rPr lang="en-US" sz="2000" dirty="0"/>
              <a:t>Waste Spark Ignition System</a:t>
            </a:r>
          </a:p>
        </p:txBody>
      </p:sp>
    </p:spTree>
    <p:extLst>
      <p:ext uri="{BB962C8B-B14F-4D97-AF65-F5344CB8AC3E}">
        <p14:creationId xmlns:p14="http://schemas.microsoft.com/office/powerpoint/2010/main" val="40867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44.22 COP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2"/>
            <a:ext cx="2819400" cy="1569660"/>
          </a:xfrm>
        </p:spPr>
        <p:txBody>
          <a:bodyPr/>
          <a:lstStyle/>
          <a:p>
            <a:r>
              <a:rPr lang="en-US" sz="2400" dirty="0"/>
              <a:t>The Coil-on-Plug (C O P) Design Typically Uses a Bobbin-Type Coil</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982131"/>
            <a:ext cx="4219087" cy="4793283"/>
          </a:xfrm>
        </p:spPr>
      </p:pic>
    </p:spTree>
    <p:extLst>
      <p:ext uri="{BB962C8B-B14F-4D97-AF65-F5344CB8AC3E}">
        <p14:creationId xmlns:p14="http://schemas.microsoft.com/office/powerpoint/2010/main" val="1424742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Coil-On-Plug Ignition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il_on_plug_operation">
            <a:hlinkClick r:id="" action="ppaction://media"/>
            <a:extLst>
              <a:ext uri="{FF2B5EF4-FFF2-40B4-BE49-F238E27FC236}">
                <a16:creationId xmlns:a16="http://schemas.microsoft.com/office/drawing/2014/main" id="{CE528CE8-E2E2-C6AD-5489-41380511C4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974" y="984784"/>
            <a:ext cx="8844626" cy="4975102"/>
          </a:xfrm>
          <a:prstGeom prst="rect">
            <a:avLst/>
          </a:prstGeom>
        </p:spPr>
      </p:pic>
    </p:spTree>
    <p:extLst>
      <p:ext uri="{BB962C8B-B14F-4D97-AF65-F5344CB8AC3E}">
        <p14:creationId xmlns:p14="http://schemas.microsoft.com/office/powerpoint/2010/main" val="10459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794"/>
            <a:ext cx="8229600" cy="646331"/>
          </a:xfrm>
        </p:spPr>
        <p:txBody>
          <a:bodyPr>
            <a:spAutoFit/>
          </a:bodyPr>
          <a:lstStyle/>
          <a:p>
            <a:r>
              <a:rPr lang="en-US" dirty="0"/>
              <a:t>Fundamentals of Magnetism </a:t>
            </a:r>
            <a:r>
              <a:rPr lang="en-US" sz="2800" dirty="0"/>
              <a:t>(3 of 4)</a:t>
            </a:r>
            <a:endParaRPr lang="en-US" sz="2000" dirty="0"/>
          </a:p>
        </p:txBody>
      </p:sp>
      <p:sp>
        <p:nvSpPr>
          <p:cNvPr id="4" name="Content Placeholder 3"/>
          <p:cNvSpPr>
            <a:spLocks noGrp="1"/>
          </p:cNvSpPr>
          <p:nvPr>
            <p:ph idx="1"/>
          </p:nvPr>
        </p:nvSpPr>
        <p:spPr>
          <a:xfrm>
            <a:off x="457200" y="1031319"/>
            <a:ext cx="8229600" cy="2092881"/>
          </a:xfrm>
        </p:spPr>
        <p:txBody>
          <a:bodyPr>
            <a:spAutoFit/>
          </a:bodyPr>
          <a:lstStyle/>
          <a:p>
            <a:r>
              <a:rPr lang="en-IN" sz="2400" dirty="0"/>
              <a:t>Attracting or Repelling</a:t>
            </a:r>
          </a:p>
          <a:p>
            <a:pPr lvl="1"/>
            <a:r>
              <a:rPr lang="en-IN" sz="2400" dirty="0"/>
              <a:t>When unlike poles are placed close together, the lines exit from one magnet and enter the other.</a:t>
            </a:r>
          </a:p>
          <a:p>
            <a:pPr lvl="1"/>
            <a:r>
              <a:rPr lang="en-IN" sz="2400" dirty="0"/>
              <a:t>If like poles are placed close together, the curving flux lines meet head-on, forcing the magnets apart.</a:t>
            </a:r>
          </a:p>
        </p:txBody>
      </p:sp>
    </p:spTree>
    <p:extLst>
      <p:ext uri="{BB962C8B-B14F-4D97-AF65-F5344CB8AC3E}">
        <p14:creationId xmlns:p14="http://schemas.microsoft.com/office/powerpoint/2010/main" val="1216720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134"/>
            <a:ext cx="8229600" cy="646331"/>
          </a:xfrm>
        </p:spPr>
        <p:txBody>
          <a:bodyPr>
            <a:spAutoFit/>
          </a:bodyPr>
          <a:lstStyle/>
          <a:p>
            <a:r>
              <a:rPr lang="en-US" dirty="0"/>
              <a:t>Electromagnetic Interference</a:t>
            </a:r>
            <a:endParaRPr lang="en-US" sz="1600" dirty="0"/>
          </a:p>
        </p:txBody>
      </p:sp>
      <p:sp>
        <p:nvSpPr>
          <p:cNvPr id="4" name="Content Placeholder 3"/>
          <p:cNvSpPr>
            <a:spLocks noGrp="1"/>
          </p:cNvSpPr>
          <p:nvPr>
            <p:ph idx="1"/>
          </p:nvPr>
        </p:nvSpPr>
        <p:spPr>
          <a:xfrm>
            <a:off x="457200" y="985659"/>
            <a:ext cx="8229600" cy="3662541"/>
          </a:xfrm>
        </p:spPr>
        <p:txBody>
          <a:bodyPr>
            <a:spAutoFit/>
          </a:bodyPr>
          <a:lstStyle/>
          <a:p>
            <a:r>
              <a:rPr lang="en-IN" sz="2400" dirty="0">
                <a:solidFill>
                  <a:srgbClr val="000000"/>
                </a:solidFill>
              </a:rPr>
              <a:t>Definition</a:t>
            </a:r>
          </a:p>
          <a:p>
            <a:pPr lvl="1"/>
            <a:r>
              <a:rPr lang="en-IN" sz="2400" dirty="0">
                <a:solidFill>
                  <a:srgbClr val="000000"/>
                </a:solidFill>
              </a:rPr>
              <a:t>Electrical interference caused by radio frequency or electromagnetic fields. </a:t>
            </a:r>
          </a:p>
          <a:p>
            <a:r>
              <a:rPr lang="en-IN" sz="2400" dirty="0">
                <a:solidFill>
                  <a:srgbClr val="000000"/>
                </a:solidFill>
              </a:rPr>
              <a:t>How is </a:t>
            </a:r>
            <a:r>
              <a:rPr lang="en-IN" sz="2400" kern="0" spc="-350" dirty="0">
                <a:solidFill>
                  <a:srgbClr val="000000"/>
                </a:solidFill>
              </a:rPr>
              <a:t>E M </a:t>
            </a:r>
            <a:r>
              <a:rPr lang="en-IN" sz="2400" dirty="0">
                <a:solidFill>
                  <a:srgbClr val="000000"/>
                </a:solidFill>
              </a:rPr>
              <a:t>I Created</a:t>
            </a:r>
          </a:p>
          <a:p>
            <a:pPr lvl="1"/>
            <a:r>
              <a:rPr lang="en-IN" sz="2400" dirty="0">
                <a:solidFill>
                  <a:srgbClr val="000000"/>
                </a:solidFill>
              </a:rPr>
              <a:t>When the current in a conductor is turned on/off fast enough, a high-frequency signal wave is created. </a:t>
            </a:r>
          </a:p>
          <a:p>
            <a:r>
              <a:rPr lang="en-IN" sz="2400" kern="0" spc="-350" dirty="0">
                <a:solidFill>
                  <a:srgbClr val="000000"/>
                </a:solidFill>
              </a:rPr>
              <a:t>E M </a:t>
            </a:r>
            <a:r>
              <a:rPr lang="en-IN" sz="2400" dirty="0">
                <a:solidFill>
                  <a:srgbClr val="000000"/>
                </a:solidFill>
              </a:rPr>
              <a:t>I Suppression Devices</a:t>
            </a:r>
          </a:p>
          <a:p>
            <a:pPr lvl="1"/>
            <a:r>
              <a:rPr lang="en-IN" sz="2400" dirty="0">
                <a:solidFill>
                  <a:srgbClr val="000000"/>
                </a:solidFill>
              </a:rPr>
              <a:t>Capacitors, coils, shielding, and ground wires or cables</a:t>
            </a:r>
          </a:p>
        </p:txBody>
      </p:sp>
    </p:spTree>
    <p:extLst>
      <p:ext uri="{BB962C8B-B14F-4D97-AF65-F5344CB8AC3E}">
        <p14:creationId xmlns:p14="http://schemas.microsoft.com/office/powerpoint/2010/main" val="2360107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44.23 Grounded Wires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9456" y="4343400"/>
            <a:ext cx="7685088" cy="1569660"/>
          </a:xfrm>
        </p:spPr>
        <p:txBody>
          <a:bodyPr/>
          <a:lstStyle/>
          <a:p>
            <a:r>
              <a:rPr lang="en-US" sz="2400" dirty="0"/>
              <a:t>To Help Prevent Underhood Electromagnetic Devices from Interfering with the Antenna Input, It Is Important That All Ground Wires, Including the One from This Power Antenna, Be Properly Grounded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399" y="1024466"/>
            <a:ext cx="7342233" cy="3090334"/>
          </a:xfrm>
        </p:spPr>
      </p:pic>
    </p:spTree>
    <p:extLst>
      <p:ext uri="{BB962C8B-B14F-4D97-AF65-F5344CB8AC3E}">
        <p14:creationId xmlns:p14="http://schemas.microsoft.com/office/powerpoint/2010/main" val="2169157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Question 3: ?</a:t>
            </a:r>
            <a:endParaRPr lang="en-US" sz="16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solidFill>
                  <a:srgbClr val="000000"/>
                </a:solidFill>
              </a:rPr>
              <a:t>How can </a:t>
            </a:r>
            <a:r>
              <a:rPr lang="en-IN" sz="2400" kern="0" spc="-350" dirty="0">
                <a:solidFill>
                  <a:srgbClr val="000000"/>
                </a:solidFill>
              </a:rPr>
              <a:t>E M </a:t>
            </a:r>
            <a:r>
              <a:rPr lang="en-IN" sz="2400" dirty="0">
                <a:solidFill>
                  <a:srgbClr val="000000"/>
                </a:solidFill>
              </a:rPr>
              <a:t>I be reduced or controlled?</a:t>
            </a:r>
          </a:p>
        </p:txBody>
      </p:sp>
    </p:spTree>
    <p:extLst>
      <p:ext uri="{BB962C8B-B14F-4D97-AF65-F5344CB8AC3E}">
        <p14:creationId xmlns:p14="http://schemas.microsoft.com/office/powerpoint/2010/main" val="204512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Answer 3</a:t>
            </a:r>
            <a:endParaRPr lang="en-US" sz="16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Capacitors, coils, shielding, and ground wires or cables.</a:t>
            </a:r>
          </a:p>
        </p:txBody>
      </p:sp>
    </p:spTree>
    <p:extLst>
      <p:ext uri="{BB962C8B-B14F-4D97-AF65-F5344CB8AC3E}">
        <p14:creationId xmlns:p14="http://schemas.microsoft.com/office/powerpoint/2010/main" val="1009711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502"/>
            <a:ext cx="8229600" cy="646331"/>
          </a:xfrm>
        </p:spPr>
        <p:txBody>
          <a:bodyPr>
            <a:spAutoFit/>
          </a:bodyPr>
          <a:lstStyle/>
          <a:p>
            <a:r>
              <a:rPr lang="en-US" dirty="0"/>
              <a:t>Fundamentals of Magnetism </a:t>
            </a:r>
            <a:r>
              <a:rPr lang="en-US" sz="2800" dirty="0"/>
              <a:t>(4 of 4)</a:t>
            </a:r>
            <a:endParaRPr lang="en-US" sz="2000" dirty="0"/>
          </a:p>
        </p:txBody>
      </p:sp>
      <p:sp>
        <p:nvSpPr>
          <p:cNvPr id="4" name="Content Placeholder 3"/>
          <p:cNvSpPr>
            <a:spLocks noGrp="1"/>
          </p:cNvSpPr>
          <p:nvPr>
            <p:ph idx="1"/>
          </p:nvPr>
        </p:nvSpPr>
        <p:spPr>
          <a:xfrm>
            <a:off x="457200" y="1003027"/>
            <a:ext cx="8229600" cy="2654573"/>
          </a:xfrm>
        </p:spPr>
        <p:txBody>
          <a:bodyPr>
            <a:spAutoFit/>
          </a:bodyPr>
          <a:lstStyle/>
          <a:p>
            <a:r>
              <a:rPr lang="en-IN" sz="2400" dirty="0"/>
              <a:t>Permeability</a:t>
            </a:r>
          </a:p>
          <a:p>
            <a:pPr lvl="1"/>
            <a:r>
              <a:rPr lang="en-IN" sz="2400" dirty="0"/>
              <a:t>The degree that some materials allow the magnetic force to pass through more easily than others. </a:t>
            </a:r>
          </a:p>
          <a:p>
            <a:r>
              <a:rPr lang="en-IN" sz="2400" dirty="0"/>
              <a:t>Reluctance</a:t>
            </a:r>
          </a:p>
          <a:p>
            <a:pPr lvl="1"/>
            <a:r>
              <a:rPr lang="en-IN" sz="2400" dirty="0"/>
              <a:t>The degree that certain materials resist the passage of magnetic force.</a:t>
            </a:r>
          </a:p>
        </p:txBody>
      </p:sp>
    </p:spTree>
    <p:extLst>
      <p:ext uri="{BB962C8B-B14F-4D97-AF65-F5344CB8AC3E}">
        <p14:creationId xmlns:p14="http://schemas.microsoft.com/office/powerpoint/2010/main" val="326410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44.1 Loadstone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599"/>
            <a:ext cx="3958768" cy="50074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3316184" cy="1938992"/>
          </a:xfrm>
        </p:spPr>
        <p:txBody>
          <a:bodyPr/>
          <a:lstStyle/>
          <a:p>
            <a:r>
              <a:rPr lang="en-US" sz="2400" dirty="0"/>
              <a:t>A Freely Suspended Natural Magnet (Lodestone) Points Toward the Magnetic North Pole</a:t>
            </a:r>
          </a:p>
        </p:txBody>
      </p:sp>
    </p:spTree>
    <p:extLst>
      <p:ext uri="{BB962C8B-B14F-4D97-AF65-F5344CB8AC3E}">
        <p14:creationId xmlns:p14="http://schemas.microsoft.com/office/powerpoint/2010/main" val="3781139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44.2 Magnet Breaks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38300" y="990600"/>
            <a:ext cx="5867400" cy="40896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5181600"/>
            <a:ext cx="7848600" cy="830997"/>
          </a:xfrm>
        </p:spPr>
        <p:txBody>
          <a:bodyPr/>
          <a:lstStyle/>
          <a:p>
            <a:r>
              <a:rPr lang="en-US" sz="2400" dirty="0"/>
              <a:t>If a Magnet Breaks or Is Cracked, It Becomes Two Weaker Magnets</a:t>
            </a:r>
          </a:p>
        </p:txBody>
      </p:sp>
    </p:spTree>
    <p:extLst>
      <p:ext uri="{BB962C8B-B14F-4D97-AF65-F5344CB8AC3E}">
        <p14:creationId xmlns:p14="http://schemas.microsoft.com/office/powerpoint/2010/main" val="178166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44.3 Magnetic Lines of Force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82132"/>
            <a:ext cx="3926625" cy="51549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3316184" cy="1938992"/>
          </a:xfrm>
        </p:spPr>
        <p:txBody>
          <a:bodyPr/>
          <a:lstStyle/>
          <a:p>
            <a:r>
              <a:rPr lang="en-US" sz="2400" dirty="0"/>
              <a:t> Magnetic Lines of Force Leave the North Pole and Return to the South Pole of a Bar Magnet</a:t>
            </a:r>
          </a:p>
        </p:txBody>
      </p:sp>
    </p:spTree>
    <p:extLst>
      <p:ext uri="{BB962C8B-B14F-4D97-AF65-F5344CB8AC3E}">
        <p14:creationId xmlns:p14="http://schemas.microsoft.com/office/powerpoint/2010/main" val="252947763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25869</TotalTime>
  <Words>2216</Words>
  <Application>Microsoft Office PowerPoint</Application>
  <PresentationFormat>On-screen Show (4:3)</PresentationFormat>
  <Paragraphs>258</Paragraphs>
  <Slides>55</Slides>
  <Notes>54</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Times New Roman</vt:lpstr>
      <vt:lpstr>Verdana</vt:lpstr>
      <vt:lpstr>Wingdings</vt:lpstr>
      <vt:lpstr>508 Lecture</vt:lpstr>
      <vt:lpstr>Automotive Technology: Principles, Diagnosis, and Service</vt:lpstr>
      <vt:lpstr>Learning Objectives </vt:lpstr>
      <vt:lpstr>Fundamentals of Magnetism (1 of 4)</vt:lpstr>
      <vt:lpstr>Fundamentals of Magnetism (2 of 4)</vt:lpstr>
      <vt:lpstr>Fundamentals of Magnetism (3 of 4)</vt:lpstr>
      <vt:lpstr>Fundamentals of Magnetism (4 of 4)</vt:lpstr>
      <vt:lpstr>Figure 44.1 Loadstone</vt:lpstr>
      <vt:lpstr>Figure 44.2 Magnet Breaks</vt:lpstr>
      <vt:lpstr>Figure 44.3 Magnetic Lines of Force</vt:lpstr>
      <vt:lpstr>Animation: Magnets (Animation will automatically start)</vt:lpstr>
      <vt:lpstr>Question 1: ?</vt:lpstr>
      <vt:lpstr>Answer 1</vt:lpstr>
      <vt:lpstr>Electromagnetism (1 of 3)</vt:lpstr>
      <vt:lpstr>Electromagnetism (2 of 3)</vt:lpstr>
      <vt:lpstr>Electromagnetism (3 of 3)</vt:lpstr>
      <vt:lpstr>Figure 44.4 Iron Fillings/Compass</vt:lpstr>
      <vt:lpstr>Figure 44.5 Magnetic Poles</vt:lpstr>
      <vt:lpstr>Figure 44.6 Reluctor Wheel</vt:lpstr>
      <vt:lpstr>Figure 44.7 Magnetic Field</vt:lpstr>
      <vt:lpstr>Figure 44.8 Left-Hand Rule</vt:lpstr>
      <vt:lpstr>Figure 44.9 Right-Hand Rule</vt:lpstr>
      <vt:lpstr>Figure 44.10 Opposing Fields</vt:lpstr>
      <vt:lpstr>Figure 44.11 Motor Fields</vt:lpstr>
      <vt:lpstr>Animation: DC Motor, Simple (Animation will automatically start)</vt:lpstr>
      <vt:lpstr>Figure 44.12 Coil Flux</vt:lpstr>
      <vt:lpstr>Figure 44.13 Left-Hand Rule</vt:lpstr>
      <vt:lpstr>Figure 44.14 Iron Core Flux</vt:lpstr>
      <vt:lpstr>Use of Electromagnetism</vt:lpstr>
      <vt:lpstr>Figure 44.15 Relay</vt:lpstr>
      <vt:lpstr>Animation: Relay (Animation will automatically start)</vt:lpstr>
      <vt:lpstr>Frequently Asked Question: Solenoid or Relay?   </vt:lpstr>
      <vt:lpstr>Chart 44.1 Relay Solenoid Comparison</vt:lpstr>
      <vt:lpstr>Animation: Normally Closed Solenoid (Animation will automatically start)</vt:lpstr>
      <vt:lpstr>Figure 44.16 Starter Armature</vt:lpstr>
      <vt:lpstr>Electromagnetic Induction (1 of 2)</vt:lpstr>
      <vt:lpstr>Electromagnetic Induction (2 of 2)</vt:lpstr>
      <vt:lpstr>Figure 44.17 Magnetic Flux Lines</vt:lpstr>
      <vt:lpstr>Figure 44.18 Cutting Lines of Force</vt:lpstr>
      <vt:lpstr>Animation: Electron Travel, Magnet (Animation will automatically start)</vt:lpstr>
      <vt:lpstr>Animation: Magnetic Induction (Animation will automatically start)</vt:lpstr>
      <vt:lpstr>Question 2: ?</vt:lpstr>
      <vt:lpstr>Answer 2</vt:lpstr>
      <vt:lpstr>Ignition Coils</vt:lpstr>
      <vt:lpstr>Figure 44.19 Mutual Inductance</vt:lpstr>
      <vt:lpstr>Figure 44.20 Married Coil </vt:lpstr>
      <vt:lpstr>Figure 44.21 GM Waste-Spark Coil </vt:lpstr>
      <vt:lpstr>Animation: Waste Spark Ignition System (Animation will automatically start)</vt:lpstr>
      <vt:lpstr>Figure 44.22 COP </vt:lpstr>
      <vt:lpstr>Animation: Coil-On-Plug Ignition System (Animation will automatically start)</vt:lpstr>
      <vt:lpstr>Electromagnetic Interference</vt:lpstr>
      <vt:lpstr>Figure 44.23 Grounded Wires</vt:lpstr>
      <vt:lpstr>Question 3: ?</vt:lpstr>
      <vt:lpstr>Answer 3</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47, Magnetism and Electromagnetism</dc:title>
  <dc:subject>2612-Automotive - Core</dc:subject>
  <dc:creator>James D. Halderman</dc:creator>
  <cp:keywords>CONTAINS NOTES</cp:keywords>
  <cp:lastModifiedBy>Glen Plants</cp:lastModifiedBy>
  <cp:revision>4967</cp:revision>
  <dcterms:created xsi:type="dcterms:W3CDTF">2014-07-14T20:04:21Z</dcterms:created>
  <dcterms:modified xsi:type="dcterms:W3CDTF">2023-06-19T16:25:30Z</dcterms:modified>
</cp:coreProperties>
</file>