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1158" r:id="rId2"/>
    <p:sldId id="1110" r:id="rId3"/>
    <p:sldId id="1112" r:id="rId4"/>
    <p:sldId id="1149" r:id="rId5"/>
    <p:sldId id="1113" r:id="rId6"/>
    <p:sldId id="1357" r:id="rId7"/>
    <p:sldId id="1162" r:id="rId8"/>
    <p:sldId id="1161" r:id="rId9"/>
    <p:sldId id="1163" r:id="rId10"/>
    <p:sldId id="1164" r:id="rId11"/>
    <p:sldId id="1165" r:id="rId12"/>
    <p:sldId id="1166" r:id="rId13"/>
    <p:sldId id="1358" r:id="rId14"/>
    <p:sldId id="1167" r:id="rId15"/>
    <p:sldId id="1160" r:id="rId16"/>
    <p:sldId id="1168" r:id="rId17"/>
    <p:sldId id="1116" r:id="rId18"/>
    <p:sldId id="1117" r:id="rId19"/>
    <p:sldId id="1118" r:id="rId20"/>
    <p:sldId id="1155" r:id="rId21"/>
    <p:sldId id="1169" r:id="rId22"/>
    <p:sldId id="1130" r:id="rId23"/>
    <p:sldId id="1131" r:id="rId24"/>
    <p:sldId id="1170" r:id="rId25"/>
    <p:sldId id="1143" r:id="rId26"/>
    <p:sldId id="1171" r:id="rId27"/>
    <p:sldId id="1172" r:id="rId28"/>
    <p:sldId id="1147" r:id="rId29"/>
    <p:sldId id="1148" r:id="rId30"/>
    <p:sldId id="1204" r:id="rId31"/>
    <p:sldId id="107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85961" autoAdjust="0"/>
  </p:normalViewPr>
  <p:slideViewPr>
    <p:cSldViewPr>
      <p:cViewPr varScale="1">
        <p:scale>
          <a:sx n="98" d="100"/>
          <a:sy n="98" d="100"/>
        </p:scale>
        <p:origin x="2106" y="90"/>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6/19/2023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05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0061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814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3964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963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66045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12591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5445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68602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32231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68184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Arial"/>
                <a:ea typeface="Arial"/>
                <a:cs typeface="Arial"/>
                <a:sym typeface="Arial"/>
              </a:rPr>
              <a:t>CHART</a:t>
            </a:r>
            <a:r>
              <a:rPr lang="en-US" sz="1400" b="1" i="0" u="none" strike="noStrike" cap="none" baseline="0" dirty="0">
                <a:solidFill>
                  <a:schemeClr val="dk1"/>
                </a:solidFill>
                <a:latin typeface="+mn-lt"/>
                <a:ea typeface="Arial"/>
                <a:cs typeface="Arial"/>
                <a:sym typeface="Arial"/>
              </a:rPr>
              <a:t> 43-1 The higher the dielectric constant is, the better are the insulating properties between the plates of the capacitor.</a:t>
            </a:r>
            <a:endParaRPr sz="1400" b="1"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4307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78793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716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890306268"/>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18572" y="409977"/>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58872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66321"/>
            <a:ext cx="8229600" cy="646331"/>
          </a:xfrm>
          <a:prstGeom prst="rect">
            <a:avLst/>
          </a:prstGeom>
        </p:spPr>
        <p:txBody>
          <a:bodyPr vert="horz" lIns="0" tIns="45720" rIns="0" bIns="4572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jameshalderman.com/a6_vid_lib_page/"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jameshalderman.com/a6_anim_lib_pag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43</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430887"/>
          </a:xfrm>
        </p:spPr>
        <p:txBody>
          <a:bodyPr lIns="0" tIns="45720" rIns="0" bIns="45720">
            <a:spAutoFit/>
          </a:bodyPr>
          <a:lstStyle/>
          <a:p>
            <a:r>
              <a:rPr lang="en-US" dirty="0"/>
              <a:t>Capacitance and Capacitors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79398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43.3 Capacitor Charging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88720" y="990601"/>
            <a:ext cx="6766560" cy="427535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42208" y="5347252"/>
            <a:ext cx="7659584" cy="830997"/>
          </a:xfrm>
        </p:spPr>
        <p:txBody>
          <a:bodyPr/>
          <a:lstStyle/>
          <a:p>
            <a:r>
              <a:rPr lang="en-US" sz="2400" dirty="0"/>
              <a:t>As the Capacitor is Charging, the Battery Forces Electrons Through the Circuit</a:t>
            </a:r>
          </a:p>
        </p:txBody>
      </p:sp>
    </p:spTree>
    <p:extLst>
      <p:ext uri="{BB962C8B-B14F-4D97-AF65-F5344CB8AC3E}">
        <p14:creationId xmlns:p14="http://schemas.microsoft.com/office/powerpoint/2010/main" val="224043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43.4 Capacitor Charged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09304" y="1001703"/>
            <a:ext cx="6725392" cy="329775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970808" y="4419600"/>
            <a:ext cx="7202384" cy="1569660"/>
          </a:xfrm>
        </p:spPr>
        <p:txBody>
          <a:bodyPr/>
          <a:lstStyle/>
          <a:p>
            <a:r>
              <a:rPr lang="en-US" sz="2400" dirty="0"/>
              <a:t>When the Capacitor is Charged, there is Equal Voltage Across the Capacitor and the Battery. An Electrostatic Field Exists Between the Capacitor Plates. No Current Flows in the Circuit</a:t>
            </a:r>
          </a:p>
        </p:txBody>
      </p:sp>
    </p:spTree>
    <p:extLst>
      <p:ext uri="{BB962C8B-B14F-4D97-AF65-F5344CB8AC3E}">
        <p14:creationId xmlns:p14="http://schemas.microsoft.com/office/powerpoint/2010/main" val="31255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43.5 Top and Bottom Circuit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53240" y="957757"/>
            <a:ext cx="4637519" cy="430666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04108" y="5334000"/>
            <a:ext cx="7735784" cy="830997"/>
          </a:xfrm>
        </p:spPr>
        <p:txBody>
          <a:bodyPr/>
          <a:lstStyle/>
          <a:p>
            <a:r>
              <a:rPr lang="en-US" sz="2400" dirty="0"/>
              <a:t>The Capacitor is Charged Through One Circuit (Top) and Discharged Through Another (Bottom)</a:t>
            </a:r>
          </a:p>
        </p:txBody>
      </p:sp>
    </p:spTree>
    <p:extLst>
      <p:ext uri="{BB962C8B-B14F-4D97-AF65-F5344CB8AC3E}">
        <p14:creationId xmlns:p14="http://schemas.microsoft.com/office/powerpoint/2010/main" val="118291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Capacitor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apacitor_A6_Chapter_46">
            <a:hlinkClick r:id="" action="ppaction://media"/>
            <a:extLst>
              <a:ext uri="{FF2B5EF4-FFF2-40B4-BE49-F238E27FC236}">
                <a16:creationId xmlns:a16="http://schemas.microsoft.com/office/drawing/2014/main" id="{0A215B94-4B62-F470-3F2B-5D640CFAB1F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338268"/>
            <a:ext cx="9067800" cy="5100638"/>
          </a:xfrm>
          <a:prstGeom prst="rect">
            <a:avLst/>
          </a:prstGeom>
        </p:spPr>
      </p:pic>
    </p:spTree>
    <p:extLst>
      <p:ext uri="{BB962C8B-B14F-4D97-AF65-F5344CB8AC3E}">
        <p14:creationId xmlns:p14="http://schemas.microsoft.com/office/powerpoint/2010/main" val="258421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43.6 Capacitor Symbols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85900" y="1047471"/>
            <a:ext cx="6172200" cy="396158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38200" y="5181600"/>
            <a:ext cx="7467600" cy="838200"/>
          </a:xfrm>
        </p:spPr>
        <p:txBody>
          <a:bodyPr/>
          <a:lstStyle/>
          <a:p>
            <a:r>
              <a:rPr lang="en-US" sz="2400" dirty="0"/>
              <a:t>Capacitor Symbols as Shown in Electrical Diagrams. The Negative Plate Is Often Shown Curved</a:t>
            </a:r>
          </a:p>
        </p:txBody>
      </p:sp>
    </p:spTree>
    <p:extLst>
      <p:ext uri="{BB962C8B-B14F-4D97-AF65-F5344CB8AC3E}">
        <p14:creationId xmlns:p14="http://schemas.microsoft.com/office/powerpoint/2010/main" val="370440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85" y="1416870"/>
            <a:ext cx="8089829" cy="483153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0330" y="214552"/>
            <a:ext cx="8229600" cy="1200329"/>
          </a:xfrm>
        </p:spPr>
        <p:txBody>
          <a:bodyPr/>
          <a:lstStyle/>
          <a:p>
            <a:r>
              <a:rPr lang="en-US" dirty="0"/>
              <a:t>Frequently Asked Question: What Are “Points and Condenser”?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27085" y="2359151"/>
            <a:ext cx="7782442" cy="3736849"/>
          </a:xfrm>
        </p:spPr>
        <p:txBody>
          <a:bodyPr/>
          <a:lstStyle/>
          <a:p>
            <a:r>
              <a:rPr lang="en-US" b="1" dirty="0"/>
              <a:t>What Are “Points and Condenser”? </a:t>
            </a:r>
            <a:r>
              <a:rPr lang="en-US" dirty="0"/>
              <a:t>Points and condenser are used in point-type ignition systems.  Points. A set of points use one stationary contact and a movable contact that is opened by a cam lobe inside the ignition distributor. When the points are closed, current flows through the primary windings of the ignition coil and creates a strong magnetic field. As the engine rotates, the distributor can open the contact points, which opens the circuit to the coil. The stored magnetic field in the coil collapses and generates a high- voltage arc from the secondary winding of the coil. It is this spark that is sent to the spark plugs that ignites the air–fuel mixture inside the engine. Condenser. The condenser (capacitor) is attached to the points and the case of the condenser is grounded. When the points start to open, the charge built up in the primary winding of the coil likely starts to arc across the opening points. To prevent the points from arcing and to increase how rapidly the current is turned off, the condenser stores the current temporarily. Points and condenser were used in vehicles and small gasoline engines until the mid-1970s. Figure 43-7</a:t>
            </a:r>
            <a:endParaRPr lang="en-US" baseline="30000" dirty="0"/>
          </a:p>
          <a:p>
            <a:endParaRPr lang="en-US"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41902" y="1609715"/>
            <a:ext cx="766762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97470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43.7 Points and Condenser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83794" y="990600"/>
            <a:ext cx="4839494" cy="39624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0" y="990600"/>
            <a:ext cx="3087584" cy="2308324"/>
          </a:xfrm>
        </p:spPr>
        <p:txBody>
          <a:bodyPr/>
          <a:lstStyle/>
          <a:p>
            <a:r>
              <a:rPr lang="en-US" sz="2400" dirty="0"/>
              <a:t>A Point-Type Distributor Shown with the Condenser from an Old Vehicle Being Tested on a Distributor Machine</a:t>
            </a:r>
          </a:p>
        </p:txBody>
      </p:sp>
    </p:spTree>
    <p:extLst>
      <p:ext uri="{BB962C8B-B14F-4D97-AF65-F5344CB8AC3E}">
        <p14:creationId xmlns:p14="http://schemas.microsoft.com/office/powerpoint/2010/main" val="420689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9379"/>
            <a:ext cx="8229600" cy="646331"/>
          </a:xfrm>
        </p:spPr>
        <p:txBody>
          <a:bodyPr>
            <a:spAutoFit/>
          </a:bodyPr>
          <a:lstStyle/>
          <a:p>
            <a:r>
              <a:rPr lang="en-US" dirty="0"/>
              <a:t>Question 1: ?</a:t>
            </a:r>
          </a:p>
        </p:txBody>
      </p:sp>
      <p:sp>
        <p:nvSpPr>
          <p:cNvPr id="4" name="Content Placeholder 3"/>
          <p:cNvSpPr>
            <a:spLocks noGrp="1"/>
          </p:cNvSpPr>
          <p:nvPr>
            <p:ph idx="1"/>
          </p:nvPr>
        </p:nvSpPr>
        <p:spPr>
          <a:xfrm>
            <a:off x="457200" y="1138535"/>
            <a:ext cx="8229600" cy="461665"/>
          </a:xfrm>
        </p:spPr>
        <p:txBody>
          <a:bodyPr>
            <a:spAutoFit/>
          </a:bodyPr>
          <a:lstStyle/>
          <a:p>
            <a:pPr marL="0" indent="0">
              <a:buNone/>
            </a:pPr>
            <a:r>
              <a:rPr lang="en-IN" sz="2400" dirty="0"/>
              <a:t>How does a capacitor store an electrical charge?</a:t>
            </a:r>
          </a:p>
        </p:txBody>
      </p:sp>
    </p:spTree>
    <p:extLst>
      <p:ext uri="{BB962C8B-B14F-4D97-AF65-F5344CB8AC3E}">
        <p14:creationId xmlns:p14="http://schemas.microsoft.com/office/powerpoint/2010/main" val="3699023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Answer 1</a:t>
            </a:r>
            <a:endParaRPr lang="en-US" sz="2800" dirty="0"/>
          </a:p>
        </p:txBody>
      </p:sp>
      <p:sp>
        <p:nvSpPr>
          <p:cNvPr id="4" name="Content Placeholder 3"/>
          <p:cNvSpPr>
            <a:spLocks noGrp="1"/>
          </p:cNvSpPr>
          <p:nvPr>
            <p:ph idx="1"/>
          </p:nvPr>
        </p:nvSpPr>
        <p:spPr>
          <a:xfrm>
            <a:off x="457200" y="1070075"/>
            <a:ext cx="8229600" cy="758725"/>
          </a:xfrm>
        </p:spPr>
        <p:txBody>
          <a:bodyPr>
            <a:noAutofit/>
          </a:bodyPr>
          <a:lstStyle/>
          <a:p>
            <a:pPr marL="0" indent="0">
              <a:buNone/>
            </a:pPr>
            <a:r>
              <a:rPr lang="en-IN" sz="2400" dirty="0"/>
              <a:t>The capacitor holds its charge until it is connected into an external circuit through which it can discharge.</a:t>
            </a:r>
          </a:p>
        </p:txBody>
      </p:sp>
    </p:spTree>
    <p:extLst>
      <p:ext uri="{BB962C8B-B14F-4D97-AF65-F5344CB8AC3E}">
        <p14:creationId xmlns:p14="http://schemas.microsoft.com/office/powerpoint/2010/main" val="255651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919"/>
            <a:ext cx="8229600" cy="646331"/>
          </a:xfrm>
        </p:spPr>
        <p:txBody>
          <a:bodyPr>
            <a:spAutoFit/>
          </a:bodyPr>
          <a:lstStyle/>
          <a:p>
            <a:r>
              <a:rPr lang="en-US" dirty="0"/>
              <a:t>Factors of Capacitance</a:t>
            </a:r>
            <a:endParaRPr lang="en-US" sz="2800" dirty="0"/>
          </a:p>
        </p:txBody>
      </p:sp>
      <p:sp>
        <p:nvSpPr>
          <p:cNvPr id="4" name="Content Placeholder 3"/>
          <p:cNvSpPr>
            <a:spLocks noGrp="1"/>
          </p:cNvSpPr>
          <p:nvPr>
            <p:ph idx="1"/>
          </p:nvPr>
        </p:nvSpPr>
        <p:spPr>
          <a:xfrm>
            <a:off x="457200" y="1101075"/>
            <a:ext cx="8229600" cy="3547125"/>
          </a:xfrm>
        </p:spPr>
        <p:txBody>
          <a:bodyPr>
            <a:spAutoFit/>
          </a:bodyPr>
          <a:lstStyle/>
          <a:p>
            <a:r>
              <a:rPr lang="en-IN" sz="2400" dirty="0"/>
              <a:t>Capacitance is governed by three main factors.</a:t>
            </a:r>
          </a:p>
          <a:p>
            <a:pPr lvl="1"/>
            <a:r>
              <a:rPr lang="en-IN" sz="2400" dirty="0"/>
              <a:t>The surface area of the plates</a:t>
            </a:r>
          </a:p>
          <a:p>
            <a:pPr lvl="1"/>
            <a:r>
              <a:rPr lang="en-IN" sz="2400" dirty="0"/>
              <a:t>The distance between the plates</a:t>
            </a:r>
          </a:p>
          <a:p>
            <a:pPr lvl="1"/>
            <a:r>
              <a:rPr lang="en-IN" sz="2400" dirty="0"/>
              <a:t>The dielectric material</a:t>
            </a:r>
          </a:p>
          <a:p>
            <a:r>
              <a:rPr lang="en-IN" sz="2400" dirty="0"/>
              <a:t>Measurement of Capacitance</a:t>
            </a:r>
          </a:p>
          <a:p>
            <a:pPr lvl="1"/>
            <a:r>
              <a:rPr lang="en-IN" sz="2400" dirty="0"/>
              <a:t>Capacitance is measured in farads, which is named after Michael Faraday (1791–1867), an English physicist.</a:t>
            </a:r>
          </a:p>
        </p:txBody>
      </p:sp>
    </p:spTree>
    <p:extLst>
      <p:ext uri="{BB962C8B-B14F-4D97-AF65-F5344CB8AC3E}">
        <p14:creationId xmlns:p14="http://schemas.microsoft.com/office/powerpoint/2010/main" val="101690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2411"/>
            <a:ext cx="8229600" cy="646331"/>
          </a:xfrm>
        </p:spPr>
        <p:txBody>
          <a:bodyPr>
            <a:spAutoFit/>
          </a:bodyPr>
          <a:lstStyle/>
          <a:p>
            <a:r>
              <a:rPr lang="en-US" dirty="0"/>
              <a:t>Learning Objectives</a:t>
            </a:r>
            <a:endParaRPr lang="en-US" sz="2800" dirty="0"/>
          </a:p>
        </p:txBody>
      </p:sp>
      <p:sp>
        <p:nvSpPr>
          <p:cNvPr id="4" name="Content Placeholder 3"/>
          <p:cNvSpPr>
            <a:spLocks noGrp="1"/>
          </p:cNvSpPr>
          <p:nvPr>
            <p:ph idx="1"/>
          </p:nvPr>
        </p:nvSpPr>
        <p:spPr>
          <a:xfrm>
            <a:off x="457200" y="1101566"/>
            <a:ext cx="8229600" cy="2708434"/>
          </a:xfrm>
        </p:spPr>
        <p:txBody>
          <a:bodyPr>
            <a:spAutoFit/>
          </a:bodyPr>
          <a:lstStyle/>
          <a:p>
            <a:pPr marL="695325" indent="-695325">
              <a:buNone/>
            </a:pPr>
            <a:r>
              <a:rPr lang="en-US" sz="2400" b="1" dirty="0">
                <a:solidFill>
                  <a:schemeClr val="bg2"/>
                </a:solidFill>
              </a:rPr>
              <a:t>43.1</a:t>
            </a:r>
            <a:r>
              <a:rPr lang="en-US" sz="2400" dirty="0"/>
              <a:t> </a:t>
            </a:r>
            <a:r>
              <a:rPr lang="en-IN" sz="2400" dirty="0"/>
              <a:t>Explain capacitance </a:t>
            </a:r>
          </a:p>
          <a:p>
            <a:pPr marL="695325" indent="-695325">
              <a:buNone/>
            </a:pPr>
            <a:r>
              <a:rPr lang="en-US" sz="2400" b="1" dirty="0">
                <a:solidFill>
                  <a:schemeClr val="bg2"/>
                </a:solidFill>
              </a:rPr>
              <a:t>43.2 </a:t>
            </a:r>
            <a:r>
              <a:rPr lang="en-US" sz="2400" dirty="0"/>
              <a:t>Explain the construction and operation of capacitors.</a:t>
            </a:r>
          </a:p>
          <a:p>
            <a:pPr marL="695325" indent="-695325">
              <a:buNone/>
            </a:pPr>
            <a:r>
              <a:rPr lang="en-US" sz="2400" b="1" dirty="0">
                <a:solidFill>
                  <a:schemeClr val="bg2"/>
                </a:solidFill>
              </a:rPr>
              <a:t>43.3 </a:t>
            </a:r>
            <a:r>
              <a:rPr lang="en-US" sz="2400" dirty="0"/>
              <a:t>Explain factors of capacitance.</a:t>
            </a:r>
          </a:p>
          <a:p>
            <a:pPr marL="695325" indent="-695325">
              <a:buNone/>
            </a:pPr>
            <a:r>
              <a:rPr lang="en-US" sz="2400" b="1" dirty="0">
                <a:solidFill>
                  <a:schemeClr val="bg2"/>
                </a:solidFill>
              </a:rPr>
              <a:t>43.4 </a:t>
            </a:r>
            <a:r>
              <a:rPr lang="en-US" sz="2400" dirty="0"/>
              <a:t>Explain the uses of capacitors.</a:t>
            </a:r>
          </a:p>
          <a:p>
            <a:pPr marL="695325" indent="-695325">
              <a:buNone/>
            </a:pPr>
            <a:r>
              <a:rPr lang="en-US" sz="2400" b="1" dirty="0">
                <a:solidFill>
                  <a:schemeClr val="bg2"/>
                </a:solidFill>
              </a:rPr>
              <a:t>43.5 </a:t>
            </a:r>
            <a:r>
              <a:rPr lang="en-US" sz="2400" dirty="0"/>
              <a:t>Discuss capacitors connected in series and parallel.</a:t>
            </a:r>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119"/>
            <a:ext cx="8229600" cy="646331"/>
          </a:xfrm>
        </p:spPr>
        <p:txBody>
          <a:bodyPr>
            <a:spAutoFit/>
          </a:bodyPr>
          <a:lstStyle/>
          <a:p>
            <a:r>
              <a:rPr lang="en-US" dirty="0"/>
              <a:t>Uses for Capacitors</a:t>
            </a:r>
            <a:endParaRPr lang="en-US" sz="2800" dirty="0"/>
          </a:p>
        </p:txBody>
      </p:sp>
      <p:sp>
        <p:nvSpPr>
          <p:cNvPr id="4" name="Content Placeholder 3"/>
          <p:cNvSpPr>
            <a:spLocks noGrp="1"/>
          </p:cNvSpPr>
          <p:nvPr>
            <p:ph idx="1"/>
          </p:nvPr>
        </p:nvSpPr>
        <p:spPr>
          <a:xfrm>
            <a:off x="457200" y="1146275"/>
            <a:ext cx="8229600" cy="3273325"/>
          </a:xfrm>
        </p:spPr>
        <p:txBody>
          <a:bodyPr>
            <a:spAutoFit/>
          </a:bodyPr>
          <a:lstStyle/>
          <a:p>
            <a:r>
              <a:rPr lang="en-IN" sz="2400" dirty="0"/>
              <a:t>Spike Suppression</a:t>
            </a:r>
          </a:p>
          <a:p>
            <a:r>
              <a:rPr lang="en-IN" sz="2400" dirty="0"/>
              <a:t>Noise Filtering</a:t>
            </a:r>
          </a:p>
          <a:p>
            <a:r>
              <a:rPr lang="en-IN" sz="2400" dirty="0"/>
              <a:t>Supplemental Power Source</a:t>
            </a:r>
          </a:p>
          <a:p>
            <a:r>
              <a:rPr lang="en-IN" sz="2400" dirty="0"/>
              <a:t>Timer Circuits</a:t>
            </a:r>
          </a:p>
          <a:p>
            <a:r>
              <a:rPr lang="en-IN" sz="2400" dirty="0"/>
              <a:t>Computer Memory</a:t>
            </a:r>
          </a:p>
          <a:p>
            <a:r>
              <a:rPr lang="en-IN" sz="2400" dirty="0"/>
              <a:t>Condenser Microphones</a:t>
            </a:r>
          </a:p>
        </p:txBody>
      </p:sp>
    </p:spTree>
    <p:extLst>
      <p:ext uri="{BB962C8B-B14F-4D97-AF65-F5344CB8AC3E}">
        <p14:creationId xmlns:p14="http://schemas.microsoft.com/office/powerpoint/2010/main" val="706335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05409"/>
            <a:ext cx="8229600" cy="646331"/>
          </a:xfrm>
        </p:spPr>
        <p:txBody>
          <a:bodyPr/>
          <a:lstStyle/>
          <a:p>
            <a:r>
              <a:rPr lang="en-US" dirty="0"/>
              <a:t>Figure 43.8 Passes AC Blocks DC</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67427" y="983974"/>
            <a:ext cx="7009146" cy="3352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80308" y="4548809"/>
            <a:ext cx="7583384" cy="1569660"/>
          </a:xfrm>
        </p:spPr>
        <p:txBody>
          <a:bodyPr/>
          <a:lstStyle/>
          <a:p>
            <a:r>
              <a:rPr lang="en-US" sz="2400" dirty="0"/>
              <a:t>A Capacitor Blocks Direct Current (D C), but Passes Alternating Current (A C). A Capacitor Makes a Very Good Noise Suppressor Because Most of the Interference is A C</a:t>
            </a:r>
          </a:p>
        </p:txBody>
      </p:sp>
    </p:spTree>
    <p:extLst>
      <p:ext uri="{BB962C8B-B14F-4D97-AF65-F5344CB8AC3E}">
        <p14:creationId xmlns:p14="http://schemas.microsoft.com/office/powerpoint/2010/main" val="2055795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9379"/>
            <a:ext cx="8229600" cy="646331"/>
          </a:xfrm>
        </p:spPr>
        <p:txBody>
          <a:bodyPr>
            <a:spAutoFit/>
          </a:bodyPr>
          <a:lstStyle/>
          <a:p>
            <a:r>
              <a:rPr lang="en-US" dirty="0"/>
              <a:t>Question 2: ?</a:t>
            </a:r>
          </a:p>
        </p:txBody>
      </p:sp>
      <p:sp>
        <p:nvSpPr>
          <p:cNvPr id="4" name="Content Placeholder 3"/>
          <p:cNvSpPr>
            <a:spLocks noGrp="1"/>
          </p:cNvSpPr>
          <p:nvPr>
            <p:ph idx="1"/>
          </p:nvPr>
        </p:nvSpPr>
        <p:spPr>
          <a:xfrm>
            <a:off x="457200" y="1138535"/>
            <a:ext cx="8229600" cy="461665"/>
          </a:xfrm>
        </p:spPr>
        <p:txBody>
          <a:bodyPr>
            <a:spAutoFit/>
          </a:bodyPr>
          <a:lstStyle/>
          <a:p>
            <a:pPr marL="0" indent="0">
              <a:buNone/>
            </a:pPr>
            <a:r>
              <a:rPr lang="en-IN" sz="2400" dirty="0"/>
              <a:t>How can a capacitor be used as a noise filter?</a:t>
            </a:r>
          </a:p>
        </p:txBody>
      </p:sp>
    </p:spTree>
    <p:extLst>
      <p:ext uri="{BB962C8B-B14F-4D97-AF65-F5344CB8AC3E}">
        <p14:creationId xmlns:p14="http://schemas.microsoft.com/office/powerpoint/2010/main" val="4171660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4847"/>
            <a:ext cx="8229600" cy="646331"/>
          </a:xfrm>
        </p:spPr>
        <p:txBody>
          <a:bodyPr>
            <a:spAutoFit/>
          </a:bodyPr>
          <a:lstStyle/>
          <a:p>
            <a:r>
              <a:rPr lang="en-US" dirty="0"/>
              <a:t>Answer 2</a:t>
            </a:r>
          </a:p>
        </p:txBody>
      </p:sp>
      <p:sp>
        <p:nvSpPr>
          <p:cNvPr id="4" name="Content Placeholder 3"/>
          <p:cNvSpPr>
            <a:spLocks noGrp="1"/>
          </p:cNvSpPr>
          <p:nvPr>
            <p:ph idx="1"/>
          </p:nvPr>
        </p:nvSpPr>
        <p:spPr>
          <a:xfrm>
            <a:off x="457200" y="1074003"/>
            <a:ext cx="8229600" cy="830997"/>
          </a:xfrm>
        </p:spPr>
        <p:txBody>
          <a:bodyPr>
            <a:spAutoFit/>
          </a:bodyPr>
          <a:lstStyle/>
          <a:p>
            <a:pPr marL="0" indent="0">
              <a:buNone/>
            </a:pPr>
            <a:r>
              <a:rPr lang="en-IN" sz="2400" dirty="0"/>
              <a:t>Block the </a:t>
            </a:r>
            <a:r>
              <a:rPr lang="en-IN" sz="2400" kern="0" spc="-350" dirty="0"/>
              <a:t>D </a:t>
            </a:r>
            <a:r>
              <a:rPr lang="en-IN" sz="2400" dirty="0"/>
              <a:t>C signal as this is where most of the noise comes from.</a:t>
            </a:r>
          </a:p>
        </p:txBody>
      </p:sp>
    </p:spTree>
    <p:extLst>
      <p:ext uri="{BB962C8B-B14F-4D97-AF65-F5344CB8AC3E}">
        <p14:creationId xmlns:p14="http://schemas.microsoft.com/office/powerpoint/2010/main" val="1287932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43.9 Power Boost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117328" y="990600"/>
            <a:ext cx="4909343" cy="396881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42208" y="5010597"/>
            <a:ext cx="7659584" cy="954107"/>
          </a:xfrm>
        </p:spPr>
        <p:txBody>
          <a:bodyPr/>
          <a:lstStyle/>
          <a:p>
            <a:r>
              <a:rPr lang="en-US" sz="2800" dirty="0"/>
              <a:t>1 Farad Capacitor Used to Boost the Power to Large Speakers</a:t>
            </a:r>
          </a:p>
        </p:txBody>
      </p:sp>
    </p:spTree>
    <p:extLst>
      <p:ext uri="{BB962C8B-B14F-4D97-AF65-F5344CB8AC3E}">
        <p14:creationId xmlns:p14="http://schemas.microsoft.com/office/powerpoint/2010/main" val="1212758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4558"/>
            <a:ext cx="8229600" cy="646331"/>
          </a:xfrm>
        </p:spPr>
        <p:txBody>
          <a:bodyPr>
            <a:spAutoFit/>
          </a:bodyPr>
          <a:lstStyle/>
          <a:p>
            <a:r>
              <a:rPr lang="en-US" dirty="0"/>
              <a:t>Capacitors in Circuits</a:t>
            </a:r>
            <a:endParaRPr lang="en-US" sz="2800" dirty="0"/>
          </a:p>
        </p:txBody>
      </p:sp>
      <p:sp>
        <p:nvSpPr>
          <p:cNvPr id="4" name="Content Placeholder 3"/>
          <p:cNvSpPr>
            <a:spLocks noGrp="1"/>
          </p:cNvSpPr>
          <p:nvPr>
            <p:ph idx="1"/>
          </p:nvPr>
        </p:nvSpPr>
        <p:spPr>
          <a:xfrm>
            <a:off x="457200" y="990600"/>
            <a:ext cx="8229600" cy="2654573"/>
          </a:xfrm>
        </p:spPr>
        <p:txBody>
          <a:bodyPr>
            <a:spAutoFit/>
          </a:bodyPr>
          <a:lstStyle/>
          <a:p>
            <a:r>
              <a:rPr lang="en-IN" sz="2400" dirty="0"/>
              <a:t>Capacitors in Parallel Circuits</a:t>
            </a:r>
          </a:p>
          <a:p>
            <a:pPr lvl="1"/>
            <a:r>
              <a:rPr lang="en-IN" sz="2400" dirty="0"/>
              <a:t>Capacitance can be increased in a circuit by connecting capacitors in parallel.</a:t>
            </a:r>
          </a:p>
          <a:p>
            <a:r>
              <a:rPr lang="en-IN" sz="2400" dirty="0"/>
              <a:t>Capacitors in Series Circuits</a:t>
            </a:r>
          </a:p>
          <a:p>
            <a:pPr lvl="1"/>
            <a:r>
              <a:rPr lang="en-IN" sz="2400" dirty="0"/>
              <a:t>Capacitance in a circuit can be decreased by placing capacitors in series.</a:t>
            </a:r>
          </a:p>
        </p:txBody>
      </p:sp>
    </p:spTree>
    <p:extLst>
      <p:ext uri="{BB962C8B-B14F-4D97-AF65-F5344CB8AC3E}">
        <p14:creationId xmlns:p14="http://schemas.microsoft.com/office/powerpoint/2010/main" val="236020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43.10 Capacitors in Parallel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18545" y="997226"/>
            <a:ext cx="7306909" cy="318819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80308" y="4648200"/>
            <a:ext cx="7583384" cy="830997"/>
          </a:xfrm>
        </p:spPr>
        <p:txBody>
          <a:bodyPr/>
          <a:lstStyle/>
          <a:p>
            <a:r>
              <a:rPr lang="en-US" sz="2400" dirty="0"/>
              <a:t>Capacitors in Parallel Effectively Increase the Capacitance</a:t>
            </a:r>
          </a:p>
        </p:txBody>
      </p:sp>
    </p:spTree>
    <p:extLst>
      <p:ext uri="{BB962C8B-B14F-4D97-AF65-F5344CB8AC3E}">
        <p14:creationId xmlns:p14="http://schemas.microsoft.com/office/powerpoint/2010/main" val="299964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43.11 Capacitors in Series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78873" y="1143000"/>
            <a:ext cx="7386253" cy="334948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1047007" y="4953000"/>
            <a:ext cx="7049984" cy="461665"/>
          </a:xfrm>
        </p:spPr>
        <p:txBody>
          <a:bodyPr/>
          <a:lstStyle/>
          <a:p>
            <a:r>
              <a:rPr lang="en-US" sz="2400" dirty="0"/>
              <a:t>Capacitors in Series Decrease the Capacitance</a:t>
            </a:r>
          </a:p>
        </p:txBody>
      </p:sp>
    </p:spTree>
    <p:extLst>
      <p:ext uri="{BB962C8B-B14F-4D97-AF65-F5344CB8AC3E}">
        <p14:creationId xmlns:p14="http://schemas.microsoft.com/office/powerpoint/2010/main" val="3236389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2653"/>
            <a:ext cx="8229600" cy="646331"/>
          </a:xfrm>
        </p:spPr>
        <p:txBody>
          <a:bodyPr>
            <a:spAutoFit/>
          </a:bodyPr>
          <a:lstStyle/>
          <a:p>
            <a:r>
              <a:rPr lang="en-US" dirty="0"/>
              <a:t>Question 3: ?</a:t>
            </a:r>
          </a:p>
        </p:txBody>
      </p:sp>
      <p:sp>
        <p:nvSpPr>
          <p:cNvPr id="4" name="Content Placeholder 3"/>
          <p:cNvSpPr>
            <a:spLocks noGrp="1"/>
          </p:cNvSpPr>
          <p:nvPr>
            <p:ph idx="1"/>
          </p:nvPr>
        </p:nvSpPr>
        <p:spPr>
          <a:xfrm>
            <a:off x="457200" y="1138535"/>
            <a:ext cx="8229600" cy="461665"/>
          </a:xfrm>
        </p:spPr>
        <p:txBody>
          <a:bodyPr>
            <a:spAutoFit/>
          </a:bodyPr>
          <a:lstStyle/>
          <a:p>
            <a:pPr marL="0" indent="0">
              <a:buNone/>
            </a:pPr>
            <a:r>
              <a:rPr lang="en-IN" sz="2400" dirty="0"/>
              <a:t>Where can a capacitor be used as a power source?</a:t>
            </a:r>
          </a:p>
        </p:txBody>
      </p:sp>
    </p:spTree>
    <p:extLst>
      <p:ext uri="{BB962C8B-B14F-4D97-AF65-F5344CB8AC3E}">
        <p14:creationId xmlns:p14="http://schemas.microsoft.com/office/powerpoint/2010/main" val="154344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6453"/>
            <a:ext cx="8229600" cy="646331"/>
          </a:xfrm>
        </p:spPr>
        <p:txBody>
          <a:bodyPr>
            <a:spAutoFit/>
          </a:bodyPr>
          <a:lstStyle/>
          <a:p>
            <a:r>
              <a:rPr lang="en-US" dirty="0"/>
              <a:t>Answer 3</a:t>
            </a:r>
          </a:p>
        </p:txBody>
      </p:sp>
      <p:sp>
        <p:nvSpPr>
          <p:cNvPr id="4" name="Content Placeholder 3"/>
          <p:cNvSpPr>
            <a:spLocks noGrp="1"/>
          </p:cNvSpPr>
          <p:nvPr>
            <p:ph idx="1"/>
          </p:nvPr>
        </p:nvSpPr>
        <p:spPr>
          <a:xfrm>
            <a:off x="457200" y="1062335"/>
            <a:ext cx="8229600" cy="461665"/>
          </a:xfrm>
        </p:spPr>
        <p:txBody>
          <a:bodyPr>
            <a:spAutoFit/>
          </a:bodyPr>
          <a:lstStyle/>
          <a:p>
            <a:pPr marL="0" indent="0">
              <a:buNone/>
            </a:pPr>
            <a:r>
              <a:rPr lang="en-US" sz="2400" dirty="0"/>
              <a:t>In a speaker.</a:t>
            </a:r>
          </a:p>
        </p:txBody>
      </p:sp>
    </p:spTree>
    <p:extLst>
      <p:ext uri="{BB962C8B-B14F-4D97-AF65-F5344CB8AC3E}">
        <p14:creationId xmlns:p14="http://schemas.microsoft.com/office/powerpoint/2010/main" val="3625403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0919"/>
            <a:ext cx="8229600" cy="646331"/>
          </a:xfrm>
        </p:spPr>
        <p:txBody>
          <a:bodyPr>
            <a:spAutoFit/>
          </a:bodyPr>
          <a:lstStyle/>
          <a:p>
            <a:r>
              <a:rPr lang="en-US" dirty="0"/>
              <a:t>Capacitance</a:t>
            </a:r>
          </a:p>
        </p:txBody>
      </p:sp>
      <p:sp>
        <p:nvSpPr>
          <p:cNvPr id="4" name="Content Placeholder 3"/>
          <p:cNvSpPr>
            <a:spLocks noGrp="1"/>
          </p:cNvSpPr>
          <p:nvPr>
            <p:ph idx="1"/>
          </p:nvPr>
        </p:nvSpPr>
        <p:spPr>
          <a:xfrm>
            <a:off x="457200" y="1079599"/>
            <a:ext cx="8229600" cy="1739801"/>
          </a:xfrm>
        </p:spPr>
        <p:txBody>
          <a:bodyPr>
            <a:spAutoFit/>
          </a:bodyPr>
          <a:lstStyle/>
          <a:p>
            <a:r>
              <a:rPr lang="en-IN" sz="2400" dirty="0"/>
              <a:t>Definition</a:t>
            </a:r>
          </a:p>
          <a:p>
            <a:pPr lvl="1"/>
            <a:r>
              <a:rPr lang="en-IN" sz="2400" dirty="0"/>
              <a:t>Capacitance is the ability of an object or surface to store an electrical charge.</a:t>
            </a:r>
          </a:p>
          <a:p>
            <a:pPr lvl="1"/>
            <a:r>
              <a:rPr lang="en-IN" sz="2400" dirty="0"/>
              <a:t>Capacitors are also called condensers.</a:t>
            </a:r>
          </a:p>
        </p:txBody>
      </p:sp>
    </p:spTree>
    <p:extLst>
      <p:ext uri="{BB962C8B-B14F-4D97-AF65-F5344CB8AC3E}">
        <p14:creationId xmlns:p14="http://schemas.microsoft.com/office/powerpoint/2010/main" val="2315987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Electrical and Electronic Systems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(A6) Electrical/Electronic Systems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33353"/>
            <a:ext cx="8305800" cy="430887"/>
          </a:xfrm>
          <a:prstGeom prst="rect">
            <a:avLst/>
          </a:prstGeom>
          <a:noFill/>
        </p:spPr>
        <p:txBody>
          <a:bodyPr wrap="square" rtlCol="0">
            <a:spAutoFit/>
          </a:bodyPr>
          <a:lstStyle/>
          <a:p>
            <a:r>
              <a:rPr lang="en-US" sz="2200" dirty="0"/>
              <a:t>Animations Link: </a:t>
            </a:r>
            <a:r>
              <a:rPr lang="en-US" sz="2200" dirty="0">
                <a:hlinkClick r:id="rId4"/>
              </a:rPr>
              <a:t>(A6) Electrical/Electronic Systems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Capacitor Construction &amp; Operation</a:t>
            </a:r>
          </a:p>
        </p:txBody>
      </p:sp>
      <p:sp>
        <p:nvSpPr>
          <p:cNvPr id="4" name="Content Placeholder 3"/>
          <p:cNvSpPr>
            <a:spLocks noGrp="1"/>
          </p:cNvSpPr>
          <p:nvPr>
            <p:ph idx="1"/>
          </p:nvPr>
        </p:nvSpPr>
        <p:spPr>
          <a:xfrm>
            <a:off x="457200" y="1016000"/>
            <a:ext cx="8229600" cy="4483001"/>
          </a:xfrm>
        </p:spPr>
        <p:txBody>
          <a:bodyPr>
            <a:spAutoFit/>
          </a:bodyPr>
          <a:lstStyle/>
          <a:p>
            <a:r>
              <a:rPr lang="en-IN" sz="2400" dirty="0"/>
              <a:t>Construction</a:t>
            </a:r>
          </a:p>
          <a:p>
            <a:pPr lvl="1"/>
            <a:r>
              <a:rPr lang="en-IN" sz="2400" dirty="0"/>
              <a:t>Capacitor (also called a condenser) consists of two conductive plates with an insulating material between them. The insulating material is commonly called a dielectric.</a:t>
            </a:r>
          </a:p>
          <a:p>
            <a:r>
              <a:rPr lang="en-IN" sz="2400" dirty="0"/>
              <a:t>Operation</a:t>
            </a:r>
          </a:p>
          <a:p>
            <a:pPr lvl="1"/>
            <a:r>
              <a:rPr lang="en-IN" sz="2400" dirty="0"/>
              <a:t>When a capacitor is placed in a closed circuit, the voltage source (battery) forces electrons around the circuit. Because electrons cannot flow through the dielectric of the capacitor, excess electrons collect on what becomes the negatively charged plate.</a:t>
            </a:r>
          </a:p>
        </p:txBody>
      </p:sp>
    </p:spTree>
    <p:extLst>
      <p:ext uri="{BB962C8B-B14F-4D97-AF65-F5344CB8AC3E}">
        <p14:creationId xmlns:p14="http://schemas.microsoft.com/office/powerpoint/2010/main" val="176294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1109435"/>
          </a:xfrm>
        </p:spPr>
        <p:txBody>
          <a:bodyPr>
            <a:noAutofit/>
          </a:bodyPr>
          <a:lstStyle/>
          <a:p>
            <a:r>
              <a:rPr lang="en-IN" dirty="0"/>
              <a:t>Figure 46.1</a:t>
            </a:r>
            <a:endParaRPr lang="en-US" dirty="0"/>
          </a:p>
        </p:txBody>
      </p:sp>
      <p:pic>
        <p:nvPicPr>
          <p:cNvPr id="2" name="Picture 2" descr="A metal rod is attached to the cap of jar. One end of a discharge rod touches the bottom covered half and other end is placed near the metal rod creating a spark in between discharge r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163" y="1417845"/>
            <a:ext cx="4783449" cy="484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3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Potentiometer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665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Chart 43.1 Dielectric Constant</a:t>
            </a:r>
            <a:endParaRPr lang="en-US" sz="2800" dirty="0">
              <a:solidFill>
                <a:srgbClr val="FF0000"/>
              </a:solidFill>
            </a:endParaRPr>
          </a:p>
        </p:txBody>
      </p:sp>
      <p:graphicFrame>
        <p:nvGraphicFramePr>
          <p:cNvPr id="3" name="Content Placeholder 2"/>
          <p:cNvGraphicFramePr>
            <a:graphicFrameLocks noGrp="1"/>
          </p:cNvGraphicFramePr>
          <p:nvPr>
            <p:ph sz="quarter" idx="15"/>
            <p:extLst>
              <p:ext uri="{D42A27DB-BD31-4B8C-83A1-F6EECF244321}">
                <p14:modId xmlns:p14="http://schemas.microsoft.com/office/powerpoint/2010/main" val="2719508848"/>
              </p:ext>
            </p:extLst>
          </p:nvPr>
        </p:nvGraphicFramePr>
        <p:xfrm>
          <a:off x="1872010" y="1243137"/>
          <a:ext cx="5671790" cy="3862260"/>
        </p:xfrm>
        <a:graphic>
          <a:graphicData uri="http://schemas.openxmlformats.org/drawingml/2006/table">
            <a:tbl>
              <a:tblPr firstRow="1"/>
              <a:tblGrid>
                <a:gridCol w="2613900">
                  <a:extLst>
                    <a:ext uri="{9D8B030D-6E8A-4147-A177-3AD203B41FA5}">
                      <a16:colId xmlns:a16="http://schemas.microsoft.com/office/drawing/2014/main" val="20000"/>
                    </a:ext>
                  </a:extLst>
                </a:gridCol>
                <a:gridCol w="3057890">
                  <a:extLst>
                    <a:ext uri="{9D8B030D-6E8A-4147-A177-3AD203B41FA5}">
                      <a16:colId xmlns:a16="http://schemas.microsoft.com/office/drawing/2014/main" val="20001"/>
                    </a:ext>
                  </a:extLst>
                </a:gridCol>
              </a:tblGrid>
              <a:tr h="690975">
                <a:tc>
                  <a:txBody>
                    <a:bodyPr/>
                    <a:lstStyle/>
                    <a:p>
                      <a:pPr marL="0" marR="0" algn="ctr">
                        <a:lnSpc>
                          <a:spcPct val="107000"/>
                        </a:lnSpc>
                        <a:spcBef>
                          <a:spcPts val="0"/>
                        </a:spcBef>
                        <a:spcAft>
                          <a:spcPts val="800"/>
                        </a:spcAft>
                      </a:pP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MATERIAL</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800"/>
                        </a:spcAft>
                      </a:pP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DIELECTRIC CONSTANT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45487">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Vacuum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45487">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1.00059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45487">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Polystyrene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345487">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Paper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3.5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345487">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Mica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5.4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345487">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Flint glass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6"/>
                  </a:ext>
                </a:extLst>
              </a:tr>
              <a:tr h="345487">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Methyl alcohol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35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7"/>
                  </a:ext>
                </a:extLst>
              </a:tr>
              <a:tr h="345487">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Glycerin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56.2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8"/>
                  </a:ext>
                </a:extLst>
              </a:tr>
              <a:tr h="407389">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Pure water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81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3905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43.1 Leyden Jar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62400" y="1016000"/>
            <a:ext cx="4385298" cy="474353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70016" y="1256160"/>
            <a:ext cx="3087584" cy="1200329"/>
          </a:xfrm>
        </p:spPr>
        <p:txBody>
          <a:bodyPr/>
          <a:lstStyle/>
          <a:p>
            <a:r>
              <a:rPr lang="en-US" sz="2400" dirty="0"/>
              <a:t>A Leyden Jar can be Used to Store an Electrical Charge</a:t>
            </a:r>
          </a:p>
        </p:txBody>
      </p:sp>
    </p:spTree>
    <p:extLst>
      <p:ext uri="{BB962C8B-B14F-4D97-AF65-F5344CB8AC3E}">
        <p14:creationId xmlns:p14="http://schemas.microsoft.com/office/powerpoint/2010/main" val="1855037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43.2 Simple Capacitor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079228" y="1013791"/>
            <a:ext cx="4985543" cy="357936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4699328"/>
            <a:ext cx="7620000" cy="1384995"/>
          </a:xfrm>
        </p:spPr>
        <p:txBody>
          <a:bodyPr/>
          <a:lstStyle/>
          <a:p>
            <a:r>
              <a:rPr lang="en-US" sz="2800" dirty="0"/>
              <a:t>This Simple Capacitor is Made of Two Plates Separated by an Insulating Material, Called a Dielectric</a:t>
            </a:r>
          </a:p>
        </p:txBody>
      </p:sp>
    </p:spTree>
    <p:extLst>
      <p:ext uri="{BB962C8B-B14F-4D97-AF65-F5344CB8AC3E}">
        <p14:creationId xmlns:p14="http://schemas.microsoft.com/office/powerpoint/2010/main" val="166012056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24028</TotalTime>
  <Words>1099</Words>
  <Application>Microsoft Office PowerPoint</Application>
  <PresentationFormat>On-screen Show (4:3)</PresentationFormat>
  <Paragraphs>137</Paragraphs>
  <Slides>31</Slides>
  <Notes>31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Arial(Body)</vt:lpstr>
      <vt:lpstr>Calibri</vt:lpstr>
      <vt:lpstr>Times New Roman</vt:lpstr>
      <vt:lpstr>Verdana</vt:lpstr>
      <vt:lpstr>Wingdings</vt:lpstr>
      <vt:lpstr>508 Lecture</vt:lpstr>
      <vt:lpstr>Automotive Technology: Principles, Diagnosis, and Service</vt:lpstr>
      <vt:lpstr>Learning Objectives</vt:lpstr>
      <vt:lpstr>Capacitance</vt:lpstr>
      <vt:lpstr>Capacitor Construction &amp; Operation</vt:lpstr>
      <vt:lpstr>Figure 46.1</vt:lpstr>
      <vt:lpstr>Animation: Potentiometer (Animation will automatically start)</vt:lpstr>
      <vt:lpstr>Chart 43.1 Dielectric Constant</vt:lpstr>
      <vt:lpstr>Figure 43.1 Leyden Jar </vt:lpstr>
      <vt:lpstr>Figure 43.2 Simple Capacitor</vt:lpstr>
      <vt:lpstr>Figure 43.3 Capacitor Charging</vt:lpstr>
      <vt:lpstr>Figure 43.4 Capacitor Charged</vt:lpstr>
      <vt:lpstr>Figure 43.5 Top and Bottom Circuit</vt:lpstr>
      <vt:lpstr>Animation: Capacitor (Animation will automatically start)</vt:lpstr>
      <vt:lpstr>Figure 43.6 Capacitor Symbols</vt:lpstr>
      <vt:lpstr>Frequently Asked Question: What Are “Points and Condenser”?   </vt:lpstr>
      <vt:lpstr>Figure 43.7 Points and Condenser</vt:lpstr>
      <vt:lpstr>Question 1: ?</vt:lpstr>
      <vt:lpstr>Answer 1</vt:lpstr>
      <vt:lpstr>Factors of Capacitance</vt:lpstr>
      <vt:lpstr>Uses for Capacitors</vt:lpstr>
      <vt:lpstr>Figure 43.8 Passes AC Blocks DC</vt:lpstr>
      <vt:lpstr>Question 2: ?</vt:lpstr>
      <vt:lpstr>Answer 2</vt:lpstr>
      <vt:lpstr>Figure 43.9 Power Boost</vt:lpstr>
      <vt:lpstr>Capacitors in Circuits</vt:lpstr>
      <vt:lpstr>Figure 43.10 Capacitors in Parallel</vt:lpstr>
      <vt:lpstr>Figure 43.11 Capacitors in Series</vt:lpstr>
      <vt:lpstr>Question 3: ?</vt:lpstr>
      <vt:lpstr>Answer 3</vt:lpstr>
      <vt:lpstr>Electrical and Electronic Systems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46, Capacitance and Capacitors</dc:title>
  <dc:subject>2612-Automotive - Core</dc:subject>
  <dc:creator>James D. Halderman</dc:creator>
  <cp:keywords>CONTAINS NOTES</cp:keywords>
  <cp:lastModifiedBy>Glen Plants</cp:lastModifiedBy>
  <cp:revision>4626</cp:revision>
  <dcterms:created xsi:type="dcterms:W3CDTF">2014-07-14T20:04:21Z</dcterms:created>
  <dcterms:modified xsi:type="dcterms:W3CDTF">2023-06-19T16:25:11Z</dcterms:modified>
</cp:coreProperties>
</file>