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handoutMasterIdLst>
    <p:handoutMasterId r:id="rId77"/>
  </p:handoutMasterIdLst>
  <p:sldIdLst>
    <p:sldId id="1311" r:id="rId2"/>
    <p:sldId id="1134" r:id="rId3"/>
    <p:sldId id="1245" r:id="rId4"/>
    <p:sldId id="1246" r:id="rId5"/>
    <p:sldId id="1314" r:id="rId6"/>
    <p:sldId id="1359" r:id="rId7"/>
    <p:sldId id="1315" r:id="rId8"/>
    <p:sldId id="1316" r:id="rId9"/>
    <p:sldId id="1250" r:id="rId10"/>
    <p:sldId id="1251" r:id="rId11"/>
    <p:sldId id="1252" r:id="rId12"/>
    <p:sldId id="1254" r:id="rId13"/>
    <p:sldId id="1255" r:id="rId14"/>
    <p:sldId id="1256" r:id="rId15"/>
    <p:sldId id="1317" r:id="rId16"/>
    <p:sldId id="1318" r:id="rId17"/>
    <p:sldId id="1319" r:id="rId18"/>
    <p:sldId id="1320" r:id="rId19"/>
    <p:sldId id="1321" r:id="rId20"/>
    <p:sldId id="1322" r:id="rId21"/>
    <p:sldId id="1323" r:id="rId22"/>
    <p:sldId id="1365" r:id="rId23"/>
    <p:sldId id="1324" r:id="rId24"/>
    <p:sldId id="1325" r:id="rId25"/>
    <p:sldId id="1326" r:id="rId26"/>
    <p:sldId id="1327" r:id="rId27"/>
    <p:sldId id="1328" r:id="rId28"/>
    <p:sldId id="1329" r:id="rId29"/>
    <p:sldId id="1330" r:id="rId30"/>
    <p:sldId id="1331" r:id="rId31"/>
    <p:sldId id="1332" r:id="rId32"/>
    <p:sldId id="1333" r:id="rId33"/>
    <p:sldId id="1334" r:id="rId34"/>
    <p:sldId id="1335" r:id="rId35"/>
    <p:sldId id="1337" r:id="rId36"/>
    <p:sldId id="1339" r:id="rId37"/>
    <p:sldId id="1282" r:id="rId38"/>
    <p:sldId id="1283" r:id="rId39"/>
    <p:sldId id="1284" r:id="rId40"/>
    <p:sldId id="1341" r:id="rId41"/>
    <p:sldId id="1360" r:id="rId42"/>
    <p:sldId id="1342" r:id="rId43"/>
    <p:sldId id="1343" r:id="rId44"/>
    <p:sldId id="1357" r:id="rId45"/>
    <p:sldId id="1345" r:id="rId46"/>
    <p:sldId id="1344" r:id="rId47"/>
    <p:sldId id="1346" r:id="rId48"/>
    <p:sldId id="1347" r:id="rId49"/>
    <p:sldId id="1292" r:id="rId50"/>
    <p:sldId id="1361" r:id="rId51"/>
    <p:sldId id="1362" r:id="rId52"/>
    <p:sldId id="1293" r:id="rId53"/>
    <p:sldId id="1348" r:id="rId54"/>
    <p:sldId id="1349" r:id="rId55"/>
    <p:sldId id="1296" r:id="rId56"/>
    <p:sldId id="1350" r:id="rId57"/>
    <p:sldId id="1363" r:id="rId58"/>
    <p:sldId id="1298" r:id="rId59"/>
    <p:sldId id="1299" r:id="rId60"/>
    <p:sldId id="1300" r:id="rId61"/>
    <p:sldId id="1358" r:id="rId62"/>
    <p:sldId id="1301" r:id="rId63"/>
    <p:sldId id="1351" r:id="rId64"/>
    <p:sldId id="1352" r:id="rId65"/>
    <p:sldId id="1353" r:id="rId66"/>
    <p:sldId id="1354" r:id="rId67"/>
    <p:sldId id="1364" r:id="rId68"/>
    <p:sldId id="1306" r:id="rId69"/>
    <p:sldId id="1307" r:id="rId70"/>
    <p:sldId id="1308" r:id="rId71"/>
    <p:sldId id="1309" r:id="rId72"/>
    <p:sldId id="1356" r:id="rId73"/>
    <p:sldId id="1204" r:id="rId74"/>
    <p:sldId id="1076"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624">
          <p15:clr>
            <a:srgbClr val="A4A3A4"/>
          </p15:clr>
        </p15:guide>
        <p15:guide id="4" orient="horz" pos="3984">
          <p15:clr>
            <a:srgbClr val="A4A3A4"/>
          </p15:clr>
        </p15:guide>
        <p15:guide id="5" orient="horz" pos="384">
          <p15:clr>
            <a:srgbClr val="A4A3A4"/>
          </p15:clr>
        </p15:guide>
        <p15:guide id="6" orient="horz" pos="144">
          <p15:clr>
            <a:srgbClr val="A4A3A4"/>
          </p15:clr>
        </p15:guide>
        <p15:guide id="7" orient="horz" pos="912">
          <p15:clr>
            <a:srgbClr val="A4A3A4"/>
          </p15:clr>
        </p15:guide>
        <p15:guide id="8" pos="288">
          <p15:clr>
            <a:srgbClr val="A4A3A4"/>
          </p15:clr>
        </p15:guide>
        <p15:guide id="9"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14" autoAdjust="0"/>
    <p:restoredTop sz="78711" autoAdjust="0"/>
  </p:normalViewPr>
  <p:slideViewPr>
    <p:cSldViewPr>
      <p:cViewPr varScale="1">
        <p:scale>
          <a:sx n="90" d="100"/>
          <a:sy n="90" d="100"/>
        </p:scale>
        <p:origin x="2160" y="84"/>
      </p:cViewPr>
      <p:guideLst>
        <p:guide orient="horz" pos="2160"/>
        <p:guide pos="2880"/>
        <p:guide orient="horz" pos="624"/>
        <p:guide orient="horz" pos="3984"/>
        <p:guide orient="horz" pos="384"/>
        <p:guide orient="horz" pos="144"/>
        <p:guide orient="horz" pos="912"/>
        <p:guide pos="288"/>
        <p:guide pos="5472"/>
      </p:guideLst>
    </p:cSldViewPr>
  </p:slideViewPr>
  <p:outlineViewPr>
    <p:cViewPr>
      <p:scale>
        <a:sx n="25" d="100"/>
        <a:sy n="25"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02-18T16:06:38.854" idx="1">
    <p:pos x="10" y="10"/>
    <p:text>NEED CUURENT BOOK COVER IMAGE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6/19/2023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6/19/2023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74963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400" b="1" i="0" u="sng" strike="noStrike" cap="none" dirty="0">
                <a:solidFill>
                  <a:schemeClr val="dk1"/>
                </a:solidFill>
                <a:latin typeface="+mn-lt"/>
                <a:ea typeface="Arial"/>
                <a:cs typeface="Arial"/>
                <a:sym typeface="Arial"/>
              </a:rPr>
              <a:t>TECH TIP:</a:t>
            </a:r>
            <a:r>
              <a:rPr lang="en-US" sz="1400" b="1" i="0" u="sng" strike="noStrike" cap="none" baseline="0" dirty="0">
                <a:solidFill>
                  <a:schemeClr val="dk1"/>
                </a:solidFill>
                <a:latin typeface="+mn-lt"/>
                <a:ea typeface="Arial"/>
                <a:cs typeface="Arial"/>
                <a:sym typeface="Arial"/>
              </a:rPr>
              <a:t> </a:t>
            </a:r>
            <a:r>
              <a:rPr lang="en-US" sz="1400" b="1" i="0" u="sng" strike="noStrike" cap="none" dirty="0">
                <a:solidFill>
                  <a:schemeClr val="dk1"/>
                </a:solidFill>
                <a:latin typeface="+mn-lt"/>
                <a:ea typeface="Arial"/>
                <a:cs typeface="Arial"/>
                <a:sym typeface="Arial"/>
              </a:rPr>
              <a:t>Read the Arrows</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Wiring diagrams indicate connections by symbols that look like arrows. ● SEE FIGURE 42–4.</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Do not read these “arrows” as pointers showing the direction of current flow. Also observe that the </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power side (positive side) of the circuit is usually the female end of the connector. If a </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connector becomes disconnected, it is difficult for the circuit to become shorted to ground or to </a:t>
            </a:r>
          </a:p>
          <a:p>
            <a:pPr marL="0" marR="0" lvl="0" indent="0" algn="l" rtl="0">
              <a:lnSpc>
                <a:spcPct val="100000"/>
              </a:lnSpc>
              <a:spcBef>
                <a:spcPts val="0"/>
              </a:spcBef>
              <a:spcAft>
                <a:spcPts val="0"/>
              </a:spcAft>
              <a:buClr>
                <a:schemeClr val="dk1"/>
              </a:buClr>
              <a:buSzPct val="25000"/>
              <a:buFont typeface="Arial"/>
              <a:buNone/>
            </a:pPr>
            <a:r>
              <a:rPr lang="en-US" sz="1400" b="0" i="0" u="none" strike="noStrike" cap="none" dirty="0">
                <a:solidFill>
                  <a:schemeClr val="dk1"/>
                </a:solidFill>
                <a:latin typeface="+mn-lt"/>
                <a:ea typeface="Arial"/>
                <a:cs typeface="Arial"/>
                <a:sym typeface="Arial"/>
              </a:rPr>
              <a:t>another circuit because the wire is recessed inside the connector.</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11527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05527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87228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837314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35624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34067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56777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240227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225774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116103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683883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208818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768987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782123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09971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905576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931269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55371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749203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099989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TECH TIP: </a:t>
            </a:r>
            <a:r>
              <a:rPr lang="en-US" sz="1400" b="1" i="0" u="sng" strike="noStrike" kern="1200" baseline="0" dirty="0">
                <a:solidFill>
                  <a:schemeClr val="tx1"/>
                </a:solidFill>
                <a:latin typeface="+mn-lt"/>
                <a:ea typeface="+mn-ea"/>
                <a:cs typeface="+mn-cs"/>
              </a:rPr>
              <a:t>Color-Coding Is Key to Understanding</a:t>
            </a:r>
          </a:p>
          <a:p>
            <a:r>
              <a:rPr lang="en-US" sz="1200" b="0" i="0" u="none" strike="noStrike" kern="1200" baseline="0" dirty="0">
                <a:solidFill>
                  <a:schemeClr val="tx1"/>
                </a:solidFill>
                <a:latin typeface="+mn-lt"/>
                <a:ea typeface="+mn-ea"/>
                <a:cs typeface="+mn-cs"/>
              </a:rPr>
              <a:t>Whenever diagnosing an electrical problem, it is common practice to print out the schematic of the circuit and take it to the vehicle. A meter is then used to check for voltage at various parts of the circuit to help determine whether there is a fault. The diagnosis can be made easier if the parts of the circuit are first color-coded using markers or color pencils.</a:t>
            </a:r>
          </a:p>
          <a:p>
            <a:r>
              <a:rPr lang="en-US" sz="1200" b="0" i="0" u="none" strike="noStrike" kern="1200" baseline="0" dirty="0">
                <a:solidFill>
                  <a:schemeClr val="tx1"/>
                </a:solidFill>
                <a:latin typeface="+mn-lt"/>
                <a:ea typeface="+mn-ea"/>
                <a:cs typeface="+mn-cs"/>
              </a:rPr>
              <a:t>The colors represent voltage conditions in various parts of a circuit. Once the circuit has been color- coded, it can be tested using the factory wire colors as a guide. </a:t>
            </a:r>
            <a:r>
              <a:rPr lang="en-US" sz="1200" b="0" i="0" u="none" strike="noStrike" kern="1200" baseline="30000" dirty="0">
                <a:solidFill>
                  <a:schemeClr val="tx1"/>
                </a:solidFill>
                <a:latin typeface="+mn-lt"/>
                <a:ea typeface="+mn-ea"/>
                <a:cs typeface="+mn-cs"/>
              </a:rPr>
              <a:t>●         2–24.</a:t>
            </a:r>
          </a:p>
          <a:p>
            <a:r>
              <a:rPr lang="en-US" sz="1400" b="1" i="0" u="sng" strike="noStrike" cap="none" dirty="0">
                <a:solidFill>
                  <a:schemeClr val="dk1"/>
                </a:solidFill>
                <a:latin typeface="Arial"/>
                <a:ea typeface="Arial"/>
                <a:cs typeface="Arial"/>
                <a:sym typeface="Arial"/>
              </a:rPr>
              <a:t>TECH TIP: </a:t>
            </a:r>
            <a:r>
              <a:rPr lang="en-US" sz="1400" b="1" i="0" u="sng" strike="noStrike" kern="1200" baseline="0" dirty="0">
                <a:solidFill>
                  <a:schemeClr val="tx1"/>
                </a:solidFill>
                <a:latin typeface="+mn-lt"/>
                <a:ea typeface="+mn-ea"/>
                <a:cs typeface="+mn-cs"/>
              </a:rPr>
              <a:t>Divide the Circuit in Half</a:t>
            </a:r>
          </a:p>
          <a:p>
            <a:r>
              <a:rPr lang="en-US" sz="1200" b="0" i="0" u="none" strike="noStrike" kern="1200" baseline="0" dirty="0">
                <a:solidFill>
                  <a:schemeClr val="tx1"/>
                </a:solidFill>
                <a:latin typeface="+mn-lt"/>
                <a:ea typeface="+mn-ea"/>
                <a:cs typeface="+mn-cs"/>
              </a:rPr>
              <a:t>When diagnosing any circuit that has a relay, start testing at the relay and divide the circuit in half.</a:t>
            </a:r>
          </a:p>
          <a:p>
            <a:r>
              <a:rPr lang="en-US" sz="1200" b="0" i="0" u="none" strike="noStrike" kern="1200" baseline="0" dirty="0">
                <a:solidFill>
                  <a:schemeClr val="tx1"/>
                </a:solidFill>
                <a:latin typeface="+mn-lt"/>
                <a:ea typeface="+mn-ea"/>
                <a:cs typeface="+mn-cs"/>
              </a:rPr>
              <a:t>High-current portion: Remove the relay and check that there are 12 volts at the terminal 30 socket. If there is, the power side is okay. Use an ohmmeter and check between terminal 87 socket and ground. If the load circuit has continuity, there should be some resistance. If OL, the circuit is electrically open.  Control circuit (low current): With the relay</a:t>
            </a:r>
          </a:p>
          <a:p>
            <a:r>
              <a:rPr lang="en-US" sz="1200" b="0" i="0" u="none" strike="noStrike" kern="1200" baseline="0" dirty="0">
                <a:solidFill>
                  <a:schemeClr val="tx1"/>
                </a:solidFill>
                <a:latin typeface="+mn-lt"/>
                <a:ea typeface="+mn-ea"/>
                <a:cs typeface="+mn-cs"/>
              </a:rPr>
              <a:t>removed from the socket, check that there are 12 volts to terminal 86 with the ignition on and the control switch on. If not, check service information to see if power should be applied to terminal 86, and continue troubleshooting the switch power and related circuit.</a:t>
            </a:r>
          </a:p>
          <a:p>
            <a:r>
              <a:rPr lang="en-US" sz="1200" b="0" i="0" u="none" strike="noStrike" kern="1200" baseline="0" dirty="0">
                <a:solidFill>
                  <a:schemeClr val="tx1"/>
                </a:solidFill>
                <a:latin typeface="+mn-lt"/>
                <a:ea typeface="+mn-ea"/>
                <a:cs typeface="+mn-cs"/>
              </a:rPr>
              <a:t>Check the relay itself: Use an ohmmeter and mea- sure for continuity and resistance.</a:t>
            </a:r>
          </a:p>
          <a:p>
            <a:pPr lvl="1"/>
            <a:r>
              <a:rPr lang="en-US" sz="1200" b="0" i="0" u="none" strike="noStrike" kern="1200" baseline="0" dirty="0">
                <a:solidFill>
                  <a:schemeClr val="tx1"/>
                </a:solidFill>
                <a:latin typeface="+mn-lt"/>
                <a:ea typeface="+mn-ea"/>
                <a:cs typeface="+mn-cs"/>
              </a:rPr>
              <a:t>Between terminals 85 and 86 (coil), there should be 60 to 100 ohms. If not, replace the relay.</a:t>
            </a:r>
          </a:p>
          <a:p>
            <a:pPr lvl="1"/>
            <a:r>
              <a:rPr lang="en-US" sz="1200" b="0" i="0" u="none" strike="noStrike" kern="1200" baseline="0" dirty="0">
                <a:solidFill>
                  <a:schemeClr val="tx1"/>
                </a:solidFill>
                <a:latin typeface="+mn-lt"/>
                <a:ea typeface="+mn-ea"/>
                <a:cs typeface="+mn-cs"/>
              </a:rPr>
              <a:t>Between terminals 30 and 87 (high-amperage switch controls), there should be continuity (low ohms) when there is power applied to terminal 85 and a ground applied to terminal 86 that operates the relay. If OL is displayed on the meter set to read ohms, the circuit is open, which requires that the relay be replaced.</a:t>
            </a:r>
          </a:p>
          <a:p>
            <a:pPr lvl="1"/>
            <a:r>
              <a:rPr lang="en-US" sz="1200" b="0" i="0" u="none" strike="noStrike" kern="1200" baseline="0" dirty="0">
                <a:solidFill>
                  <a:schemeClr val="tx1"/>
                </a:solidFill>
                <a:latin typeface="+mn-lt"/>
                <a:ea typeface="+mn-ea"/>
                <a:cs typeface="+mn-cs"/>
              </a:rPr>
              <a:t>Between terminals 30 and 87a (if equipped), with the relay turned off, there should be low resistance (less than 5 ohms).</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70980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71094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646092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546954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454672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874343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573922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979273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659310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821802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51</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773726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u="sng" dirty="0"/>
              <a:t>TECH TIP:</a:t>
            </a:r>
            <a:r>
              <a:rPr lang="en-US" sz="1400" b="1" u="sng" baseline="0" dirty="0"/>
              <a:t> </a:t>
            </a:r>
            <a:r>
              <a:rPr lang="en-US" sz="1400" b="1" i="0" u="sng" strike="noStrike" kern="1200" baseline="0" dirty="0">
                <a:solidFill>
                  <a:schemeClr val="tx1"/>
                </a:solidFill>
                <a:latin typeface="+mn-lt"/>
                <a:ea typeface="+mn-ea"/>
                <a:cs typeface="+mn-cs"/>
              </a:rPr>
              <a:t>Do It Right—Install a Relay</a:t>
            </a:r>
          </a:p>
          <a:p>
            <a:r>
              <a:rPr lang="en-US" sz="1200" b="0" i="0" u="none" strike="noStrike" kern="1200" baseline="0" dirty="0">
                <a:solidFill>
                  <a:schemeClr val="tx1"/>
                </a:solidFill>
                <a:latin typeface="+mn-lt"/>
                <a:ea typeface="+mn-ea"/>
                <a:cs typeface="+mn-cs"/>
              </a:rPr>
              <a:t>Often the owners of vehicles, especially owners of pickup trucks and sport utility vehicles (SUVs), want to add additional electrical accessories or lighting. It is tempting in these cases to simply splice into an existing circuit. However, when another circuit or component is added, the current that flows through the newly added component is also added to the current for the original component. This additional current can easily overload the fuse and wiring. Do not simply install a larger amperage fuse; the wire gauge size was not engineered for the additional current and could overheat.  The solution is to install a relay, which uses a small coil to create a magnetic field that causes a movable arm to switch on a higher current circuit. The typical relay coil has 50 to 150 ohms (usually 60 to 100 ohms) of resistance and requires just 0.24 to 0.08 ampere when connected to a 12 volt source. This small additional current is not enough to overload the existing circuit. SEE FIGURE 42-33 FOR </a:t>
            </a:r>
            <a:r>
              <a:rPr lang="en-US" sz="1400" b="0" i="0" u="none" strike="noStrike" kern="1200" baseline="0" dirty="0">
                <a:solidFill>
                  <a:schemeClr val="tx1"/>
                </a:solidFill>
                <a:latin typeface="+mn-lt"/>
                <a:ea typeface="+mn-ea"/>
                <a:cs typeface="+mn-cs"/>
              </a:rPr>
              <a:t>how additional lighting can be added.</a:t>
            </a:r>
          </a:p>
          <a:p>
            <a:endParaRPr lang="en-US" sz="1400" dirty="0">
              <a:latin typeface="+mn-lt"/>
            </a:endParaRP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589032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CASE STUDY: </a:t>
            </a:r>
            <a:r>
              <a:rPr lang="en-US" sz="1400" b="1" i="0" u="sng" strike="noStrike" kern="1200" baseline="0" dirty="0">
                <a:solidFill>
                  <a:schemeClr val="tx1"/>
                </a:solidFill>
                <a:latin typeface="+mn-lt"/>
                <a:ea typeface="+mn-ea"/>
                <a:cs typeface="+mn-cs"/>
              </a:rPr>
              <a:t>The Electric Mirror Fault Story</a:t>
            </a:r>
          </a:p>
          <a:p>
            <a:r>
              <a:rPr lang="en-US" sz="1200" b="0" i="0" u="none" strike="noStrike" kern="1200" baseline="0" dirty="0">
                <a:solidFill>
                  <a:schemeClr val="tx1"/>
                </a:solidFill>
                <a:latin typeface="+mn-lt"/>
                <a:ea typeface="+mn-ea"/>
                <a:cs typeface="+mn-cs"/>
              </a:rPr>
              <a:t>A customer noticed that the electric mirrors stopped working. The service technician checked all electrical components in the vehicle and discovered that the interior lights were also not working.  The interior lights were not mentioned by the customer as being a problem most likely because the driver only used the vehicle in daylight hours.</a:t>
            </a:r>
          </a:p>
          <a:p>
            <a:r>
              <a:rPr lang="en-US" sz="1200" b="0" i="0" u="none" strike="noStrike" kern="1200" baseline="0" dirty="0">
                <a:solidFill>
                  <a:schemeClr val="tx1"/>
                </a:solidFill>
                <a:latin typeface="+mn-lt"/>
                <a:ea typeface="+mn-ea"/>
                <a:cs typeface="+mn-cs"/>
              </a:rPr>
              <a:t>The service technician found the interior light and power accessory fuse blown. Replacing the fuse restored the proper operation of the electric outside mirror and the interior lights. However, what caused the fuse to blow? A visual inspection of the dome light, next to the electric sunroof, showed an area where a wire was bare. Evidence showed the bare wire had touched the metal roof, which could cause the fuse to blow. The technician covered the bare wire with a section of vacuum hose and then taped the hose with electrical tape to complete the repair.</a:t>
            </a:r>
          </a:p>
          <a:p>
            <a:r>
              <a:rPr lang="en-US" sz="1200" b="1" i="0" u="none" strike="noStrike" kern="1200" baseline="0" dirty="0">
                <a:solidFill>
                  <a:schemeClr val="tx1"/>
                </a:solidFill>
                <a:latin typeface="+mn-lt"/>
                <a:ea typeface="+mn-ea"/>
                <a:cs typeface="+mn-cs"/>
              </a:rPr>
              <a:t>Summary:</a:t>
            </a:r>
          </a:p>
          <a:p>
            <a:r>
              <a:rPr lang="en-US" sz="1200" b="1" i="0" u="none" strike="noStrike" kern="1200" baseline="0" dirty="0">
                <a:solidFill>
                  <a:schemeClr val="tx1"/>
                </a:solidFill>
                <a:latin typeface="+mn-lt"/>
                <a:ea typeface="+mn-ea"/>
                <a:cs typeface="+mn-cs"/>
              </a:rPr>
              <a:t>Complaint—The electric power mirrors stopped working.</a:t>
            </a:r>
          </a:p>
          <a:p>
            <a:r>
              <a:rPr lang="en-US" sz="1200" b="1" i="0" u="none" strike="noStrike" kern="1200" baseline="0" dirty="0">
                <a:solidFill>
                  <a:schemeClr val="tx1"/>
                </a:solidFill>
                <a:latin typeface="+mn-lt"/>
                <a:ea typeface="+mn-ea"/>
                <a:cs typeface="+mn-cs"/>
              </a:rPr>
              <a:t>Cause—A blown fuse due to a fault in the wiring at the dome light.</a:t>
            </a:r>
          </a:p>
          <a:p>
            <a:r>
              <a:rPr lang="en-US" sz="1200" b="1" i="0" u="none" strike="noStrike" kern="1200" baseline="0" dirty="0">
                <a:solidFill>
                  <a:schemeClr val="tx1"/>
                </a:solidFill>
                <a:latin typeface="+mn-lt"/>
                <a:ea typeface="+mn-ea"/>
                <a:cs typeface="+mn-cs"/>
              </a:rPr>
              <a:t>Correction—Repaired the wiring at the dome light, which restored the proper operation of the electric mirrors that shared the same fuse as the dome light</a:t>
            </a:r>
            <a:r>
              <a:rPr lang="en-US" sz="1200" b="0" i="0" u="none" strike="noStrike" kern="1200" baseline="0" dirty="0">
                <a:solidFill>
                  <a:schemeClr val="tx1"/>
                </a:solidFill>
                <a:latin typeface="+mn-lt"/>
                <a:ea typeface="+mn-ea"/>
                <a:cs typeface="+mn-cs"/>
              </a:rPr>
              <a: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796357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391410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851258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none" strike="noStrike" kern="1200" baseline="0" dirty="0">
                <a:solidFill>
                  <a:schemeClr val="tx1"/>
                </a:solidFill>
                <a:latin typeface="+mn-lt"/>
                <a:ea typeface="+mn-ea"/>
                <a:cs typeface="+mn-cs"/>
              </a:rPr>
              <a:t>GAUSS GAGE METHOD</a:t>
            </a:r>
          </a:p>
          <a:p>
            <a:r>
              <a:rPr lang="en-US" sz="1200" b="0" i="0" u="none" strike="noStrike" kern="1200" baseline="0" dirty="0">
                <a:solidFill>
                  <a:schemeClr val="tx1"/>
                </a:solidFill>
                <a:latin typeface="+mn-lt"/>
                <a:ea typeface="+mn-ea"/>
                <a:cs typeface="+mn-cs"/>
              </a:rPr>
              <a:t>If a short circuit blows a fuse, a special pulsing circuit breaker (similar to a flasher unit) can be installed in the circuit in place of the fuse. Current flows through the circuit until the circuit breaker opens the circuit. As soon as the circuit breaker opens the circuit, it closes again. This on-and-off current flow creates a pulsing magnetic field around the wire carrying the current. A Gauss gauge is a handheld meter that responds to weak magnetic fields. It is used to observe this pulsing magnetic field, which is indicated on the gauge as needle movement. This pulsing magnetic field registers on the Gauss gauge, even through the metal body of the vehicle. A needle-type compass</a:t>
            </a:r>
          </a:p>
          <a:p>
            <a:r>
              <a:rPr lang="en-US" sz="1200" b="0" i="0" u="none" strike="noStrike" kern="1200" baseline="0" dirty="0">
                <a:solidFill>
                  <a:schemeClr val="tx1"/>
                </a:solidFill>
                <a:latin typeface="+mn-lt"/>
                <a:ea typeface="+mn-ea"/>
                <a:cs typeface="+mn-cs"/>
              </a:rPr>
              <a:t>can also be used to observe the pulsing magnetic field. </a:t>
            </a:r>
            <a:endParaRPr lang="en-US" sz="1200" b="0" i="0" u="none" strike="noStrike" kern="1200" baseline="3000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FIGURES 42–35 AND 42–36.</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011793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625641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kern="1200" baseline="0" dirty="0">
                <a:solidFill>
                  <a:schemeClr val="tx1"/>
                </a:solidFill>
                <a:latin typeface="+mn-lt"/>
                <a:ea typeface="+mn-ea"/>
                <a:cs typeface="+mn-cs"/>
              </a:rPr>
              <a:t>TECH TIP: Heat or Movement</a:t>
            </a:r>
          </a:p>
          <a:p>
            <a:r>
              <a:rPr lang="en-US" sz="1200" b="0" i="0" u="none" strike="noStrike" kern="1200" baseline="0" dirty="0">
                <a:solidFill>
                  <a:schemeClr val="tx1"/>
                </a:solidFill>
                <a:latin typeface="+mn-lt"/>
                <a:ea typeface="+mn-ea"/>
                <a:cs typeface="+mn-cs"/>
              </a:rPr>
              <a:t>Electrical shorts are commonly caused either by movement, which causes the insulation around the wiring to be worn away, or by heat melting the insulation. When checking for a short circuit, first check the wiring that is susceptible to heat, movement, and damage.  Heat. Wiring near heat sources, such as the exhaust system, cigarette lighter, or alternator</a:t>
            </a:r>
          </a:p>
          <a:p>
            <a:r>
              <a:rPr lang="en-US" sz="1200" b="0" i="0" u="none" strike="noStrike" kern="1200" baseline="0" dirty="0">
                <a:solidFill>
                  <a:schemeClr val="tx1"/>
                </a:solidFill>
                <a:latin typeface="+mn-lt"/>
                <a:ea typeface="+mn-ea"/>
                <a:cs typeface="+mn-cs"/>
              </a:rPr>
              <a:t>Wire movement. Wiring that moves, such as in areas near the doors, trunk, or hood Damage. Wiring subject to mechanical injury, such as in the trunk, where heavy objects can move around and damaged wiring can also occur as a result of an accident or a previous repair</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148627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708602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u="sng" dirty="0"/>
              <a:t>TECH TIP: </a:t>
            </a:r>
            <a:r>
              <a:rPr lang="en-US" sz="1400" b="1" i="0" u="sng" strike="noStrike" kern="1200" baseline="0" dirty="0">
                <a:solidFill>
                  <a:schemeClr val="tx1"/>
                </a:solidFill>
                <a:latin typeface="+mn-lt"/>
                <a:ea typeface="+mn-ea"/>
                <a:cs typeface="+mn-cs"/>
              </a:rPr>
              <a:t>Electrical Troubleshooting Guide</a:t>
            </a:r>
          </a:p>
          <a:p>
            <a:r>
              <a:rPr lang="en-US" sz="1200" b="0" i="0" u="none" strike="noStrike" kern="1200" baseline="0" dirty="0">
                <a:solidFill>
                  <a:schemeClr val="tx1"/>
                </a:solidFill>
                <a:latin typeface="+mn-lt"/>
                <a:ea typeface="+mn-ea"/>
                <a:cs typeface="+mn-cs"/>
              </a:rPr>
              <a:t>When troubleshooting any electrical component, remember the following hints to identify the problem faster and more easily:</a:t>
            </a:r>
          </a:p>
          <a:p>
            <a:r>
              <a:rPr lang="en-US" sz="1200" b="0" i="0" u="none" strike="noStrike" kern="1200" baseline="0" dirty="0">
                <a:solidFill>
                  <a:schemeClr val="tx1"/>
                </a:solidFill>
                <a:latin typeface="+mn-lt"/>
                <a:ea typeface="+mn-ea"/>
                <a:cs typeface="+mn-cs"/>
              </a:rPr>
              <a:t>For a device to work, it must have two things: power and ground. Often more than one circuit shares a single ground connector.</a:t>
            </a:r>
          </a:p>
          <a:p>
            <a:r>
              <a:rPr lang="en-US" sz="1200" b="0" i="0" u="none" strike="noStrike" kern="1200" baseline="0" dirty="0">
                <a:solidFill>
                  <a:schemeClr val="tx1"/>
                </a:solidFill>
                <a:latin typeface="+mn-lt"/>
                <a:ea typeface="+mn-ea"/>
                <a:cs typeface="+mn-cs"/>
              </a:rPr>
              <a:t>If there is no power to a device, an open power side (blown fuse, etc.) is indicated. Often more than one circuit is being protected by each fuse.</a:t>
            </a:r>
          </a:p>
          <a:p>
            <a:r>
              <a:rPr lang="en-US" sz="1200" b="0" i="0" u="none" strike="noStrike" kern="1200" baseline="0" dirty="0">
                <a:solidFill>
                  <a:schemeClr val="tx1"/>
                </a:solidFill>
                <a:latin typeface="+mn-lt"/>
                <a:ea typeface="+mn-ea"/>
                <a:cs typeface="+mn-cs"/>
              </a:rPr>
              <a:t>If there is power on both sides of a device, an open ground is indicated.  If a fuse blows immediately, a grounded power-side wire is indicated.  Most electrical faults result from heat or movement. Most non computer–controlled devices operate by opening and closing the power side of the circuit (power-side switch). Most computer-controlled devices operate by opening closing the ground side of the circuit (ground-side switch).</a:t>
            </a: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077069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1" i="0" u="sng" strike="noStrike" cap="none" dirty="0">
                <a:solidFill>
                  <a:schemeClr val="dk1"/>
                </a:solidFill>
                <a:latin typeface="Arial"/>
                <a:ea typeface="Arial"/>
                <a:cs typeface="Arial"/>
                <a:sym typeface="Arial"/>
              </a:rPr>
              <a:t>TECH TIP: </a:t>
            </a:r>
            <a:r>
              <a:rPr lang="en-US" sz="1400" b="1" i="0" u="sng" strike="noStrike" kern="1200" baseline="0" dirty="0">
                <a:solidFill>
                  <a:schemeClr val="tx1"/>
                </a:solidFill>
                <a:latin typeface="+mn-lt"/>
                <a:ea typeface="+mn-ea"/>
                <a:cs typeface="+mn-cs"/>
              </a:rPr>
              <a:t>Wiggle Test</a:t>
            </a:r>
          </a:p>
          <a:p>
            <a:r>
              <a:rPr lang="en-US" sz="1200" b="0" i="0" u="none" strike="noStrike" kern="1200" baseline="0" dirty="0">
                <a:solidFill>
                  <a:schemeClr val="tx1"/>
                </a:solidFill>
                <a:latin typeface="+mn-lt"/>
                <a:ea typeface="+mn-ea"/>
                <a:cs typeface="+mn-cs"/>
              </a:rPr>
              <a:t>Intermittent electrical problems are common, yet difficult to locate. To help locate these hard-to-find problems, try operating the circuit and start wiggling the wires and connections that control the circuit. If in doubt where the wiring goes, try moving all the wiring starting at the battery. Pay particular attention to wiring running near the battery or the windshield washer container. Corrosion can cause wiring to fail, and battery acid fumes and alcohol-based windshield washer fluid can start or contribute to the problem. If you notice any change in the operation of the device being tested while wiggling the wiring, look closer in the area you were wiggling until you locate and correct</a:t>
            </a:r>
          </a:p>
          <a:p>
            <a:r>
              <a:rPr lang="en-US" sz="1200" b="0" i="0" u="none" strike="noStrike" kern="1200" baseline="0" dirty="0">
                <a:solidFill>
                  <a:schemeClr val="tx1"/>
                </a:solidFill>
                <a:latin typeface="+mn-lt"/>
                <a:ea typeface="+mn-ea"/>
                <a:cs typeface="+mn-cs"/>
              </a:rPr>
              <a:t>the actual problem.</a:t>
            </a:r>
          </a:p>
          <a:p>
            <a:endParaRPr lang="en-US" sz="1200" b="0" i="0" u="none" strike="noStrike" kern="1200" baseline="0" dirty="0">
              <a:solidFill>
                <a:schemeClr val="tx1"/>
              </a:solidFill>
              <a:latin typeface="+mn-lt"/>
              <a:ea typeface="+mn-ea"/>
              <a:cs typeface="+mn-cs"/>
            </a:endParaRPr>
          </a:p>
          <a:p>
            <a:r>
              <a:rPr lang="en-US" sz="1400" b="1" i="0" u="sng" strike="noStrike" kern="1200" baseline="0" dirty="0">
                <a:solidFill>
                  <a:schemeClr val="tx1"/>
                </a:solidFill>
                <a:latin typeface="+mn-lt"/>
                <a:ea typeface="+mn-ea"/>
                <a:cs typeface="+mn-cs"/>
              </a:rPr>
              <a:t>CASE STUDY: Shocking Experience</a:t>
            </a:r>
          </a:p>
          <a:p>
            <a:r>
              <a:rPr lang="en-US" sz="1200" b="0" i="0" u="none" strike="noStrike" kern="1200" baseline="0" dirty="0">
                <a:solidFill>
                  <a:schemeClr val="tx1"/>
                </a:solidFill>
                <a:latin typeface="+mn-lt"/>
                <a:ea typeface="+mn-ea"/>
                <a:cs typeface="+mn-cs"/>
              </a:rPr>
              <a:t>A customer complained that after driving for a while, they got a shock whenever they grabbed the door handle when exiting the vehicle. The customer thought that there must be an electrical fault and that the shock was coming from the vehicle itself. In a way, the shock was caused by the vehicle, but it was not a fault.</a:t>
            </a:r>
          </a:p>
          <a:p>
            <a:r>
              <a:rPr lang="en-US" sz="1200" b="0" i="0" u="none" strike="noStrike" kern="1200" baseline="0" dirty="0">
                <a:solidFill>
                  <a:schemeClr val="tx1"/>
                </a:solidFill>
                <a:latin typeface="+mn-lt"/>
                <a:ea typeface="+mn-ea"/>
                <a:cs typeface="+mn-cs"/>
              </a:rPr>
              <a:t>The service technician sprayed the cloth seats with an antistatic spray and the problem did not reoccur. Obviously, a static charge was being created by the movement of the driver’s clothing on the seats and then discharged when the driver touched the metal</a:t>
            </a:r>
          </a:p>
          <a:p>
            <a:r>
              <a:rPr lang="en-US" sz="1200" b="0" i="0" u="none" strike="noStrike" kern="1200" baseline="0" dirty="0">
                <a:solidFill>
                  <a:schemeClr val="tx1"/>
                </a:solidFill>
                <a:latin typeface="+mn-lt"/>
                <a:ea typeface="+mn-ea"/>
                <a:cs typeface="+mn-cs"/>
              </a:rPr>
              <a:t>door handle. Figure 42-39</a:t>
            </a:r>
            <a:r>
              <a:rPr lang="en-US" sz="1200" b="0" i="0" u="none" strike="noStrike" kern="1200" baseline="30000" dirty="0">
                <a:solidFill>
                  <a:schemeClr val="tx1"/>
                </a:solidFill>
                <a:latin typeface="+mn-lt"/>
                <a:ea typeface="+mn-ea"/>
                <a:cs typeface="+mn-cs"/>
              </a:rPr>
              <a:t>.</a:t>
            </a:r>
          </a:p>
          <a:p>
            <a:r>
              <a:rPr lang="en-US" sz="1200" b="1" i="0" u="none" strike="noStrike" kern="1200" baseline="0" dirty="0">
                <a:solidFill>
                  <a:schemeClr val="tx1"/>
                </a:solidFill>
                <a:latin typeface="+mn-lt"/>
                <a:ea typeface="+mn-ea"/>
                <a:cs typeface="+mn-cs"/>
              </a:rPr>
              <a:t>Summary:</a:t>
            </a:r>
          </a:p>
          <a:p>
            <a:r>
              <a:rPr lang="en-US" sz="1200" b="1" i="0" u="none" strike="noStrike" kern="1200" baseline="0" dirty="0">
                <a:solidFill>
                  <a:schemeClr val="tx1"/>
                </a:solidFill>
                <a:latin typeface="+mn-lt"/>
                <a:ea typeface="+mn-ea"/>
                <a:cs typeface="+mn-cs"/>
              </a:rPr>
              <a:t>Complaint—Vehicle owner complained that they got shocked when the door handle was touched.</a:t>
            </a:r>
          </a:p>
          <a:p>
            <a:r>
              <a:rPr lang="en-US" sz="1200" b="1" i="0" u="none" strike="noStrike" kern="1200" baseline="0" dirty="0">
                <a:solidFill>
                  <a:schemeClr val="tx1"/>
                </a:solidFill>
                <a:latin typeface="+mn-lt"/>
                <a:ea typeface="+mn-ea"/>
                <a:cs typeface="+mn-cs"/>
              </a:rPr>
              <a:t>Cause—Static electricity was found to be the cause, not a fault with the vehicle.</a:t>
            </a:r>
          </a:p>
          <a:p>
            <a:r>
              <a:rPr lang="en-US" sz="1200" b="1" i="0" u="none" strike="noStrike" kern="1200" baseline="0" dirty="0">
                <a:solidFill>
                  <a:schemeClr val="tx1"/>
                </a:solidFill>
                <a:latin typeface="+mn-lt"/>
                <a:ea typeface="+mn-ea"/>
                <a:cs typeface="+mn-cs"/>
              </a:rPr>
              <a:t>Correction—The seats and carpet were sprayed with an antistatic spray and this corrected the concern.</a:t>
            </a:r>
          </a:p>
          <a:p>
            <a:endParaRPr lang="en-US" sz="1200" b="0" i="0" u="none" strike="noStrike" kern="1200" baseline="0" dirty="0">
              <a:solidFill>
                <a:schemeClr val="tx1"/>
              </a:solidFill>
              <a:latin typeface="+mn-lt"/>
              <a:ea typeface="+mn-ea"/>
              <a:cs typeface="+mn-cs"/>
            </a:endParaRP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9856889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73</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468421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666321"/>
            <a:ext cx="8229600" cy="646331"/>
          </a:xfrm>
        </p:spPr>
        <p:txBody>
          <a:bodyPr tIns="45720" bIns="45720">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457200" y="1600200"/>
            <a:ext cx="8229600" cy="2769989"/>
          </a:xfrm>
        </p:spPr>
        <p:txBody>
          <a:bodyPr tIns="45720" bIns="45720">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252623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2538452"/>
            <a:ext cx="3657600" cy="553998"/>
          </a:xfrm>
        </p:spPr>
        <p:txBody>
          <a:bodyPr tIns="45720" bIns="45720"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430887"/>
          </a:xfrm>
        </p:spPr>
        <p:txBody>
          <a:bodyPr tIns="45720" bIns="45720"/>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3707946769"/>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31800" y="304800"/>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43972" y="5334000"/>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10499989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654"/>
            <a:ext cx="8229600" cy="646331"/>
          </a:xfrm>
          <a:prstGeom prst="rect">
            <a:avLst/>
          </a:prstGeom>
        </p:spPr>
        <p:txBody>
          <a:bodyPr vert="horz" lIns="0" tIns="45720" rIns="0" bIns="45720" rtlCol="0" anchor="t" anchorCtr="0">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nchor="t" anchorCtr="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7" r:id="rId3"/>
    <p:sldLayoutId id="2147483668" r:id="rId4"/>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9.png"/><Relationship Id="rId4"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7.png"/><Relationship Id="rId4"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8.png"/><Relationship Id="rId4"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2.png"/><Relationship Id="rId4" Type="http://schemas.openxmlformats.org/officeDocument/2006/relationships/notesSlide" Target="../notesSlides/notesSlide5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48.png"/><Relationship Id="rId4" Type="http://schemas.openxmlformats.org/officeDocument/2006/relationships/notesSlide" Target="../notesSlides/notesSlide6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hyperlink" Target="https://jameshalderman.com/a6_vid_lib_page/" TargetMode="External"/><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hyperlink" Target="https://jameshalderman.com/a6_anim_lib_page/"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51.sv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42</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Wiring Schematics and Circuit Testing</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54680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2710"/>
            <a:ext cx="8229600" cy="646331"/>
          </a:xfrm>
        </p:spPr>
        <p:txBody>
          <a:bodyPr>
            <a:spAutoFit/>
          </a:bodyPr>
          <a:lstStyle/>
          <a:p>
            <a:r>
              <a:rPr lang="en-US" dirty="0"/>
              <a:t>Answer 1</a:t>
            </a:r>
            <a:endParaRPr lang="en-US" sz="2800" dirty="0"/>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t>mm2 or </a:t>
            </a:r>
            <a:r>
              <a:rPr lang="en-US" sz="2400" spc="-300" dirty="0"/>
              <a:t>A W </a:t>
            </a:r>
            <a:r>
              <a:rPr lang="en-US" sz="2400" dirty="0"/>
              <a:t>G Standard.</a:t>
            </a:r>
          </a:p>
        </p:txBody>
      </p:sp>
    </p:spTree>
    <p:extLst>
      <p:ext uri="{BB962C8B-B14F-4D97-AF65-F5344CB8AC3E}">
        <p14:creationId xmlns:p14="http://schemas.microsoft.com/office/powerpoint/2010/main" val="2808329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6738"/>
            <a:ext cx="8229600" cy="646331"/>
          </a:xfrm>
        </p:spPr>
        <p:txBody>
          <a:bodyPr>
            <a:spAutoFit/>
          </a:bodyPr>
          <a:lstStyle/>
          <a:p>
            <a:r>
              <a:rPr lang="en-US" dirty="0"/>
              <a:t>Schematic Symbols </a:t>
            </a:r>
            <a:r>
              <a:rPr lang="en-US" sz="2800" dirty="0"/>
              <a:t>(1 of 4)</a:t>
            </a:r>
          </a:p>
        </p:txBody>
      </p:sp>
      <p:sp>
        <p:nvSpPr>
          <p:cNvPr id="4" name="Content Placeholder 3"/>
          <p:cNvSpPr>
            <a:spLocks noGrp="1"/>
          </p:cNvSpPr>
          <p:nvPr>
            <p:ph idx="1"/>
          </p:nvPr>
        </p:nvSpPr>
        <p:spPr>
          <a:xfrm>
            <a:off x="457200" y="950163"/>
            <a:ext cx="8229600" cy="3393237"/>
          </a:xfrm>
        </p:spPr>
        <p:txBody>
          <a:bodyPr>
            <a:spAutoFit/>
          </a:bodyPr>
          <a:lstStyle/>
          <a:p>
            <a:r>
              <a:rPr lang="en-US" sz="2400" dirty="0"/>
              <a:t>Battery</a:t>
            </a:r>
          </a:p>
          <a:p>
            <a:pPr lvl="1"/>
            <a:r>
              <a:rPr lang="en-US" sz="2400" dirty="0"/>
              <a:t>The plates of a battery are represented by long and short lines.</a:t>
            </a:r>
          </a:p>
          <a:p>
            <a:r>
              <a:rPr lang="en-US" sz="2400" dirty="0"/>
              <a:t>Wiring</a:t>
            </a:r>
          </a:p>
          <a:p>
            <a:pPr lvl="1"/>
            <a:r>
              <a:rPr lang="en-US" sz="2400" dirty="0"/>
              <a:t>Electrical wiring is shown as straight lines and with a few numbers and/or letters to indicate the wire size, circuit number, wire color, splices, connectors and location. </a:t>
            </a:r>
          </a:p>
        </p:txBody>
      </p:sp>
    </p:spTree>
    <p:extLst>
      <p:ext uri="{BB962C8B-B14F-4D97-AF65-F5344CB8AC3E}">
        <p14:creationId xmlns:p14="http://schemas.microsoft.com/office/powerpoint/2010/main" val="3953547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7175"/>
            <a:ext cx="8229600" cy="646331"/>
          </a:xfrm>
        </p:spPr>
        <p:txBody>
          <a:bodyPr>
            <a:spAutoFit/>
          </a:bodyPr>
          <a:lstStyle/>
          <a:p>
            <a:r>
              <a:rPr lang="en-US" dirty="0"/>
              <a:t>Schematic Symbols </a:t>
            </a:r>
            <a:r>
              <a:rPr lang="en-US" sz="2800" dirty="0"/>
              <a:t>(2 of 4)</a:t>
            </a:r>
          </a:p>
        </p:txBody>
      </p:sp>
      <p:sp>
        <p:nvSpPr>
          <p:cNvPr id="4" name="Content Placeholder 3"/>
          <p:cNvSpPr>
            <a:spLocks noGrp="1"/>
          </p:cNvSpPr>
          <p:nvPr>
            <p:ph idx="1"/>
          </p:nvPr>
        </p:nvSpPr>
        <p:spPr>
          <a:xfrm>
            <a:off x="457200" y="990600"/>
            <a:ext cx="8229600" cy="3048000"/>
          </a:xfrm>
        </p:spPr>
        <p:txBody>
          <a:bodyPr>
            <a:spAutoFit/>
          </a:bodyPr>
          <a:lstStyle/>
          <a:p>
            <a:r>
              <a:rPr lang="en-US" sz="2400" dirty="0"/>
              <a:t>Electrical Components</a:t>
            </a:r>
          </a:p>
          <a:p>
            <a:pPr lvl="1"/>
            <a:r>
              <a:rPr lang="en-US" sz="2400" dirty="0"/>
              <a:t>Most electrical components have their own unique symbol that shows the basic function or parts.</a:t>
            </a:r>
          </a:p>
          <a:p>
            <a:r>
              <a:rPr lang="en-US" sz="2400" dirty="0"/>
              <a:t>Electric Motors</a:t>
            </a:r>
          </a:p>
          <a:p>
            <a:pPr lvl="1"/>
            <a:r>
              <a:rPr lang="en-US" sz="2400" dirty="0"/>
              <a:t>Electric motor symbol shows a circle with the letter </a:t>
            </a:r>
            <a:r>
              <a:rPr lang="en-US" sz="2400" i="1" dirty="0"/>
              <a:t>M</a:t>
            </a:r>
            <a:r>
              <a:rPr lang="en-US" sz="2400" dirty="0"/>
              <a:t> in the center and two electrical connections, one at the top and the other at the bottom.</a:t>
            </a:r>
          </a:p>
        </p:txBody>
      </p:sp>
    </p:spTree>
    <p:extLst>
      <p:ext uri="{BB962C8B-B14F-4D97-AF65-F5344CB8AC3E}">
        <p14:creationId xmlns:p14="http://schemas.microsoft.com/office/powerpoint/2010/main" val="4102371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3902"/>
            <a:ext cx="8229600" cy="646331"/>
          </a:xfrm>
        </p:spPr>
        <p:txBody>
          <a:bodyPr>
            <a:spAutoFit/>
          </a:bodyPr>
          <a:lstStyle/>
          <a:p>
            <a:r>
              <a:rPr lang="en-US" dirty="0"/>
              <a:t>Schematic Symbols </a:t>
            </a:r>
            <a:r>
              <a:rPr lang="en-US" sz="2800" dirty="0"/>
              <a:t>(3 of 4)</a:t>
            </a:r>
          </a:p>
        </p:txBody>
      </p:sp>
      <p:sp>
        <p:nvSpPr>
          <p:cNvPr id="4" name="Content Placeholder 3"/>
          <p:cNvSpPr>
            <a:spLocks noGrp="1"/>
          </p:cNvSpPr>
          <p:nvPr>
            <p:ph idx="1"/>
          </p:nvPr>
        </p:nvSpPr>
        <p:spPr>
          <a:xfrm>
            <a:off x="457200" y="997327"/>
            <a:ext cx="8229600" cy="4031873"/>
          </a:xfrm>
        </p:spPr>
        <p:txBody>
          <a:bodyPr>
            <a:spAutoFit/>
          </a:bodyPr>
          <a:lstStyle/>
          <a:p>
            <a:r>
              <a:rPr lang="en-US" sz="2400" dirty="0"/>
              <a:t>Resistors</a:t>
            </a:r>
          </a:p>
          <a:p>
            <a:pPr lvl="1"/>
            <a:r>
              <a:rPr lang="en-US" sz="2400" dirty="0"/>
              <a:t>A resistor symbol is a jagged line representing resistance to current flow.</a:t>
            </a:r>
          </a:p>
          <a:p>
            <a:r>
              <a:rPr lang="en-US" sz="2400" dirty="0"/>
              <a:t>Capacitors</a:t>
            </a:r>
          </a:p>
          <a:p>
            <a:pPr lvl="1"/>
            <a:r>
              <a:rPr lang="en-US" sz="2400" dirty="0"/>
              <a:t>If one of the lines is curved, this indicates that the capacitor being used has a polarity.</a:t>
            </a:r>
          </a:p>
          <a:p>
            <a:r>
              <a:rPr lang="en-US" sz="2400" dirty="0"/>
              <a:t>Electrically Heated Unit</a:t>
            </a:r>
          </a:p>
          <a:p>
            <a:pPr lvl="1"/>
            <a:r>
              <a:rPr lang="en-US" sz="2400" dirty="0"/>
              <a:t>The grid-like symbol represents an electrically heated element.</a:t>
            </a:r>
          </a:p>
        </p:txBody>
      </p:sp>
    </p:spTree>
    <p:extLst>
      <p:ext uri="{BB962C8B-B14F-4D97-AF65-F5344CB8AC3E}">
        <p14:creationId xmlns:p14="http://schemas.microsoft.com/office/powerpoint/2010/main" val="1123553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7175"/>
            <a:ext cx="8229600" cy="646331"/>
          </a:xfrm>
        </p:spPr>
        <p:txBody>
          <a:bodyPr>
            <a:spAutoFit/>
          </a:bodyPr>
          <a:lstStyle/>
          <a:p>
            <a:r>
              <a:rPr lang="en-US" dirty="0"/>
              <a:t>Schematic Symbols </a:t>
            </a:r>
            <a:r>
              <a:rPr lang="en-US" sz="2800" dirty="0"/>
              <a:t>(4 of 4)</a:t>
            </a:r>
          </a:p>
        </p:txBody>
      </p:sp>
      <p:sp>
        <p:nvSpPr>
          <p:cNvPr id="4" name="Content Placeholder 3"/>
          <p:cNvSpPr>
            <a:spLocks noGrp="1"/>
          </p:cNvSpPr>
          <p:nvPr>
            <p:ph idx="1"/>
          </p:nvPr>
        </p:nvSpPr>
        <p:spPr>
          <a:xfrm>
            <a:off x="457200" y="990600"/>
            <a:ext cx="8229600" cy="3276600"/>
          </a:xfrm>
        </p:spPr>
        <p:txBody>
          <a:bodyPr>
            <a:spAutoFit/>
          </a:bodyPr>
          <a:lstStyle/>
          <a:p>
            <a:r>
              <a:rPr lang="en-US" sz="2400" dirty="0"/>
              <a:t>Boxed Components</a:t>
            </a:r>
          </a:p>
          <a:p>
            <a:pPr lvl="1"/>
            <a:r>
              <a:rPr lang="en-US" sz="2400" dirty="0"/>
              <a:t>A solid line, the box is the entire component.</a:t>
            </a:r>
          </a:p>
          <a:p>
            <a:pPr lvl="1"/>
            <a:r>
              <a:rPr lang="en-US" sz="2400" dirty="0"/>
              <a:t>Dashed lines, it represents part of a component.</a:t>
            </a:r>
          </a:p>
          <a:p>
            <a:r>
              <a:rPr lang="en-US" sz="2400" dirty="0"/>
              <a:t>Switches</a:t>
            </a:r>
          </a:p>
          <a:p>
            <a:pPr lvl="1"/>
            <a:r>
              <a:rPr lang="en-US" sz="2400" dirty="0"/>
              <a:t>Normally open</a:t>
            </a:r>
          </a:p>
          <a:p>
            <a:pPr lvl="1"/>
            <a:r>
              <a:rPr lang="en-US" sz="2400" dirty="0"/>
              <a:t>Normally closed</a:t>
            </a:r>
          </a:p>
          <a:p>
            <a:pPr lvl="1"/>
            <a:r>
              <a:rPr lang="en-US" sz="2400" dirty="0"/>
              <a:t>Momentary contact</a:t>
            </a:r>
          </a:p>
        </p:txBody>
      </p:sp>
    </p:spTree>
    <p:extLst>
      <p:ext uri="{BB962C8B-B14F-4D97-AF65-F5344CB8AC3E}">
        <p14:creationId xmlns:p14="http://schemas.microsoft.com/office/powerpoint/2010/main" val="3383578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42.4 Typical Connector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70522" y="1422400"/>
            <a:ext cx="8002956" cy="12192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1028700" y="2895600"/>
            <a:ext cx="7086600" cy="830997"/>
          </a:xfrm>
        </p:spPr>
        <p:txBody>
          <a:bodyPr/>
          <a:lstStyle/>
          <a:p>
            <a:r>
              <a:rPr lang="en-US" sz="2400" dirty="0"/>
              <a:t>In This Typical Connector, Note That the Positive Terminal is Usually a Female Connector</a:t>
            </a:r>
          </a:p>
        </p:txBody>
      </p:sp>
    </p:spTree>
    <p:extLst>
      <p:ext uri="{BB962C8B-B14F-4D97-AF65-F5344CB8AC3E}">
        <p14:creationId xmlns:p14="http://schemas.microsoft.com/office/powerpoint/2010/main" val="2864319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42.5 Battery Symbol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33999" y="1143000"/>
            <a:ext cx="7276002" cy="22098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0100" y="3962400"/>
            <a:ext cx="7543800" cy="1200329"/>
          </a:xfrm>
        </p:spPr>
        <p:txBody>
          <a:bodyPr/>
          <a:lstStyle/>
          <a:p>
            <a:r>
              <a:rPr lang="en-US" sz="2400" dirty="0"/>
              <a:t>The symbol for a battery. The positive plate of a battery is represented by the longer line and the negative plate by the shorter line</a:t>
            </a:r>
          </a:p>
        </p:txBody>
      </p:sp>
    </p:spTree>
    <p:extLst>
      <p:ext uri="{BB962C8B-B14F-4D97-AF65-F5344CB8AC3E}">
        <p14:creationId xmlns:p14="http://schemas.microsoft.com/office/powerpoint/2010/main" val="913247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42.6 Ground Symbol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2112" y="1066800"/>
            <a:ext cx="4484688" cy="191387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87584" cy="2677656"/>
          </a:xfrm>
        </p:spPr>
        <p:txBody>
          <a:bodyPr/>
          <a:lstStyle/>
          <a:p>
            <a:r>
              <a:rPr lang="en-US" sz="2400" dirty="0"/>
              <a:t>The Ground Symbol on the Left Represents an Earth Ground. the Ground Symbol on the Right Represents a Chassis Ground</a:t>
            </a:r>
          </a:p>
        </p:txBody>
      </p:sp>
    </p:spTree>
    <p:extLst>
      <p:ext uri="{BB962C8B-B14F-4D97-AF65-F5344CB8AC3E}">
        <p14:creationId xmlns:p14="http://schemas.microsoft.com/office/powerpoint/2010/main" val="1386366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42.7 From + to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181600" y="990599"/>
            <a:ext cx="3023400" cy="519456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87584" cy="4524315"/>
          </a:xfrm>
        </p:spPr>
        <p:txBody>
          <a:bodyPr/>
          <a:lstStyle/>
          <a:p>
            <a:r>
              <a:rPr lang="en-US" sz="2400" dirty="0"/>
              <a:t>Starting At the Top, the Wire From the Ignition Switch is Attached to Terminal B of Connector C2, the Wire is 0.5 Mm2 (20- Gauge    A W G), and is Yellow. The Circuit Number is 5. The Wire Enters Connector C202 At Terminal B3</a:t>
            </a:r>
          </a:p>
        </p:txBody>
      </p:sp>
    </p:spTree>
    <p:extLst>
      <p:ext uri="{BB962C8B-B14F-4D97-AF65-F5344CB8AC3E}">
        <p14:creationId xmlns:p14="http://schemas.microsoft.com/office/powerpoint/2010/main" val="3983268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42.8 Terminal ID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486401" y="990600"/>
            <a:ext cx="1354714" cy="525464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886200" cy="1938992"/>
          </a:xfrm>
        </p:spPr>
        <p:txBody>
          <a:bodyPr/>
          <a:lstStyle/>
          <a:p>
            <a:r>
              <a:rPr lang="en-US" sz="2400" dirty="0"/>
              <a:t>The Electrical Terminals are Usually Labeled With a Letter or Number</a:t>
            </a:r>
          </a:p>
        </p:txBody>
      </p:sp>
    </p:spTree>
    <p:extLst>
      <p:ext uri="{BB962C8B-B14F-4D97-AF65-F5344CB8AC3E}">
        <p14:creationId xmlns:p14="http://schemas.microsoft.com/office/powerpoint/2010/main" val="1909426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3644"/>
            <a:ext cx="8229600" cy="552450"/>
          </a:xfrm>
        </p:spPr>
        <p:txBody>
          <a:bodyPr>
            <a:spAutoFit/>
          </a:bodyPr>
          <a:lstStyle/>
          <a:p>
            <a:r>
              <a:rPr lang="en-US" dirty="0"/>
              <a:t>Learning Objectives </a:t>
            </a:r>
            <a:endParaRPr lang="en-US" sz="2800" dirty="0"/>
          </a:p>
        </p:txBody>
      </p:sp>
      <p:sp>
        <p:nvSpPr>
          <p:cNvPr id="4" name="Content Placeholder 3"/>
          <p:cNvSpPr>
            <a:spLocks noGrp="1"/>
          </p:cNvSpPr>
          <p:nvPr>
            <p:ph idx="1"/>
          </p:nvPr>
        </p:nvSpPr>
        <p:spPr>
          <a:xfrm>
            <a:off x="457200" y="985644"/>
            <a:ext cx="8229600" cy="4670509"/>
          </a:xfrm>
        </p:spPr>
        <p:txBody>
          <a:bodyPr>
            <a:spAutoFit/>
          </a:bodyPr>
          <a:lstStyle/>
          <a:p>
            <a:pPr marL="685800" indent="-685800">
              <a:buNone/>
            </a:pPr>
            <a:r>
              <a:rPr lang="en-US" sz="2400" b="1" dirty="0">
                <a:solidFill>
                  <a:srgbClr val="007FA3"/>
                </a:solidFill>
                <a:latin typeface="+mj-lt"/>
                <a:ea typeface="+mj-ea"/>
                <a:cs typeface="Times New Roman" panose="02020603050405020304" pitchFamily="18" charset="0"/>
              </a:rPr>
              <a:t>42.1</a:t>
            </a:r>
            <a:r>
              <a:rPr lang="en-US" sz="2400" dirty="0"/>
              <a:t> </a:t>
            </a:r>
            <a:r>
              <a:rPr lang="en-US" sz="2400" dirty="0">
                <a:latin typeface="+mj-lt"/>
                <a:ea typeface="+mj-ea"/>
                <a:cs typeface="Times New Roman" panose="02020603050405020304" pitchFamily="18" charset="0"/>
              </a:rPr>
              <a:t>Describe what information wiring schematics include.</a:t>
            </a:r>
          </a:p>
          <a:p>
            <a:pPr marL="685800" indent="-685800">
              <a:buNone/>
            </a:pPr>
            <a:r>
              <a:rPr lang="en-US" sz="2400" b="1" dirty="0">
                <a:solidFill>
                  <a:srgbClr val="007FA3"/>
                </a:solidFill>
                <a:cs typeface="Times New Roman" panose="02020603050405020304" pitchFamily="18" charset="0"/>
              </a:rPr>
              <a:t>42.2 </a:t>
            </a:r>
            <a:r>
              <a:rPr lang="en-US" sz="2400" dirty="0">
                <a:latin typeface="+mj-lt"/>
                <a:ea typeface="+mj-ea"/>
                <a:cs typeface="Times New Roman" panose="02020603050405020304" pitchFamily="18" charset="0"/>
              </a:rPr>
              <a:t>Interpret wiring schematics.</a:t>
            </a:r>
          </a:p>
          <a:p>
            <a:pPr marL="685800" indent="-685800">
              <a:buNone/>
            </a:pPr>
            <a:r>
              <a:rPr lang="en-US" sz="2400" b="1" dirty="0">
                <a:solidFill>
                  <a:srgbClr val="007FA3"/>
                </a:solidFill>
                <a:cs typeface="Times New Roman" panose="02020603050405020304" pitchFamily="18" charset="0"/>
              </a:rPr>
              <a:t>42.3 </a:t>
            </a:r>
            <a:r>
              <a:rPr lang="en-US" sz="2400" dirty="0">
                <a:latin typeface="+mj-lt"/>
                <a:ea typeface="+mj-ea"/>
                <a:cs typeface="Times New Roman" panose="02020603050405020304" pitchFamily="18" charset="0"/>
              </a:rPr>
              <a:t>Explain the procedure to identify relay terminals.</a:t>
            </a:r>
          </a:p>
          <a:p>
            <a:pPr marL="685800" indent="-685800">
              <a:buNone/>
            </a:pPr>
            <a:r>
              <a:rPr lang="en-US" sz="2400" b="1" dirty="0">
                <a:solidFill>
                  <a:srgbClr val="007FA3"/>
                </a:solidFill>
                <a:cs typeface="Times New Roman" panose="02020603050405020304" pitchFamily="18" charset="0"/>
              </a:rPr>
              <a:t>42.4 </a:t>
            </a:r>
            <a:r>
              <a:rPr lang="en-US" sz="2400" dirty="0">
                <a:latin typeface="+mj-lt"/>
                <a:ea typeface="+mj-ea"/>
                <a:cs typeface="Times New Roman" panose="02020603050405020304" pitchFamily="18" charset="0"/>
              </a:rPr>
              <a:t>Explain how to locate an open circuit.</a:t>
            </a:r>
          </a:p>
          <a:p>
            <a:pPr marL="685800" indent="-685800">
              <a:buNone/>
            </a:pPr>
            <a:r>
              <a:rPr lang="en-US" sz="2400" b="1" dirty="0">
                <a:solidFill>
                  <a:srgbClr val="007FA3"/>
                </a:solidFill>
                <a:cs typeface="Times New Roman" panose="02020603050405020304" pitchFamily="18" charset="0"/>
              </a:rPr>
              <a:t>42.5 </a:t>
            </a:r>
            <a:r>
              <a:rPr lang="en-US" sz="2400" dirty="0">
                <a:latin typeface="+mj-lt"/>
                <a:ea typeface="+mj-ea"/>
                <a:cs typeface="Times New Roman" panose="02020603050405020304" pitchFamily="18" charset="0"/>
              </a:rPr>
              <a:t>Describe how to check for common power or ground.</a:t>
            </a:r>
          </a:p>
          <a:p>
            <a:pPr marL="685800" indent="-685800">
              <a:buNone/>
            </a:pPr>
            <a:r>
              <a:rPr lang="en-US" sz="2400" b="1" dirty="0">
                <a:solidFill>
                  <a:srgbClr val="007FA3"/>
                </a:solidFill>
                <a:cs typeface="Times New Roman" panose="02020603050405020304" pitchFamily="18" charset="0"/>
              </a:rPr>
              <a:t>42.6 </a:t>
            </a:r>
            <a:r>
              <a:rPr lang="en-US" sz="2400" dirty="0">
                <a:latin typeface="+mj-lt"/>
                <a:ea typeface="+mj-ea"/>
                <a:cs typeface="Times New Roman" panose="02020603050405020304" pitchFamily="18" charset="0"/>
              </a:rPr>
              <a:t>Discuss circuit troubleshooting.</a:t>
            </a:r>
          </a:p>
          <a:p>
            <a:pPr marL="685800" indent="-685800">
              <a:buNone/>
            </a:pPr>
            <a:r>
              <a:rPr lang="en-US" sz="2400" b="1" dirty="0">
                <a:solidFill>
                  <a:srgbClr val="007FA3"/>
                </a:solidFill>
                <a:cs typeface="Times New Roman" panose="02020603050405020304" pitchFamily="18" charset="0"/>
              </a:rPr>
              <a:t>42.7 </a:t>
            </a:r>
            <a:r>
              <a:rPr lang="en-US" sz="2400" dirty="0">
                <a:latin typeface="+mj-lt"/>
                <a:ea typeface="+mj-ea"/>
                <a:cs typeface="Times New Roman" panose="02020603050405020304" pitchFamily="18" charset="0"/>
              </a:rPr>
              <a:t>Explain the different methods to locate a short circuit.</a:t>
            </a:r>
          </a:p>
          <a:p>
            <a:pPr marL="685800" indent="-685800">
              <a:buNone/>
            </a:pPr>
            <a:r>
              <a:rPr lang="en-US" sz="2400" b="1" dirty="0">
                <a:solidFill>
                  <a:srgbClr val="007FA3"/>
                </a:solidFill>
                <a:cs typeface="Times New Roman" panose="02020603050405020304" pitchFamily="18" charset="0"/>
              </a:rPr>
              <a:t>42.8 </a:t>
            </a:r>
            <a:r>
              <a:rPr lang="en-US" sz="2400" dirty="0">
                <a:latin typeface="+mj-lt"/>
                <a:ea typeface="+mj-ea"/>
                <a:cs typeface="Times New Roman" panose="02020603050405020304" pitchFamily="18" charset="0"/>
              </a:rPr>
              <a:t>Explain the procedure to troubleshoot an electrical problem.</a:t>
            </a:r>
            <a:endParaRPr lang="en-US" sz="2400" dirty="0"/>
          </a:p>
        </p:txBody>
      </p:sp>
    </p:spTree>
    <p:extLst>
      <p:ext uri="{BB962C8B-B14F-4D97-AF65-F5344CB8AC3E}">
        <p14:creationId xmlns:p14="http://schemas.microsoft.com/office/powerpoint/2010/main" val="1236153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42.9 Splice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88097" y="990600"/>
            <a:ext cx="7367805" cy="196426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1104899" y="3657600"/>
            <a:ext cx="6934200" cy="830997"/>
          </a:xfrm>
        </p:spPr>
        <p:txBody>
          <a:bodyPr/>
          <a:lstStyle/>
          <a:p>
            <a:r>
              <a:rPr lang="en-US" sz="2400" dirty="0"/>
              <a:t>Two Wires That Cross at the Dot Indicate That the Two are Electrically Connected</a:t>
            </a:r>
          </a:p>
        </p:txBody>
      </p:sp>
    </p:spTree>
    <p:extLst>
      <p:ext uri="{BB962C8B-B14F-4D97-AF65-F5344CB8AC3E}">
        <p14:creationId xmlns:p14="http://schemas.microsoft.com/office/powerpoint/2010/main" val="606741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42.10 Wires that Cross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82501" y="990600"/>
            <a:ext cx="7378998" cy="203931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82501" y="3810000"/>
            <a:ext cx="7162800" cy="1200329"/>
          </a:xfrm>
        </p:spPr>
        <p:txBody>
          <a:bodyPr/>
          <a:lstStyle/>
          <a:p>
            <a:r>
              <a:rPr lang="en-US" sz="2400" dirty="0"/>
              <a:t>Wires that cross, but do not electrically contact each other, are shown with one wire bridging over the other</a:t>
            </a:r>
          </a:p>
        </p:txBody>
      </p:sp>
    </p:spTree>
    <p:extLst>
      <p:ext uri="{BB962C8B-B14F-4D97-AF65-F5344CB8AC3E}">
        <p14:creationId xmlns:p14="http://schemas.microsoft.com/office/powerpoint/2010/main" val="27310761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Working with Wiring Diagrams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Working_With_Wire_Diagrams">
            <a:hlinkClick r:id="" action="ppaction://media"/>
            <a:extLst>
              <a:ext uri="{FF2B5EF4-FFF2-40B4-BE49-F238E27FC236}">
                <a16:creationId xmlns:a16="http://schemas.microsoft.com/office/drawing/2014/main" id="{D850A20B-C081-BE4A-B284-5A2E42AC952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21803"/>
            <a:ext cx="9144000" cy="5143500"/>
          </a:xfrm>
          <a:prstGeom prst="rect">
            <a:avLst/>
          </a:prstGeom>
        </p:spPr>
      </p:pic>
    </p:spTree>
    <p:extLst>
      <p:ext uri="{BB962C8B-B14F-4D97-AF65-F5344CB8AC3E}">
        <p14:creationId xmlns:p14="http://schemas.microsoft.com/office/powerpoint/2010/main" val="281114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42.11 C, G, S Location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38184" y="1007533"/>
            <a:ext cx="7267632" cy="281052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38200" y="4191000"/>
            <a:ext cx="7467600" cy="1200329"/>
          </a:xfrm>
        </p:spPr>
        <p:txBody>
          <a:bodyPr/>
          <a:lstStyle/>
          <a:p>
            <a:r>
              <a:rPr lang="en-US" sz="2400" dirty="0"/>
              <a:t>Connectors (C), Grounds (G), and Splices (S) are Followed by a Number, Generally Indicating the Location in the Vehicle. G209 is Under the Dash</a:t>
            </a:r>
          </a:p>
        </p:txBody>
      </p:sp>
    </p:spTree>
    <p:extLst>
      <p:ext uri="{BB962C8B-B14F-4D97-AF65-F5344CB8AC3E}">
        <p14:creationId xmlns:p14="http://schemas.microsoft.com/office/powerpoint/2010/main" val="32972777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42.12 Ground G305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029200" y="1007533"/>
            <a:ext cx="3165169" cy="510682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886200" cy="3046988"/>
          </a:xfrm>
        </p:spPr>
        <p:txBody>
          <a:bodyPr/>
          <a:lstStyle/>
          <a:p>
            <a:r>
              <a:rPr lang="en-US" sz="2400" dirty="0"/>
              <a:t>The Ground For the Battery is Labeled G305, Indicating the Ground Connector is Located in the Passenger Compartment of the Vehicle</a:t>
            </a:r>
          </a:p>
        </p:txBody>
      </p:sp>
    </p:spTree>
    <p:extLst>
      <p:ext uri="{BB962C8B-B14F-4D97-AF65-F5344CB8AC3E}">
        <p14:creationId xmlns:p14="http://schemas.microsoft.com/office/powerpoint/2010/main" val="852112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42.13 Lightbulb Symbol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14800" y="990600"/>
            <a:ext cx="4484688" cy="247884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87584" cy="2677656"/>
          </a:xfrm>
        </p:spPr>
        <p:txBody>
          <a:bodyPr/>
          <a:lstStyle/>
          <a:p>
            <a:r>
              <a:rPr lang="en-US" sz="2400" dirty="0"/>
              <a:t>The Symbol for Lightbulbs Shows the Filament Inside a Circle, Which Represents the Glass Ampoule of the Bulb</a:t>
            </a:r>
          </a:p>
        </p:txBody>
      </p:sp>
    </p:spTree>
    <p:extLst>
      <p:ext uri="{BB962C8B-B14F-4D97-AF65-F5344CB8AC3E}">
        <p14:creationId xmlns:p14="http://schemas.microsoft.com/office/powerpoint/2010/main" val="9909075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42.14 Motor Symbol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629400" y="990599"/>
            <a:ext cx="1272741" cy="493669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4343400" cy="3046988"/>
          </a:xfrm>
        </p:spPr>
        <p:txBody>
          <a:bodyPr/>
          <a:lstStyle/>
          <a:p>
            <a:r>
              <a:rPr lang="en-US" sz="2400" dirty="0"/>
              <a:t>An Electric Motor Symbol Shows a Circle With the Letter M in the Center and Two Black Sections That Represent the Brushes of the Motor</a:t>
            </a:r>
          </a:p>
        </p:txBody>
      </p:sp>
    </p:spTree>
    <p:extLst>
      <p:ext uri="{BB962C8B-B14F-4D97-AF65-F5344CB8AC3E}">
        <p14:creationId xmlns:p14="http://schemas.microsoft.com/office/powerpoint/2010/main" val="5853062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42.15 Resistor Symbol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90600" y="990599"/>
            <a:ext cx="7162800" cy="423192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1066800" y="5338194"/>
            <a:ext cx="7010400" cy="830997"/>
          </a:xfrm>
        </p:spPr>
        <p:txBody>
          <a:bodyPr/>
          <a:lstStyle/>
          <a:p>
            <a:r>
              <a:rPr lang="en-US" sz="2400" dirty="0"/>
              <a:t>Resistor Symbols Vary, Depending on the Type of Resistor</a:t>
            </a:r>
          </a:p>
        </p:txBody>
      </p:sp>
    </p:spTree>
    <p:extLst>
      <p:ext uri="{BB962C8B-B14F-4D97-AF65-F5344CB8AC3E}">
        <p14:creationId xmlns:p14="http://schemas.microsoft.com/office/powerpoint/2010/main" val="22163044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42.16 Rheostat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89309" y="990600"/>
            <a:ext cx="4889024" cy="19050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895600" cy="3048000"/>
          </a:xfrm>
        </p:spPr>
        <p:txBody>
          <a:bodyPr/>
          <a:lstStyle/>
          <a:p>
            <a:r>
              <a:rPr lang="en-US" sz="2400" dirty="0"/>
              <a:t> Rheostat Uses Only Two Wires—one is Connected to a Voltage Source and the Other is Attached to the Movable Arm</a:t>
            </a:r>
          </a:p>
        </p:txBody>
      </p:sp>
    </p:spTree>
    <p:extLst>
      <p:ext uri="{BB962C8B-B14F-4D97-AF65-F5344CB8AC3E}">
        <p14:creationId xmlns:p14="http://schemas.microsoft.com/office/powerpoint/2010/main" val="12735414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42.17 Capacitors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38600" y="1007533"/>
            <a:ext cx="4569668" cy="395214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819400" cy="3352800"/>
          </a:xfrm>
        </p:spPr>
        <p:txBody>
          <a:bodyPr/>
          <a:lstStyle/>
          <a:p>
            <a:r>
              <a:rPr lang="en-US" sz="2400" dirty="0"/>
              <a:t>Symbols Used to Represent Capacitors. If One of the Lines is Curved, This Indicates That the Capacitor Being Used has a Polarity</a:t>
            </a:r>
          </a:p>
        </p:txBody>
      </p:sp>
    </p:spTree>
    <p:extLst>
      <p:ext uri="{BB962C8B-B14F-4D97-AF65-F5344CB8AC3E}">
        <p14:creationId xmlns:p14="http://schemas.microsoft.com/office/powerpoint/2010/main" val="1032845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7650"/>
            <a:ext cx="8229600" cy="1077218"/>
          </a:xfrm>
        </p:spPr>
        <p:txBody>
          <a:bodyPr>
            <a:spAutoFit/>
          </a:bodyPr>
          <a:lstStyle/>
          <a:p>
            <a:r>
              <a:rPr lang="en-US" dirty="0"/>
              <a:t>Wiring Schematics And Symbols        </a:t>
            </a:r>
            <a:r>
              <a:rPr lang="en-US" sz="2800" dirty="0"/>
              <a:t>(1 of 2)</a:t>
            </a:r>
          </a:p>
        </p:txBody>
      </p:sp>
      <p:sp>
        <p:nvSpPr>
          <p:cNvPr id="4" name="Content Placeholder 3"/>
          <p:cNvSpPr>
            <a:spLocks noGrp="1"/>
          </p:cNvSpPr>
          <p:nvPr>
            <p:ph idx="1"/>
          </p:nvPr>
        </p:nvSpPr>
        <p:spPr>
          <a:xfrm>
            <a:off x="457200" y="1447800"/>
            <a:ext cx="8229600" cy="3505200"/>
          </a:xfrm>
        </p:spPr>
        <p:txBody>
          <a:bodyPr>
            <a:spAutoFit/>
          </a:bodyPr>
          <a:lstStyle/>
          <a:p>
            <a:r>
              <a:rPr lang="en-US" sz="2400" dirty="0"/>
              <a:t>Terminology</a:t>
            </a:r>
          </a:p>
          <a:p>
            <a:pPr lvl="1"/>
            <a:r>
              <a:rPr lang="en-US" sz="2400" dirty="0"/>
              <a:t>A wiring schematic, sometimes called a diagram, shows electrical components and wiring using symbols and lines to represent components and wires.</a:t>
            </a:r>
          </a:p>
          <a:p>
            <a:r>
              <a:rPr lang="en-US" sz="2400" dirty="0"/>
              <a:t>All circuit schematics or diagrams include:</a:t>
            </a:r>
          </a:p>
          <a:p>
            <a:pPr lvl="1"/>
            <a:r>
              <a:rPr lang="en-US" sz="2400" dirty="0"/>
              <a:t>Power-side of wiring, splices, connectors, wire size, wire color, trace color, circuit number, electrical components, ground path returns, fuses and switches</a:t>
            </a:r>
          </a:p>
        </p:txBody>
      </p:sp>
    </p:spTree>
    <p:extLst>
      <p:ext uri="{BB962C8B-B14F-4D97-AF65-F5344CB8AC3E}">
        <p14:creationId xmlns:p14="http://schemas.microsoft.com/office/powerpoint/2010/main" val="15634877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42.18 Heated Grid</a:t>
            </a:r>
            <a:endParaRPr lang="en-US" sz="2800" dirty="0">
              <a:solidFill>
                <a:srgbClr val="FF0000"/>
              </a:solidFill>
            </a:endParaRP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14800" y="1167799"/>
            <a:ext cx="4484688" cy="340003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87584" cy="1569660"/>
          </a:xfrm>
        </p:spPr>
        <p:txBody>
          <a:bodyPr/>
          <a:lstStyle/>
          <a:p>
            <a:r>
              <a:rPr lang="en-US" sz="2400" dirty="0"/>
              <a:t>The Grid-Like Symbol Represents an Electrically Heated Element</a:t>
            </a:r>
          </a:p>
        </p:txBody>
      </p:sp>
    </p:spTree>
    <p:extLst>
      <p:ext uri="{BB962C8B-B14F-4D97-AF65-F5344CB8AC3E}">
        <p14:creationId xmlns:p14="http://schemas.microsoft.com/office/powerpoint/2010/main" val="13944243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42.19 Dotted Box Part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905000" y="956733"/>
            <a:ext cx="5334000" cy="409241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38200" y="5105400"/>
            <a:ext cx="7467600" cy="830997"/>
          </a:xfrm>
        </p:spPr>
        <p:txBody>
          <a:bodyPr/>
          <a:lstStyle/>
          <a:p>
            <a:r>
              <a:rPr lang="en-US" sz="2400" dirty="0"/>
              <a:t>A Dashed Outline Represents a Portion (Part) of a Component</a:t>
            </a:r>
          </a:p>
        </p:txBody>
      </p:sp>
    </p:spTree>
    <p:extLst>
      <p:ext uri="{BB962C8B-B14F-4D97-AF65-F5344CB8AC3E}">
        <p14:creationId xmlns:p14="http://schemas.microsoft.com/office/powerpoint/2010/main" val="16545468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42.20 Solid Box Component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790700" y="989992"/>
            <a:ext cx="5562600" cy="426780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1409700" y="5486400"/>
            <a:ext cx="6324600" cy="461665"/>
          </a:xfrm>
        </p:spPr>
        <p:txBody>
          <a:bodyPr/>
          <a:lstStyle/>
          <a:p>
            <a:r>
              <a:rPr lang="en-US" sz="2400" dirty="0"/>
              <a:t>Solid Box Represents an Entire Component</a:t>
            </a:r>
          </a:p>
        </p:txBody>
      </p:sp>
    </p:spTree>
    <p:extLst>
      <p:ext uri="{BB962C8B-B14F-4D97-AF65-F5344CB8AC3E}">
        <p14:creationId xmlns:p14="http://schemas.microsoft.com/office/powerpoint/2010/main" val="22994973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42.21 Grounded Case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247900" y="956963"/>
            <a:ext cx="4648200" cy="42246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90600" y="5257800"/>
            <a:ext cx="7162800" cy="830997"/>
          </a:xfrm>
        </p:spPr>
        <p:txBody>
          <a:bodyPr/>
          <a:lstStyle/>
          <a:p>
            <a:r>
              <a:rPr lang="en-US" sz="2400" dirty="0"/>
              <a:t>This Symbol Represents a Component That is Case Grounded</a:t>
            </a:r>
          </a:p>
        </p:txBody>
      </p:sp>
    </p:spTree>
    <p:extLst>
      <p:ext uri="{BB962C8B-B14F-4D97-AF65-F5344CB8AC3E}">
        <p14:creationId xmlns:p14="http://schemas.microsoft.com/office/powerpoint/2010/main" val="39424319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42.22 Switch Symbols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105400" y="999067"/>
            <a:ext cx="3204278" cy="508447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810000" cy="5355312"/>
          </a:xfrm>
        </p:spPr>
        <p:txBody>
          <a:bodyPr/>
          <a:lstStyle/>
          <a:p>
            <a:r>
              <a:rPr lang="en-US" sz="1800" dirty="0"/>
              <a:t>(a) symbol for a single-pole, single-throw (SPST) switch. This type of switch is normally open (N.O.) because nothing is connected to terminal that switch is contacting in its normal position. (b) single-pole, double-throw (SPDT) switch has 3 terminals. (c) A double-pole, single-throw (DPST) switch has 2 positions (off/on) and can control 2 separate circuits. (d) double-pole, double-throw (DPDT) switch has 6 terminals—3 for each pole. Note: Both (c) and (d) also show a dotted line between the 2 arms indicating that they are mechanically connected, called a “ganged switch.”</a:t>
            </a:r>
          </a:p>
        </p:txBody>
      </p:sp>
    </p:spTree>
    <p:extLst>
      <p:ext uri="{BB962C8B-B14F-4D97-AF65-F5344CB8AC3E}">
        <p14:creationId xmlns:p14="http://schemas.microsoft.com/office/powerpoint/2010/main" val="23052227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42.23 Momentary Switch</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60050" y="1219200"/>
            <a:ext cx="7423899" cy="242146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14400" y="4114800"/>
            <a:ext cx="7315200" cy="1200329"/>
          </a:xfrm>
        </p:spPr>
        <p:txBody>
          <a:bodyPr/>
          <a:lstStyle/>
          <a:p>
            <a:r>
              <a:rPr lang="en-US" sz="2400" dirty="0"/>
              <a:t>(a) A symbol for a normally open (N.O.) momentary switch. (b) A symbol for a normally closed (N.C.) momentary switch.</a:t>
            </a:r>
          </a:p>
        </p:txBody>
      </p:sp>
    </p:spTree>
    <p:extLst>
      <p:ext uri="{BB962C8B-B14F-4D97-AF65-F5344CB8AC3E}">
        <p14:creationId xmlns:p14="http://schemas.microsoft.com/office/powerpoint/2010/main" val="39719467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42.24 Headlight Switch</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638800" y="982132"/>
            <a:ext cx="2974514" cy="522752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82133"/>
            <a:ext cx="3962400" cy="3416320"/>
          </a:xfrm>
        </p:spPr>
        <p:txBody>
          <a:bodyPr/>
          <a:lstStyle/>
          <a:p>
            <a:r>
              <a:rPr lang="en-US" sz="2400" dirty="0"/>
              <a:t>(a) A typical headlight circuit showing the colors of the wires. (b) A more complex circuit using colored pencils to indicate where there is voltage in the circuit will help diagnose the system if there is a fault.</a:t>
            </a:r>
          </a:p>
        </p:txBody>
      </p:sp>
    </p:spTree>
    <p:extLst>
      <p:ext uri="{BB962C8B-B14F-4D97-AF65-F5344CB8AC3E}">
        <p14:creationId xmlns:p14="http://schemas.microsoft.com/office/powerpoint/2010/main" val="24872550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2710"/>
            <a:ext cx="8229600" cy="646331"/>
          </a:xfrm>
        </p:spPr>
        <p:txBody>
          <a:bodyPr>
            <a:spAutoFit/>
          </a:bodyPr>
          <a:lstStyle/>
          <a:p>
            <a:r>
              <a:rPr lang="en-US" dirty="0"/>
              <a:t>Question 2: ?</a:t>
            </a:r>
            <a:endParaRPr lang="en-US" sz="2800" dirty="0"/>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t>How is an electrical motor identified on a schematic?</a:t>
            </a:r>
          </a:p>
        </p:txBody>
      </p:sp>
    </p:spTree>
    <p:extLst>
      <p:ext uri="{BB962C8B-B14F-4D97-AF65-F5344CB8AC3E}">
        <p14:creationId xmlns:p14="http://schemas.microsoft.com/office/powerpoint/2010/main" val="4158378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6046"/>
            <a:ext cx="8229600" cy="646331"/>
          </a:xfrm>
        </p:spPr>
        <p:txBody>
          <a:bodyPr>
            <a:spAutoFit/>
          </a:bodyPr>
          <a:lstStyle/>
          <a:p>
            <a:r>
              <a:rPr lang="en-US" dirty="0"/>
              <a:t>Answer 2</a:t>
            </a:r>
            <a:endParaRPr lang="en-US" sz="2800" dirty="0"/>
          </a:p>
        </p:txBody>
      </p:sp>
      <p:sp>
        <p:nvSpPr>
          <p:cNvPr id="4" name="Content Placeholder 3"/>
          <p:cNvSpPr>
            <a:spLocks noGrp="1"/>
          </p:cNvSpPr>
          <p:nvPr>
            <p:ph idx="1"/>
          </p:nvPr>
        </p:nvSpPr>
        <p:spPr>
          <a:xfrm>
            <a:off x="457200" y="1009471"/>
            <a:ext cx="8229600" cy="1200329"/>
          </a:xfrm>
        </p:spPr>
        <p:txBody>
          <a:bodyPr>
            <a:spAutoFit/>
          </a:bodyPr>
          <a:lstStyle/>
          <a:p>
            <a:pPr marL="0" indent="0">
              <a:buNone/>
            </a:pPr>
            <a:r>
              <a:rPr lang="en-US" sz="2400" dirty="0"/>
              <a:t>An electric motor symbol shows a circle with the letter </a:t>
            </a:r>
            <a:r>
              <a:rPr lang="en-US" sz="2400" i="1" dirty="0"/>
              <a:t>M</a:t>
            </a:r>
            <a:r>
              <a:rPr lang="en-US" sz="2400" dirty="0"/>
              <a:t> in the center and two black sections that represent the brushes of the motor.</a:t>
            </a:r>
          </a:p>
        </p:txBody>
      </p:sp>
    </p:spTree>
    <p:extLst>
      <p:ext uri="{BB962C8B-B14F-4D97-AF65-F5344CB8AC3E}">
        <p14:creationId xmlns:p14="http://schemas.microsoft.com/office/powerpoint/2010/main" val="10620879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7175"/>
            <a:ext cx="8229600" cy="646331"/>
          </a:xfrm>
        </p:spPr>
        <p:txBody>
          <a:bodyPr>
            <a:spAutoFit/>
          </a:bodyPr>
          <a:lstStyle/>
          <a:p>
            <a:r>
              <a:rPr lang="en-US" dirty="0"/>
              <a:t>Relay Terminal Identification</a:t>
            </a:r>
            <a:endParaRPr lang="en-US" sz="2800" dirty="0"/>
          </a:p>
        </p:txBody>
      </p:sp>
      <p:sp>
        <p:nvSpPr>
          <p:cNvPr id="4" name="Content Placeholder 3"/>
          <p:cNvSpPr>
            <a:spLocks noGrp="1"/>
          </p:cNvSpPr>
          <p:nvPr>
            <p:ph idx="1"/>
          </p:nvPr>
        </p:nvSpPr>
        <p:spPr>
          <a:xfrm>
            <a:off x="457200" y="990600"/>
            <a:ext cx="8229600" cy="4038600"/>
          </a:xfrm>
        </p:spPr>
        <p:txBody>
          <a:bodyPr>
            <a:spAutoFit/>
          </a:bodyPr>
          <a:lstStyle/>
          <a:p>
            <a:r>
              <a:rPr lang="en-US" sz="2400" dirty="0"/>
              <a:t>A relay is a magnetic switch that uses a movable armature to control a high-amperage circuit by using a low amperage electrical switch.</a:t>
            </a:r>
          </a:p>
          <a:p>
            <a:r>
              <a:rPr lang="en-US" sz="2400" spc="-300" dirty="0"/>
              <a:t>I S </a:t>
            </a:r>
            <a:r>
              <a:rPr lang="en-US" sz="2400" dirty="0"/>
              <a:t>O Relay Terminal Identification</a:t>
            </a:r>
          </a:p>
          <a:p>
            <a:pPr lvl="1"/>
            <a:r>
              <a:rPr lang="en-US" sz="2400" dirty="0"/>
              <a:t>Coil (Terminals 85 and 86)</a:t>
            </a:r>
          </a:p>
          <a:p>
            <a:pPr lvl="1"/>
            <a:r>
              <a:rPr lang="en-US" sz="2400" dirty="0"/>
              <a:t>Load (Terminals 30, 87 and 87a)</a:t>
            </a:r>
          </a:p>
          <a:p>
            <a:r>
              <a:rPr lang="en-US" sz="2400" dirty="0"/>
              <a:t>Relay Spike Control</a:t>
            </a:r>
          </a:p>
          <a:p>
            <a:pPr lvl="1"/>
            <a:r>
              <a:rPr lang="en-US" sz="2400" dirty="0"/>
              <a:t>To reduce the induced voltage, some relays contain a diode connected across the coil.</a:t>
            </a:r>
          </a:p>
        </p:txBody>
      </p:sp>
    </p:spTree>
    <p:extLst>
      <p:ext uri="{BB962C8B-B14F-4D97-AF65-F5344CB8AC3E}">
        <p14:creationId xmlns:p14="http://schemas.microsoft.com/office/powerpoint/2010/main" val="1107233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6650"/>
            <a:ext cx="8229600" cy="1077218"/>
          </a:xfrm>
        </p:spPr>
        <p:txBody>
          <a:bodyPr>
            <a:spAutoFit/>
          </a:bodyPr>
          <a:lstStyle/>
          <a:p>
            <a:r>
              <a:rPr lang="en-US" dirty="0"/>
              <a:t>Wiring Schematics and Symbols        </a:t>
            </a:r>
            <a:r>
              <a:rPr lang="en-US" sz="2800" dirty="0"/>
              <a:t>(2 of 2)</a:t>
            </a:r>
          </a:p>
        </p:txBody>
      </p:sp>
      <p:sp>
        <p:nvSpPr>
          <p:cNvPr id="4" name="Content Placeholder 3"/>
          <p:cNvSpPr>
            <a:spLocks noGrp="1"/>
          </p:cNvSpPr>
          <p:nvPr>
            <p:ph idx="1"/>
          </p:nvPr>
        </p:nvSpPr>
        <p:spPr>
          <a:xfrm>
            <a:off x="457200" y="1416799"/>
            <a:ext cx="8229600" cy="3993401"/>
          </a:xfrm>
        </p:spPr>
        <p:txBody>
          <a:bodyPr>
            <a:spAutoFit/>
          </a:bodyPr>
          <a:lstStyle/>
          <a:p>
            <a:r>
              <a:rPr lang="en-US" sz="2400" dirty="0"/>
              <a:t>Circuit Information</a:t>
            </a:r>
          </a:p>
          <a:p>
            <a:pPr lvl="1"/>
            <a:r>
              <a:rPr lang="en-US" sz="2400" dirty="0"/>
              <a:t>The first color or color abbreviation is the color of the wire insulation.</a:t>
            </a:r>
          </a:p>
          <a:p>
            <a:pPr lvl="1"/>
            <a:r>
              <a:rPr lang="en-US" sz="2400" dirty="0"/>
              <a:t>The second color (if mentioned) is the color of the stripe or tracer on the base color.</a:t>
            </a:r>
          </a:p>
          <a:p>
            <a:r>
              <a:rPr lang="en-US" sz="2400" dirty="0"/>
              <a:t>Wire Size</a:t>
            </a:r>
          </a:p>
          <a:p>
            <a:pPr lvl="1"/>
            <a:r>
              <a:rPr lang="en-US" sz="2400" dirty="0"/>
              <a:t>Wire size is shown on all schematics.</a:t>
            </a:r>
          </a:p>
          <a:p>
            <a:pPr lvl="1"/>
            <a:r>
              <a:rPr lang="en-US" sz="2400" dirty="0"/>
              <a:t>Metric wire gauge size in square millimeters (mm2)</a:t>
            </a:r>
          </a:p>
          <a:p>
            <a:pPr lvl="1"/>
            <a:r>
              <a:rPr lang="en-US" sz="2400" dirty="0"/>
              <a:t>Standard wire using the </a:t>
            </a:r>
            <a:r>
              <a:rPr lang="en-US" sz="2400" spc="-300" dirty="0"/>
              <a:t>A W </a:t>
            </a:r>
            <a:r>
              <a:rPr lang="en-US" sz="2400" dirty="0"/>
              <a:t>G standard</a:t>
            </a:r>
          </a:p>
        </p:txBody>
      </p:sp>
    </p:spTree>
    <p:extLst>
      <p:ext uri="{BB962C8B-B14F-4D97-AF65-F5344CB8AC3E}">
        <p14:creationId xmlns:p14="http://schemas.microsoft.com/office/powerpoint/2010/main" val="20389282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42.25 Relay Contacts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33800" y="990600"/>
            <a:ext cx="4787017" cy="483105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743200" cy="3276600"/>
          </a:xfrm>
        </p:spPr>
        <p:txBody>
          <a:bodyPr/>
          <a:lstStyle/>
          <a:p>
            <a:r>
              <a:rPr lang="en-US" sz="2400" dirty="0"/>
              <a:t>A relay uses a movable arm to complete a circuit whenever there is a power at terminal 86 and a ground at terminal 85</a:t>
            </a:r>
          </a:p>
        </p:txBody>
      </p:sp>
    </p:spTree>
    <p:extLst>
      <p:ext uri="{BB962C8B-B14F-4D97-AF65-F5344CB8AC3E}">
        <p14:creationId xmlns:p14="http://schemas.microsoft.com/office/powerpoint/2010/main" val="38601004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Relay</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elay">
            <a:hlinkClick r:id="" action="ppaction://media"/>
            <a:extLst>
              <a:ext uri="{FF2B5EF4-FFF2-40B4-BE49-F238E27FC236}">
                <a16:creationId xmlns:a16="http://schemas.microsoft.com/office/drawing/2014/main" id="{A44B0503-C51F-7681-D36F-4B0A84F1DD0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187176"/>
            <a:ext cx="8991600" cy="5057775"/>
          </a:xfrm>
          <a:prstGeom prst="rect">
            <a:avLst/>
          </a:prstGeom>
        </p:spPr>
      </p:pic>
    </p:spTree>
    <p:extLst>
      <p:ext uri="{BB962C8B-B14F-4D97-AF65-F5344CB8AC3E}">
        <p14:creationId xmlns:p14="http://schemas.microsoft.com/office/powerpoint/2010/main" val="234665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42.26 Four-Terminal Relay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119619" y="936974"/>
            <a:ext cx="4904762" cy="355882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4495800"/>
            <a:ext cx="7620000" cy="1569660"/>
          </a:xfrm>
        </p:spPr>
        <p:txBody>
          <a:bodyPr/>
          <a:lstStyle/>
          <a:p>
            <a:r>
              <a:rPr lang="en-US" sz="2400" dirty="0"/>
              <a:t>A Cross-sectional View of a Typical Four-Terminal Relay. Current Flowing Through the Coil (Terminals 86 And 85) Causes the Movable Arm (Called the Armature) to be Drawn Toward The Coil Magnet. </a:t>
            </a:r>
          </a:p>
        </p:txBody>
      </p:sp>
    </p:spTree>
    <p:extLst>
      <p:ext uri="{BB962C8B-B14F-4D97-AF65-F5344CB8AC3E}">
        <p14:creationId xmlns:p14="http://schemas.microsoft.com/office/powerpoint/2010/main" val="41340202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42.27 Typical Relay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43400" y="990600"/>
            <a:ext cx="3882628" cy="517683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429000" cy="1569660"/>
          </a:xfrm>
        </p:spPr>
        <p:txBody>
          <a:bodyPr/>
          <a:lstStyle/>
          <a:p>
            <a:r>
              <a:rPr lang="en-US" sz="2400" dirty="0"/>
              <a:t>A typical relay showing the schematic of the wiring in the relay</a:t>
            </a:r>
          </a:p>
        </p:txBody>
      </p:sp>
    </p:spTree>
    <p:extLst>
      <p:ext uri="{BB962C8B-B14F-4D97-AF65-F5344CB8AC3E}">
        <p14:creationId xmlns:p14="http://schemas.microsoft.com/office/powerpoint/2010/main" val="8649055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1828799"/>
            <a:ext cx="8089829" cy="4457251"/>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100" y="157695"/>
            <a:ext cx="8229600" cy="1665809"/>
          </a:xfrm>
        </p:spPr>
        <p:txBody>
          <a:bodyPr/>
          <a:lstStyle/>
          <a:p>
            <a:r>
              <a:rPr lang="en-US" dirty="0"/>
              <a:t>Frequently Asked Question: What Is the Difference between a Relay and a Solenoid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8812" y="2807081"/>
            <a:ext cx="7543800" cy="3978012"/>
          </a:xfrm>
        </p:spPr>
        <p:txBody>
          <a:bodyPr/>
          <a:lstStyle/>
          <a:p>
            <a:r>
              <a:rPr lang="en-US" sz="2000" b="1" dirty="0"/>
              <a:t>What Is the Difference between a Relay and a Solenoid</a:t>
            </a:r>
            <a:r>
              <a:rPr lang="en-US" sz="2000" dirty="0"/>
              <a:t>? Often, these terms are used differently among vehicle manufacturers, which can lead to some confusion.  Relay: A relay is an electromagnetic switch that uses a movable arm. Because a relay uses a movable arm, it is generally limited to current flow not exceeding 30 amperes.  Solenoid: A solenoid is an electromagnetic switch that uses a movable core. Because of this type of design, a solenoid is capable of handling 200 amperes or more. It is used in the starter motor circuit and other high-amperage applications, such as in the glow plug circuit of diesel engines.</a:t>
            </a:r>
          </a:p>
          <a:p>
            <a:endParaRPr lang="en-US" sz="20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28650" y="1969745"/>
            <a:ext cx="7304124"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2214063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42.28 Relay Positions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118506" y="1012371"/>
            <a:ext cx="6906987" cy="396612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1028700" y="5257800"/>
            <a:ext cx="7086600" cy="830997"/>
          </a:xfrm>
        </p:spPr>
        <p:txBody>
          <a:bodyPr/>
          <a:lstStyle/>
          <a:p>
            <a:r>
              <a:rPr lang="en-US" sz="2400" dirty="0"/>
              <a:t>All Schematics are Shown in Their Normal, Non-Energized Position</a:t>
            </a:r>
          </a:p>
        </p:txBody>
      </p:sp>
    </p:spTree>
    <p:extLst>
      <p:ext uri="{BB962C8B-B14F-4D97-AF65-F5344CB8AC3E}">
        <p14:creationId xmlns:p14="http://schemas.microsoft.com/office/powerpoint/2010/main" val="23853429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42.29 Horn Circuit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14800" y="990599"/>
            <a:ext cx="4183703" cy="516573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87584" cy="4524315"/>
          </a:xfrm>
        </p:spPr>
        <p:txBody>
          <a:bodyPr/>
          <a:lstStyle/>
          <a:p>
            <a:r>
              <a:rPr lang="en-US" sz="2400" dirty="0"/>
              <a:t>A Horn Circuit. Note That the Relay Contacts Supply the Heavy Current to Operate the Horn When the Horn Switch Simply Completes a Low-current Circuit to Ground, Causing the Relay Contacts to Close</a:t>
            </a:r>
          </a:p>
        </p:txBody>
      </p:sp>
    </p:spTree>
    <p:extLst>
      <p:ext uri="{BB962C8B-B14F-4D97-AF65-F5344CB8AC3E}">
        <p14:creationId xmlns:p14="http://schemas.microsoft.com/office/powerpoint/2010/main" val="34463289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42.30 Solid-State Control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78013" y="990600"/>
            <a:ext cx="7187974" cy="278674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76300" y="4191000"/>
            <a:ext cx="7391400" cy="1815882"/>
          </a:xfrm>
        </p:spPr>
        <p:txBody>
          <a:bodyPr/>
          <a:lstStyle/>
          <a:p>
            <a:r>
              <a:rPr lang="en-US" sz="2800" dirty="0"/>
              <a:t>When the Relay or Solenoid Coil Current is Turned Off, The Stored Energy in the Coil Flows Through the Clamping Diode and Effectively Reduces Voltage Spike</a:t>
            </a:r>
          </a:p>
        </p:txBody>
      </p:sp>
    </p:spTree>
    <p:extLst>
      <p:ext uri="{BB962C8B-B14F-4D97-AF65-F5344CB8AC3E}">
        <p14:creationId xmlns:p14="http://schemas.microsoft.com/office/powerpoint/2010/main" val="38571068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42.31 Spike Reduction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00963" y="990600"/>
            <a:ext cx="7142073" cy="349431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1000963" y="4745037"/>
            <a:ext cx="7142073" cy="1200329"/>
          </a:xfrm>
        </p:spPr>
        <p:txBody>
          <a:bodyPr/>
          <a:lstStyle/>
          <a:p>
            <a:r>
              <a:rPr lang="en-US" sz="2400" dirty="0"/>
              <a:t>A Resistor Used in Parallel With the Coil Windings is a Common Spike Reduction Method Used in Many Relays</a:t>
            </a:r>
          </a:p>
        </p:txBody>
      </p:sp>
    </p:spTree>
    <p:extLst>
      <p:ext uri="{BB962C8B-B14F-4D97-AF65-F5344CB8AC3E}">
        <p14:creationId xmlns:p14="http://schemas.microsoft.com/office/powerpoint/2010/main" val="26671355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1874"/>
            <a:ext cx="8229600" cy="646331"/>
          </a:xfrm>
        </p:spPr>
        <p:txBody>
          <a:bodyPr>
            <a:spAutoFit/>
          </a:bodyPr>
          <a:lstStyle/>
          <a:p>
            <a:r>
              <a:rPr lang="en-US" dirty="0"/>
              <a:t>Locating an Open Circuit</a:t>
            </a:r>
            <a:endParaRPr lang="en-US" sz="2800" dirty="0"/>
          </a:p>
        </p:txBody>
      </p:sp>
      <p:sp>
        <p:nvSpPr>
          <p:cNvPr id="4" name="Content Placeholder 3"/>
          <p:cNvSpPr>
            <a:spLocks noGrp="1"/>
          </p:cNvSpPr>
          <p:nvPr>
            <p:ph idx="1"/>
          </p:nvPr>
        </p:nvSpPr>
        <p:spPr>
          <a:xfrm>
            <a:off x="468086" y="990600"/>
            <a:ext cx="8229600" cy="2616101"/>
          </a:xfrm>
        </p:spPr>
        <p:txBody>
          <a:bodyPr>
            <a:spAutoFit/>
          </a:bodyPr>
          <a:lstStyle/>
          <a:p>
            <a:r>
              <a:rPr lang="en-US" sz="2400" dirty="0"/>
              <a:t>The typical procedure for locating an open circuit involves the following steps.</a:t>
            </a:r>
          </a:p>
          <a:p>
            <a:pPr lvl="1"/>
            <a:r>
              <a:rPr lang="en-US" sz="2400" dirty="0"/>
              <a:t>Perform a thorough visual inspection.</a:t>
            </a:r>
          </a:p>
          <a:p>
            <a:pPr lvl="1"/>
            <a:r>
              <a:rPr lang="en-US" sz="2400" dirty="0"/>
              <a:t>Print out the schematic.</a:t>
            </a:r>
          </a:p>
          <a:p>
            <a:pPr lvl="1"/>
            <a:r>
              <a:rPr lang="en-US" sz="2400" dirty="0"/>
              <a:t>Check everything that does and does not work.</a:t>
            </a:r>
          </a:p>
          <a:p>
            <a:pPr lvl="1"/>
            <a:r>
              <a:rPr lang="en-US" sz="2400" dirty="0"/>
              <a:t>Check for voltage.</a:t>
            </a:r>
          </a:p>
        </p:txBody>
      </p:sp>
    </p:spTree>
    <p:extLst>
      <p:ext uri="{BB962C8B-B14F-4D97-AF65-F5344CB8AC3E}">
        <p14:creationId xmlns:p14="http://schemas.microsoft.com/office/powerpoint/2010/main" val="3789102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42.1 Wire Color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47700" y="990600"/>
            <a:ext cx="7844168" cy="28956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43268" y="4267200"/>
            <a:ext cx="7848600" cy="1569660"/>
          </a:xfrm>
        </p:spPr>
        <p:txBody>
          <a:bodyPr/>
          <a:lstStyle/>
          <a:p>
            <a:r>
              <a:rPr lang="en-US" sz="2400" dirty="0"/>
              <a:t>The Center Wire is a Solid Color Wire, Meaning That the Wire has No Other Identifying Tracer or Stripe Color. The Two End Wires Could Be Labeled “B L U/W H T,” Indicating a Blue Wire With a White Tracer or Stripe</a:t>
            </a:r>
          </a:p>
        </p:txBody>
      </p:sp>
    </p:spTree>
    <p:extLst>
      <p:ext uri="{BB962C8B-B14F-4D97-AF65-F5344CB8AC3E}">
        <p14:creationId xmlns:p14="http://schemas.microsoft.com/office/powerpoint/2010/main" val="15871637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Series Circuit Open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series_circuit_open">
            <a:hlinkClick r:id="" action="ppaction://media"/>
            <a:extLst>
              <a:ext uri="{FF2B5EF4-FFF2-40B4-BE49-F238E27FC236}">
                <a16:creationId xmlns:a16="http://schemas.microsoft.com/office/drawing/2014/main" id="{CB19F9E0-29F6-9065-975A-144A6139C39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4172" y="1162927"/>
            <a:ext cx="8610600" cy="4843463"/>
          </a:xfrm>
          <a:prstGeom prst="rect">
            <a:avLst/>
          </a:prstGeom>
        </p:spPr>
      </p:pic>
    </p:spTree>
    <p:extLst>
      <p:ext uri="{BB962C8B-B14F-4D97-AF65-F5344CB8AC3E}">
        <p14:creationId xmlns:p14="http://schemas.microsoft.com/office/powerpoint/2010/main" val="83958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Parallel Circuit, Open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arallel_circuit_open">
            <a:hlinkClick r:id="" action="ppaction://media"/>
            <a:extLst>
              <a:ext uri="{FF2B5EF4-FFF2-40B4-BE49-F238E27FC236}">
                <a16:creationId xmlns:a16="http://schemas.microsoft.com/office/drawing/2014/main" id="{00AAE4C1-77E4-6200-24EE-4CD49C3603B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16" y="1166923"/>
            <a:ext cx="9144000" cy="5143500"/>
          </a:xfrm>
          <a:prstGeom prst="rect">
            <a:avLst/>
          </a:prstGeom>
        </p:spPr>
      </p:pic>
    </p:spTree>
    <p:extLst>
      <p:ext uri="{BB962C8B-B14F-4D97-AF65-F5344CB8AC3E}">
        <p14:creationId xmlns:p14="http://schemas.microsoft.com/office/powerpoint/2010/main" val="19632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7175"/>
            <a:ext cx="8229600" cy="646331"/>
          </a:xfrm>
        </p:spPr>
        <p:txBody>
          <a:bodyPr>
            <a:spAutoFit/>
          </a:bodyPr>
          <a:lstStyle/>
          <a:p>
            <a:r>
              <a:rPr lang="en-US" dirty="0"/>
              <a:t>Common Power Or Ground</a:t>
            </a:r>
            <a:endParaRPr lang="en-US" sz="2800" dirty="0"/>
          </a:p>
        </p:txBody>
      </p:sp>
      <p:sp>
        <p:nvSpPr>
          <p:cNvPr id="4" name="Content Placeholder 3"/>
          <p:cNvSpPr>
            <a:spLocks noGrp="1"/>
          </p:cNvSpPr>
          <p:nvPr>
            <p:ph idx="1"/>
          </p:nvPr>
        </p:nvSpPr>
        <p:spPr>
          <a:xfrm>
            <a:off x="457200" y="990600"/>
            <a:ext cx="8229600" cy="4343400"/>
          </a:xfrm>
        </p:spPr>
        <p:txBody>
          <a:bodyPr>
            <a:spAutoFit/>
          </a:bodyPr>
          <a:lstStyle/>
          <a:p>
            <a:r>
              <a:rPr lang="en-US" sz="2400" dirty="0"/>
              <a:t>When diagnosing an electrical problem that affects more than one component or system, check the electrical schematic for a common power source or a common ground. </a:t>
            </a:r>
          </a:p>
          <a:p>
            <a:r>
              <a:rPr lang="en-US" sz="2400" dirty="0"/>
              <a:t>Example:</a:t>
            </a:r>
          </a:p>
          <a:p>
            <a:pPr lvl="1"/>
            <a:r>
              <a:rPr lang="en-US" sz="2400" dirty="0"/>
              <a:t>Under-hood light</a:t>
            </a:r>
          </a:p>
          <a:p>
            <a:pPr lvl="1"/>
            <a:r>
              <a:rPr lang="en-US" sz="2400" dirty="0"/>
              <a:t>Inside lighted mirrors</a:t>
            </a:r>
          </a:p>
          <a:p>
            <a:pPr lvl="1"/>
            <a:r>
              <a:rPr lang="en-US" sz="2400" dirty="0"/>
              <a:t>Dome light</a:t>
            </a:r>
          </a:p>
          <a:p>
            <a:pPr lvl="1"/>
            <a:r>
              <a:rPr lang="en-US" sz="2400" dirty="0"/>
              <a:t>Left-side courtesy light</a:t>
            </a:r>
          </a:p>
          <a:p>
            <a:pPr lvl="1"/>
            <a:r>
              <a:rPr lang="en-US" sz="2400" dirty="0"/>
              <a:t>Right-side courtesy light</a:t>
            </a:r>
          </a:p>
        </p:txBody>
      </p:sp>
    </p:spTree>
    <p:extLst>
      <p:ext uri="{BB962C8B-B14F-4D97-AF65-F5344CB8AC3E}">
        <p14:creationId xmlns:p14="http://schemas.microsoft.com/office/powerpoint/2010/main" val="3905492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42.32 One Fuse Power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172200" y="990600"/>
            <a:ext cx="2073306" cy="505491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4648200" cy="1938992"/>
          </a:xfrm>
        </p:spPr>
        <p:txBody>
          <a:bodyPr/>
          <a:lstStyle/>
          <a:p>
            <a:r>
              <a:rPr lang="en-US" sz="2400" dirty="0"/>
              <a:t>A Typical Wiring Diagram Showing Multiple Switches and Bulbs Powered by One Fuse</a:t>
            </a:r>
          </a:p>
        </p:txBody>
      </p:sp>
    </p:spTree>
    <p:extLst>
      <p:ext uri="{BB962C8B-B14F-4D97-AF65-F5344CB8AC3E}">
        <p14:creationId xmlns:p14="http://schemas.microsoft.com/office/powerpoint/2010/main" val="8669808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42.33 Add a Relay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33800" y="1021814"/>
            <a:ext cx="4720596" cy="475153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667000" cy="4267200"/>
          </a:xfrm>
        </p:spPr>
        <p:txBody>
          <a:bodyPr/>
          <a:lstStyle/>
          <a:p>
            <a:r>
              <a:rPr lang="en-US" sz="2400" dirty="0"/>
              <a:t>To Add Additional Lighting, Simply Tap Into An Existing Light Wire And Connect A Relay. Whenever The Existing Light Is Turned On, The Coil Of The Relay Is Energized</a:t>
            </a:r>
          </a:p>
        </p:txBody>
      </p:sp>
    </p:spTree>
    <p:extLst>
      <p:ext uri="{BB962C8B-B14F-4D97-AF65-F5344CB8AC3E}">
        <p14:creationId xmlns:p14="http://schemas.microsoft.com/office/powerpoint/2010/main" val="22791460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1874"/>
            <a:ext cx="8229600" cy="646331"/>
          </a:xfrm>
        </p:spPr>
        <p:txBody>
          <a:bodyPr>
            <a:spAutoFit/>
          </a:bodyPr>
          <a:lstStyle/>
          <a:p>
            <a:r>
              <a:rPr lang="en-US" dirty="0"/>
              <a:t>Circuit Troubleshooting Procedure</a:t>
            </a:r>
            <a:endParaRPr lang="en-US" sz="2800" dirty="0"/>
          </a:p>
        </p:txBody>
      </p:sp>
      <p:sp>
        <p:nvSpPr>
          <p:cNvPr id="4" name="Content Placeholder 3"/>
          <p:cNvSpPr>
            <a:spLocks noGrp="1"/>
          </p:cNvSpPr>
          <p:nvPr>
            <p:ph idx="1"/>
          </p:nvPr>
        </p:nvSpPr>
        <p:spPr>
          <a:xfrm>
            <a:off x="457200" y="965299"/>
            <a:ext cx="8229600" cy="2616101"/>
          </a:xfrm>
        </p:spPr>
        <p:txBody>
          <a:bodyPr>
            <a:spAutoFit/>
          </a:bodyPr>
          <a:lstStyle/>
          <a:p>
            <a:r>
              <a:rPr lang="en-US" sz="2400" dirty="0"/>
              <a:t>Example: Backup lights are inoperative</a:t>
            </a:r>
          </a:p>
          <a:p>
            <a:pPr lvl="1"/>
            <a:r>
              <a:rPr lang="en-US" sz="2400" dirty="0"/>
              <a:t>Verify the malfunction</a:t>
            </a:r>
          </a:p>
          <a:p>
            <a:pPr lvl="1"/>
            <a:r>
              <a:rPr lang="en-US" sz="2400" dirty="0"/>
              <a:t>Check for everything else that does not operate correctly</a:t>
            </a:r>
          </a:p>
          <a:p>
            <a:pPr lvl="1"/>
            <a:r>
              <a:rPr lang="en-US" sz="2400" dirty="0"/>
              <a:t>Check fuse for backup lights</a:t>
            </a:r>
          </a:p>
          <a:p>
            <a:pPr lvl="1"/>
            <a:r>
              <a:rPr lang="en-US" sz="2400" dirty="0"/>
              <a:t>Check for voltage at the backup light socket</a:t>
            </a:r>
          </a:p>
        </p:txBody>
      </p:sp>
    </p:spTree>
    <p:extLst>
      <p:ext uri="{BB962C8B-B14F-4D97-AF65-F5344CB8AC3E}">
        <p14:creationId xmlns:p14="http://schemas.microsoft.com/office/powerpoint/2010/main" val="34277635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42.34 Check the Fuse First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43400" y="990600"/>
            <a:ext cx="3934223" cy="457108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87584" cy="1938992"/>
          </a:xfrm>
        </p:spPr>
        <p:txBody>
          <a:bodyPr/>
          <a:lstStyle/>
          <a:p>
            <a:r>
              <a:rPr lang="en-US" sz="2400" dirty="0"/>
              <a:t>Always Check the Simple Things First. Check the Fuse For the Circuit You are Testing</a:t>
            </a:r>
          </a:p>
        </p:txBody>
      </p:sp>
    </p:spTree>
    <p:extLst>
      <p:ext uri="{BB962C8B-B14F-4D97-AF65-F5344CB8AC3E}">
        <p14:creationId xmlns:p14="http://schemas.microsoft.com/office/powerpoint/2010/main" val="33491626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Test Fuse, Meter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est_fuse_meter">
            <a:hlinkClick r:id="" action="ppaction://media"/>
            <a:extLst>
              <a:ext uri="{FF2B5EF4-FFF2-40B4-BE49-F238E27FC236}">
                <a16:creationId xmlns:a16="http://schemas.microsoft.com/office/drawing/2014/main" id="{1FCC6C83-0CE2-AD98-6509-1AE824E4237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023575"/>
            <a:ext cx="9017644" cy="5072425"/>
          </a:xfrm>
          <a:prstGeom prst="rect">
            <a:avLst/>
          </a:prstGeom>
        </p:spPr>
      </p:pic>
    </p:spTree>
    <p:extLst>
      <p:ext uri="{BB962C8B-B14F-4D97-AF65-F5344CB8AC3E}">
        <p14:creationId xmlns:p14="http://schemas.microsoft.com/office/powerpoint/2010/main" val="352458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5570"/>
            <a:ext cx="8229600" cy="646331"/>
          </a:xfrm>
        </p:spPr>
        <p:txBody>
          <a:bodyPr>
            <a:spAutoFit/>
          </a:bodyPr>
          <a:lstStyle/>
          <a:p>
            <a:r>
              <a:rPr lang="en-US" dirty="0"/>
              <a:t>Locating a Short Circuit </a:t>
            </a:r>
            <a:r>
              <a:rPr lang="en-US" sz="2800" dirty="0"/>
              <a:t>(1 Of 3)</a:t>
            </a:r>
          </a:p>
        </p:txBody>
      </p:sp>
      <p:sp>
        <p:nvSpPr>
          <p:cNvPr id="4" name="Content Placeholder 3"/>
          <p:cNvSpPr>
            <a:spLocks noGrp="1"/>
          </p:cNvSpPr>
          <p:nvPr>
            <p:ph idx="1"/>
          </p:nvPr>
        </p:nvSpPr>
        <p:spPr>
          <a:xfrm>
            <a:off x="457200" y="1008995"/>
            <a:ext cx="8229600" cy="4401205"/>
          </a:xfrm>
        </p:spPr>
        <p:txBody>
          <a:bodyPr>
            <a:spAutoFit/>
          </a:bodyPr>
          <a:lstStyle/>
          <a:p>
            <a:r>
              <a:rPr lang="en-US" sz="2400" dirty="0"/>
              <a:t>Definition</a:t>
            </a:r>
          </a:p>
          <a:p>
            <a:pPr lvl="1"/>
            <a:r>
              <a:rPr lang="en-US" sz="2400" dirty="0"/>
              <a:t>A short circuit is an electrical connection to another wire or to ground before the current flows through some or all of the resistance in the circuit.</a:t>
            </a:r>
          </a:p>
          <a:p>
            <a:r>
              <a:rPr lang="en-US" sz="2400" dirty="0"/>
              <a:t>Fuse Replacement Method</a:t>
            </a:r>
          </a:p>
          <a:p>
            <a:pPr lvl="1"/>
            <a:r>
              <a:rPr lang="en-US" sz="2400" dirty="0"/>
              <a:t>Disconnect one component at a time and then replace the fuse. Not the preferred method.</a:t>
            </a:r>
          </a:p>
          <a:p>
            <a:r>
              <a:rPr lang="en-US" sz="2400" dirty="0"/>
              <a:t>Circuit Breaker Method</a:t>
            </a:r>
          </a:p>
          <a:p>
            <a:pPr lvl="1"/>
            <a:r>
              <a:rPr lang="en-US" sz="2400" dirty="0"/>
              <a:t>The circuit breaker alternately opens and closes the circuit, protecting the wiring from overheating.</a:t>
            </a:r>
          </a:p>
        </p:txBody>
      </p:sp>
    </p:spTree>
    <p:extLst>
      <p:ext uri="{BB962C8B-B14F-4D97-AF65-F5344CB8AC3E}">
        <p14:creationId xmlns:p14="http://schemas.microsoft.com/office/powerpoint/2010/main" val="18685955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5570"/>
            <a:ext cx="8229600" cy="646331"/>
          </a:xfrm>
        </p:spPr>
        <p:txBody>
          <a:bodyPr>
            <a:spAutoFit/>
          </a:bodyPr>
          <a:lstStyle/>
          <a:p>
            <a:r>
              <a:rPr lang="en-US" dirty="0"/>
              <a:t>Locating a Short Circuit </a:t>
            </a:r>
            <a:r>
              <a:rPr lang="en-US" sz="2800" dirty="0"/>
              <a:t>(2 Of 3)</a:t>
            </a:r>
          </a:p>
        </p:txBody>
      </p:sp>
      <p:sp>
        <p:nvSpPr>
          <p:cNvPr id="4" name="Content Placeholder 3"/>
          <p:cNvSpPr>
            <a:spLocks noGrp="1"/>
          </p:cNvSpPr>
          <p:nvPr>
            <p:ph idx="1"/>
          </p:nvPr>
        </p:nvSpPr>
        <p:spPr>
          <a:xfrm>
            <a:off x="457200" y="1008995"/>
            <a:ext cx="8229600" cy="4401205"/>
          </a:xfrm>
        </p:spPr>
        <p:txBody>
          <a:bodyPr>
            <a:spAutoFit/>
          </a:bodyPr>
          <a:lstStyle/>
          <a:p>
            <a:r>
              <a:rPr lang="en-US" sz="2400" dirty="0"/>
              <a:t>Test Light Method</a:t>
            </a:r>
          </a:p>
          <a:p>
            <a:pPr lvl="1"/>
            <a:r>
              <a:rPr lang="en-US" sz="2400" dirty="0"/>
              <a:t>Remove the blown fuse and connect a test light to the terminals of the fuse holder (polarity does not matter).</a:t>
            </a:r>
          </a:p>
          <a:p>
            <a:r>
              <a:rPr lang="en-US" sz="2400" dirty="0"/>
              <a:t>Buzzer Method</a:t>
            </a:r>
          </a:p>
          <a:p>
            <a:pPr lvl="1"/>
            <a:r>
              <a:rPr lang="en-US" sz="2400" dirty="0"/>
              <a:t>The buzzer method is similar to the test light method, but uses a buzzer to replace a fuse and act as an electrical load.</a:t>
            </a:r>
          </a:p>
          <a:p>
            <a:r>
              <a:rPr lang="en-US" sz="2400" dirty="0"/>
              <a:t>Ohmmeter Method</a:t>
            </a:r>
          </a:p>
          <a:p>
            <a:pPr lvl="1"/>
            <a:r>
              <a:rPr lang="en-US" sz="2400" dirty="0"/>
              <a:t>Remove power from the circuit and measure continuity to ground.</a:t>
            </a:r>
          </a:p>
        </p:txBody>
      </p:sp>
    </p:spTree>
    <p:extLst>
      <p:ext uri="{BB962C8B-B14F-4D97-AF65-F5344CB8AC3E}">
        <p14:creationId xmlns:p14="http://schemas.microsoft.com/office/powerpoint/2010/main" val="2277877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6434"/>
            <a:ext cx="8229600" cy="646331"/>
          </a:xfrm>
        </p:spPr>
        <p:txBody>
          <a:bodyPr/>
          <a:lstStyle/>
          <a:p>
            <a:r>
              <a:rPr lang="en-US" dirty="0"/>
              <a:t>Chart 42.1 Wire Colors</a:t>
            </a:r>
          </a:p>
        </p:txBody>
      </p:sp>
      <p:graphicFrame>
        <p:nvGraphicFramePr>
          <p:cNvPr id="6" name="Content Placeholder 5"/>
          <p:cNvGraphicFramePr>
            <a:graphicFrameLocks noGrp="1"/>
          </p:cNvGraphicFramePr>
          <p:nvPr>
            <p:ph sz="quarter" idx="14"/>
            <p:extLst>
              <p:ext uri="{D42A27DB-BD31-4B8C-83A1-F6EECF244321}">
                <p14:modId xmlns:p14="http://schemas.microsoft.com/office/powerpoint/2010/main" val="140554678"/>
              </p:ext>
            </p:extLst>
          </p:nvPr>
        </p:nvGraphicFramePr>
        <p:xfrm>
          <a:off x="2514600" y="1066806"/>
          <a:ext cx="4114800" cy="4419594"/>
        </p:xfrm>
        <a:graphic>
          <a:graphicData uri="http://schemas.openxmlformats.org/drawingml/2006/table">
            <a:tbl>
              <a:tblPr firstRow="1"/>
              <a:tblGrid>
                <a:gridCol w="2097444">
                  <a:extLst>
                    <a:ext uri="{9D8B030D-6E8A-4147-A177-3AD203B41FA5}">
                      <a16:colId xmlns:a16="http://schemas.microsoft.com/office/drawing/2014/main" val="20000"/>
                    </a:ext>
                  </a:extLst>
                </a:gridCol>
                <a:gridCol w="2017356">
                  <a:extLst>
                    <a:ext uri="{9D8B030D-6E8A-4147-A177-3AD203B41FA5}">
                      <a16:colId xmlns:a16="http://schemas.microsoft.com/office/drawing/2014/main" val="20001"/>
                    </a:ext>
                  </a:extLst>
                </a:gridCol>
              </a:tblGrid>
              <a:tr h="245533">
                <a:tc>
                  <a:txBody>
                    <a:bodyPr/>
                    <a:lstStyle/>
                    <a:p>
                      <a:pPr marL="0" marR="0" algn="ctr">
                        <a:lnSpc>
                          <a:spcPct val="107000"/>
                        </a:lnSpc>
                        <a:spcBef>
                          <a:spcPts val="0"/>
                        </a:spcBef>
                        <a:spcAft>
                          <a:spcPts val="800"/>
                        </a:spcAft>
                      </a:pPr>
                      <a:r>
                        <a:rPr lang="en-US"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ABBREVIATION</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28575" cap="flat" cmpd="sng" algn="ctr">
                      <a:solidFill>
                        <a:srgbClr val="63717A"/>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chemeClr val="accent2"/>
                    </a:solidFill>
                  </a:tcPr>
                </a:tc>
                <a:tc>
                  <a:txBody>
                    <a:bodyPr/>
                    <a:lstStyle/>
                    <a:p>
                      <a:pPr marL="0" marR="0" algn="ctr">
                        <a:lnSpc>
                          <a:spcPct val="107000"/>
                        </a:lnSpc>
                        <a:spcBef>
                          <a:spcPts val="0"/>
                        </a:spcBef>
                        <a:spcAft>
                          <a:spcPts val="800"/>
                        </a:spcAft>
                      </a:pPr>
                      <a:r>
                        <a:rPr lang="en-US" sz="14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COLOR</a:t>
                      </a:r>
                      <a:endPar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28575" cap="flat" cmpd="sng" algn="ctr">
                      <a:solidFill>
                        <a:srgbClr val="63717A"/>
                      </a:solidFill>
                      <a:prstDash val="solid"/>
                      <a:round/>
                      <a:headEnd type="none" w="med" len="med"/>
                      <a:tailEnd type="none" w="med" len="med"/>
                    </a:lnT>
                    <a:lnB w="12700" cap="flat" cmpd="sng" algn="ctr">
                      <a:solidFill>
                        <a:srgbClr val="4F6B79"/>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245533">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BRN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Brown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1"/>
                  </a:ext>
                </a:extLst>
              </a:tr>
              <a:tr h="245533">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BLK</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Black</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2"/>
                  </a:ext>
                </a:extLst>
              </a:tr>
              <a:tr h="245533">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GRN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Green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3"/>
                  </a:ext>
                </a:extLst>
              </a:tr>
              <a:tr h="245533">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WHT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White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4"/>
                  </a:ext>
                </a:extLst>
              </a:tr>
              <a:tr h="245533">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PPL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Purple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5"/>
                  </a:ext>
                </a:extLst>
              </a:tr>
              <a:tr h="245533">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PNK</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Pink</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6"/>
                  </a:ext>
                </a:extLst>
              </a:tr>
              <a:tr h="245533">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TAN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Tan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7"/>
                  </a:ext>
                </a:extLst>
              </a:tr>
              <a:tr h="245533">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BLU</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Blue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8"/>
                  </a:ext>
                </a:extLst>
              </a:tr>
              <a:tr h="245533">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YEL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Yellow</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9"/>
                  </a:ext>
                </a:extLst>
              </a:tr>
              <a:tr h="245533">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ORN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Orange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10"/>
                  </a:ext>
                </a:extLst>
              </a:tr>
              <a:tr h="245533">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DK BLU</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Dark blue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11"/>
                  </a:ext>
                </a:extLst>
              </a:tr>
              <a:tr h="245533">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LT BLU</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Light blue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12"/>
                  </a:ext>
                </a:extLst>
              </a:tr>
              <a:tr h="245533">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DK GRN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Dark green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13"/>
                  </a:ext>
                </a:extLst>
              </a:tr>
              <a:tr h="245533">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LT GRN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Light green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14"/>
                  </a:ext>
                </a:extLst>
              </a:tr>
              <a:tr h="245533">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RED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Red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15"/>
                  </a:ext>
                </a:extLst>
              </a:tr>
              <a:tr h="245533">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GRY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Gray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16"/>
                  </a:ext>
                </a:extLst>
              </a:tr>
              <a:tr h="245533">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VIO</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a:txBody>
                    <a:bodyPr/>
                    <a:lstStyle/>
                    <a:p>
                      <a:pPr marL="0" marR="0">
                        <a:lnSpc>
                          <a:spcPct val="107000"/>
                        </a:lnSpc>
                        <a:spcBef>
                          <a:spcPts val="0"/>
                        </a:spcBef>
                        <a:spcAft>
                          <a:spcPts val="800"/>
                        </a:spcAft>
                      </a:pPr>
                      <a:r>
                        <a:rPr lang="en-US" sz="1400" dirty="0">
                          <a:effectLst/>
                          <a:latin typeface="Arial" panose="020B0604020202020204" pitchFamily="34" charset="0"/>
                          <a:ea typeface="Calibri" panose="020F0502020204030204" pitchFamily="34" charset="0"/>
                          <a:cs typeface="Times New Roman" panose="02020603050405020304" pitchFamily="18" charset="0"/>
                        </a:rPr>
                        <a:t>Violet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25288692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7175"/>
            <a:ext cx="8229600" cy="646331"/>
          </a:xfrm>
        </p:spPr>
        <p:txBody>
          <a:bodyPr>
            <a:spAutoFit/>
          </a:bodyPr>
          <a:lstStyle/>
          <a:p>
            <a:r>
              <a:rPr lang="en-US" dirty="0"/>
              <a:t>Locating a Short Circuit </a:t>
            </a:r>
            <a:r>
              <a:rPr lang="en-US" sz="2800" dirty="0"/>
              <a:t>(3 Of 3)</a:t>
            </a:r>
          </a:p>
        </p:txBody>
      </p:sp>
      <p:sp>
        <p:nvSpPr>
          <p:cNvPr id="4" name="Content Placeholder 3"/>
          <p:cNvSpPr>
            <a:spLocks noGrp="1"/>
          </p:cNvSpPr>
          <p:nvPr>
            <p:ph idx="1"/>
          </p:nvPr>
        </p:nvSpPr>
        <p:spPr>
          <a:xfrm>
            <a:off x="457200" y="990600"/>
            <a:ext cx="8229600" cy="2667000"/>
          </a:xfrm>
        </p:spPr>
        <p:txBody>
          <a:bodyPr>
            <a:spAutoFit/>
          </a:bodyPr>
          <a:lstStyle/>
          <a:p>
            <a:r>
              <a:rPr lang="en-US" sz="2400" dirty="0"/>
              <a:t>Gauss Method</a:t>
            </a:r>
          </a:p>
          <a:p>
            <a:pPr lvl="1"/>
            <a:r>
              <a:rPr lang="en-US" sz="2400" dirty="0"/>
              <a:t>A Gauss gauge is a handheld meter that responds to weak magnetic fields.</a:t>
            </a:r>
          </a:p>
          <a:p>
            <a:r>
              <a:rPr lang="en-US" sz="2400" dirty="0"/>
              <a:t>Circuit Tracer</a:t>
            </a:r>
          </a:p>
          <a:p>
            <a:pPr lvl="1"/>
            <a:r>
              <a:rPr lang="en-US" sz="2400" dirty="0"/>
              <a:t>The tone is generated as long as there is a continuous electrical path along the circuit.</a:t>
            </a:r>
          </a:p>
        </p:txBody>
      </p:sp>
    </p:spTree>
    <p:extLst>
      <p:ext uri="{BB962C8B-B14F-4D97-AF65-F5344CB8AC3E}">
        <p14:creationId xmlns:p14="http://schemas.microsoft.com/office/powerpoint/2010/main" val="5965581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1371600"/>
            <a:ext cx="8089829" cy="4914451"/>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4133" y="228600"/>
            <a:ext cx="8229600" cy="1754326"/>
          </a:xfrm>
        </p:spPr>
        <p:txBody>
          <a:bodyPr/>
          <a:lstStyle/>
          <a:p>
            <a:r>
              <a:rPr lang="en-US" dirty="0"/>
              <a:t>Frequently Asked Question: Where to Start?</a:t>
            </a:r>
            <a:br>
              <a:rPr lang="en-US" dirty="0"/>
            </a:br>
            <a:r>
              <a:rPr lang="en-US" dirty="0"/>
              <a:t>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3214" y="2405683"/>
            <a:ext cx="7721600" cy="3693319"/>
          </a:xfrm>
        </p:spPr>
        <p:txBody>
          <a:bodyPr/>
          <a:lstStyle/>
          <a:p>
            <a:pPr marL="0" indent="0">
              <a:buNone/>
            </a:pPr>
            <a:r>
              <a:rPr lang="en-US" sz="1800" b="1" dirty="0"/>
              <a:t>Where to Start? </a:t>
            </a:r>
            <a:r>
              <a:rPr lang="en-US" sz="1800" dirty="0"/>
              <a:t>Where does a technician start the troubleshooting when using a wiring diagram? HINT 1 If the circuit contains a relay, start your diagnosis at the relay. The entire circuit can be tested at the terminals of the relay.  HINT 2 The easiest first step is to locate the unit on the schematic that is not working or not working correctly. a. Trace where the unit gets its ground connection.  b. Trace where the unit gets its power connection.  Often a ground is used by more than one component. Therefore, ensure that everything else is working correctly. If not, the fault may lie at the common ground (or power) connection. HINT 3 Divide circuit in half by locating a connector or a part of the circuit that can be accessed easily. heck for power and ground at this midpoint. This step could save you time.  HINT 4 Use fused jumper wire to substitute a ground or a power source to place a suspected switch or section of wire.</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811952" y="1675618"/>
            <a:ext cx="7304124"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9081178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71449"/>
            <a:ext cx="8229600" cy="1504951"/>
          </a:xfrm>
        </p:spPr>
        <p:txBody>
          <a:bodyPr>
            <a:noAutofit/>
          </a:bodyPr>
          <a:lstStyle/>
          <a:p>
            <a:r>
              <a:rPr lang="en-US" sz="3200" dirty="0"/>
              <a:t>Figure</a:t>
            </a:r>
          </a:p>
        </p:txBody>
      </p:sp>
      <p:pic>
        <p:nvPicPr>
          <p:cNvPr id="9218" name="Picture 2" descr="A photo shows a pulsing circuit breaker connected to the terminals of a blown fuse in an electrical circuit. The circuit has various electrical compon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25" y="1820090"/>
            <a:ext cx="5986091" cy="4494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8831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42.35 Gauss Gauge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648200" y="990599"/>
            <a:ext cx="3708656" cy="512274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429000" cy="5016758"/>
          </a:xfrm>
        </p:spPr>
        <p:txBody>
          <a:bodyPr/>
          <a:lstStyle/>
          <a:p>
            <a:r>
              <a:rPr lang="en-US" sz="2000" dirty="0"/>
              <a:t>(a) After removing the blown fuse, a pulsing circuit breaker is connected to the terminals of the fuse. (b) The circuit breaker causes current to flow, then stop, then flow again, through the circuit up to the point of the short-to-ground. By observing the Gauss gauge, the location of the short is indicated near where the needle stops moving due to the magnetic field created by the flow of current through the wire</a:t>
            </a:r>
          </a:p>
        </p:txBody>
      </p:sp>
    </p:spTree>
    <p:extLst>
      <p:ext uri="{BB962C8B-B14F-4D97-AF65-F5344CB8AC3E}">
        <p14:creationId xmlns:p14="http://schemas.microsoft.com/office/powerpoint/2010/main" val="34597343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42.36 Gauss Gauge Method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38600" y="1012371"/>
            <a:ext cx="4437056" cy="483356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89857" y="990600"/>
            <a:ext cx="3087584" cy="2308324"/>
          </a:xfrm>
        </p:spPr>
        <p:txBody>
          <a:bodyPr/>
          <a:lstStyle/>
          <a:p>
            <a:r>
              <a:rPr lang="en-US" sz="2400" dirty="0"/>
              <a:t>A Gauss Gauge Can be Used to Determine the Location of a Short Circuit Even Behind a Metal Panel</a:t>
            </a:r>
          </a:p>
        </p:txBody>
      </p:sp>
    </p:spTree>
    <p:extLst>
      <p:ext uri="{BB962C8B-B14F-4D97-AF65-F5344CB8AC3E}">
        <p14:creationId xmlns:p14="http://schemas.microsoft.com/office/powerpoint/2010/main" val="3419233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42.37 Tone Generator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866900" y="990600"/>
            <a:ext cx="5410200" cy="410982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14400" y="5334000"/>
            <a:ext cx="7315200" cy="707886"/>
          </a:xfrm>
        </p:spPr>
        <p:txBody>
          <a:bodyPr/>
          <a:lstStyle/>
          <a:p>
            <a:r>
              <a:rPr lang="en-US" sz="2000" dirty="0"/>
              <a:t>A Tone Generator–Type Tester Used to Locate Open Circuits and Circuits That are Shorted-to-Ground</a:t>
            </a:r>
          </a:p>
        </p:txBody>
      </p:sp>
    </p:spTree>
    <p:extLst>
      <p:ext uri="{BB962C8B-B14F-4D97-AF65-F5344CB8AC3E}">
        <p14:creationId xmlns:p14="http://schemas.microsoft.com/office/powerpoint/2010/main" val="28796106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42.38 Tone Generator Method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327180" y="954361"/>
            <a:ext cx="6489639" cy="397363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90600" y="5029200"/>
            <a:ext cx="7391400" cy="1015663"/>
          </a:xfrm>
        </p:spPr>
        <p:txBody>
          <a:bodyPr/>
          <a:lstStyle/>
          <a:p>
            <a:r>
              <a:rPr lang="en-US" sz="2000" dirty="0"/>
              <a:t>To Check for a Short-to-Ground Using a Tone Generator, Connect the Black Transmitter Lead to a Good Chassis Ground and the Red Lead to the Load Side of the Fuse Terminal</a:t>
            </a:r>
          </a:p>
        </p:txBody>
      </p:sp>
    </p:spTree>
    <p:extLst>
      <p:ext uri="{BB962C8B-B14F-4D97-AF65-F5344CB8AC3E}">
        <p14:creationId xmlns:p14="http://schemas.microsoft.com/office/powerpoint/2010/main" val="14196729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Tone Generator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one_Generator_A6_Chapter_45">
            <a:hlinkClick r:id="" action="ppaction://media"/>
            <a:extLst>
              <a:ext uri="{FF2B5EF4-FFF2-40B4-BE49-F238E27FC236}">
                <a16:creationId xmlns:a16="http://schemas.microsoft.com/office/drawing/2014/main" id="{6AF5D57C-D458-117D-8029-343D595B266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3790" y="1248056"/>
            <a:ext cx="8660219" cy="4871373"/>
          </a:xfrm>
          <a:prstGeom prst="rect">
            <a:avLst/>
          </a:prstGeom>
        </p:spPr>
      </p:pic>
    </p:spTree>
    <p:extLst>
      <p:ext uri="{BB962C8B-B14F-4D97-AF65-F5344CB8AC3E}">
        <p14:creationId xmlns:p14="http://schemas.microsoft.com/office/powerpoint/2010/main" val="161364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2710"/>
            <a:ext cx="8229600" cy="646331"/>
          </a:xfrm>
        </p:spPr>
        <p:txBody>
          <a:bodyPr>
            <a:spAutoFit/>
          </a:bodyPr>
          <a:lstStyle/>
          <a:p>
            <a:r>
              <a:rPr lang="en-US" dirty="0"/>
              <a:t>Question 3: ?</a:t>
            </a:r>
            <a:endParaRPr lang="en-US" sz="2800" dirty="0"/>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t>How can a tone generator be used to locate a short circuit?</a:t>
            </a:r>
          </a:p>
        </p:txBody>
      </p:sp>
    </p:spTree>
    <p:extLst>
      <p:ext uri="{BB962C8B-B14F-4D97-AF65-F5344CB8AC3E}">
        <p14:creationId xmlns:p14="http://schemas.microsoft.com/office/powerpoint/2010/main" val="15318842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7175"/>
            <a:ext cx="8229600" cy="646331"/>
          </a:xfrm>
        </p:spPr>
        <p:txBody>
          <a:bodyPr>
            <a:spAutoFit/>
          </a:bodyPr>
          <a:lstStyle/>
          <a:p>
            <a:r>
              <a:rPr lang="en-US" dirty="0"/>
              <a:t>Answer 3</a:t>
            </a:r>
            <a:endParaRPr lang="en-US" sz="2800" dirty="0"/>
          </a:p>
        </p:txBody>
      </p:sp>
      <p:sp>
        <p:nvSpPr>
          <p:cNvPr id="4" name="Content Placeholder 3"/>
          <p:cNvSpPr>
            <a:spLocks noGrp="1"/>
          </p:cNvSpPr>
          <p:nvPr>
            <p:ph idx="1"/>
          </p:nvPr>
        </p:nvSpPr>
        <p:spPr>
          <a:xfrm>
            <a:off x="457200" y="990600"/>
            <a:ext cx="8229600" cy="457200"/>
          </a:xfrm>
        </p:spPr>
        <p:txBody>
          <a:bodyPr>
            <a:spAutoFit/>
          </a:bodyPr>
          <a:lstStyle/>
          <a:p>
            <a:pPr marL="0" indent="0">
              <a:buNone/>
            </a:pPr>
            <a:r>
              <a:rPr lang="en-US" sz="2400" dirty="0"/>
              <a:t>When the circuit is shorted the generator will emit a tone.</a:t>
            </a:r>
          </a:p>
        </p:txBody>
      </p:sp>
    </p:spTree>
    <p:extLst>
      <p:ext uri="{BB962C8B-B14F-4D97-AF65-F5344CB8AC3E}">
        <p14:creationId xmlns:p14="http://schemas.microsoft.com/office/powerpoint/2010/main" val="692125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42.2 Wiring Diagram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409700" y="1008629"/>
            <a:ext cx="6324600" cy="378611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15156" y="4860706"/>
            <a:ext cx="7913688" cy="1200329"/>
          </a:xfrm>
        </p:spPr>
        <p:txBody>
          <a:bodyPr/>
          <a:lstStyle/>
          <a:p>
            <a:r>
              <a:rPr lang="en-US" sz="2400" dirty="0"/>
              <a:t>Typical section of a wiring diagram. Notice that the wire color changes at connection C210. The “0.8” represents the metric wire size in square millimeters</a:t>
            </a:r>
          </a:p>
        </p:txBody>
      </p:sp>
    </p:spTree>
    <p:extLst>
      <p:ext uri="{BB962C8B-B14F-4D97-AF65-F5344CB8AC3E}">
        <p14:creationId xmlns:p14="http://schemas.microsoft.com/office/powerpoint/2010/main" val="14444737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8547"/>
            <a:ext cx="8229600" cy="646331"/>
          </a:xfrm>
        </p:spPr>
        <p:txBody>
          <a:bodyPr>
            <a:spAutoFit/>
          </a:bodyPr>
          <a:lstStyle/>
          <a:p>
            <a:r>
              <a:rPr lang="en-US" dirty="0"/>
              <a:t>Electrical Troubleshooting Guide</a:t>
            </a:r>
            <a:endParaRPr lang="en-US" sz="2800" dirty="0"/>
          </a:p>
        </p:txBody>
      </p:sp>
      <p:sp>
        <p:nvSpPr>
          <p:cNvPr id="4" name="Content Placeholder 3"/>
          <p:cNvSpPr>
            <a:spLocks noGrp="1"/>
          </p:cNvSpPr>
          <p:nvPr>
            <p:ph idx="1"/>
          </p:nvPr>
        </p:nvSpPr>
        <p:spPr>
          <a:xfrm>
            <a:off x="457200" y="1011972"/>
            <a:ext cx="8229600" cy="4093428"/>
          </a:xfrm>
        </p:spPr>
        <p:txBody>
          <a:bodyPr>
            <a:spAutoFit/>
          </a:bodyPr>
          <a:lstStyle/>
          <a:p>
            <a:r>
              <a:rPr lang="en-US" sz="2400" dirty="0"/>
              <a:t>When troubleshooting any electrical component, remember the following hints to identify the problem faster and more easily.</a:t>
            </a:r>
          </a:p>
          <a:p>
            <a:pPr lvl="1"/>
            <a:r>
              <a:rPr lang="en-US" sz="2400" dirty="0"/>
              <a:t>For a device to work, it must have power and ground.</a:t>
            </a:r>
          </a:p>
          <a:p>
            <a:pPr lvl="1"/>
            <a:r>
              <a:rPr lang="en-US" sz="2400" dirty="0"/>
              <a:t>If there is no power to a device, an open power side (blown fuse, etc.) is indicated.</a:t>
            </a:r>
          </a:p>
          <a:p>
            <a:pPr lvl="1"/>
            <a:r>
              <a:rPr lang="en-US" sz="2400" dirty="0"/>
              <a:t>If there is power on both sides of a device, an open ground is indicated.</a:t>
            </a:r>
          </a:p>
          <a:p>
            <a:pPr lvl="1"/>
            <a:r>
              <a:rPr lang="en-US" sz="2400" dirty="0"/>
              <a:t>If a fuse blows immediately, a grounded power-side wire is indicated.</a:t>
            </a:r>
          </a:p>
        </p:txBody>
      </p:sp>
    </p:spTree>
    <p:extLst>
      <p:ext uri="{BB962C8B-B14F-4D97-AF65-F5344CB8AC3E}">
        <p14:creationId xmlns:p14="http://schemas.microsoft.com/office/powerpoint/2010/main" val="13187126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3265"/>
            <a:ext cx="8229600" cy="646331"/>
          </a:xfrm>
        </p:spPr>
        <p:txBody>
          <a:bodyPr>
            <a:spAutoFit/>
          </a:bodyPr>
          <a:lstStyle/>
          <a:p>
            <a:r>
              <a:rPr lang="en-US" dirty="0"/>
              <a:t>Step-by-Step Troubleshooting</a:t>
            </a:r>
            <a:endParaRPr lang="en-US" sz="2800" dirty="0"/>
          </a:p>
        </p:txBody>
      </p:sp>
      <p:sp>
        <p:nvSpPr>
          <p:cNvPr id="4" name="Content Placeholder 3"/>
          <p:cNvSpPr>
            <a:spLocks noGrp="1"/>
          </p:cNvSpPr>
          <p:nvPr>
            <p:ph idx="1"/>
          </p:nvPr>
        </p:nvSpPr>
        <p:spPr>
          <a:xfrm>
            <a:off x="457200" y="1016690"/>
            <a:ext cx="8229600" cy="4393510"/>
          </a:xfrm>
        </p:spPr>
        <p:txBody>
          <a:bodyPr>
            <a:spAutoFit/>
          </a:bodyPr>
          <a:lstStyle/>
          <a:p>
            <a:r>
              <a:rPr lang="en-US" sz="2400" dirty="0"/>
              <a:t>Determine the customer concern</a:t>
            </a:r>
          </a:p>
          <a:p>
            <a:r>
              <a:rPr lang="en-US" sz="2400" dirty="0"/>
              <a:t>Verify the customer’s concern</a:t>
            </a:r>
          </a:p>
          <a:p>
            <a:r>
              <a:rPr lang="en-US" sz="2400" dirty="0"/>
              <a:t>Perform a thorough visual inspection</a:t>
            </a:r>
          </a:p>
          <a:p>
            <a:r>
              <a:rPr lang="en-US" sz="2400" dirty="0"/>
              <a:t>Check for technical service bulletins (</a:t>
            </a:r>
            <a:r>
              <a:rPr lang="en-US" sz="2400" spc="-300" dirty="0"/>
              <a:t>T S B </a:t>
            </a:r>
            <a:r>
              <a:rPr lang="en-US" sz="2400" dirty="0"/>
              <a:t>s)</a:t>
            </a:r>
          </a:p>
          <a:p>
            <a:r>
              <a:rPr lang="en-US" sz="2400" dirty="0"/>
              <a:t>Locate the wiring schematic</a:t>
            </a:r>
          </a:p>
          <a:p>
            <a:r>
              <a:rPr lang="en-US" sz="2400" dirty="0"/>
              <a:t>Check the factory service information</a:t>
            </a:r>
          </a:p>
          <a:p>
            <a:r>
              <a:rPr lang="en-US" sz="2400" dirty="0"/>
              <a:t>Determine the root cause and repair the vehicle</a:t>
            </a:r>
          </a:p>
          <a:p>
            <a:r>
              <a:rPr lang="en-US" sz="2400" dirty="0"/>
              <a:t>Verify the repair</a:t>
            </a:r>
          </a:p>
        </p:txBody>
      </p:sp>
    </p:spTree>
    <p:extLst>
      <p:ext uri="{BB962C8B-B14F-4D97-AF65-F5344CB8AC3E}">
        <p14:creationId xmlns:p14="http://schemas.microsoft.com/office/powerpoint/2010/main" val="39789919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42.39 Anti-Static Spray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181600" y="1023256"/>
            <a:ext cx="3191629" cy="493193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886200" cy="3046988"/>
          </a:xfrm>
        </p:spPr>
        <p:txBody>
          <a:bodyPr/>
          <a:lstStyle/>
          <a:p>
            <a:r>
              <a:rPr lang="en-US" sz="2400" dirty="0"/>
              <a:t>Anti-static Spray Can be Used by Customers to Prevent Being Shocked When They Touch a Metal Object Like the Door Handle</a:t>
            </a:r>
          </a:p>
        </p:txBody>
      </p:sp>
    </p:spTree>
    <p:extLst>
      <p:ext uri="{BB962C8B-B14F-4D97-AF65-F5344CB8AC3E}">
        <p14:creationId xmlns:p14="http://schemas.microsoft.com/office/powerpoint/2010/main" val="14158143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Electrical and Electronic Systems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(A6) Electrical/Electronic Systems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33353"/>
            <a:ext cx="8305800" cy="430887"/>
          </a:xfrm>
          <a:prstGeom prst="rect">
            <a:avLst/>
          </a:prstGeom>
          <a:noFill/>
        </p:spPr>
        <p:txBody>
          <a:bodyPr wrap="square" rtlCol="0">
            <a:spAutoFit/>
          </a:bodyPr>
          <a:lstStyle/>
          <a:p>
            <a:r>
              <a:rPr lang="en-US" sz="2200" dirty="0"/>
              <a:t>Animations Link: </a:t>
            </a:r>
            <a:r>
              <a:rPr lang="en-US" sz="2200" dirty="0">
                <a:hlinkClick r:id="rId4"/>
              </a:rPr>
              <a:t>(A6) Electrical/Electronic Systems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23825"/>
            <a:ext cx="8229600" cy="567581"/>
          </a:xfrm>
        </p:spPr>
        <p:txBody>
          <a:bodyPr lIns="0" tIns="0" rIns="0" bIns="0">
            <a:noAutofit/>
          </a:bodyPr>
          <a:lstStyle/>
          <a:p>
            <a:pPr>
              <a:spcBef>
                <a:spcPct val="0"/>
              </a:spcBef>
            </a:pPr>
            <a:r>
              <a:rPr lang="en-US" sz="3600" dirty="0"/>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42.3 Symbols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43400" y="990599"/>
            <a:ext cx="4039063" cy="510197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87584" cy="4524315"/>
          </a:xfrm>
        </p:spPr>
        <p:txBody>
          <a:bodyPr/>
          <a:lstStyle/>
          <a:p>
            <a:r>
              <a:rPr lang="en-US" sz="2400" dirty="0"/>
              <a:t>Typical Electrical and Electronic Symbols Used in Automotive Wiring and Circuit Diagrams. Both the Conventional and the Global Symbols are Shown Side-by-Side to Make Reading Schematics Easier</a:t>
            </a:r>
          </a:p>
        </p:txBody>
      </p:sp>
    </p:spTree>
    <p:extLst>
      <p:ext uri="{BB962C8B-B14F-4D97-AF65-F5344CB8AC3E}">
        <p14:creationId xmlns:p14="http://schemas.microsoft.com/office/powerpoint/2010/main" val="1731621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4378"/>
            <a:ext cx="8229600" cy="646331"/>
          </a:xfrm>
        </p:spPr>
        <p:txBody>
          <a:bodyPr>
            <a:spAutoFit/>
          </a:bodyPr>
          <a:lstStyle/>
          <a:p>
            <a:r>
              <a:rPr lang="en-US" dirty="0"/>
              <a:t>Question 1: ?</a:t>
            </a:r>
            <a:endParaRPr lang="en-US" sz="2800" dirty="0"/>
          </a:p>
        </p:txBody>
      </p:sp>
      <p:sp>
        <p:nvSpPr>
          <p:cNvPr id="4" name="Content Placeholder 3"/>
          <p:cNvSpPr>
            <a:spLocks noGrp="1"/>
          </p:cNvSpPr>
          <p:nvPr>
            <p:ph idx="1"/>
          </p:nvPr>
        </p:nvSpPr>
        <p:spPr>
          <a:xfrm>
            <a:off x="457200" y="997803"/>
            <a:ext cx="8229600" cy="830997"/>
          </a:xfrm>
        </p:spPr>
        <p:txBody>
          <a:bodyPr>
            <a:spAutoFit/>
          </a:bodyPr>
          <a:lstStyle/>
          <a:p>
            <a:pPr marL="0" indent="0">
              <a:buNone/>
            </a:pPr>
            <a:r>
              <a:rPr lang="en-US" sz="2400" dirty="0"/>
              <a:t>What are the two ways the wire size may be displayed on the schematic?</a:t>
            </a:r>
          </a:p>
        </p:txBody>
      </p:sp>
    </p:spTree>
    <p:extLst>
      <p:ext uri="{BB962C8B-B14F-4D97-AF65-F5344CB8AC3E}">
        <p14:creationId xmlns:p14="http://schemas.microsoft.com/office/powerpoint/2010/main" val="2671296408"/>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25489</TotalTime>
  <Words>4671</Words>
  <Application>Microsoft Office PowerPoint</Application>
  <PresentationFormat>On-screen Show (4:3)</PresentationFormat>
  <Paragraphs>381</Paragraphs>
  <Slides>74</Slides>
  <Notes>73</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74</vt:i4>
      </vt:variant>
    </vt:vector>
  </HeadingPairs>
  <TitlesOfParts>
    <vt:vector size="80" baseType="lpstr">
      <vt:lpstr>Arial</vt:lpstr>
      <vt:lpstr>Calibri</vt:lpstr>
      <vt:lpstr>Times New Roman</vt:lpstr>
      <vt:lpstr>Verdana</vt:lpstr>
      <vt:lpstr>Wingdings</vt:lpstr>
      <vt:lpstr>508 Lecture</vt:lpstr>
      <vt:lpstr>Automotive Technology: Principles, Diagnosis, and Service</vt:lpstr>
      <vt:lpstr>Learning Objectives </vt:lpstr>
      <vt:lpstr>Wiring Schematics And Symbols        (1 of 2)</vt:lpstr>
      <vt:lpstr>Wiring Schematics and Symbols        (2 of 2)</vt:lpstr>
      <vt:lpstr>Figure 42.1 Wire Color</vt:lpstr>
      <vt:lpstr>Chart 42.1 Wire Colors</vt:lpstr>
      <vt:lpstr>Figure 42.2 Wiring Diagram</vt:lpstr>
      <vt:lpstr>Figure 42.3 Symbols</vt:lpstr>
      <vt:lpstr>Question 1: ?</vt:lpstr>
      <vt:lpstr>Answer 1</vt:lpstr>
      <vt:lpstr>Schematic Symbols (1 of 4)</vt:lpstr>
      <vt:lpstr>Schematic Symbols (2 of 4)</vt:lpstr>
      <vt:lpstr>Schematic Symbols (3 of 4)</vt:lpstr>
      <vt:lpstr>Schematic Symbols (4 of 4)</vt:lpstr>
      <vt:lpstr>Figure 42.4 Typical Connector</vt:lpstr>
      <vt:lpstr>Figure 42.5 Battery Symbol</vt:lpstr>
      <vt:lpstr>Figure 42.6 Ground Symbol</vt:lpstr>
      <vt:lpstr>Figure 42.7 From + to -</vt:lpstr>
      <vt:lpstr>Figure 42.8 Terminal ID</vt:lpstr>
      <vt:lpstr>Figure 42.9 Splice</vt:lpstr>
      <vt:lpstr>Figure 42.10 Wires that Cross</vt:lpstr>
      <vt:lpstr>Animation: Working with Wiring Diagrams (Animation will automatically start)</vt:lpstr>
      <vt:lpstr>Figure 42.11 C, G, S Location</vt:lpstr>
      <vt:lpstr>Figure 42.12 Ground G305 </vt:lpstr>
      <vt:lpstr>Figure 42.13 Lightbulb Symbol</vt:lpstr>
      <vt:lpstr>Figure 42.14 Motor Symbol</vt:lpstr>
      <vt:lpstr>Figure 42.15 Resistor Symbol</vt:lpstr>
      <vt:lpstr>Figure 42.16 Rheostat</vt:lpstr>
      <vt:lpstr>Figure 42.17 Capacitors</vt:lpstr>
      <vt:lpstr>Figure 42.18 Heated Grid</vt:lpstr>
      <vt:lpstr>Figure 42.19 Dotted Box Part </vt:lpstr>
      <vt:lpstr>Figure 42.20 Solid Box Component</vt:lpstr>
      <vt:lpstr>Figure 42.21 Grounded Case</vt:lpstr>
      <vt:lpstr>Figure 42.22 Switch Symbols</vt:lpstr>
      <vt:lpstr>Figure 42.23 Momentary Switch</vt:lpstr>
      <vt:lpstr>Figure 42.24 Headlight Switch</vt:lpstr>
      <vt:lpstr>Question 2: ?</vt:lpstr>
      <vt:lpstr>Answer 2</vt:lpstr>
      <vt:lpstr>Relay Terminal Identification</vt:lpstr>
      <vt:lpstr>Figure 42.25 Relay Contacts</vt:lpstr>
      <vt:lpstr>Animation: Relay (Animation will automatically start)</vt:lpstr>
      <vt:lpstr>Figure 42.26 Four-Terminal Relay</vt:lpstr>
      <vt:lpstr>Figure 42.27 Typical Relay</vt:lpstr>
      <vt:lpstr>Frequently Asked Question: What Is the Difference between a Relay and a Solenoid </vt:lpstr>
      <vt:lpstr>Figure 42.28 Relay Positions</vt:lpstr>
      <vt:lpstr>Figure 42.29 Horn Circuit</vt:lpstr>
      <vt:lpstr>Figure 42.30 Solid-State Control</vt:lpstr>
      <vt:lpstr>Figure 42.31 Spike Reduction</vt:lpstr>
      <vt:lpstr>Locating an Open Circuit</vt:lpstr>
      <vt:lpstr>Animation: Series Circuit Open (Animation will automatically start)</vt:lpstr>
      <vt:lpstr>Animation: Parallel Circuit, Open (Animation will automatically start)</vt:lpstr>
      <vt:lpstr>Common Power Or Ground</vt:lpstr>
      <vt:lpstr>Figure 42.32 One Fuse Power</vt:lpstr>
      <vt:lpstr>Figure 42.33 Add a Relay</vt:lpstr>
      <vt:lpstr>Circuit Troubleshooting Procedure</vt:lpstr>
      <vt:lpstr>Figure 42.34 Check the Fuse First</vt:lpstr>
      <vt:lpstr>Animation: Test Fuse, Meter (Animation will automatically start)</vt:lpstr>
      <vt:lpstr>Locating a Short Circuit (1 Of 3)</vt:lpstr>
      <vt:lpstr>Locating a Short Circuit (2 Of 3)</vt:lpstr>
      <vt:lpstr>Locating a Short Circuit (3 Of 3)</vt:lpstr>
      <vt:lpstr>Frequently Asked Question: Where to Start?  </vt:lpstr>
      <vt:lpstr>Figure</vt:lpstr>
      <vt:lpstr>Figure 42.35 Gauss Gauge </vt:lpstr>
      <vt:lpstr>Figure 42.36 Gauss Gauge Method</vt:lpstr>
      <vt:lpstr>Figure 42.37 Tone Generator</vt:lpstr>
      <vt:lpstr>Figure 42.38 Tone Generator Method</vt:lpstr>
      <vt:lpstr>Animation: Tone Generator (Animation will automatically start)</vt:lpstr>
      <vt:lpstr>Question 3: ?</vt:lpstr>
      <vt:lpstr>Answer 3</vt:lpstr>
      <vt:lpstr>Electrical Troubleshooting Guide</vt:lpstr>
      <vt:lpstr>Step-by-Step Troubleshooting</vt:lpstr>
      <vt:lpstr>Figure 42.39 Anti-Static Spray</vt:lpstr>
      <vt:lpstr>Electrical and Electronic Systems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45, Wiring Schematics and Circuit Testing</dc:title>
  <dc:subject>2612-Automotive - Core</dc:subject>
  <dc:creator>James D. Halderman</dc:creator>
  <cp:keywords>CONTAINS NOTES</cp:keywords>
  <cp:lastModifiedBy>Glen Plants</cp:lastModifiedBy>
  <cp:revision>4928</cp:revision>
  <dcterms:created xsi:type="dcterms:W3CDTF">2014-07-14T20:04:21Z</dcterms:created>
  <dcterms:modified xsi:type="dcterms:W3CDTF">2023-06-19T16:24:42Z</dcterms:modified>
</cp:coreProperties>
</file>