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1161" r:id="rId2"/>
    <p:sldId id="1110" r:id="rId3"/>
    <p:sldId id="1149" r:id="rId4"/>
    <p:sldId id="1112" r:id="rId5"/>
    <p:sldId id="1150" r:id="rId6"/>
    <p:sldId id="1151" r:id="rId7"/>
    <p:sldId id="1152" r:id="rId8"/>
    <p:sldId id="1113" r:id="rId9"/>
    <p:sldId id="1164" r:id="rId10"/>
    <p:sldId id="1114" r:id="rId11"/>
    <p:sldId id="1165" r:id="rId12"/>
    <p:sldId id="1116" r:id="rId13"/>
    <p:sldId id="1166" r:id="rId14"/>
    <p:sldId id="1117" r:id="rId15"/>
    <p:sldId id="1167" r:id="rId16"/>
    <p:sldId id="1343" r:id="rId17"/>
    <p:sldId id="1118" r:id="rId18"/>
    <p:sldId id="1155" r:id="rId19"/>
    <p:sldId id="1156" r:id="rId20"/>
    <p:sldId id="1168" r:id="rId21"/>
    <p:sldId id="1169" r:id="rId22"/>
    <p:sldId id="1170" r:id="rId23"/>
    <p:sldId id="1121" r:id="rId24"/>
    <p:sldId id="1171" r:id="rId25"/>
    <p:sldId id="1344" r:id="rId26"/>
    <p:sldId id="1126" r:id="rId27"/>
    <p:sldId id="1172" r:id="rId28"/>
    <p:sldId id="1130" r:id="rId29"/>
    <p:sldId id="1159" r:id="rId30"/>
    <p:sldId id="1132" r:id="rId31"/>
    <p:sldId id="1143" r:id="rId32"/>
    <p:sldId id="1174" r:id="rId33"/>
    <p:sldId id="1145" r:id="rId34"/>
    <p:sldId id="1173" r:id="rId35"/>
    <p:sldId id="1204" r:id="rId36"/>
    <p:sldId id="10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
          <p15:clr>
            <a:srgbClr val="A4A3A4"/>
          </p15:clr>
        </p15:guide>
        <p15:guide id="10"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21" autoAdjust="0"/>
  </p:normalViewPr>
  <p:slideViewPr>
    <p:cSldViewPr>
      <p:cViewPr varScale="1">
        <p:scale>
          <a:sx n="99" d="100"/>
          <a:sy n="99" d="100"/>
        </p:scale>
        <p:origin x="1542" y="84"/>
      </p:cViewPr>
      <p:guideLst>
        <p:guide orient="horz" pos="2160"/>
        <p:guide pos="2880"/>
        <p:guide orient="horz" pos="3984"/>
        <p:guide orient="horz" pos="384"/>
        <p:guide orient="horz" pos="144"/>
        <p:guide orient="horz" pos="912"/>
        <p:guide orient="horz" pos="624"/>
        <p:guide orient="horz" pos="1248"/>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201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452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0144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927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0070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96634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720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8845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2813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1157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5683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time base is milliseconds (ms) and total time of an event that can be displayed.</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294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335412085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1527059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6463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jameshalderman.com/a6_vid_lib_page/"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jameshalderman.com/a6_anim_lib_pag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40</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lIns="0" tIns="45720" rIns="0" bIns="45720">
            <a:spAutoFit/>
          </a:bodyPr>
          <a:lstStyle/>
          <a:p>
            <a:r>
              <a:rPr lang="en-US" dirty="0"/>
              <a:t>Digital Storage Oscilloscopes </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415332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Scope Setup and Adjustments</a:t>
            </a:r>
          </a:p>
        </p:txBody>
      </p:sp>
      <p:sp>
        <p:nvSpPr>
          <p:cNvPr id="4" name="Content Placeholder 3"/>
          <p:cNvSpPr>
            <a:spLocks noGrp="1"/>
          </p:cNvSpPr>
          <p:nvPr>
            <p:ph idx="1"/>
          </p:nvPr>
        </p:nvSpPr>
        <p:spPr>
          <a:xfrm>
            <a:off x="457200" y="993874"/>
            <a:ext cx="8229600" cy="2816126"/>
          </a:xfrm>
        </p:spPr>
        <p:txBody>
          <a:bodyPr>
            <a:spAutoFit/>
          </a:bodyPr>
          <a:lstStyle/>
          <a:p>
            <a:r>
              <a:rPr lang="en-IN" sz="2400" dirty="0"/>
              <a:t>Setting the Time Base</a:t>
            </a:r>
          </a:p>
          <a:p>
            <a:pPr lvl="1"/>
            <a:r>
              <a:rPr lang="en-IN" sz="2400" dirty="0"/>
              <a:t>Setting time base means setting how much time is displayed in each block, called a division.</a:t>
            </a:r>
          </a:p>
          <a:p>
            <a:r>
              <a:rPr lang="en-IN" sz="2400" dirty="0"/>
              <a:t>Volts Per Division</a:t>
            </a:r>
          </a:p>
          <a:p>
            <a:r>
              <a:rPr lang="en-IN" sz="2400" dirty="0"/>
              <a:t>Volts per division, abbreviated </a:t>
            </a:r>
            <a:r>
              <a:rPr lang="en-IN" sz="2400" i="1" dirty="0"/>
              <a:t>V/div</a:t>
            </a:r>
            <a:r>
              <a:rPr lang="en-IN" sz="2400" dirty="0"/>
              <a:t>, should be set so that the entire anticipated waveform can be viewed.</a:t>
            </a:r>
          </a:p>
        </p:txBody>
      </p:sp>
    </p:spTree>
    <p:extLst>
      <p:ext uri="{BB962C8B-B14F-4D97-AF65-F5344CB8AC3E}">
        <p14:creationId xmlns:p14="http://schemas.microsoft.com/office/powerpoint/2010/main" val="262998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40.2 DSO Waveform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67200" y="1003851"/>
            <a:ext cx="4419600" cy="494767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318933" cy="3046988"/>
          </a:xfrm>
        </p:spPr>
        <p:txBody>
          <a:bodyPr/>
          <a:lstStyle/>
          <a:p>
            <a:r>
              <a:rPr lang="en-US" sz="2400" dirty="0"/>
              <a:t>The Digital Storage Oscilloscope    (D S O) Displays the Entire Waveform of a Throttle Position (T P) Sensor from Idle to Wide-Open Throttle and Returns to Idle</a:t>
            </a:r>
          </a:p>
        </p:txBody>
      </p:sp>
    </p:spTree>
    <p:extLst>
      <p:ext uri="{BB962C8B-B14F-4D97-AF65-F5344CB8AC3E}">
        <p14:creationId xmlns:p14="http://schemas.microsoft.com/office/powerpoint/2010/main" val="370921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5242"/>
            <a:ext cx="8229600" cy="646331"/>
          </a:xfrm>
        </p:spPr>
        <p:txBody>
          <a:bodyPr>
            <a:spAutoFit/>
          </a:bodyPr>
          <a:lstStyle/>
          <a:p>
            <a:r>
              <a:rPr lang="en-US" kern="0" spc="-450" dirty="0"/>
              <a:t>A </a:t>
            </a:r>
            <a:r>
              <a:rPr lang="en-US" dirty="0"/>
              <a:t>C Voltage</a:t>
            </a:r>
          </a:p>
        </p:txBody>
      </p:sp>
      <p:sp>
        <p:nvSpPr>
          <p:cNvPr id="4" name="Content Placeholder 3"/>
          <p:cNvSpPr>
            <a:spLocks noGrp="1"/>
          </p:cNvSpPr>
          <p:nvPr>
            <p:ph idx="1"/>
          </p:nvPr>
        </p:nvSpPr>
        <p:spPr>
          <a:xfrm>
            <a:off x="457200" y="1032064"/>
            <a:ext cx="8229600" cy="2015936"/>
          </a:xfrm>
        </p:spPr>
        <p:txBody>
          <a:bodyPr>
            <a:spAutoFit/>
          </a:bodyPr>
          <a:lstStyle/>
          <a:p>
            <a:r>
              <a:rPr lang="en-IN" sz="2400" dirty="0"/>
              <a:t>Definition</a:t>
            </a:r>
          </a:p>
          <a:p>
            <a:pPr lvl="1"/>
            <a:r>
              <a:rPr lang="en-IN" sz="2400" dirty="0"/>
              <a:t>Whereas direct current (</a:t>
            </a:r>
            <a:r>
              <a:rPr lang="en-IN" sz="2400" kern="0" spc="-350" dirty="0"/>
              <a:t>D </a:t>
            </a:r>
            <a:r>
              <a:rPr lang="en-IN" sz="2400" dirty="0"/>
              <a:t>C) flows in one direction, alternating current (</a:t>
            </a:r>
            <a:r>
              <a:rPr lang="en-IN" sz="2400" kern="0" spc="-350" dirty="0"/>
              <a:t>A </a:t>
            </a:r>
            <a:r>
              <a:rPr lang="en-IN" sz="2400" dirty="0"/>
              <a:t>C) voltage changes direction continuously. The voltage varies over time and the waveform is a sine wave.</a:t>
            </a:r>
          </a:p>
        </p:txBody>
      </p:sp>
    </p:spTree>
    <p:extLst>
      <p:ext uri="{BB962C8B-B14F-4D97-AF65-F5344CB8AC3E}">
        <p14:creationId xmlns:p14="http://schemas.microsoft.com/office/powerpoint/2010/main" val="369902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40.3 AC Voltage Varies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86430" y="1165599"/>
            <a:ext cx="7171140" cy="32004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883179" y="4648200"/>
            <a:ext cx="7422621" cy="1200329"/>
          </a:xfrm>
        </p:spPr>
        <p:txBody>
          <a:bodyPr/>
          <a:lstStyle/>
          <a:p>
            <a:r>
              <a:rPr lang="en-US" sz="2400" dirty="0"/>
              <a:t>AC voltage varies over time from positive voltage to negative voltage. The effective value (0.707 of peak) is the level of DC required to deliver the same power</a:t>
            </a:r>
          </a:p>
        </p:txBody>
      </p:sp>
    </p:spTree>
    <p:extLst>
      <p:ext uri="{BB962C8B-B14F-4D97-AF65-F5344CB8AC3E}">
        <p14:creationId xmlns:p14="http://schemas.microsoft.com/office/powerpoint/2010/main" val="365308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kern="0" spc="-450" dirty="0"/>
              <a:t>D </a:t>
            </a:r>
            <a:r>
              <a:rPr lang="en-US" dirty="0"/>
              <a:t>C and </a:t>
            </a:r>
            <a:r>
              <a:rPr lang="en-US" kern="0" spc="-450" dirty="0"/>
              <a:t>A </a:t>
            </a:r>
            <a:r>
              <a:rPr lang="en-US" dirty="0"/>
              <a:t>C Coupling</a:t>
            </a:r>
            <a:endParaRPr lang="en-US" sz="2800" dirty="0"/>
          </a:p>
        </p:txBody>
      </p:sp>
      <p:sp>
        <p:nvSpPr>
          <p:cNvPr id="4" name="Content Placeholder 3"/>
          <p:cNvSpPr>
            <a:spLocks noGrp="1"/>
          </p:cNvSpPr>
          <p:nvPr>
            <p:ph idx="1"/>
          </p:nvPr>
        </p:nvSpPr>
        <p:spPr>
          <a:xfrm>
            <a:off x="457200" y="995423"/>
            <a:ext cx="8229600" cy="3730525"/>
          </a:xfrm>
        </p:spPr>
        <p:txBody>
          <a:bodyPr>
            <a:spAutoFit/>
          </a:bodyPr>
          <a:lstStyle/>
          <a:p>
            <a:r>
              <a:rPr lang="en-IN" sz="2400" kern="0" spc="-350" dirty="0"/>
              <a:t>D </a:t>
            </a:r>
            <a:r>
              <a:rPr lang="en-IN" sz="2400" dirty="0"/>
              <a:t>C Coupling</a:t>
            </a:r>
          </a:p>
          <a:p>
            <a:pPr lvl="1"/>
            <a:r>
              <a:rPr lang="en-IN" sz="2400" kern="0" spc="-350" dirty="0"/>
              <a:t>D </a:t>
            </a:r>
            <a:r>
              <a:rPr lang="en-IN" sz="2400" dirty="0"/>
              <a:t>C coupling is the most used position on a scope because it allows the scope to display both </a:t>
            </a:r>
            <a:r>
              <a:rPr lang="en-IN" sz="2400" kern="0" spc="-350" dirty="0"/>
              <a:t>A </a:t>
            </a:r>
            <a:r>
              <a:rPr lang="en-IN" sz="2400" dirty="0"/>
              <a:t>C and </a:t>
            </a:r>
            <a:r>
              <a:rPr lang="en-IN" sz="2400" kern="0" spc="-350" dirty="0"/>
              <a:t>D </a:t>
            </a:r>
            <a:r>
              <a:rPr lang="en-IN" sz="2400" dirty="0"/>
              <a:t>C voltage signals present in the circuit.</a:t>
            </a:r>
          </a:p>
          <a:p>
            <a:r>
              <a:rPr lang="en-IN" sz="2400" kern="0" spc="-350" dirty="0"/>
              <a:t>A </a:t>
            </a:r>
            <a:r>
              <a:rPr lang="en-IN" sz="2400" dirty="0"/>
              <a:t>C Coupling</a:t>
            </a:r>
          </a:p>
          <a:p>
            <a:pPr lvl="1"/>
            <a:r>
              <a:rPr lang="en-IN" sz="2400" dirty="0"/>
              <a:t>When the </a:t>
            </a:r>
            <a:r>
              <a:rPr lang="en-IN" sz="2400" kern="0" spc="-350" dirty="0"/>
              <a:t>A </a:t>
            </a:r>
            <a:r>
              <a:rPr lang="en-IN" sz="2400" dirty="0"/>
              <a:t>C coupling position is selected, a capacitor is placed into the meter lead circuit, which effectively blocks all </a:t>
            </a:r>
            <a:r>
              <a:rPr lang="en-IN" sz="2400" kern="0" spc="-350" dirty="0"/>
              <a:t>D </a:t>
            </a:r>
            <a:r>
              <a:rPr lang="en-IN" sz="2400" dirty="0"/>
              <a:t>C voltage signals, but allows the </a:t>
            </a:r>
            <a:r>
              <a:rPr lang="en-IN" sz="2400" kern="0" spc="-350" dirty="0"/>
              <a:t>A </a:t>
            </a:r>
            <a:r>
              <a:rPr lang="en-IN" sz="2400" dirty="0"/>
              <a:t>C portion of the signal to pass and be displayed.</a:t>
            </a:r>
          </a:p>
        </p:txBody>
      </p:sp>
    </p:spTree>
    <p:extLst>
      <p:ext uri="{BB962C8B-B14F-4D97-AF65-F5344CB8AC3E}">
        <p14:creationId xmlns:p14="http://schemas.microsoft.com/office/powerpoint/2010/main" val="255651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40.4 Ripple Voltage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44883" y="1016000"/>
            <a:ext cx="4914106" cy="41656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1" y="990600"/>
            <a:ext cx="2971800" cy="3785652"/>
          </a:xfrm>
        </p:spPr>
        <p:txBody>
          <a:bodyPr/>
          <a:lstStyle/>
          <a:p>
            <a:r>
              <a:rPr lang="en-US" sz="2400" dirty="0"/>
              <a:t>Ripple voltage is created from the AC voltage from an alternator. Some AC ripple voltage is normal, but if the AC portion exceeds 0.5 V, then a bad diode is the most likely cause</a:t>
            </a:r>
          </a:p>
        </p:txBody>
      </p:sp>
    </p:spTree>
    <p:extLst>
      <p:ext uri="{BB962C8B-B14F-4D97-AF65-F5344CB8AC3E}">
        <p14:creationId xmlns:p14="http://schemas.microsoft.com/office/powerpoint/2010/main" val="18481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Oscilloscope, Display AC Ripple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cope_Display_A6_Chapter_43">
            <a:hlinkClick r:id="" action="ppaction://media"/>
            <a:extLst>
              <a:ext uri="{FF2B5EF4-FFF2-40B4-BE49-F238E27FC236}">
                <a16:creationId xmlns:a16="http://schemas.microsoft.com/office/drawing/2014/main" id="{79262BD5-897F-A445-8933-7BCD1F5B95A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984784"/>
            <a:ext cx="9144000" cy="5143500"/>
          </a:xfrm>
          <a:prstGeom prst="rect">
            <a:avLst/>
          </a:prstGeom>
        </p:spPr>
      </p:pic>
    </p:spTree>
    <p:extLst>
      <p:ext uri="{BB962C8B-B14F-4D97-AF65-F5344CB8AC3E}">
        <p14:creationId xmlns:p14="http://schemas.microsoft.com/office/powerpoint/2010/main" val="12022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Question 2: ?</a:t>
            </a:r>
            <a:endParaRPr lang="en-US" sz="2800" dirty="0"/>
          </a:p>
        </p:txBody>
      </p:sp>
      <p:sp>
        <p:nvSpPr>
          <p:cNvPr id="4" name="Content Placeholder 3"/>
          <p:cNvSpPr>
            <a:spLocks noGrp="1"/>
          </p:cNvSpPr>
          <p:nvPr>
            <p:ph idx="1"/>
          </p:nvPr>
        </p:nvSpPr>
        <p:spPr>
          <a:xfrm>
            <a:off x="457200" y="993875"/>
            <a:ext cx="8229600" cy="834925"/>
          </a:xfrm>
        </p:spPr>
        <p:txBody>
          <a:bodyPr>
            <a:spAutoFit/>
          </a:bodyPr>
          <a:lstStyle/>
          <a:p>
            <a:pPr marL="0" indent="0">
              <a:buNone/>
            </a:pPr>
            <a:r>
              <a:rPr lang="en-IN" sz="2400" dirty="0"/>
              <a:t>What is the difference between </a:t>
            </a:r>
            <a:r>
              <a:rPr lang="en-IN" sz="2400" kern="0" spc="-350" dirty="0"/>
              <a:t>D </a:t>
            </a:r>
            <a:r>
              <a:rPr lang="en-IN" sz="2400" dirty="0"/>
              <a:t>C coupling and </a:t>
            </a:r>
            <a:r>
              <a:rPr lang="en-IN" sz="2400" kern="0" spc="-350" dirty="0"/>
              <a:t>A </a:t>
            </a:r>
            <a:r>
              <a:rPr lang="en-IN" sz="2400" dirty="0"/>
              <a:t>C coupling?</a:t>
            </a:r>
          </a:p>
        </p:txBody>
      </p:sp>
    </p:spTree>
    <p:extLst>
      <p:ext uri="{BB962C8B-B14F-4D97-AF65-F5344CB8AC3E}">
        <p14:creationId xmlns:p14="http://schemas.microsoft.com/office/powerpoint/2010/main" val="101690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317"/>
            <a:ext cx="8229600" cy="646331"/>
          </a:xfrm>
        </p:spPr>
        <p:txBody>
          <a:bodyPr>
            <a:spAutoFit/>
          </a:bodyPr>
          <a:lstStyle/>
          <a:p>
            <a:r>
              <a:rPr lang="en-US" dirty="0"/>
              <a:t>Answer 2</a:t>
            </a:r>
            <a:endParaRPr lang="en-US" sz="2800" dirty="0"/>
          </a:p>
        </p:txBody>
      </p:sp>
      <p:sp>
        <p:nvSpPr>
          <p:cNvPr id="4" name="Content Placeholder 3"/>
          <p:cNvSpPr>
            <a:spLocks noGrp="1"/>
          </p:cNvSpPr>
          <p:nvPr>
            <p:ph idx="1"/>
          </p:nvPr>
        </p:nvSpPr>
        <p:spPr>
          <a:xfrm>
            <a:off x="457200" y="1021140"/>
            <a:ext cx="8229600" cy="1569660"/>
          </a:xfrm>
        </p:spPr>
        <p:txBody>
          <a:bodyPr>
            <a:spAutoFit/>
          </a:bodyPr>
          <a:lstStyle/>
          <a:p>
            <a:pPr marL="0" indent="0">
              <a:buNone/>
            </a:pPr>
            <a:r>
              <a:rPr lang="en-IN" sz="2400" dirty="0"/>
              <a:t>When the </a:t>
            </a:r>
            <a:r>
              <a:rPr lang="en-IN" sz="2400" kern="0" spc="-350" dirty="0"/>
              <a:t>A </a:t>
            </a:r>
            <a:r>
              <a:rPr lang="en-IN" sz="2400" dirty="0"/>
              <a:t>C coupling position is selected, a capacitor is placed into the meter lead circuit, which effectively blocks all </a:t>
            </a:r>
            <a:r>
              <a:rPr lang="en-IN" sz="2400" kern="0" spc="-350" dirty="0"/>
              <a:t>D </a:t>
            </a:r>
            <a:r>
              <a:rPr lang="en-IN" sz="2400" dirty="0"/>
              <a:t>C voltage signals, but allows the </a:t>
            </a:r>
            <a:r>
              <a:rPr lang="en-IN" sz="2400" kern="0" spc="-350" dirty="0"/>
              <a:t>A </a:t>
            </a:r>
            <a:r>
              <a:rPr lang="en-IN" sz="2400" dirty="0"/>
              <a:t>C portion of the signal to pass and be displayed.</a:t>
            </a:r>
          </a:p>
        </p:txBody>
      </p:sp>
    </p:spTree>
    <p:extLst>
      <p:ext uri="{BB962C8B-B14F-4D97-AF65-F5344CB8AC3E}">
        <p14:creationId xmlns:p14="http://schemas.microsoft.com/office/powerpoint/2010/main" val="387283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0504"/>
            <a:ext cx="8229600" cy="646331"/>
          </a:xfrm>
        </p:spPr>
        <p:txBody>
          <a:bodyPr>
            <a:spAutoFit/>
          </a:bodyPr>
          <a:lstStyle/>
          <a:p>
            <a:r>
              <a:rPr lang="en-US" dirty="0"/>
              <a:t>Pulse Trains</a:t>
            </a:r>
            <a:endParaRPr lang="en-US" sz="2800" dirty="0"/>
          </a:p>
        </p:txBody>
      </p:sp>
      <p:sp>
        <p:nvSpPr>
          <p:cNvPr id="4" name="Content Placeholder 3"/>
          <p:cNvSpPr>
            <a:spLocks noGrp="1"/>
          </p:cNvSpPr>
          <p:nvPr>
            <p:ph idx="1"/>
          </p:nvPr>
        </p:nvSpPr>
        <p:spPr>
          <a:xfrm>
            <a:off x="457200" y="997327"/>
            <a:ext cx="8229600" cy="4031873"/>
          </a:xfrm>
        </p:spPr>
        <p:txBody>
          <a:bodyPr>
            <a:spAutoFit/>
          </a:bodyPr>
          <a:lstStyle/>
          <a:p>
            <a:r>
              <a:rPr lang="en-IN" sz="2400" dirty="0"/>
              <a:t>Frequency</a:t>
            </a:r>
          </a:p>
          <a:p>
            <a:pPr lvl="1"/>
            <a:r>
              <a:rPr lang="en-IN" sz="2400" dirty="0"/>
              <a:t>Frequency is the number of cycles per second measured in hertz.</a:t>
            </a:r>
          </a:p>
          <a:p>
            <a:r>
              <a:rPr lang="en-IN" sz="2400" dirty="0"/>
              <a:t>Duty Cycle</a:t>
            </a:r>
          </a:p>
          <a:p>
            <a:pPr lvl="1"/>
            <a:r>
              <a:rPr lang="en-IN" sz="2400" dirty="0"/>
              <a:t>Duty cycle refers to the percentage of on-time of the signal during one complete cycle.</a:t>
            </a:r>
          </a:p>
          <a:p>
            <a:r>
              <a:rPr lang="en-IN" sz="2400" dirty="0"/>
              <a:t>Pulse Width</a:t>
            </a:r>
          </a:p>
          <a:p>
            <a:pPr lvl="1"/>
            <a:r>
              <a:rPr lang="en-IN" sz="2400" dirty="0"/>
              <a:t>The pulse width is a measure of the actual on-time measured in milliseconds.</a:t>
            </a:r>
          </a:p>
        </p:txBody>
      </p:sp>
    </p:spTree>
    <p:extLst>
      <p:ext uri="{BB962C8B-B14F-4D97-AF65-F5344CB8AC3E}">
        <p14:creationId xmlns:p14="http://schemas.microsoft.com/office/powerpoint/2010/main" val="206143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8229600" cy="646331"/>
          </a:xfrm>
        </p:spPr>
        <p:txBody>
          <a:bodyPr>
            <a:spAutoFit/>
          </a:bodyPr>
          <a:lstStyle/>
          <a:p>
            <a:r>
              <a:rPr lang="en-US" dirty="0"/>
              <a:t>Learning Objectives </a:t>
            </a:r>
            <a:r>
              <a:rPr lang="en-US" sz="2800" dirty="0"/>
              <a:t>(1 of 2)</a:t>
            </a:r>
          </a:p>
        </p:txBody>
      </p:sp>
      <p:sp>
        <p:nvSpPr>
          <p:cNvPr id="4" name="Content Placeholder 3"/>
          <p:cNvSpPr>
            <a:spLocks noGrp="1"/>
          </p:cNvSpPr>
          <p:nvPr>
            <p:ph idx="1"/>
          </p:nvPr>
        </p:nvSpPr>
        <p:spPr>
          <a:xfrm>
            <a:off x="457200" y="990600"/>
            <a:ext cx="8229600" cy="3077766"/>
          </a:xfrm>
        </p:spPr>
        <p:txBody>
          <a:bodyPr>
            <a:spAutoFit/>
          </a:bodyPr>
          <a:lstStyle/>
          <a:p>
            <a:pPr marL="676275" indent="-676275">
              <a:buNone/>
            </a:pPr>
            <a:r>
              <a:rPr lang="en-US" sz="2400" b="1" dirty="0">
                <a:solidFill>
                  <a:schemeClr val="bg2"/>
                </a:solidFill>
              </a:rPr>
              <a:t>40.1</a:t>
            </a:r>
            <a:r>
              <a:rPr lang="en-US" sz="2400" dirty="0"/>
              <a:t> Compare the different types of oscilloscopes.</a:t>
            </a:r>
          </a:p>
          <a:p>
            <a:pPr marL="676275" indent="-676275">
              <a:buNone/>
            </a:pPr>
            <a:r>
              <a:rPr lang="en-US" sz="2400" b="1" dirty="0">
                <a:solidFill>
                  <a:schemeClr val="bg2"/>
                </a:solidFill>
              </a:rPr>
              <a:t>40.2 </a:t>
            </a:r>
            <a:r>
              <a:rPr lang="en-US" sz="2400" dirty="0"/>
              <a:t>Explain scope setup and adjustments.</a:t>
            </a:r>
          </a:p>
          <a:p>
            <a:pPr marL="676275" indent="-676275">
              <a:buNone/>
            </a:pPr>
            <a:r>
              <a:rPr lang="en-US" sz="2400" b="1" dirty="0">
                <a:solidFill>
                  <a:schemeClr val="bg2"/>
                </a:solidFill>
              </a:rPr>
              <a:t>40.3 </a:t>
            </a:r>
            <a:r>
              <a:rPr lang="en-US" sz="2400" dirty="0"/>
              <a:t>Define AC voltage.</a:t>
            </a:r>
          </a:p>
          <a:p>
            <a:pPr marL="676275" indent="-676275">
              <a:buNone/>
            </a:pPr>
            <a:r>
              <a:rPr lang="en-US" sz="2400" b="1" dirty="0">
                <a:solidFill>
                  <a:schemeClr val="bg2"/>
                </a:solidFill>
              </a:rPr>
              <a:t>40.4 </a:t>
            </a:r>
            <a:r>
              <a:rPr lang="en-US" sz="2400" dirty="0"/>
              <a:t>Describe the use of DC or AC coupling when displaying waveforms on an oscilloscope.</a:t>
            </a:r>
          </a:p>
          <a:p>
            <a:pPr marL="676275" indent="-676275">
              <a:buNone/>
            </a:pPr>
            <a:r>
              <a:rPr lang="en-US" sz="2400" b="1" dirty="0">
                <a:solidFill>
                  <a:srgbClr val="007FA3"/>
                </a:solidFill>
              </a:rPr>
              <a:t>40.5</a:t>
            </a:r>
            <a:r>
              <a:rPr lang="en-US" sz="2400" dirty="0"/>
              <a:t> Explain how to interpret pulse trains on a scope.</a:t>
            </a:r>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40.5 Pulse Train</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3400" y="997225"/>
            <a:ext cx="4161278" cy="50487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429000" cy="3416320"/>
          </a:xfrm>
        </p:spPr>
        <p:txBody>
          <a:bodyPr/>
          <a:lstStyle/>
          <a:p>
            <a:r>
              <a:rPr lang="en-US" sz="2400" dirty="0"/>
              <a:t>A pulse train is any electrical signal that turns on and off, or goes high and low in a series of pulses. Ignition module and fuel-injector pulses are examples of a pulse train signal</a:t>
            </a:r>
          </a:p>
        </p:txBody>
      </p:sp>
    </p:spTree>
    <p:extLst>
      <p:ext uri="{BB962C8B-B14F-4D97-AF65-F5344CB8AC3E}">
        <p14:creationId xmlns:p14="http://schemas.microsoft.com/office/powerpoint/2010/main" val="427186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40.6 Complete Cycle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86400" y="990600"/>
            <a:ext cx="2800542" cy="515783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4038600" cy="4154984"/>
          </a:xfrm>
        </p:spPr>
        <p:txBody>
          <a:bodyPr/>
          <a:lstStyle/>
          <a:p>
            <a:r>
              <a:rPr lang="en-US" sz="2400" dirty="0"/>
              <a:t>(A) A scope representation of a complete cycle, showing both on-time and off-time (b) A meter display, indicating the on-time duty cycle in percentage (%). note the trigger and negative (−) symbol</a:t>
            </a:r>
          </a:p>
        </p:txBody>
      </p:sp>
    </p:spTree>
    <p:extLst>
      <p:ext uri="{BB962C8B-B14F-4D97-AF65-F5344CB8AC3E}">
        <p14:creationId xmlns:p14="http://schemas.microsoft.com/office/powerpoint/2010/main" val="1012487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40.7 Ground Control</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562600" y="991059"/>
            <a:ext cx="2810319" cy="515113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3962400" cy="2870016"/>
          </a:xfrm>
        </p:spPr>
        <p:txBody>
          <a:bodyPr/>
          <a:lstStyle/>
          <a:p>
            <a:r>
              <a:rPr lang="en-US" sz="2400" dirty="0"/>
              <a:t>Most automotive computer systems control the device by opening and closing the ground to the component.</a:t>
            </a:r>
          </a:p>
          <a:p>
            <a:endParaRPr lang="en-US" sz="2400" dirty="0"/>
          </a:p>
        </p:txBody>
      </p:sp>
    </p:spTree>
    <p:extLst>
      <p:ext uri="{BB962C8B-B14F-4D97-AF65-F5344CB8AC3E}">
        <p14:creationId xmlns:p14="http://schemas.microsoft.com/office/powerpoint/2010/main" val="75773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3779"/>
            <a:ext cx="8229600" cy="646331"/>
          </a:xfrm>
        </p:spPr>
        <p:txBody>
          <a:bodyPr>
            <a:spAutoFit/>
          </a:bodyPr>
          <a:lstStyle/>
          <a:p>
            <a:r>
              <a:rPr lang="en-US" dirty="0"/>
              <a:t>Number of Channels</a:t>
            </a:r>
            <a:endParaRPr lang="en-US" sz="2800" dirty="0"/>
          </a:p>
        </p:txBody>
      </p:sp>
      <p:sp>
        <p:nvSpPr>
          <p:cNvPr id="4" name="Content Placeholder 3"/>
          <p:cNvSpPr>
            <a:spLocks noGrp="1"/>
          </p:cNvSpPr>
          <p:nvPr>
            <p:ph idx="1"/>
          </p:nvPr>
        </p:nvSpPr>
        <p:spPr>
          <a:xfrm>
            <a:off x="457200" y="921127"/>
            <a:ext cx="8229600" cy="4031873"/>
          </a:xfrm>
        </p:spPr>
        <p:txBody>
          <a:bodyPr>
            <a:spAutoFit/>
          </a:bodyPr>
          <a:lstStyle/>
          <a:p>
            <a:r>
              <a:rPr lang="en-IN" sz="2400" dirty="0"/>
              <a:t>Single Channel</a:t>
            </a:r>
          </a:p>
          <a:p>
            <a:pPr lvl="1"/>
            <a:r>
              <a:rPr lang="en-IN" sz="2400" dirty="0"/>
              <a:t>A single-channel scope is capable of displaying only one sensor signal waveform at a time.</a:t>
            </a:r>
          </a:p>
          <a:p>
            <a:r>
              <a:rPr lang="en-IN" sz="2400" dirty="0"/>
              <a:t>Two Channel</a:t>
            </a:r>
          </a:p>
          <a:p>
            <a:pPr lvl="1"/>
            <a:r>
              <a:rPr lang="en-IN" sz="2400" dirty="0"/>
              <a:t>A two-channel scope can display the waveform from two separate sensors or components at the same time.</a:t>
            </a:r>
          </a:p>
          <a:p>
            <a:r>
              <a:rPr lang="en-IN" sz="2400" dirty="0"/>
              <a:t>Four Channel</a:t>
            </a:r>
          </a:p>
          <a:p>
            <a:pPr lvl="1"/>
            <a:r>
              <a:rPr lang="en-IN" sz="2400" dirty="0"/>
              <a:t>A four-channel scope allows the technician to view up to four different sensors or actuators on one display.</a:t>
            </a:r>
          </a:p>
        </p:txBody>
      </p:sp>
    </p:spTree>
    <p:extLst>
      <p:ext uri="{BB962C8B-B14F-4D97-AF65-F5344CB8AC3E}">
        <p14:creationId xmlns:p14="http://schemas.microsoft.com/office/powerpoint/2010/main" val="208830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40.8 Scope Channels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42721" y="990600"/>
            <a:ext cx="5044079" cy="3733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1" y="990600"/>
            <a:ext cx="2819400" cy="2057400"/>
          </a:xfrm>
        </p:spPr>
        <p:txBody>
          <a:bodyPr/>
          <a:lstStyle/>
          <a:p>
            <a:r>
              <a:rPr lang="en-US" sz="2400" dirty="0"/>
              <a:t>A two-channel scope being used to compare two signals on the same vehicle</a:t>
            </a:r>
          </a:p>
        </p:txBody>
      </p:sp>
    </p:spTree>
    <p:extLst>
      <p:ext uri="{BB962C8B-B14F-4D97-AF65-F5344CB8AC3E}">
        <p14:creationId xmlns:p14="http://schemas.microsoft.com/office/powerpoint/2010/main" val="343373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Oscilloscope Display, Dual Trace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cope_Display_Dual_Trace_A6_Chapter_43_and_A8_Chapter_70">
            <a:hlinkClick r:id="" action="ppaction://media"/>
            <a:extLst>
              <a:ext uri="{FF2B5EF4-FFF2-40B4-BE49-F238E27FC236}">
                <a16:creationId xmlns:a16="http://schemas.microsoft.com/office/drawing/2014/main" id="{3BFC4889-FDF8-BE29-1C19-6855FFEDA73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8633" y="1171822"/>
            <a:ext cx="8877300" cy="4993481"/>
          </a:xfrm>
          <a:prstGeom prst="rect">
            <a:avLst/>
          </a:prstGeom>
        </p:spPr>
      </p:pic>
    </p:spTree>
    <p:extLst>
      <p:ext uri="{BB962C8B-B14F-4D97-AF65-F5344CB8AC3E}">
        <p14:creationId xmlns:p14="http://schemas.microsoft.com/office/powerpoint/2010/main" val="9665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Triggers</a:t>
            </a:r>
            <a:endParaRPr lang="en-US" sz="2800" dirty="0"/>
          </a:p>
        </p:txBody>
      </p:sp>
      <p:sp>
        <p:nvSpPr>
          <p:cNvPr id="4" name="Content Placeholder 3"/>
          <p:cNvSpPr>
            <a:spLocks noGrp="1"/>
          </p:cNvSpPr>
          <p:nvPr>
            <p:ph idx="1"/>
          </p:nvPr>
        </p:nvSpPr>
        <p:spPr>
          <a:xfrm>
            <a:off x="457200" y="993875"/>
            <a:ext cx="8229600" cy="4416325"/>
          </a:xfrm>
        </p:spPr>
        <p:txBody>
          <a:bodyPr>
            <a:spAutoFit/>
          </a:bodyPr>
          <a:lstStyle/>
          <a:p>
            <a:r>
              <a:rPr lang="en-IN" sz="2400" dirty="0"/>
              <a:t>External Trigger</a:t>
            </a:r>
          </a:p>
          <a:p>
            <a:pPr lvl="1"/>
            <a:r>
              <a:rPr lang="en-IN" sz="2400" dirty="0"/>
              <a:t>An external trigger is when the waveform starts when a signal is received from another external source, rather than from the signal pickup lead.</a:t>
            </a:r>
          </a:p>
          <a:p>
            <a:r>
              <a:rPr lang="en-IN" sz="2400" dirty="0"/>
              <a:t>Trigger Level</a:t>
            </a:r>
          </a:p>
          <a:p>
            <a:pPr lvl="1"/>
            <a:r>
              <a:rPr lang="en-IN" sz="2400" dirty="0"/>
              <a:t>Trigger level is the voltage that must be detected by the scope before the pattern is displayed.</a:t>
            </a:r>
          </a:p>
          <a:p>
            <a:r>
              <a:rPr lang="en-IN" sz="2400" dirty="0"/>
              <a:t>Trigger Slope</a:t>
            </a:r>
          </a:p>
          <a:p>
            <a:pPr lvl="1"/>
            <a:r>
              <a:rPr lang="en-IN" sz="2400" dirty="0"/>
              <a:t>The trigger slope is the voltage direction that a waveform must have in order to start the display.</a:t>
            </a:r>
          </a:p>
        </p:txBody>
      </p:sp>
    </p:spTree>
    <p:extLst>
      <p:ext uri="{BB962C8B-B14F-4D97-AF65-F5344CB8AC3E}">
        <p14:creationId xmlns:p14="http://schemas.microsoft.com/office/powerpoint/2010/main" val="107752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40.9 Triggers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3" y="1030627"/>
            <a:ext cx="4484687" cy="372518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1020688"/>
            <a:ext cx="3200400" cy="4237112"/>
          </a:xfrm>
        </p:spPr>
        <p:txBody>
          <a:bodyPr/>
          <a:lstStyle/>
          <a:p>
            <a:r>
              <a:rPr lang="en-US" sz="2400" dirty="0"/>
              <a:t>(A) A symbol for a positive trigger—a trigger occurs at a rising (positive) edge of the signal (waveform). (B) a symbol for a negative trigger—a trigger occurs at a falling (negative) edge of the signal (waveform)</a:t>
            </a:r>
          </a:p>
        </p:txBody>
      </p:sp>
    </p:spTree>
    <p:extLst>
      <p:ext uri="{BB962C8B-B14F-4D97-AF65-F5344CB8AC3E}">
        <p14:creationId xmlns:p14="http://schemas.microsoft.com/office/powerpoint/2010/main" val="144482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Question 3: ?</a:t>
            </a:r>
          </a:p>
        </p:txBody>
      </p:sp>
      <p:sp>
        <p:nvSpPr>
          <p:cNvPr id="4" name="Content Placeholder 3"/>
          <p:cNvSpPr>
            <a:spLocks noGrp="1"/>
          </p:cNvSpPr>
          <p:nvPr>
            <p:ph idx="1"/>
          </p:nvPr>
        </p:nvSpPr>
        <p:spPr>
          <a:xfrm>
            <a:off x="457200" y="993875"/>
            <a:ext cx="8229600" cy="834925"/>
          </a:xfrm>
        </p:spPr>
        <p:txBody>
          <a:bodyPr>
            <a:spAutoFit/>
          </a:bodyPr>
          <a:lstStyle/>
          <a:p>
            <a:pPr marL="0" indent="0">
              <a:buNone/>
            </a:pPr>
            <a:r>
              <a:rPr lang="en-IN" sz="2400" dirty="0"/>
              <a:t>What is the difference between a positive trigger and a negative trigger?</a:t>
            </a:r>
          </a:p>
        </p:txBody>
      </p:sp>
    </p:spTree>
    <p:extLst>
      <p:ext uri="{BB962C8B-B14F-4D97-AF65-F5344CB8AC3E}">
        <p14:creationId xmlns:p14="http://schemas.microsoft.com/office/powerpoint/2010/main" val="4171660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Answer 3</a:t>
            </a:r>
          </a:p>
        </p:txBody>
      </p:sp>
      <p:sp>
        <p:nvSpPr>
          <p:cNvPr id="4" name="Content Placeholder 3"/>
          <p:cNvSpPr>
            <a:spLocks noGrp="1"/>
          </p:cNvSpPr>
          <p:nvPr>
            <p:ph idx="1"/>
          </p:nvPr>
        </p:nvSpPr>
        <p:spPr>
          <a:xfrm>
            <a:off x="457200" y="993875"/>
            <a:ext cx="8229600" cy="1200329"/>
          </a:xfrm>
        </p:spPr>
        <p:txBody>
          <a:bodyPr>
            <a:spAutoFit/>
          </a:bodyPr>
          <a:lstStyle/>
          <a:p>
            <a:pPr marL="0" indent="0">
              <a:buNone/>
            </a:pPr>
            <a:r>
              <a:rPr lang="en-US" sz="2400" dirty="0"/>
              <a:t>A positive trigger occurs at a rising (positive) edge of the signal (waveform) where a negative trigger occurs at a falling (negative) edge of the signal (waveform)</a:t>
            </a:r>
            <a:r>
              <a:rPr lang="en-IN" sz="2400" dirty="0"/>
              <a:t>.</a:t>
            </a:r>
          </a:p>
        </p:txBody>
      </p:sp>
    </p:spTree>
    <p:extLst>
      <p:ext uri="{BB962C8B-B14F-4D97-AF65-F5344CB8AC3E}">
        <p14:creationId xmlns:p14="http://schemas.microsoft.com/office/powerpoint/2010/main" val="32851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Learning Objectives </a:t>
            </a:r>
            <a:r>
              <a:rPr lang="en-US" sz="2800" dirty="0"/>
              <a:t>(2 of 2)</a:t>
            </a:r>
          </a:p>
        </p:txBody>
      </p:sp>
      <p:sp>
        <p:nvSpPr>
          <p:cNvPr id="4" name="Content Placeholder 3"/>
          <p:cNvSpPr>
            <a:spLocks noGrp="1"/>
          </p:cNvSpPr>
          <p:nvPr>
            <p:ph idx="1"/>
          </p:nvPr>
        </p:nvSpPr>
        <p:spPr>
          <a:xfrm>
            <a:off x="457200" y="990600"/>
            <a:ext cx="8229600" cy="2146742"/>
          </a:xfrm>
        </p:spPr>
        <p:txBody>
          <a:bodyPr>
            <a:spAutoFit/>
          </a:bodyPr>
          <a:lstStyle/>
          <a:p>
            <a:pPr marL="676275" indent="-676275">
              <a:buNone/>
            </a:pPr>
            <a:r>
              <a:rPr lang="en-US" sz="2400" b="1" dirty="0">
                <a:solidFill>
                  <a:schemeClr val="bg2"/>
                </a:solidFill>
              </a:rPr>
              <a:t>40.6 </a:t>
            </a:r>
            <a:r>
              <a:rPr lang="en-US" sz="2400" dirty="0"/>
              <a:t>Explain how to interpret channels on a scope.</a:t>
            </a:r>
          </a:p>
          <a:p>
            <a:pPr marL="676275" indent="-676275">
              <a:buNone/>
            </a:pPr>
            <a:r>
              <a:rPr lang="en-US" sz="2400" b="1" dirty="0">
                <a:solidFill>
                  <a:srgbClr val="007FA3"/>
                </a:solidFill>
              </a:rPr>
              <a:t>40.7 </a:t>
            </a:r>
            <a:r>
              <a:rPr lang="en-US" sz="2400" dirty="0"/>
              <a:t>Explain how to interpret triggers on a scope.</a:t>
            </a:r>
          </a:p>
          <a:p>
            <a:pPr marL="676275" indent="-676275">
              <a:buNone/>
            </a:pPr>
            <a:r>
              <a:rPr lang="en-US" sz="2400" b="1" dirty="0">
                <a:solidFill>
                  <a:schemeClr val="bg2"/>
                </a:solidFill>
              </a:rPr>
              <a:t>40.8 </a:t>
            </a:r>
            <a:r>
              <a:rPr lang="en-US" sz="2400" dirty="0"/>
              <a:t>Explain how to use a scope.</a:t>
            </a:r>
          </a:p>
          <a:p>
            <a:pPr marL="676275" indent="-676275">
              <a:buNone/>
            </a:pPr>
            <a:r>
              <a:rPr lang="en-US" sz="2400" b="1" dirty="0">
                <a:solidFill>
                  <a:schemeClr val="bg2"/>
                </a:solidFill>
              </a:rPr>
              <a:t>40.9 </a:t>
            </a:r>
            <a:r>
              <a:rPr lang="en-US" sz="2400" dirty="0"/>
              <a:t>Discuss graphing multimeters and scan</a:t>
            </a:r>
            <a:r>
              <a:rPr lang="en-IN" sz="2400" dirty="0"/>
              <a:t>.</a:t>
            </a:r>
            <a:endParaRPr lang="en-US" sz="2400" dirty="0"/>
          </a:p>
        </p:txBody>
      </p:sp>
    </p:spTree>
    <p:extLst>
      <p:ext uri="{BB962C8B-B14F-4D97-AF65-F5344CB8AC3E}">
        <p14:creationId xmlns:p14="http://schemas.microsoft.com/office/powerpoint/2010/main" val="299973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8052"/>
            <a:ext cx="8229600" cy="646331"/>
          </a:xfrm>
        </p:spPr>
        <p:txBody>
          <a:bodyPr>
            <a:spAutoFit/>
          </a:bodyPr>
          <a:lstStyle/>
          <a:p>
            <a:r>
              <a:rPr lang="en-US" dirty="0"/>
              <a:t>Using a Scope</a:t>
            </a:r>
            <a:endParaRPr lang="en-US" sz="2800" dirty="0"/>
          </a:p>
        </p:txBody>
      </p:sp>
      <p:sp>
        <p:nvSpPr>
          <p:cNvPr id="4" name="Content Placeholder 3"/>
          <p:cNvSpPr>
            <a:spLocks noGrp="1"/>
          </p:cNvSpPr>
          <p:nvPr>
            <p:ph idx="1"/>
          </p:nvPr>
        </p:nvSpPr>
        <p:spPr>
          <a:xfrm>
            <a:off x="457200" y="1024875"/>
            <a:ext cx="8229600" cy="3547125"/>
          </a:xfrm>
        </p:spPr>
        <p:txBody>
          <a:bodyPr>
            <a:spAutoFit/>
          </a:bodyPr>
          <a:lstStyle/>
          <a:p>
            <a:r>
              <a:rPr lang="en-IN" sz="2400" dirty="0"/>
              <a:t>Using Scope Leads</a:t>
            </a:r>
          </a:p>
          <a:p>
            <a:pPr lvl="1"/>
            <a:r>
              <a:rPr lang="en-IN" sz="2400" dirty="0"/>
              <a:t>Most scopes, both analog and digital, normally use the same test leads.</a:t>
            </a:r>
          </a:p>
          <a:p>
            <a:pPr lvl="1"/>
            <a:r>
              <a:rPr lang="en-IN" sz="2400" dirty="0"/>
              <a:t>These leads usually attach to the scope through a </a:t>
            </a:r>
            <a:r>
              <a:rPr lang="en-IN" sz="2400" kern="0" spc="-350" dirty="0"/>
              <a:t>B N </a:t>
            </a:r>
            <a:r>
              <a:rPr lang="en-IN" sz="2400" dirty="0"/>
              <a:t>C connector.</a:t>
            </a:r>
          </a:p>
          <a:p>
            <a:r>
              <a:rPr lang="en-IN" sz="2400" dirty="0"/>
              <a:t>Measuring Battery Voltage with a Scope</a:t>
            </a:r>
          </a:p>
          <a:p>
            <a:pPr lvl="1"/>
            <a:r>
              <a:rPr lang="en-IN" sz="2400" dirty="0"/>
              <a:t>Easy to do</a:t>
            </a:r>
          </a:p>
          <a:p>
            <a:pPr lvl="1"/>
            <a:r>
              <a:rPr lang="en-IN" sz="2400" dirty="0"/>
              <a:t>Great way to practice the techniques</a:t>
            </a:r>
          </a:p>
        </p:txBody>
      </p:sp>
    </p:spTree>
    <p:extLst>
      <p:ext uri="{BB962C8B-B14F-4D97-AF65-F5344CB8AC3E}">
        <p14:creationId xmlns:p14="http://schemas.microsoft.com/office/powerpoint/2010/main" val="2400729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547711"/>
          </a:xfrm>
        </p:spPr>
        <p:txBody>
          <a:bodyPr>
            <a:noAutofit/>
          </a:bodyPr>
          <a:lstStyle/>
          <a:p>
            <a:r>
              <a:rPr lang="en-US" dirty="0"/>
              <a:t>Graphing Multimeter</a:t>
            </a:r>
            <a:endParaRPr lang="en-US" sz="2800" dirty="0"/>
          </a:p>
        </p:txBody>
      </p:sp>
      <p:sp>
        <p:nvSpPr>
          <p:cNvPr id="4" name="Content Placeholder 3"/>
          <p:cNvSpPr>
            <a:spLocks noGrp="1"/>
          </p:cNvSpPr>
          <p:nvPr>
            <p:ph idx="1"/>
          </p:nvPr>
        </p:nvSpPr>
        <p:spPr>
          <a:xfrm>
            <a:off x="457200" y="914400"/>
            <a:ext cx="8229600" cy="2667000"/>
          </a:xfrm>
        </p:spPr>
        <p:txBody>
          <a:bodyPr>
            <a:noAutofit/>
          </a:bodyPr>
          <a:lstStyle/>
          <a:p>
            <a:r>
              <a:rPr lang="en-IN" sz="2400" dirty="0"/>
              <a:t>A graphing multimeter, abbreviated </a:t>
            </a:r>
            <a:r>
              <a:rPr lang="en-IN" sz="2400" kern="0" spc="-350" dirty="0"/>
              <a:t>G M </a:t>
            </a:r>
            <a:r>
              <a:rPr lang="en-IN" sz="2400" dirty="0"/>
              <a:t>M, is a cross between a digital meter and a digital storage oscilloscope.</a:t>
            </a:r>
          </a:p>
          <a:p>
            <a:r>
              <a:rPr lang="en-IN" sz="2400" dirty="0"/>
              <a:t>A graphing multimeter displays the voltage levels at two places:</a:t>
            </a:r>
          </a:p>
          <a:p>
            <a:pPr lvl="1"/>
            <a:r>
              <a:rPr lang="en-IN" sz="2400" dirty="0"/>
              <a:t>On a display screen</a:t>
            </a:r>
          </a:p>
          <a:p>
            <a:pPr lvl="1"/>
            <a:r>
              <a:rPr lang="en-IN" sz="2400" dirty="0"/>
              <a:t>In a digital readout</a:t>
            </a:r>
          </a:p>
        </p:txBody>
      </p:sp>
    </p:spTree>
    <p:extLst>
      <p:ext uri="{BB962C8B-B14F-4D97-AF65-F5344CB8AC3E}">
        <p14:creationId xmlns:p14="http://schemas.microsoft.com/office/powerpoint/2010/main" val="2360201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40.10 Example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724400" y="990600"/>
            <a:ext cx="3733099" cy="511055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57470"/>
            <a:ext cx="3657600" cy="5262979"/>
          </a:xfrm>
        </p:spPr>
        <p:txBody>
          <a:bodyPr/>
          <a:lstStyle/>
          <a:p>
            <a:r>
              <a:rPr lang="en-US" sz="2400" dirty="0"/>
              <a:t>Constant Battery Voltage is Represented by a Flat Horizontal Line. In this Example, the Engine was Started and the Battery Voltage Dropped to About 10 V, as Shown on the Left Side of the Scope Display. When the Engine Started, the Voltage Is Shown as Climbing</a:t>
            </a:r>
          </a:p>
        </p:txBody>
      </p:sp>
    </p:spTree>
    <p:extLst>
      <p:ext uri="{BB962C8B-B14F-4D97-AF65-F5344CB8AC3E}">
        <p14:creationId xmlns:p14="http://schemas.microsoft.com/office/powerpoint/2010/main" val="408626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7175"/>
            <a:ext cx="8229600" cy="646331"/>
          </a:xfrm>
        </p:spPr>
        <p:txBody>
          <a:bodyPr>
            <a:spAutoFit/>
          </a:bodyPr>
          <a:lstStyle/>
          <a:p>
            <a:r>
              <a:rPr lang="en-US" dirty="0"/>
              <a:t>Graphing Scan Tool</a:t>
            </a:r>
          </a:p>
        </p:txBody>
      </p:sp>
      <p:sp>
        <p:nvSpPr>
          <p:cNvPr id="4" name="Content Placeholder 3"/>
          <p:cNvSpPr>
            <a:spLocks noGrp="1"/>
          </p:cNvSpPr>
          <p:nvPr>
            <p:ph idx="1"/>
          </p:nvPr>
        </p:nvSpPr>
        <p:spPr>
          <a:xfrm>
            <a:off x="457200" y="990601"/>
            <a:ext cx="8229600" cy="2514599"/>
          </a:xfrm>
        </p:spPr>
        <p:txBody>
          <a:bodyPr>
            <a:spAutoFit/>
          </a:bodyPr>
          <a:lstStyle/>
          <a:p>
            <a:r>
              <a:rPr lang="en-IN" sz="2400" dirty="0"/>
              <a:t>Many scan tools are capable of displaying the voltage levels captured by the scan tool through the data link connector (</a:t>
            </a:r>
            <a:r>
              <a:rPr lang="en-IN" sz="2400" spc="-300" dirty="0"/>
              <a:t>D L </a:t>
            </a:r>
            <a:r>
              <a:rPr lang="en-IN" sz="2400" dirty="0"/>
              <a:t>C) on a screen.</a:t>
            </a:r>
          </a:p>
          <a:p>
            <a:r>
              <a:rPr lang="en-IN" sz="2400" dirty="0"/>
              <a:t>This feature is helpful where changes in voltage levels are difficult to detect by looking at numbers that are constantly changing.</a:t>
            </a:r>
          </a:p>
        </p:txBody>
      </p:sp>
    </p:spTree>
    <p:extLst>
      <p:ext uri="{BB962C8B-B14F-4D97-AF65-F5344CB8AC3E}">
        <p14:creationId xmlns:p14="http://schemas.microsoft.com/office/powerpoint/2010/main" val="1053008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40.11 Graphing Multimeter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44492" y="990600"/>
            <a:ext cx="5254995" cy="38100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1" y="990600"/>
            <a:ext cx="2286000" cy="3810000"/>
          </a:xfrm>
        </p:spPr>
        <p:txBody>
          <a:bodyPr/>
          <a:lstStyle/>
          <a:p>
            <a:r>
              <a:rPr lang="en-US" sz="2400" dirty="0"/>
              <a:t>A Typical Graphing Multimeter that can be Used as a Digital Meter, plus it can Show the Voltage Levels on the Display Screen</a:t>
            </a:r>
          </a:p>
        </p:txBody>
      </p:sp>
    </p:spTree>
    <p:extLst>
      <p:ext uri="{BB962C8B-B14F-4D97-AF65-F5344CB8AC3E}">
        <p14:creationId xmlns:p14="http://schemas.microsoft.com/office/powerpoint/2010/main" val="3143962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a:t>Electrical and Electronic Systems Videos and Animations</a:t>
            </a:r>
            <a:endParaRPr lang="en-US" dirty="0"/>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(A6) Electrical/Electronic Systems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30887"/>
          </a:xfrm>
          <a:prstGeom prst="rect">
            <a:avLst/>
          </a:prstGeom>
          <a:noFill/>
        </p:spPr>
        <p:txBody>
          <a:bodyPr wrap="square" rtlCol="0">
            <a:spAutoFit/>
          </a:bodyPr>
          <a:lstStyle/>
          <a:p>
            <a:r>
              <a:rPr lang="en-US" sz="2200" dirty="0"/>
              <a:t>Animations Link: </a:t>
            </a:r>
            <a:r>
              <a:rPr lang="en-US" sz="2200" dirty="0">
                <a:hlinkClick r:id="rId4"/>
              </a:rPr>
              <a:t>(A6) Electrical/Electronic Systems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33350"/>
            <a:ext cx="8229600" cy="567581"/>
          </a:xfrm>
        </p:spPr>
        <p:txBody>
          <a:bodyPr lIns="0" tIns="0" rIns="0" bIns="0">
            <a:noAutofit/>
          </a:bodyPr>
          <a:lstStyle/>
          <a:p>
            <a:pPr>
              <a:spcBef>
                <a:spcPct val="0"/>
              </a:spcBef>
            </a:pPr>
            <a:r>
              <a:rPr lang="en-US" sz="3600" dirty="0">
                <a:cs typeface="Times New Roman" panose="02020603050405020304" pitchFamily="18" charset="0"/>
              </a:rPr>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5152"/>
            <a:ext cx="8229600" cy="646331"/>
          </a:xfrm>
        </p:spPr>
        <p:txBody>
          <a:bodyPr>
            <a:spAutoFit/>
          </a:bodyPr>
          <a:lstStyle/>
          <a:p>
            <a:r>
              <a:rPr lang="en-US" dirty="0"/>
              <a:t>Types of Oscilloscopes</a:t>
            </a:r>
          </a:p>
        </p:txBody>
      </p:sp>
      <p:sp>
        <p:nvSpPr>
          <p:cNvPr id="4" name="Content Placeholder 3"/>
          <p:cNvSpPr>
            <a:spLocks noGrp="1"/>
          </p:cNvSpPr>
          <p:nvPr>
            <p:ph idx="1"/>
          </p:nvPr>
        </p:nvSpPr>
        <p:spPr>
          <a:xfrm>
            <a:off x="457200" y="1041499"/>
            <a:ext cx="8229600" cy="2158901"/>
          </a:xfrm>
        </p:spPr>
        <p:txBody>
          <a:bodyPr>
            <a:spAutoFit/>
          </a:bodyPr>
          <a:lstStyle/>
          <a:p>
            <a:r>
              <a:rPr lang="en-US" sz="2400" dirty="0"/>
              <a:t>An oscilloscope (usually called a scope) is a visual voltmeter with a timer that shows when a voltage changes.</a:t>
            </a:r>
          </a:p>
          <a:p>
            <a:pPr lvl="1"/>
            <a:r>
              <a:rPr lang="en-US" sz="2400" dirty="0"/>
              <a:t>An </a:t>
            </a:r>
            <a:r>
              <a:rPr lang="en-US" sz="2400" i="1" dirty="0"/>
              <a:t>analog scope</a:t>
            </a:r>
            <a:r>
              <a:rPr lang="en-US" sz="2400" dirty="0"/>
              <a:t> uses a cathode ray tube (</a:t>
            </a:r>
            <a:r>
              <a:rPr lang="en-US" sz="2400" spc="-300" dirty="0"/>
              <a:t>C R </a:t>
            </a:r>
            <a:r>
              <a:rPr lang="en-US" sz="2400" dirty="0"/>
              <a:t>T)</a:t>
            </a:r>
          </a:p>
          <a:p>
            <a:pPr lvl="1"/>
            <a:r>
              <a:rPr lang="en-US" sz="2400" dirty="0"/>
              <a:t>A </a:t>
            </a:r>
            <a:r>
              <a:rPr lang="en-US" sz="2400" i="1" dirty="0"/>
              <a:t>digital scope</a:t>
            </a:r>
            <a:r>
              <a:rPr lang="en-US" sz="2400" dirty="0"/>
              <a:t> commonly uses a liquid crystal display (</a:t>
            </a:r>
            <a:r>
              <a:rPr lang="en-US" sz="2400" spc="-300" dirty="0"/>
              <a:t>L C </a:t>
            </a:r>
            <a:r>
              <a:rPr lang="en-US" sz="2400" dirty="0"/>
              <a:t>D)</a:t>
            </a:r>
          </a:p>
        </p:txBody>
      </p:sp>
    </p:spTree>
    <p:extLst>
      <p:ext uri="{BB962C8B-B14F-4D97-AF65-F5344CB8AC3E}">
        <p14:creationId xmlns:p14="http://schemas.microsoft.com/office/powerpoint/2010/main" val="231598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52"/>
            <a:ext cx="8229600" cy="646331"/>
          </a:xfrm>
        </p:spPr>
        <p:txBody>
          <a:bodyPr>
            <a:spAutoFit/>
          </a:bodyPr>
          <a:lstStyle/>
          <a:p>
            <a:r>
              <a:rPr lang="en-US" dirty="0"/>
              <a:t>Question 1: ?</a:t>
            </a:r>
          </a:p>
        </p:txBody>
      </p:sp>
      <p:sp>
        <p:nvSpPr>
          <p:cNvPr id="4" name="Content Placeholder 3"/>
          <p:cNvSpPr>
            <a:spLocks noGrp="1"/>
          </p:cNvSpPr>
          <p:nvPr>
            <p:ph idx="1"/>
          </p:nvPr>
        </p:nvSpPr>
        <p:spPr>
          <a:xfrm>
            <a:off x="457200" y="1003399"/>
            <a:ext cx="8229600" cy="825401"/>
          </a:xfrm>
        </p:spPr>
        <p:txBody>
          <a:bodyPr>
            <a:spAutoFit/>
          </a:bodyPr>
          <a:lstStyle/>
          <a:p>
            <a:pPr marL="0" indent="0">
              <a:buNone/>
            </a:pPr>
            <a:r>
              <a:rPr lang="en-IN" sz="2400" dirty="0"/>
              <a:t>What are the differences between an analog and a digital oscilloscope?</a:t>
            </a:r>
          </a:p>
        </p:txBody>
      </p:sp>
    </p:spTree>
    <p:extLst>
      <p:ext uri="{BB962C8B-B14F-4D97-AF65-F5344CB8AC3E}">
        <p14:creationId xmlns:p14="http://schemas.microsoft.com/office/powerpoint/2010/main" val="398961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7695"/>
            <a:ext cx="8229600" cy="646331"/>
          </a:xfrm>
        </p:spPr>
        <p:txBody>
          <a:bodyPr>
            <a:spAutoFit/>
          </a:bodyPr>
          <a:lstStyle/>
          <a:p>
            <a:r>
              <a:rPr lang="en-US" dirty="0"/>
              <a:t>Answer 1</a:t>
            </a:r>
          </a:p>
        </p:txBody>
      </p:sp>
      <p:sp>
        <p:nvSpPr>
          <p:cNvPr id="4" name="Content Placeholder 3"/>
          <p:cNvSpPr>
            <a:spLocks noGrp="1"/>
          </p:cNvSpPr>
          <p:nvPr>
            <p:ph idx="1"/>
          </p:nvPr>
        </p:nvSpPr>
        <p:spPr>
          <a:xfrm>
            <a:off x="457200" y="1034043"/>
            <a:ext cx="8229600" cy="1023357"/>
          </a:xfrm>
        </p:spPr>
        <p:txBody>
          <a:bodyPr>
            <a:spAutoFit/>
          </a:bodyPr>
          <a:lstStyle/>
          <a:p>
            <a:pPr marL="0" indent="0">
              <a:buNone/>
            </a:pPr>
            <a:r>
              <a:rPr lang="en-IN" sz="2400" dirty="0"/>
              <a:t>An </a:t>
            </a:r>
            <a:r>
              <a:rPr lang="en-IN" sz="2400" i="1" dirty="0"/>
              <a:t>analog scope</a:t>
            </a:r>
            <a:r>
              <a:rPr lang="en-IN" sz="2400" dirty="0"/>
              <a:t> uses a cathode ray tube (</a:t>
            </a:r>
            <a:r>
              <a:rPr lang="en-IN" sz="2400" spc="-300" dirty="0"/>
              <a:t>C R </a:t>
            </a:r>
            <a:r>
              <a:rPr lang="en-IN" sz="2400" dirty="0"/>
              <a:t>T) </a:t>
            </a:r>
          </a:p>
          <a:p>
            <a:pPr marL="0" indent="0">
              <a:buNone/>
            </a:pPr>
            <a:r>
              <a:rPr lang="en-IN" sz="2400" dirty="0"/>
              <a:t>A </a:t>
            </a:r>
            <a:r>
              <a:rPr lang="en-IN" sz="2400" i="1" dirty="0"/>
              <a:t>digital scope</a:t>
            </a:r>
            <a:r>
              <a:rPr lang="en-IN" sz="2400" dirty="0"/>
              <a:t> commonly uses a liquid crystal display (</a:t>
            </a:r>
            <a:r>
              <a:rPr lang="en-IN" sz="2400" spc="-300" dirty="0"/>
              <a:t>L C </a:t>
            </a:r>
            <a:r>
              <a:rPr lang="en-IN" sz="2400" dirty="0"/>
              <a:t>D)</a:t>
            </a:r>
          </a:p>
        </p:txBody>
      </p:sp>
    </p:spTree>
    <p:extLst>
      <p:ext uri="{BB962C8B-B14F-4D97-AF65-F5344CB8AC3E}">
        <p14:creationId xmlns:p14="http://schemas.microsoft.com/office/powerpoint/2010/main" val="31569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5627"/>
            <a:ext cx="8229600" cy="646331"/>
          </a:xfrm>
        </p:spPr>
        <p:txBody>
          <a:bodyPr>
            <a:spAutoFit/>
          </a:bodyPr>
          <a:lstStyle/>
          <a:p>
            <a:r>
              <a:rPr lang="en-US" dirty="0"/>
              <a:t>Oscilloscope Display Grid</a:t>
            </a:r>
          </a:p>
        </p:txBody>
      </p:sp>
      <p:sp>
        <p:nvSpPr>
          <p:cNvPr id="4" name="Content Placeholder 3"/>
          <p:cNvSpPr>
            <a:spLocks noGrp="1"/>
          </p:cNvSpPr>
          <p:nvPr>
            <p:ph idx="1"/>
          </p:nvPr>
        </p:nvSpPr>
        <p:spPr>
          <a:xfrm>
            <a:off x="457200" y="1031974"/>
            <a:ext cx="8229600" cy="3311426"/>
          </a:xfrm>
        </p:spPr>
        <p:txBody>
          <a:bodyPr>
            <a:spAutoFit/>
          </a:bodyPr>
          <a:lstStyle/>
          <a:p>
            <a:r>
              <a:rPr lang="en-IN" sz="2400" dirty="0"/>
              <a:t>A typical scope face usually has eight or ten grids vertically (up and down) and ten grids horizontally (left to right).</a:t>
            </a:r>
          </a:p>
          <a:p>
            <a:r>
              <a:rPr lang="en-IN" sz="2400" dirty="0"/>
              <a:t>Transparent scale (grid), used for measurements, is called a graticule.</a:t>
            </a:r>
          </a:p>
          <a:p>
            <a:r>
              <a:rPr lang="en-IN" sz="2400" dirty="0"/>
              <a:t>Voltage is displayed on a scope starting with zero volts at the bottom and higher voltage being displayed vertically.</a:t>
            </a:r>
          </a:p>
          <a:p>
            <a:r>
              <a:rPr lang="en-IN" sz="2400" dirty="0"/>
              <a:t>The scope illustrates time left to right.</a:t>
            </a:r>
          </a:p>
        </p:txBody>
      </p:sp>
    </p:spTree>
    <p:extLst>
      <p:ext uri="{BB962C8B-B14F-4D97-AF65-F5344CB8AC3E}">
        <p14:creationId xmlns:p14="http://schemas.microsoft.com/office/powerpoint/2010/main" val="207813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7067"/>
            <a:ext cx="8229600" cy="646331"/>
          </a:xfrm>
        </p:spPr>
        <p:txBody>
          <a:bodyPr>
            <a:spAutoFit/>
          </a:bodyPr>
          <a:lstStyle/>
          <a:p>
            <a:r>
              <a:rPr lang="en-IN" dirty="0"/>
              <a:t>Chart 40.1 Scope Time Base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8146368"/>
              </p:ext>
            </p:extLst>
          </p:nvPr>
        </p:nvGraphicFramePr>
        <p:xfrm>
          <a:off x="1371600" y="1447800"/>
          <a:ext cx="5943600" cy="3448484"/>
        </p:xfrm>
        <a:graphic>
          <a:graphicData uri="http://schemas.openxmlformats.org/drawingml/2006/table">
            <a:tbl>
              <a:tblPr firstRow="1"/>
              <a:tblGrid>
                <a:gridCol w="2766675">
                  <a:extLst>
                    <a:ext uri="{9D8B030D-6E8A-4147-A177-3AD203B41FA5}">
                      <a16:colId xmlns:a16="http://schemas.microsoft.com/office/drawing/2014/main" val="20000"/>
                    </a:ext>
                  </a:extLst>
                </a:gridCol>
                <a:gridCol w="3176925">
                  <a:extLst>
                    <a:ext uri="{9D8B030D-6E8A-4147-A177-3AD203B41FA5}">
                      <a16:colId xmlns:a16="http://schemas.microsoft.com/office/drawing/2014/main" val="20001"/>
                    </a:ext>
                  </a:extLst>
                </a:gridCol>
              </a:tblGrid>
              <a:tr h="1145606">
                <a:tc>
                  <a:txBody>
                    <a:bodyPr/>
                    <a:lstStyle/>
                    <a:p>
                      <a:pPr marL="88265" marR="54610" eaLnBrk="0" hangingPunct="0">
                        <a:lnSpc>
                          <a:spcPct val="105000"/>
                        </a:lnSpc>
                        <a:spcBef>
                          <a:spcPts val="515"/>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MILLISECONDS PER DIVISION (MS/DIV)</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a:txBody>
                    <a:bodyPr/>
                    <a:lstStyle/>
                    <a:p>
                      <a:pPr marL="0" marR="0" eaLnBrk="0" hangingPunct="0">
                        <a:lnSpc>
                          <a:spcPct val="107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 </a:t>
                      </a:r>
                      <a:endParaRPr lang="en-US" sz="2000" dirty="0">
                        <a:solidFill>
                          <a:schemeClr val="bg1"/>
                        </a:solidFill>
                        <a:effectLst/>
                        <a:latin typeface="+mn-lt"/>
                        <a:ea typeface="Calibri" panose="020F0502020204030204" pitchFamily="34" charset="0"/>
                        <a:cs typeface="Times New Roman" panose="02020603050405020304" pitchFamily="18" charset="0"/>
                      </a:endParaRPr>
                    </a:p>
                    <a:p>
                      <a:pPr marL="0" marR="87630" algn="r" eaLnBrk="0" hangingPunct="0">
                        <a:lnSpc>
                          <a:spcPct val="107000"/>
                        </a:lnSpc>
                        <a:spcBef>
                          <a:spcPts val="5"/>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TOTAL</a:t>
                      </a:r>
                      <a:r>
                        <a:rPr lang="en-US" sz="2400" b="1" spc="-35" dirty="0">
                          <a:solidFill>
                            <a:schemeClr val="bg1"/>
                          </a:solidFill>
                          <a:effectLst/>
                          <a:latin typeface="+mn-lt"/>
                          <a:ea typeface="Calibri" panose="020F0502020204030204" pitchFamily="34" charset="0"/>
                          <a:cs typeface="Times New Roman" panose="02020603050405020304" pitchFamily="18" charset="0"/>
                        </a:rPr>
                        <a:t> </a:t>
                      </a:r>
                      <a:r>
                        <a:rPr lang="en-US" sz="2400" b="1" dirty="0">
                          <a:solidFill>
                            <a:schemeClr val="bg1"/>
                          </a:solidFill>
                          <a:effectLst/>
                          <a:latin typeface="+mn-lt"/>
                          <a:ea typeface="Calibri" panose="020F0502020204030204" pitchFamily="34" charset="0"/>
                          <a:cs typeface="Times New Roman" panose="02020603050405020304" pitchFamily="18" charset="0"/>
                        </a:rPr>
                        <a:t>TIME</a:t>
                      </a:r>
                      <a:r>
                        <a:rPr lang="en-US" sz="2400" b="1" spc="-10" dirty="0">
                          <a:solidFill>
                            <a:schemeClr val="bg1"/>
                          </a:solidFill>
                          <a:effectLst/>
                          <a:latin typeface="+mn-lt"/>
                          <a:ea typeface="Calibri" panose="020F0502020204030204" pitchFamily="34" charset="0"/>
                          <a:cs typeface="Times New Roman" panose="02020603050405020304" pitchFamily="18" charset="0"/>
                        </a:rPr>
                        <a:t> </a:t>
                      </a:r>
                      <a:r>
                        <a:rPr lang="en-US" sz="2400" b="1" dirty="0">
                          <a:solidFill>
                            <a:schemeClr val="bg1"/>
                          </a:solidFill>
                          <a:effectLst/>
                          <a:latin typeface="+mn-lt"/>
                          <a:ea typeface="Calibri" panose="020F0502020204030204" pitchFamily="34" charset="0"/>
                          <a:cs typeface="Times New Roman" panose="02020603050405020304" pitchFamily="18" charset="0"/>
                        </a:rPr>
                        <a:t>DISPLAYED</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69051">
                <a:tc>
                  <a:txBody>
                    <a:bodyPr/>
                    <a:lstStyle/>
                    <a:p>
                      <a:pPr marL="0" marR="733425" algn="r" eaLnBrk="0" hangingPunct="0">
                        <a:lnSpc>
                          <a:spcPct val="107000"/>
                        </a:lnSpc>
                        <a:spcBef>
                          <a:spcPts val="360"/>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a:t>
                      </a:r>
                      <a:r>
                        <a:rPr lang="en-US" sz="2400" b="1" spc="-115" dirty="0">
                          <a:solidFill>
                            <a:srgbClr val="231F20"/>
                          </a:solidFill>
                          <a:effectLst/>
                          <a:latin typeface="+mn-lt"/>
                          <a:ea typeface="Calibri" panose="020F0502020204030204" pitchFamily="34" charset="0"/>
                          <a:cs typeface="Times New Roman" panose="02020603050405020304" pitchFamily="18" charset="0"/>
                        </a:rPr>
                        <a:t> </a:t>
                      </a:r>
                      <a:r>
                        <a:rPr lang="en-US" sz="2400" b="1" dirty="0">
                          <a:solidFill>
                            <a:srgbClr val="231F20"/>
                          </a:solidFill>
                          <a:effectLst/>
                          <a:latin typeface="+mn-lt"/>
                          <a:ea typeface="Calibri" panose="020F0502020204030204" pitchFamily="34" charset="0"/>
                          <a:cs typeface="Times New Roman" panose="02020603050405020304" pitchFamily="18" charset="0"/>
                        </a:rPr>
                        <a:t>ms</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103505" algn="r" eaLnBrk="0" hangingPunct="0">
                        <a:lnSpc>
                          <a:spcPct val="107000"/>
                        </a:lnSpc>
                        <a:spcBef>
                          <a:spcPts val="420"/>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10 ms (0.010 sec.)</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69051">
                <a:tc>
                  <a:txBody>
                    <a:bodyPr/>
                    <a:lstStyle/>
                    <a:p>
                      <a:pPr marL="0" marR="735965" algn="r" eaLnBrk="0" hangingPunct="0">
                        <a:lnSpc>
                          <a:spcPct val="107000"/>
                        </a:lnSpc>
                        <a:spcBef>
                          <a:spcPts val="35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10 ms</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111125" algn="r" eaLnBrk="0" hangingPunct="0">
                        <a:lnSpc>
                          <a:spcPct val="107000"/>
                        </a:lnSpc>
                        <a:spcBef>
                          <a:spcPts val="41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100 ms (0.100 sec.)</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69051">
                <a:tc>
                  <a:txBody>
                    <a:bodyPr/>
                    <a:lstStyle/>
                    <a:p>
                      <a:pPr marL="0" marR="740410" algn="r" eaLnBrk="0" hangingPunct="0">
                        <a:lnSpc>
                          <a:spcPct val="107000"/>
                        </a:lnSpc>
                        <a:spcBef>
                          <a:spcPts val="35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50 ms</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109220" algn="r" eaLnBrk="0" hangingPunct="0">
                        <a:lnSpc>
                          <a:spcPct val="107000"/>
                        </a:lnSpc>
                        <a:spcBef>
                          <a:spcPts val="41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500 ms (0.500 sec.)</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369051">
                <a:tc>
                  <a:txBody>
                    <a:bodyPr/>
                    <a:lstStyle/>
                    <a:p>
                      <a:pPr marL="0" marR="737870" algn="r" eaLnBrk="0" hangingPunct="0">
                        <a:lnSpc>
                          <a:spcPct val="107000"/>
                        </a:lnSpc>
                        <a:spcBef>
                          <a:spcPts val="35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100 ms</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110490" algn="r" eaLnBrk="0" hangingPunct="0">
                        <a:lnSpc>
                          <a:spcPct val="107000"/>
                        </a:lnSpc>
                        <a:spcBef>
                          <a:spcPts val="41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 sec. (1.000 sec.)</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369051">
                <a:tc>
                  <a:txBody>
                    <a:bodyPr/>
                    <a:lstStyle/>
                    <a:p>
                      <a:pPr marL="0" marR="741680" algn="r" eaLnBrk="0" hangingPunct="0">
                        <a:lnSpc>
                          <a:spcPct val="107000"/>
                        </a:lnSpc>
                        <a:spcBef>
                          <a:spcPts val="35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500 ms</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0" marR="107950" algn="r" eaLnBrk="0" hangingPunct="0">
                        <a:lnSpc>
                          <a:spcPct val="107000"/>
                        </a:lnSpc>
                        <a:spcBef>
                          <a:spcPts val="41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5 sec. (5.0 sec.)</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457623">
                <a:tc>
                  <a:txBody>
                    <a:bodyPr/>
                    <a:lstStyle/>
                    <a:p>
                      <a:pPr marL="0" marR="732155" algn="r" eaLnBrk="0" hangingPunct="0">
                        <a:lnSpc>
                          <a:spcPct val="107000"/>
                        </a:lnSpc>
                        <a:spcBef>
                          <a:spcPts val="270"/>
                        </a:spcBef>
                        <a:spcAft>
                          <a:spcPts val="0"/>
                        </a:spcAft>
                      </a:pPr>
                      <a:r>
                        <a:rPr lang="en-US" sz="2400" dirty="0">
                          <a:solidFill>
                            <a:srgbClr val="231F20"/>
                          </a:solidFill>
                          <a:effectLst/>
                          <a:latin typeface="+mn-lt"/>
                          <a:ea typeface="Calibri" panose="020F0502020204030204" pitchFamily="34" charset="0"/>
                          <a:cs typeface="Times New Roman" panose="02020603050405020304" pitchFamily="18" charset="0"/>
                        </a:rPr>
                        <a:t>1,</a:t>
                      </a:r>
                      <a:r>
                        <a:rPr lang="en-US" sz="2400" spc="-170" dirty="0">
                          <a:solidFill>
                            <a:srgbClr val="231F20"/>
                          </a:solidFill>
                          <a:effectLst/>
                          <a:latin typeface="+mn-lt"/>
                          <a:ea typeface="Calibri" panose="020F0502020204030204" pitchFamily="34" charset="0"/>
                          <a:cs typeface="Times New Roman" panose="02020603050405020304" pitchFamily="18" charset="0"/>
                        </a:rPr>
                        <a:t> </a:t>
                      </a:r>
                      <a:r>
                        <a:rPr lang="en-US" sz="2400" dirty="0">
                          <a:solidFill>
                            <a:srgbClr val="231F20"/>
                          </a:solidFill>
                          <a:effectLst/>
                          <a:latin typeface="+mn-lt"/>
                          <a:ea typeface="Calibri" panose="020F0502020204030204" pitchFamily="34" charset="0"/>
                          <a:cs typeface="Times New Roman" panose="02020603050405020304" pitchFamily="18" charset="0"/>
                        </a:rPr>
                        <a:t>000 ms</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0" marR="102870" algn="r" eaLnBrk="0" hangingPunct="0">
                        <a:lnSpc>
                          <a:spcPct val="107000"/>
                        </a:lnSpc>
                        <a:spcBef>
                          <a:spcPts val="415"/>
                        </a:spcBef>
                        <a:spcAft>
                          <a:spcPts val="0"/>
                        </a:spcAft>
                      </a:pPr>
                      <a:r>
                        <a:rPr lang="en-US" sz="2400" b="1" dirty="0">
                          <a:solidFill>
                            <a:srgbClr val="231F20"/>
                          </a:solidFill>
                          <a:effectLst/>
                          <a:latin typeface="+mn-lt"/>
                          <a:ea typeface="Calibri" panose="020F0502020204030204" pitchFamily="34" charset="0"/>
                          <a:cs typeface="Times New Roman" panose="02020603050405020304" pitchFamily="18" charset="0"/>
                        </a:rPr>
                        <a:t>10 sec. (10.0 sec.)</a:t>
                      </a:r>
                      <a:endParaRPr lang="en-US" sz="20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33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5667" y="237067"/>
            <a:ext cx="8229600" cy="646331"/>
          </a:xfrm>
        </p:spPr>
        <p:txBody>
          <a:bodyPr/>
          <a:lstStyle/>
          <a:p>
            <a:r>
              <a:rPr lang="en-US" dirty="0"/>
              <a:t>Figure 40.1</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928533" y="1021813"/>
            <a:ext cx="4660931" cy="432841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1" y="990600"/>
            <a:ext cx="3048000" cy="4114800"/>
          </a:xfrm>
        </p:spPr>
        <p:txBody>
          <a:bodyPr/>
          <a:lstStyle/>
          <a:p>
            <a:r>
              <a:rPr lang="en-US" sz="2400" dirty="0"/>
              <a:t>Scope Display Allows Technicians to Take Measurements of Voltage Patterns. Each Vertical Division is 1 Volt and Each Horizontal Division is Set to Represent 50 Milliseconds</a:t>
            </a:r>
          </a:p>
        </p:txBody>
      </p:sp>
    </p:spTree>
    <p:extLst>
      <p:ext uri="{BB962C8B-B14F-4D97-AF65-F5344CB8AC3E}">
        <p14:creationId xmlns:p14="http://schemas.microsoft.com/office/powerpoint/2010/main" val="366825856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24214</TotalTime>
  <Words>1644</Words>
  <Application>Microsoft Office PowerPoint</Application>
  <PresentationFormat>On-screen Show (4:3)</PresentationFormat>
  <Paragraphs>169</Paragraphs>
  <Slides>36</Slides>
  <Notes>36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Times New Roman</vt:lpstr>
      <vt:lpstr>Verdana</vt:lpstr>
      <vt:lpstr>Wingdings</vt:lpstr>
      <vt:lpstr>508 Lecture</vt:lpstr>
      <vt:lpstr>Automotive Technology: Principles, Diagnosis, and Service</vt:lpstr>
      <vt:lpstr>Learning Objectives (1 of 2)</vt:lpstr>
      <vt:lpstr>Learning Objectives (2 of 2)</vt:lpstr>
      <vt:lpstr>Types of Oscilloscopes</vt:lpstr>
      <vt:lpstr>Question 1: ?</vt:lpstr>
      <vt:lpstr>Answer 1</vt:lpstr>
      <vt:lpstr>Oscilloscope Display Grid</vt:lpstr>
      <vt:lpstr>Chart 40.1 Scope Time Base </vt:lpstr>
      <vt:lpstr>Figure 40.1</vt:lpstr>
      <vt:lpstr>Scope Setup and Adjustments</vt:lpstr>
      <vt:lpstr>Figure 40.2 DSO Waveform</vt:lpstr>
      <vt:lpstr>A C Voltage</vt:lpstr>
      <vt:lpstr>Figure 40.3 AC Voltage Varies</vt:lpstr>
      <vt:lpstr>D C and A C Coupling</vt:lpstr>
      <vt:lpstr>Figure 40.4 Ripple Voltage</vt:lpstr>
      <vt:lpstr>Animation: Oscilloscope, Display AC Ripple (Animation will automatically start)</vt:lpstr>
      <vt:lpstr>Question 2: ?</vt:lpstr>
      <vt:lpstr>Answer 2</vt:lpstr>
      <vt:lpstr>Pulse Trains</vt:lpstr>
      <vt:lpstr>Figure 40.5 Pulse Train</vt:lpstr>
      <vt:lpstr>Figure 40.6 Complete Cycle</vt:lpstr>
      <vt:lpstr>Figure 40.7 Ground Control</vt:lpstr>
      <vt:lpstr>Number of Channels</vt:lpstr>
      <vt:lpstr>Figure 40.8 Scope Channels</vt:lpstr>
      <vt:lpstr>Animation: Oscilloscope Display, Dual Trace (Animation will automatically start)</vt:lpstr>
      <vt:lpstr>Triggers</vt:lpstr>
      <vt:lpstr>Figure 40.9 Triggers </vt:lpstr>
      <vt:lpstr>Question 3: ?</vt:lpstr>
      <vt:lpstr>Answer 3</vt:lpstr>
      <vt:lpstr>Using a Scope</vt:lpstr>
      <vt:lpstr>Graphing Multimeter</vt:lpstr>
      <vt:lpstr>Figure 40.10 Example</vt:lpstr>
      <vt:lpstr>Graphing Scan Tool</vt:lpstr>
      <vt:lpstr>Figure 40.11 Graphing Multimeter</vt:lpstr>
      <vt:lpstr>Electrical and Electronic Systems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43, Oscilloscopes and Graphing Multimeters</dc:title>
  <dc:subject>2612-Automotive - Core</dc:subject>
  <dc:creator>James D. Halderman</dc:creator>
  <cp:keywords>CONTAINS NOTES</cp:keywords>
  <cp:lastModifiedBy>Glen Plants</cp:lastModifiedBy>
  <cp:revision>4641</cp:revision>
  <dcterms:created xsi:type="dcterms:W3CDTF">2014-07-14T20:04:21Z</dcterms:created>
  <dcterms:modified xsi:type="dcterms:W3CDTF">2023-06-19T16:24:10Z</dcterms:modified>
</cp:coreProperties>
</file>