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1247" r:id="rId2"/>
    <p:sldId id="1134" r:id="rId3"/>
    <p:sldId id="1185" r:id="rId4"/>
    <p:sldId id="1250" r:id="rId5"/>
    <p:sldId id="1187" r:id="rId6"/>
    <p:sldId id="1251" r:id="rId7"/>
    <p:sldId id="1344" r:id="rId8"/>
    <p:sldId id="1252" r:id="rId9"/>
    <p:sldId id="1343" r:id="rId10"/>
    <p:sldId id="1192" r:id="rId11"/>
    <p:sldId id="1253" r:id="rId12"/>
    <p:sldId id="1193" r:id="rId13"/>
    <p:sldId id="1194" r:id="rId14"/>
    <p:sldId id="1255" r:id="rId15"/>
    <p:sldId id="1273" r:id="rId16"/>
    <p:sldId id="1196" r:id="rId17"/>
    <p:sldId id="1257" r:id="rId18"/>
    <p:sldId id="1258" r:id="rId19"/>
    <p:sldId id="1345" r:id="rId20"/>
    <p:sldId id="1259" r:id="rId21"/>
    <p:sldId id="1202" r:id="rId22"/>
    <p:sldId id="1203" r:id="rId23"/>
    <p:sldId id="1261" r:id="rId24"/>
    <p:sldId id="1346" r:id="rId25"/>
    <p:sldId id="1274" r:id="rId26"/>
    <p:sldId id="1263" r:id="rId27"/>
    <p:sldId id="1275" r:id="rId28"/>
    <p:sldId id="1205" r:id="rId29"/>
    <p:sldId id="1276" r:id="rId30"/>
    <p:sldId id="1264" r:id="rId31"/>
    <p:sldId id="1347" r:id="rId32"/>
    <p:sldId id="1208" r:id="rId33"/>
    <p:sldId id="1209" r:id="rId34"/>
    <p:sldId id="1265" r:id="rId35"/>
    <p:sldId id="1211" r:id="rId36"/>
    <p:sldId id="1348" r:id="rId37"/>
    <p:sldId id="1212" r:id="rId38"/>
    <p:sldId id="1266" r:id="rId39"/>
    <p:sldId id="1268" r:id="rId40"/>
    <p:sldId id="1214" r:id="rId41"/>
    <p:sldId id="1267" r:id="rId42"/>
    <p:sldId id="1269" r:id="rId43"/>
    <p:sldId id="1349" r:id="rId44"/>
    <p:sldId id="1270" r:id="rId45"/>
    <p:sldId id="1277" r:id="rId46"/>
    <p:sldId id="1278" r:id="rId47"/>
    <p:sldId id="1279" r:id="rId48"/>
    <p:sldId id="1219" r:id="rId49"/>
    <p:sldId id="1220" r:id="rId50"/>
    <p:sldId id="1221" r:id="rId51"/>
    <p:sldId id="1222" r:id="rId52"/>
    <p:sldId id="1223" r:id="rId53"/>
    <p:sldId id="1224" r:id="rId54"/>
    <p:sldId id="1225" r:id="rId55"/>
    <p:sldId id="1226" r:id="rId56"/>
    <p:sldId id="1227" r:id="rId57"/>
    <p:sldId id="1228" r:id="rId58"/>
    <p:sldId id="1229" r:id="rId59"/>
    <p:sldId id="1230" r:id="rId60"/>
    <p:sldId id="1231" r:id="rId61"/>
    <p:sldId id="1232" r:id="rId62"/>
    <p:sldId id="1233" r:id="rId63"/>
    <p:sldId id="1234" r:id="rId64"/>
    <p:sldId id="1235" r:id="rId65"/>
    <p:sldId id="1236" r:id="rId66"/>
    <p:sldId id="1237" r:id="rId67"/>
    <p:sldId id="1238" r:id="rId68"/>
    <p:sldId id="1239" r:id="rId69"/>
    <p:sldId id="1240" r:id="rId70"/>
    <p:sldId id="1241" r:id="rId71"/>
    <p:sldId id="1242" r:id="rId72"/>
    <p:sldId id="1355" r:id="rId73"/>
    <p:sldId id="1356" r:id="rId74"/>
    <p:sldId id="1351" r:id="rId75"/>
    <p:sldId id="1350" r:id="rId76"/>
    <p:sldId id="1352" r:id="rId77"/>
    <p:sldId id="1353" r:id="rId78"/>
    <p:sldId id="1354" r:id="rId79"/>
    <p:sldId id="1204" r:id="rId80"/>
    <p:sldId id="1076"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3"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1" autoAdjust="0"/>
    <p:restoredTop sz="82854" autoAdjust="0"/>
  </p:normalViewPr>
  <p:slideViewPr>
    <p:cSldViewPr>
      <p:cViewPr varScale="1">
        <p:scale>
          <a:sx n="95" d="100"/>
          <a:sy n="95" d="100"/>
        </p:scale>
        <p:origin x="2148" y="78"/>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2496"/>
    </p:cViewPr>
  </p:outlineViewPr>
  <p:notesTextViewPr>
    <p:cViewPr>
      <p:scale>
        <a:sx n="1" d="1"/>
        <a:sy n="1" d="1"/>
      </p:scale>
      <p:origin x="0" y="0"/>
    </p:cViewPr>
  </p:notesTextViewPr>
  <p:sorterViewPr>
    <p:cViewPr>
      <p:scale>
        <a:sx n="100" d="100"/>
        <a:sy n="100" d="100"/>
      </p:scale>
      <p:origin x="0" y="-2706"/>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611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86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997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296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4649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9794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965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7679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1536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Fuse Your Meter Leads!</a:t>
            </a:r>
          </a:p>
          <a:p>
            <a:r>
              <a:rPr lang="en-US" sz="1200" b="0" i="0" u="none" strike="noStrike" kern="1200" baseline="0" dirty="0">
                <a:solidFill>
                  <a:schemeClr val="tx1"/>
                </a:solidFill>
                <a:latin typeface="+mn-lt"/>
                <a:ea typeface="+mn-ea"/>
                <a:cs typeface="+mn-cs"/>
              </a:rPr>
              <a:t>Most digital meters include an ammeter capability. When reading amperes, the leads of the meter must be changed from volts or ohms (V or Ω) to amperes (A), milliamperes (mA), or microamperes (</a:t>
            </a:r>
            <a:r>
              <a:rPr lang="en-US" sz="1200" b="0" i="1" u="none" strike="noStrike" kern="1200" baseline="0" dirty="0">
                <a:solidFill>
                  <a:schemeClr val="tx1"/>
                </a:solidFill>
                <a:latin typeface="+mn-lt"/>
                <a:ea typeface="+mn-ea"/>
                <a:cs typeface="+mn-cs"/>
              </a:rPr>
              <a:t>μ</a:t>
            </a:r>
            <a:r>
              <a:rPr lang="en-US" sz="1200" b="0" i="0" u="none" strike="noStrike" kern="1200" baseline="0" dirty="0">
                <a:solidFill>
                  <a:schemeClr val="tx1"/>
                </a:solidFill>
                <a:latin typeface="+mn-lt"/>
                <a:ea typeface="+mn-ea"/>
                <a:cs typeface="+mn-cs"/>
              </a:rPr>
              <a:t>A). A common problem may occur the next time voltage is measured. Although the technician may switch the selector to read volts, often the leads are not switched back to the volt or ohm position. Because the ammeter lead position results in zero ohms of resistance to current flow through the meter, the meter or the fuse inside the meter is destroyed if the meter is connected to a battery. Many meter fuses are expensive and difficult to find. To avoid this problem, simply solder an inline 10 ampere blade-fuse holder into one meter lead. </a:t>
            </a:r>
            <a:r>
              <a:rPr lang="en-US" sz="1200" b="0" i="0" u="none" strike="noStrike" kern="1200" baseline="3000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Do not think that this technique is for beginners only. Experienced technicians often get in a hurry and forget to switch the lead. A blade fuse is faster, easier, and less expensive to replace than a meter fuse, or the meter itself. Also, if the soldering is done properly, the addition of an inline fuse holder and fuse does not increase the resistance of the meter leads.</a:t>
            </a:r>
          </a:p>
          <a:p>
            <a:endParaRPr lang="en-US" sz="1200" b="0" i="0" u="none" strike="noStrike" kern="1200" baseline="0" dirty="0">
              <a:solidFill>
                <a:schemeClr val="tx1"/>
              </a:solidFill>
              <a:latin typeface="+mn-lt"/>
              <a:ea typeface="+mn-ea"/>
              <a:cs typeface="+mn-cs"/>
            </a:endParaRPr>
          </a:p>
          <a:p>
            <a:r>
              <a:rPr lang="en-US" sz="1400" b="1" i="0" u="sng" strike="noStrike" kern="1200" baseline="0" dirty="0">
                <a:solidFill>
                  <a:schemeClr val="tx1"/>
                </a:solidFill>
                <a:latin typeface="+mn-lt"/>
                <a:ea typeface="+mn-ea"/>
                <a:cs typeface="+mn-cs"/>
              </a:rPr>
              <a:t>WARNING: Do not use a meter equipped with an external add-on fuse when testing a high-voltage circuit to prevent possible shock hazard.</a:t>
            </a:r>
          </a:p>
          <a:p>
            <a:pPr marL="0" marR="0" lvl="0" indent="0" algn="l" rtl="0">
              <a:lnSpc>
                <a:spcPct val="100000"/>
              </a:lnSpc>
              <a:spcBef>
                <a:spcPts val="0"/>
              </a:spcBef>
              <a:spcAft>
                <a:spcPts val="0"/>
              </a:spcAft>
              <a:buClr>
                <a:schemeClr val="dk1"/>
              </a:buClr>
              <a:buSzPct val="25000"/>
              <a:buFont typeface="Arial"/>
              <a:buNone/>
            </a:pP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49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132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104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1854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Over-Limit Display Does Not Mean the Meter Is Reading “Nothing”  </a:t>
            </a:r>
            <a:r>
              <a:rPr lang="en-US" sz="1400" b="0" i="0" u="none" strike="noStrike" cap="none" dirty="0">
                <a:solidFill>
                  <a:schemeClr val="dk1"/>
                </a:solidFill>
                <a:latin typeface="+mn-lt"/>
                <a:ea typeface="Arial"/>
                <a:cs typeface="Arial"/>
                <a:sym typeface="Arial"/>
              </a:rPr>
              <a:t>The meaning of the over-limit display on a digital meter often confuses beginning technicians. When asked what the meter is reading when an over limit (OL) is displayed on the meter face, the response is often, “Nothing.” Many meters indicate over limit or over load, which simply means that the reading is over the maximum that can be displayed for the selected range. For example, the meter displays OL if 12 volts are being measured, but the meter has been set to read a maximum of 4 volts.  Autoranging meters adjust the range to match</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what is being measured. Here OL means a value higher than the meter can read (unlikely on the voltage scale for automobile usage), or infinity when measuring resistance (ohms). Therefore, OL means infinity when measuring resistance or an open circuit is being indicated. The meter reads 00.0 if the resistance is zero, so “nothing” in this case indicates continuity (zero resistance), whereas OL indicates infinite resistance. Therefore, when talking with another technician about a meter reading, make sure you know exactly what the reading on the face of the meter means. Also be sure that you are connecting the meter leads correctly. ● SEE FIGURE 39–14.</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8700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5433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810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681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Chart 39-3 Sample meter readings, using manually set and autoranging selection on the digital meter control. Page 449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0532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Purchase a Digital Meter That Works for Automotive Use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Try to purchase a digital meter that is capable of reading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DC volts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AC volts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DC amperes (up to 10 A or more is helpful)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Ohms (Ω) up to 40 MΩ (40 million ohms)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Diode check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Additional features for advanced automotive diagnosis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Frequency (hertz, abbreviated Hz)</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Temperature probe (°F and/or °C)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Pulse width (millisecond, abbreviated 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Duty cycle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4677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sng" strike="noStrike" cap="none" dirty="0">
                <a:solidFill>
                  <a:schemeClr val="dk1"/>
                </a:solidFill>
                <a:latin typeface="Arial Black" panose="020B0A04020102020204" pitchFamily="34" charset="0"/>
                <a:ea typeface="Arial"/>
                <a:cs typeface="Arial"/>
                <a:sym typeface="Arial"/>
              </a:rPr>
              <a:t>SAFETY TIP: </a:t>
            </a:r>
            <a:r>
              <a:rPr lang="en-US" sz="1400" b="0" i="0" u="sng" strike="noStrike" kern="1200" baseline="0" dirty="0">
                <a:solidFill>
                  <a:schemeClr val="tx1"/>
                </a:solidFill>
                <a:latin typeface="Arial Black" panose="020B0A04020102020204" pitchFamily="34" charset="0"/>
                <a:ea typeface="+mn-ea"/>
                <a:cs typeface="+mn-cs"/>
              </a:rPr>
              <a:t>Meter Usage on Hybrid-Electric Vehicles </a:t>
            </a:r>
            <a:r>
              <a:rPr lang="en-US" sz="1400" b="0" i="0" u="none" strike="noStrike" kern="1200" baseline="0" dirty="0">
                <a:solidFill>
                  <a:schemeClr val="tx1"/>
                </a:solidFill>
                <a:latin typeface="+mn-lt"/>
                <a:ea typeface="+mn-ea"/>
                <a:cs typeface="+mn-cs"/>
              </a:rPr>
              <a:t>Many hybrid-electric vehicles use system voltage as high as 650 volts DC. Be sure to follow all vehicle manufacturer’s testing procedures. If a voltage measurement is needed, be sure to use a meter and test leads that are designed to insulate against high voltages.</a:t>
            </a:r>
          </a:p>
          <a:p>
            <a:r>
              <a:rPr lang="en-US" sz="1400" b="0" i="0" u="none" strike="noStrike" kern="1200" baseline="0" dirty="0">
                <a:solidFill>
                  <a:schemeClr val="tx1"/>
                </a:solidFill>
                <a:latin typeface="+mn-lt"/>
                <a:ea typeface="+mn-ea"/>
                <a:cs typeface="+mn-cs"/>
              </a:rPr>
              <a:t>The International Electrotechnical Commission (IEC) has several categories of voltage standards for meter and meter leads. These categories are ratings for overvoltage protection and are rated CAT I, CAT II, CAT III, and CAT IV. The higher the category rating, the greater the protection against voltage spikes caused by high- energy circuits. Under each category, there are various energy and voltage ratings.  CAT I   Typically, a CAT I meter is used for low-energy voltage measurements, such as at wall outlets in the home. Meters with a CAT I rating are usually rated at 300 to 800 volts. CAT II   This higher rated meter is typically used for checking higher energy level voltages at the fuse panel in the home. Meters with a CAT II rating are usually rated at 300 to 600 volts.</a:t>
            </a:r>
          </a:p>
          <a:p>
            <a:r>
              <a:rPr lang="en-US" sz="1400" b="0" i="0" u="none" strike="noStrike" kern="1200" baseline="0" dirty="0">
                <a:solidFill>
                  <a:schemeClr val="tx1"/>
                </a:solidFill>
                <a:latin typeface="+mn-lt"/>
                <a:ea typeface="+mn-ea"/>
                <a:cs typeface="+mn-cs"/>
              </a:rPr>
              <a:t>CAT III  This minimum-rated meter should be used for hybrid vehicles. The CAT III category is designed for high-energy levels and voltage measurements at the service pole at the transformer. Meters with this rating are usually rated at 600 to 1, 000 volts.  CAT IV  CAT IV meters are for clamp-on meters only.</a:t>
            </a:r>
          </a:p>
          <a:p>
            <a:r>
              <a:rPr lang="en-US" sz="1400" b="0" i="0" u="none" strike="noStrike" kern="1200" baseline="0" dirty="0">
                <a:solidFill>
                  <a:schemeClr val="tx1"/>
                </a:solidFill>
                <a:latin typeface="+mn-lt"/>
                <a:ea typeface="+mn-ea"/>
                <a:cs typeface="+mn-cs"/>
              </a:rPr>
              <a:t>If a clamp-on meter also has meter leads for voltage measurements, that part of the meter is rated as CAT III.</a:t>
            </a:r>
          </a:p>
          <a:p>
            <a:r>
              <a:rPr lang="en-US" sz="1400" b="0" i="0" u="none" strike="noStrike" kern="1200" baseline="0" dirty="0">
                <a:solidFill>
                  <a:schemeClr val="tx1"/>
                </a:solidFill>
                <a:latin typeface="+mn-lt"/>
                <a:ea typeface="+mn-ea"/>
                <a:cs typeface="+mn-cs"/>
              </a:rPr>
              <a:t>NOTE: Always use the highest CAT rating meter, especially when working with hybrid vehicles. A CAT III, 600 volt meter is safer than a CAT II, 1, 000 volt meter because of the energy level of the CAT ratings. Therefore, for best personal protection, use only meters and meter leads that are CAT III or CAT IV rated when measuring voltage on a hybrid vehicle. FIGURES 39–18 AND 39–19</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0269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868326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3543312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For most electrical measurements, the black meter lead is inserted in the terminal labeled “COM” and the red meter lead is inserted into the terminal labeled “V”</a:t>
            </a:r>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To use a digital meter, turn the power switch and select the unit of electricity to be measured. In this case, the rotary switch is turned to select DC volts V</a:t>
            </a: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For most automotive electrical use, such as measuring battery voltage, select DC volts</a:t>
            </a:r>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Connect the red meter lead to the positive (+) terminal of a battery and the black meter lead to the negative (-) terminal. The meter reads the voltage difference between the leads</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jump-start battery unit measures 13.151 volts with the meter set on autoranging on the DC voltage scale</a:t>
            </a:r>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Another meter (Fluke 87 I I I) displays four digits when measuring the voltage of the battery jump-start unit</a:t>
            </a:r>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To measure resistance, turn the rotary dial to the ohm (Ω) symbol. With the meter leads separated, the meter display reads OL (over limit)</a:t>
            </a:r>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The meter can read your own body resistance if you grasp the meter lead terminals with your fingers. The reading on the display indicates 196.35 kΩ</a:t>
            </a:r>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When measuring anything, be sure to read the symbol on the meter face. In this case, the meter reading is 291.10 kΩ</a:t>
            </a:r>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 meter set on ohms can be used to check the resistance of a light bulb filament. In this case, the meter reads 3.15 ohms. If the bulb were bad (filament open), the meter displays OL</a:t>
            </a:r>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A digital meter set to read ohms should measure 0.00, as shown, when the meter leads are touched together</a:t>
            </a:r>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The large letter V means volts and the wavy symbol over the V means that the meter measures alternating-current (AC) voltage, if this position is selected</a:t>
            </a:r>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066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The next symbol is a V with a dotted and a straight line overhead. This symbol stands for direct-current (DC) volts. This position is most used for automotive service</a:t>
            </a:r>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The symbol mV indicates millivolts or 1/1,000 of a volt (0.001). The solid and dashed line above the mV means DC mV</a:t>
            </a:r>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The rotary switch is turned to Ω (ohms) unit of resistance measure. The symbol to the left of the Ω symbol is the beeper or continuity indicator</a:t>
            </a:r>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Notice that AUTO is in the upper left and the MΩ is in the lower right. MΩ means megaohms or that the meter is set to read in millions of ohms</a:t>
            </a:r>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The symbol shown is that of a diode. In this position, the meter applies a voltage to a diode and the meter reads the voltage drop across the junction of a diode</a:t>
            </a:r>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One of the most useful features of this meter is the M I N/M A X feature. By pushing the M I N/M A X button, the meter is able to display the highest (M A X) and the lowest (M I N) reading</a:t>
            </a:r>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Pushing the M I N/M A X button puts the meter into record mode. Note the 100 ms and “rec” on the display. In this position, the meter is capturing any voltage change that lasts 100 ms (0.1 sec.) or longer</a:t>
            </a:r>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To increase the range of the meter, touch the range button. Now the meter is set to read voltage up to 40-volts DC</a:t>
            </a:r>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Pushing the range button one more time changes the meter scale to the 400-voltage range. Notice that the decimal point has moved to the right</a:t>
            </a:r>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Pushing the range button again changes the meter to the 4,000-volt range. This range is not suitable to use in automotive applications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Pushing the range button again changes the meter to the 4,000-volt range. This range is not suitable to use in automotive applications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77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2560638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50315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3.pn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4.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5.png"/><Relationship Id="rId4"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6.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7.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8.png"/><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Circuit Testers and Digital Meters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71383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Logic Probe</a:t>
            </a:r>
            <a:endParaRPr lang="en-US" sz="2800" dirty="0"/>
          </a:p>
        </p:txBody>
      </p:sp>
      <p:sp>
        <p:nvSpPr>
          <p:cNvPr id="4" name="Content Placeholder 3"/>
          <p:cNvSpPr>
            <a:spLocks noGrp="1"/>
          </p:cNvSpPr>
          <p:nvPr>
            <p:ph idx="1"/>
          </p:nvPr>
        </p:nvSpPr>
        <p:spPr>
          <a:xfrm>
            <a:off x="457200" y="1066800"/>
            <a:ext cx="8229600" cy="2514600"/>
          </a:xfrm>
        </p:spPr>
        <p:txBody>
          <a:bodyPr>
            <a:spAutoFit/>
          </a:bodyPr>
          <a:lstStyle/>
          <a:p>
            <a:r>
              <a:rPr lang="en-US" sz="2400" dirty="0"/>
              <a:t>A logic probe is an electronic device that lights up a red (usually) </a:t>
            </a:r>
            <a:r>
              <a:rPr lang="en-US" sz="2400" spc="-300" dirty="0"/>
              <a:t>LE</a:t>
            </a:r>
            <a:r>
              <a:rPr lang="en-US" sz="2400" dirty="0"/>
              <a:t>D if the probe is touched to battery voltage. If the probe is touched to ground, a green (usually) </a:t>
            </a:r>
            <a:r>
              <a:rPr lang="en-US" sz="2400" spc="-300" dirty="0"/>
              <a:t>LE</a:t>
            </a:r>
            <a:r>
              <a:rPr lang="en-US" sz="2400" dirty="0"/>
              <a:t>D lights.</a:t>
            </a:r>
          </a:p>
          <a:p>
            <a:r>
              <a:rPr lang="en-US" sz="2400" dirty="0"/>
              <a:t>A logic probe must first be connected to a power and ground source, such as the vehicle battery.</a:t>
            </a:r>
          </a:p>
        </p:txBody>
      </p:sp>
    </p:spTree>
    <p:extLst>
      <p:ext uri="{BB962C8B-B14F-4D97-AF65-F5344CB8AC3E}">
        <p14:creationId xmlns:p14="http://schemas.microsoft.com/office/powerpoint/2010/main" val="48320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39.4 Logic Probe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599"/>
            <a:ext cx="3929807" cy="46575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05200" cy="2308324"/>
          </a:xfrm>
        </p:spPr>
        <p:txBody>
          <a:bodyPr/>
          <a:lstStyle/>
          <a:p>
            <a:r>
              <a:rPr lang="en-US" sz="2400" dirty="0"/>
              <a:t>Logic probe connected to the vehicle battery. When the tip probe is connected to a circuit, it can check for power, ground, or a pulse</a:t>
            </a:r>
          </a:p>
        </p:txBody>
      </p:sp>
    </p:spTree>
    <p:extLst>
      <p:ext uri="{BB962C8B-B14F-4D97-AF65-F5344CB8AC3E}">
        <p14:creationId xmlns:p14="http://schemas.microsoft.com/office/powerpoint/2010/main" val="242047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Digital Multimeters </a:t>
            </a:r>
            <a:r>
              <a:rPr lang="en-US" sz="2800" dirty="0"/>
              <a:t>(1 of 2)</a:t>
            </a:r>
          </a:p>
        </p:txBody>
      </p:sp>
      <p:sp>
        <p:nvSpPr>
          <p:cNvPr id="4" name="Content Placeholder 3"/>
          <p:cNvSpPr>
            <a:spLocks noGrp="1"/>
          </p:cNvSpPr>
          <p:nvPr>
            <p:ph idx="1"/>
          </p:nvPr>
        </p:nvSpPr>
        <p:spPr>
          <a:xfrm>
            <a:off x="457200" y="1143000"/>
            <a:ext cx="8229600" cy="3657600"/>
          </a:xfrm>
        </p:spPr>
        <p:txBody>
          <a:bodyPr>
            <a:spAutoFit/>
          </a:bodyPr>
          <a:lstStyle/>
          <a:p>
            <a:r>
              <a:rPr lang="en-US" sz="2400" dirty="0"/>
              <a:t>Terminology</a:t>
            </a:r>
          </a:p>
          <a:p>
            <a:pPr lvl="1"/>
            <a:r>
              <a:rPr lang="en-US" sz="2400" dirty="0"/>
              <a:t>Digital multimeter (</a:t>
            </a:r>
            <a:r>
              <a:rPr lang="en-US" sz="2400" spc="-300" dirty="0"/>
              <a:t>DM</a:t>
            </a:r>
            <a:r>
              <a:rPr lang="en-US" sz="2400" dirty="0"/>
              <a:t>M) and digital volt-ohm-meter (</a:t>
            </a:r>
            <a:r>
              <a:rPr lang="en-US" sz="2400" spc="-300" dirty="0"/>
              <a:t>D VO</a:t>
            </a:r>
            <a:r>
              <a:rPr lang="en-US" sz="2400" dirty="0"/>
              <a:t>M) are terms commonly used for electronic high-impedance test meters.</a:t>
            </a:r>
          </a:p>
          <a:p>
            <a:pPr lvl="1"/>
            <a:r>
              <a:rPr lang="en-US" sz="2400" dirty="0"/>
              <a:t>High impedance means that the electronic internal resistance of the meter is high enough to prevent excessive current draw from any circuit being tested.</a:t>
            </a:r>
          </a:p>
          <a:p>
            <a:pPr lvl="1"/>
            <a:r>
              <a:rPr lang="en-US" sz="2400" dirty="0"/>
              <a:t>Most meters today have a minimum of 10 million ohms (10 megohms) of resistance.</a:t>
            </a:r>
          </a:p>
        </p:txBody>
      </p:sp>
    </p:spTree>
    <p:extLst>
      <p:ext uri="{BB962C8B-B14F-4D97-AF65-F5344CB8AC3E}">
        <p14:creationId xmlns:p14="http://schemas.microsoft.com/office/powerpoint/2010/main" val="192469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902"/>
            <a:ext cx="8229600" cy="646331"/>
          </a:xfrm>
        </p:spPr>
        <p:txBody>
          <a:bodyPr>
            <a:spAutoFit/>
          </a:bodyPr>
          <a:lstStyle/>
          <a:p>
            <a:r>
              <a:rPr lang="en-US" dirty="0"/>
              <a:t>Digital Multimeters </a:t>
            </a:r>
            <a:r>
              <a:rPr lang="en-US" sz="2800" dirty="0"/>
              <a:t>(2 of 2)</a:t>
            </a:r>
          </a:p>
        </p:txBody>
      </p:sp>
      <p:sp>
        <p:nvSpPr>
          <p:cNvPr id="4" name="Content Placeholder 3"/>
          <p:cNvSpPr>
            <a:spLocks noGrp="1"/>
          </p:cNvSpPr>
          <p:nvPr>
            <p:ph idx="1"/>
          </p:nvPr>
        </p:nvSpPr>
        <p:spPr>
          <a:xfrm>
            <a:off x="457200" y="1072783"/>
            <a:ext cx="8229600" cy="4108817"/>
          </a:xfrm>
        </p:spPr>
        <p:txBody>
          <a:bodyPr>
            <a:spAutoFit/>
          </a:bodyPr>
          <a:lstStyle/>
          <a:p>
            <a:r>
              <a:rPr lang="en-US" sz="2400" dirty="0"/>
              <a:t>Measuring Voltage</a:t>
            </a:r>
          </a:p>
          <a:p>
            <a:pPr lvl="1"/>
            <a:r>
              <a:rPr lang="en-US" sz="2400" spc="-300" dirty="0"/>
              <a:t>D</a:t>
            </a:r>
            <a:r>
              <a:rPr lang="en-US" sz="2400" dirty="0"/>
              <a:t>C volts (</a:t>
            </a:r>
            <a:r>
              <a:rPr lang="en-US" sz="2400" spc="-300" dirty="0"/>
              <a:t>DC</a:t>
            </a:r>
            <a:r>
              <a:rPr lang="en-US" sz="2400" dirty="0"/>
              <a:t>V) and </a:t>
            </a:r>
            <a:r>
              <a:rPr lang="en-US" sz="2400" spc="-300" dirty="0"/>
              <a:t>A</a:t>
            </a:r>
            <a:r>
              <a:rPr lang="en-US" sz="2400" dirty="0"/>
              <a:t>C volts (</a:t>
            </a:r>
            <a:r>
              <a:rPr lang="en-US" sz="2400" spc="-300" dirty="0"/>
              <a:t>AC</a:t>
            </a:r>
            <a:r>
              <a:rPr lang="en-US" sz="2400" dirty="0"/>
              <a:t>V)</a:t>
            </a:r>
          </a:p>
          <a:p>
            <a:pPr lvl="1"/>
            <a:r>
              <a:rPr lang="en-US" sz="2400" dirty="0"/>
              <a:t>Manual or automatically ranged</a:t>
            </a:r>
          </a:p>
          <a:p>
            <a:r>
              <a:rPr lang="en-US" sz="2400" dirty="0"/>
              <a:t>Measuring Resistance</a:t>
            </a:r>
          </a:p>
          <a:p>
            <a:pPr lvl="1"/>
            <a:r>
              <a:rPr lang="en-US" sz="2400" dirty="0"/>
              <a:t>Measure when no current is flowing in the circuit.</a:t>
            </a:r>
          </a:p>
          <a:p>
            <a:r>
              <a:rPr lang="en-US" sz="2400" dirty="0"/>
              <a:t>Measuring Current</a:t>
            </a:r>
          </a:p>
          <a:p>
            <a:pPr lvl="1"/>
            <a:r>
              <a:rPr lang="en-US" sz="2400" dirty="0"/>
              <a:t>The ammeter has to be installed in the circuit (in series) so that it can measure all the current flow in that circuit.</a:t>
            </a:r>
          </a:p>
        </p:txBody>
      </p:sp>
    </p:spTree>
    <p:extLst>
      <p:ext uri="{BB962C8B-B14F-4D97-AF65-F5344CB8AC3E}">
        <p14:creationId xmlns:p14="http://schemas.microsoft.com/office/powerpoint/2010/main" val="274717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39.5 DMM Features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886507" cy="4368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4191000"/>
          </a:xfrm>
        </p:spPr>
        <p:txBody>
          <a:bodyPr/>
          <a:lstStyle/>
          <a:p>
            <a:r>
              <a:rPr lang="en-US" sz="2400" dirty="0"/>
              <a:t>Typical digital multimeter. The black meter lead is always placed in the COM terminal. The red meter test lead should be in the volt-ohm terminal, except when measuring current in amperes</a:t>
            </a:r>
          </a:p>
        </p:txBody>
      </p:sp>
    </p:spTree>
    <p:extLst>
      <p:ext uri="{BB962C8B-B14F-4D97-AF65-F5344CB8AC3E}">
        <p14:creationId xmlns:p14="http://schemas.microsoft.com/office/powerpoint/2010/main" val="159799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39.6 DMM Symbols</a:t>
            </a:r>
            <a:endParaRPr lang="en-US" sz="2800" dirty="0">
              <a:solidFill>
                <a:srgbClr val="FF0000"/>
              </a:solidFill>
            </a:endParaRPr>
          </a:p>
        </p:txBody>
      </p:sp>
      <p:graphicFrame>
        <p:nvGraphicFramePr>
          <p:cNvPr id="3" name="Content Placeholder 2"/>
          <p:cNvGraphicFramePr>
            <a:graphicFrameLocks noGrp="1"/>
          </p:cNvGraphicFramePr>
          <p:nvPr>
            <p:ph sz="quarter" idx="15"/>
            <p:extLst>
              <p:ext uri="{D42A27DB-BD31-4B8C-83A1-F6EECF244321}">
                <p14:modId xmlns:p14="http://schemas.microsoft.com/office/powerpoint/2010/main" val="2434734946"/>
              </p:ext>
            </p:extLst>
          </p:nvPr>
        </p:nvGraphicFramePr>
        <p:xfrm>
          <a:off x="1181100" y="1066800"/>
          <a:ext cx="6781799" cy="4134780"/>
        </p:xfrm>
        <a:graphic>
          <a:graphicData uri="http://schemas.openxmlformats.org/drawingml/2006/table">
            <a:tbl>
              <a:tblPr firstRow="1"/>
              <a:tblGrid>
                <a:gridCol w="1426988">
                  <a:extLst>
                    <a:ext uri="{9D8B030D-6E8A-4147-A177-3AD203B41FA5}">
                      <a16:colId xmlns:a16="http://schemas.microsoft.com/office/drawing/2014/main" val="20000"/>
                    </a:ext>
                  </a:extLst>
                </a:gridCol>
                <a:gridCol w="5354811">
                  <a:extLst>
                    <a:ext uri="{9D8B030D-6E8A-4147-A177-3AD203B41FA5}">
                      <a16:colId xmlns:a16="http://schemas.microsoft.com/office/drawing/2014/main" val="20001"/>
                    </a:ext>
                  </a:extLst>
                </a:gridCol>
              </a:tblGrid>
              <a:tr h="289564">
                <a:tc>
                  <a:txBody>
                    <a:bodyPr/>
                    <a:lstStyle/>
                    <a:p>
                      <a:pPr marL="0" marR="0" algn="ctr">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SYMBOL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MEANING</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Alternating current or voltage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DC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Direct current or voltage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Volts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Millivolts (1/1, 000 volts)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Ampere (amps), current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Milliampere (1/1, 000 amps)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Percent (for duty-cycle readings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kΩ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Kilohm (1, 000 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277764">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Megohm (1, 000, 000 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r h="277764">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Hz</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Hertz (cycles per second), frequency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277764">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kHz</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Kilohertz (1, 000 cycles/sec.), frequency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2"/>
                  </a:ext>
                </a:extLst>
              </a:tr>
              <a:tr h="512048">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ms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Milliseconds (1/1, 000 sec.) for pulse-width measurements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7471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200"/>
            <a:ext cx="8229600" cy="646331"/>
          </a:xfrm>
        </p:spPr>
        <p:txBody>
          <a:bodyPr>
            <a:spAutoFit/>
          </a:bodyPr>
          <a:lstStyle/>
          <a:p>
            <a:r>
              <a:rPr lang="en-US" dirty="0"/>
              <a:t>Figure 39.6 </a:t>
            </a:r>
            <a:r>
              <a:rPr lang="en-US" spc="-400" dirty="0"/>
              <a:t>D M </a:t>
            </a:r>
            <a:r>
              <a:rPr lang="en-US" dirty="0"/>
              <a:t>M set to read </a:t>
            </a:r>
            <a:r>
              <a:rPr lang="en-US" spc="-400" dirty="0"/>
              <a:t>D </a:t>
            </a:r>
            <a:r>
              <a:rPr lang="en-US" dirty="0"/>
              <a:t>C volts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581" y="990600"/>
            <a:ext cx="6700838" cy="5105400"/>
          </a:xfrm>
          <a:prstGeom prst="rect">
            <a:avLst/>
          </a:prstGeom>
        </p:spPr>
      </p:pic>
    </p:spTree>
    <p:extLst>
      <p:ext uri="{BB962C8B-B14F-4D97-AF65-F5344CB8AC3E}">
        <p14:creationId xmlns:p14="http://schemas.microsoft.com/office/powerpoint/2010/main" val="1473407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39.7 Autoranging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10200" y="990600"/>
            <a:ext cx="2896296" cy="52835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4893647"/>
          </a:xfrm>
        </p:spPr>
        <p:txBody>
          <a:bodyPr/>
          <a:lstStyle/>
          <a:p>
            <a:r>
              <a:rPr lang="en-US" sz="2400" dirty="0"/>
              <a:t>A typical autoranging digital multimeter automatically selects the proper scale to read the voltage being tested. The scale selected is usually displayed on the meter face. Note that the display indicates “4,” meaning that this range can read up to 4 volts</a:t>
            </a:r>
          </a:p>
        </p:txBody>
      </p:sp>
    </p:spTree>
    <p:extLst>
      <p:ext uri="{BB962C8B-B14F-4D97-AF65-F5344CB8AC3E}">
        <p14:creationId xmlns:p14="http://schemas.microsoft.com/office/powerpoint/2010/main" val="197441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39.8 Measuring Ohms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928643" cy="50202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2308324"/>
          </a:xfrm>
        </p:spPr>
        <p:txBody>
          <a:bodyPr/>
          <a:lstStyle/>
          <a:p>
            <a:r>
              <a:rPr lang="en-US" sz="2400" dirty="0"/>
              <a:t>Using a digital multimeter set to read ohms (Ω) to test this light bulb. The meter reads the resistance of the filament</a:t>
            </a:r>
          </a:p>
        </p:txBody>
      </p:sp>
    </p:spTree>
    <p:extLst>
      <p:ext uri="{BB962C8B-B14F-4D97-AF65-F5344CB8AC3E}">
        <p14:creationId xmlns:p14="http://schemas.microsoft.com/office/powerpoint/2010/main" val="330893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Ohms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ohms_ch42">
            <a:hlinkClick r:id="" action="ppaction://media"/>
            <a:extLst>
              <a:ext uri="{FF2B5EF4-FFF2-40B4-BE49-F238E27FC236}">
                <a16:creationId xmlns:a16="http://schemas.microsoft.com/office/drawing/2014/main" id="{BF73296E-1380-73B2-4239-131E53C611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798" y="1101451"/>
            <a:ext cx="9002404" cy="5063852"/>
          </a:xfrm>
          <a:prstGeom prst="rect">
            <a:avLst/>
          </a:prstGeom>
        </p:spPr>
      </p:pic>
    </p:spTree>
    <p:extLst>
      <p:ext uri="{BB962C8B-B14F-4D97-AF65-F5344CB8AC3E}">
        <p14:creationId xmlns:p14="http://schemas.microsoft.com/office/powerpoint/2010/main" val="234792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1"/>
          </p:nvPr>
        </p:nvSpPr>
        <p:spPr>
          <a:xfrm>
            <a:off x="457200" y="990600"/>
            <a:ext cx="8229600" cy="4762842"/>
          </a:xfrm>
        </p:spPr>
        <p:txBody>
          <a:bodyPr>
            <a:spAutoFit/>
          </a:bodyPr>
          <a:lstStyle/>
          <a:p>
            <a:pPr marL="685800" indent="-685800">
              <a:buNone/>
            </a:pPr>
            <a:r>
              <a:rPr lang="en-US" sz="2400" b="1" dirty="0">
                <a:solidFill>
                  <a:srgbClr val="007FA3"/>
                </a:solidFill>
                <a:latin typeface="+mj-lt"/>
                <a:ea typeface="+mj-ea"/>
                <a:cs typeface="Times New Roman" panose="02020603050405020304" pitchFamily="18" charset="0"/>
              </a:rPr>
              <a:t>39.1</a:t>
            </a:r>
            <a:r>
              <a:rPr lang="en-US" sz="2400" dirty="0"/>
              <a:t> Discuss how to safely set up and use a fused jumper wire.</a:t>
            </a:r>
          </a:p>
          <a:p>
            <a:pPr marL="685800" indent="-685800">
              <a:buNone/>
            </a:pPr>
            <a:r>
              <a:rPr lang="en-US" sz="2400" b="1" dirty="0">
                <a:solidFill>
                  <a:srgbClr val="007FA3"/>
                </a:solidFill>
                <a:cs typeface="Times New Roman" panose="02020603050405020304" pitchFamily="18" charset="0"/>
              </a:rPr>
              <a:t>39.2 </a:t>
            </a:r>
            <a:r>
              <a:rPr lang="en-US" sz="2400" dirty="0"/>
              <a:t>Discuss how to safely set up and use a test light.</a:t>
            </a:r>
          </a:p>
          <a:p>
            <a:pPr marL="685800" indent="-685800">
              <a:buNone/>
            </a:pPr>
            <a:r>
              <a:rPr lang="en-US" sz="2400" b="1" dirty="0">
                <a:solidFill>
                  <a:srgbClr val="007FA3"/>
                </a:solidFill>
                <a:cs typeface="Times New Roman" panose="02020603050405020304" pitchFamily="18" charset="0"/>
              </a:rPr>
              <a:t>39.3 </a:t>
            </a:r>
            <a:r>
              <a:rPr lang="en-US" sz="2400" dirty="0"/>
              <a:t>Discuss how to safely set up and use a logic probe.</a:t>
            </a:r>
          </a:p>
          <a:p>
            <a:pPr marL="685800" indent="-685800">
              <a:buNone/>
            </a:pPr>
            <a:r>
              <a:rPr lang="en-US" sz="2400" b="1" dirty="0">
                <a:solidFill>
                  <a:srgbClr val="007FA3"/>
                </a:solidFill>
                <a:cs typeface="Times New Roman" panose="02020603050405020304" pitchFamily="18" charset="0"/>
              </a:rPr>
              <a:t>39.4 </a:t>
            </a:r>
            <a:r>
              <a:rPr lang="en-US" sz="2400" dirty="0"/>
              <a:t>Describe the uses of digital multimeters.</a:t>
            </a:r>
          </a:p>
          <a:p>
            <a:pPr marL="685800" indent="-685800">
              <a:buNone/>
            </a:pPr>
            <a:r>
              <a:rPr lang="en-US" sz="2400" b="1" dirty="0">
                <a:solidFill>
                  <a:srgbClr val="007FA3"/>
                </a:solidFill>
                <a:cs typeface="Times New Roman" panose="02020603050405020304" pitchFamily="18" charset="0"/>
              </a:rPr>
              <a:t>37.5 </a:t>
            </a:r>
            <a:r>
              <a:rPr lang="en-US" sz="2400" dirty="0"/>
              <a:t>Describe the uses of inductive ammeters.</a:t>
            </a:r>
          </a:p>
          <a:p>
            <a:pPr marL="685800" indent="-685800">
              <a:buNone/>
            </a:pPr>
            <a:r>
              <a:rPr lang="en-US" sz="2400" b="1" dirty="0">
                <a:solidFill>
                  <a:srgbClr val="007FA3"/>
                </a:solidFill>
                <a:cs typeface="Times New Roman" panose="02020603050405020304" pitchFamily="18" charset="0"/>
              </a:rPr>
              <a:t>39.6 </a:t>
            </a:r>
            <a:r>
              <a:rPr lang="en-US" sz="2400" dirty="0"/>
              <a:t>Discuss diode check and frequency.</a:t>
            </a:r>
          </a:p>
          <a:p>
            <a:pPr marL="685800" indent="-685800">
              <a:buNone/>
            </a:pPr>
            <a:r>
              <a:rPr lang="en-US" sz="2400" b="1" dirty="0">
                <a:solidFill>
                  <a:srgbClr val="007FA3"/>
                </a:solidFill>
                <a:cs typeface="Times New Roman" panose="02020603050405020304" pitchFamily="18" charset="0"/>
              </a:rPr>
              <a:t>39.7 </a:t>
            </a:r>
            <a:r>
              <a:rPr lang="en-US" sz="2400" dirty="0"/>
              <a:t>Describe the prefixes used with electrical units.</a:t>
            </a:r>
          </a:p>
          <a:p>
            <a:pPr marL="685800" indent="-685800">
              <a:buNone/>
            </a:pPr>
            <a:r>
              <a:rPr lang="en-US" sz="2400" b="1" dirty="0">
                <a:solidFill>
                  <a:srgbClr val="007FA3"/>
                </a:solidFill>
                <a:cs typeface="Times New Roman" panose="02020603050405020304" pitchFamily="18" charset="0"/>
              </a:rPr>
              <a:t>39.8 </a:t>
            </a:r>
            <a:r>
              <a:rPr lang="en-US" sz="2400" dirty="0"/>
              <a:t>Describe how to read digital meters.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39.9 Testing Meter </a:t>
            </a:r>
            <a:r>
              <a:rPr lang="el-GR" dirty="0"/>
              <a:t>Ω</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599"/>
            <a:ext cx="4140452" cy="41189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4401205"/>
          </a:xfrm>
        </p:spPr>
        <p:txBody>
          <a:bodyPr/>
          <a:lstStyle/>
          <a:p>
            <a:r>
              <a:rPr lang="en-US" sz="2000" dirty="0"/>
              <a:t>Many digital multimeters can have the display indicate zero to compensate for test lead resistance. (1) Connect leads in the VΩ and COM meter terminals. (2) Select the Ω scale. (3) Touch the two meter leads together. (4) Push the “zero” or “relative” button on the meter. (5) The meter display now indicates zero ohms of resistance</a:t>
            </a:r>
          </a:p>
        </p:txBody>
      </p:sp>
    </p:spTree>
    <p:extLst>
      <p:ext uri="{BB962C8B-B14F-4D97-AF65-F5344CB8AC3E}">
        <p14:creationId xmlns:p14="http://schemas.microsoft.com/office/powerpoint/2010/main" val="152661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2450"/>
          </a:xfrm>
        </p:spPr>
        <p:txBody>
          <a:bodyPr>
            <a:noAutofit/>
          </a:bodyPr>
          <a:lstStyle/>
          <a:p>
            <a:r>
              <a:rPr lang="en-US" dirty="0"/>
              <a:t>Question 1: ?</a:t>
            </a:r>
            <a:endParaRPr lang="en-US" sz="2800" dirty="0"/>
          </a:p>
        </p:txBody>
      </p:sp>
      <p:sp>
        <p:nvSpPr>
          <p:cNvPr id="4" name="Content Placeholder 3"/>
          <p:cNvSpPr>
            <a:spLocks noGrp="1"/>
          </p:cNvSpPr>
          <p:nvPr>
            <p:ph idx="1"/>
          </p:nvPr>
        </p:nvSpPr>
        <p:spPr>
          <a:xfrm>
            <a:off x="457200" y="990600"/>
            <a:ext cx="8229600" cy="685800"/>
          </a:xfrm>
        </p:spPr>
        <p:txBody>
          <a:bodyPr>
            <a:noAutofit/>
          </a:bodyPr>
          <a:lstStyle/>
          <a:p>
            <a:pPr marL="0" indent="0">
              <a:buNone/>
            </a:pPr>
            <a:r>
              <a:rPr lang="en-US" sz="2400" dirty="0"/>
              <a:t>Why must an ohmmeter be connected to a disconnected circuit or component?</a:t>
            </a:r>
          </a:p>
        </p:txBody>
      </p:sp>
    </p:spTree>
    <p:extLst>
      <p:ext uri="{BB962C8B-B14F-4D97-AF65-F5344CB8AC3E}">
        <p14:creationId xmlns:p14="http://schemas.microsoft.com/office/powerpoint/2010/main" val="111767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812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074003"/>
            <a:ext cx="8229600" cy="830997"/>
          </a:xfrm>
        </p:spPr>
        <p:txBody>
          <a:bodyPr>
            <a:spAutoFit/>
          </a:bodyPr>
          <a:lstStyle/>
          <a:p>
            <a:pPr marL="0" indent="0">
              <a:buNone/>
            </a:pPr>
            <a:r>
              <a:rPr lang="en-US" sz="2400" dirty="0"/>
              <a:t>The meter provides power to the circuit/component being tested.</a:t>
            </a:r>
          </a:p>
        </p:txBody>
      </p:sp>
    </p:spTree>
    <p:extLst>
      <p:ext uri="{BB962C8B-B14F-4D97-AF65-F5344CB8AC3E}">
        <p14:creationId xmlns:p14="http://schemas.microsoft.com/office/powerpoint/2010/main" val="232969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39.10 Current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478892" cy="52490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3416320"/>
          </a:xfrm>
        </p:spPr>
        <p:txBody>
          <a:bodyPr/>
          <a:lstStyle/>
          <a:p>
            <a:r>
              <a:rPr lang="en-US" sz="2400" dirty="0"/>
              <a:t>Measuring the current flow required by a horn requires that the ammeter be connected to the circuit in series and the horn button be depressed by an assistant</a:t>
            </a:r>
          </a:p>
        </p:txBody>
      </p:sp>
    </p:spTree>
    <p:extLst>
      <p:ext uri="{BB962C8B-B14F-4D97-AF65-F5344CB8AC3E}">
        <p14:creationId xmlns:p14="http://schemas.microsoft.com/office/powerpoint/2010/main" val="238097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Amps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amps_ch42">
            <a:hlinkClick r:id="" action="ppaction://media"/>
            <a:extLst>
              <a:ext uri="{FF2B5EF4-FFF2-40B4-BE49-F238E27FC236}">
                <a16:creationId xmlns:a16="http://schemas.microsoft.com/office/drawing/2014/main" id="{2553E217-1607-7AE4-F16B-2C2067460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927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37174"/>
            <a:ext cx="8089829" cy="4348876"/>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20771" y="156937"/>
            <a:ext cx="8229600" cy="1754326"/>
          </a:xfrm>
        </p:spPr>
        <p:txBody>
          <a:bodyPr/>
          <a:lstStyle/>
          <a:p>
            <a:r>
              <a:rPr lang="en-US" dirty="0"/>
              <a:t>Frequently Asked Question: How Much Voltage Does an Ohmmeter Apply?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9612" y="2947151"/>
            <a:ext cx="7677150" cy="2862322"/>
          </a:xfrm>
        </p:spPr>
        <p:txBody>
          <a:bodyPr/>
          <a:lstStyle/>
          <a:p>
            <a:pPr marL="0" indent="0">
              <a:buNone/>
            </a:pPr>
            <a:r>
              <a:rPr lang="en-US" sz="1800" b="1" dirty="0"/>
              <a:t>How Much Voltage Does an Ohmmeter Apply? </a:t>
            </a:r>
            <a:r>
              <a:rPr lang="en-US" sz="1800" dirty="0"/>
              <a:t>Most digital meters that are set to measure ohms (resistance) apply 0.3 to1 volt to the component being measured. The voltage comes from the meter itself to measure the resistance. Two things are important to remember about an ohmmeter: 1. The component or circuit must be disconnected from any electrical circuit while the resistance is being measured.  2. Because the meter itself applies a voltage (even though it is relatively low), a meter set to measure ohms can damage electronic circuits. Computer or electronic chips can be easily damaged if subjected to only a few milliamperes of current, similar to the ohmmeter applies when a resistance measurement is being performed.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04046" y="215969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78931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39.11 Fused DMM Lead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466397" cy="40690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5262979"/>
          </a:xfrm>
        </p:spPr>
        <p:txBody>
          <a:bodyPr/>
          <a:lstStyle/>
          <a:p>
            <a:r>
              <a:rPr lang="en-US" sz="2400" dirty="0"/>
              <a:t>Note the blade-type fuse holder soldered in series with one of the meter leads. A 10-ampere fuse helps protect the internal meter fuse (if equipped), and the meter itself, from damage that may result from excessive current flow, if accidentally used incorrectly</a:t>
            </a:r>
          </a:p>
        </p:txBody>
      </p:sp>
    </p:spTree>
    <p:extLst>
      <p:ext uri="{BB962C8B-B14F-4D97-AF65-F5344CB8AC3E}">
        <p14:creationId xmlns:p14="http://schemas.microsoft.com/office/powerpoint/2010/main" val="2923581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5" y="1424683"/>
            <a:ext cx="8089829" cy="4348876"/>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1755" y="224354"/>
            <a:ext cx="8229600" cy="1200329"/>
          </a:xfrm>
        </p:spPr>
        <p:txBody>
          <a:bodyPr/>
          <a:lstStyle/>
          <a:p>
            <a:r>
              <a:rPr lang="en-US" dirty="0"/>
              <a:t>Frequently Asked Question: What Does “CE” Mean on Many Meters?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3425" y="2363323"/>
            <a:ext cx="7677150" cy="2131353"/>
          </a:xfrm>
        </p:spPr>
        <p:txBody>
          <a:bodyPr/>
          <a:lstStyle/>
          <a:p>
            <a:pPr marL="0" indent="0">
              <a:buNone/>
            </a:pPr>
            <a:r>
              <a:rPr lang="en-US" sz="2400" b="1" dirty="0"/>
              <a:t>What Does “CE” Mean on Many Meters? </a:t>
            </a:r>
            <a:r>
              <a:rPr lang="en-US" sz="2400" dirty="0"/>
              <a:t>The “CE” means that the meter meets the newest European Standards and the CE mark stands for Conformité Europeenne, which is French for “European Conformity.”</a:t>
            </a:r>
          </a:p>
          <a:p>
            <a:pPr marL="0" indent="0">
              <a:buNone/>
            </a:pPr>
            <a:r>
              <a:rPr lang="en-US" sz="2400" dirty="0"/>
              <a:t>.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09612" y="1652517"/>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80042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Inductive Ammeters</a:t>
            </a:r>
            <a:endParaRPr lang="en-US" sz="2800" dirty="0"/>
          </a:p>
        </p:txBody>
      </p:sp>
      <p:sp>
        <p:nvSpPr>
          <p:cNvPr id="4" name="Content Placeholder 3"/>
          <p:cNvSpPr>
            <a:spLocks noGrp="1"/>
          </p:cNvSpPr>
          <p:nvPr>
            <p:ph idx="1"/>
          </p:nvPr>
        </p:nvSpPr>
        <p:spPr>
          <a:xfrm>
            <a:off x="457200" y="1066800"/>
            <a:ext cx="8229600" cy="3886200"/>
          </a:xfrm>
        </p:spPr>
        <p:txBody>
          <a:bodyPr>
            <a:spAutoFit/>
          </a:bodyPr>
          <a:lstStyle/>
          <a:p>
            <a:r>
              <a:rPr lang="en-US" sz="2400" dirty="0"/>
              <a:t>Operation</a:t>
            </a:r>
          </a:p>
          <a:p>
            <a:pPr lvl="1"/>
            <a:r>
              <a:rPr lang="en-US" sz="2400" dirty="0"/>
              <a:t>Inductive ammeters do not make physical contact with the circuit.</a:t>
            </a:r>
          </a:p>
          <a:p>
            <a:pPr lvl="1"/>
            <a:r>
              <a:rPr lang="en-US" sz="2400" dirty="0"/>
              <a:t>They measure the strength of the magnetic field surrounding the wire carrying the current and use a Hall-effect sensor to measure current.</a:t>
            </a:r>
          </a:p>
          <a:p>
            <a:r>
              <a:rPr lang="en-US" sz="2400" spc="-300" dirty="0"/>
              <a:t>A</a:t>
            </a:r>
            <a:r>
              <a:rPr lang="en-US" sz="2400" dirty="0"/>
              <a:t>C/</a:t>
            </a:r>
            <a:r>
              <a:rPr lang="en-US" sz="2400" spc="-300" dirty="0"/>
              <a:t>D</a:t>
            </a:r>
            <a:r>
              <a:rPr lang="en-US" sz="2400" dirty="0"/>
              <a:t>C Clamp-on Digital Multimeters</a:t>
            </a:r>
          </a:p>
          <a:p>
            <a:pPr lvl="1"/>
            <a:r>
              <a:rPr lang="en-US" sz="2400" dirty="0"/>
              <a:t>There is no need to break the circuit to measure current (amperes).</a:t>
            </a:r>
          </a:p>
        </p:txBody>
      </p:sp>
    </p:spTree>
    <p:extLst>
      <p:ext uri="{BB962C8B-B14F-4D97-AF65-F5344CB8AC3E}">
        <p14:creationId xmlns:p14="http://schemas.microsoft.com/office/powerpoint/2010/main" val="185185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39.12 Inductive Ammeter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47396"/>
            <a:ext cx="4484687" cy="36408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2677656"/>
          </a:xfrm>
        </p:spPr>
        <p:txBody>
          <a:bodyPr/>
          <a:lstStyle/>
          <a:p>
            <a:r>
              <a:rPr lang="en-US" sz="2400" dirty="0"/>
              <a:t>An inductive ammeter clamp is used with all starting and charging testers to measure the current flow through the battery cables</a:t>
            </a:r>
          </a:p>
        </p:txBody>
      </p:sp>
    </p:spTree>
    <p:extLst>
      <p:ext uri="{BB962C8B-B14F-4D97-AF65-F5344CB8AC3E}">
        <p14:creationId xmlns:p14="http://schemas.microsoft.com/office/powerpoint/2010/main" val="937174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119"/>
            <a:ext cx="8229600" cy="646331"/>
          </a:xfrm>
        </p:spPr>
        <p:txBody>
          <a:bodyPr>
            <a:spAutoFit/>
          </a:bodyPr>
          <a:lstStyle/>
          <a:p>
            <a:r>
              <a:rPr lang="en-US" dirty="0"/>
              <a:t>Fused Jumper Wire</a:t>
            </a:r>
            <a:endParaRPr lang="en-US" sz="2800" dirty="0"/>
          </a:p>
        </p:txBody>
      </p:sp>
      <p:sp>
        <p:nvSpPr>
          <p:cNvPr id="4" name="Content Placeholder 3"/>
          <p:cNvSpPr>
            <a:spLocks noGrp="1"/>
          </p:cNvSpPr>
          <p:nvPr>
            <p:ph idx="1"/>
          </p:nvPr>
        </p:nvSpPr>
        <p:spPr>
          <a:xfrm>
            <a:off x="457200" y="1143000"/>
            <a:ext cx="8229600" cy="3505200"/>
          </a:xfrm>
        </p:spPr>
        <p:txBody>
          <a:bodyPr>
            <a:spAutoFit/>
          </a:bodyPr>
          <a:lstStyle/>
          <a:p>
            <a:r>
              <a:rPr lang="en-US" sz="2400" dirty="0"/>
              <a:t>A fused jumper wire is used to check a circuit by bypassing the switch or to provide a power or ground to a component.</a:t>
            </a:r>
          </a:p>
          <a:p>
            <a:r>
              <a:rPr lang="en-US" sz="2400" dirty="0"/>
              <a:t>It should include a fuse, an alligator clip ends, and a good-quality insulated wire.</a:t>
            </a:r>
          </a:p>
          <a:p>
            <a:r>
              <a:rPr lang="en-US" sz="2400" dirty="0"/>
              <a:t>A fused jumper wire can be used to help diagnose a component or circuit by performing the following procedures.</a:t>
            </a:r>
          </a:p>
          <a:p>
            <a:pPr lvl="1"/>
            <a:r>
              <a:rPr lang="en-US" sz="2400" dirty="0"/>
              <a:t>Supply power or ground.</a:t>
            </a:r>
          </a:p>
        </p:txBody>
      </p:sp>
    </p:spTree>
    <p:extLst>
      <p:ext uri="{BB962C8B-B14F-4D97-AF65-F5344CB8AC3E}">
        <p14:creationId xmlns:p14="http://schemas.microsoft.com/office/powerpoint/2010/main" val="220262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39.13 Mini-Clamp 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37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05200" cy="4893647"/>
          </a:xfrm>
        </p:spPr>
        <p:txBody>
          <a:bodyPr/>
          <a:lstStyle/>
          <a:p>
            <a:r>
              <a:rPr lang="en-US" sz="2400" dirty="0"/>
              <a:t>Typical mini clamp-on-type digital multimeter capable of measuring alternating current (A C) and direct current (D C) without requiring that the circuit be disconnected to install the meter in series. The jaws are simply placed over the wire and current flow through the circuit is displayed</a:t>
            </a:r>
          </a:p>
        </p:txBody>
      </p:sp>
    </p:spTree>
    <p:extLst>
      <p:ext uri="{BB962C8B-B14F-4D97-AF65-F5344CB8AC3E}">
        <p14:creationId xmlns:p14="http://schemas.microsoft.com/office/powerpoint/2010/main" val="328404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46120"/>
            <a:ext cx="8229600" cy="738664"/>
          </a:xfrm>
        </p:spPr>
        <p:txBody>
          <a:bodyPr wrap="square" tIns="45720" bIns="45720">
            <a:spAutoFit/>
          </a:bodyPr>
          <a:lstStyle/>
          <a:p>
            <a:r>
              <a:rPr lang="en-US" sz="2200" dirty="0"/>
              <a:t>Animation: Test Compressor Clutch Circuit,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comp_clutch_circuit_clamp_meter">
            <a:hlinkClick r:id="" action="ppaction://media"/>
            <a:extLst>
              <a:ext uri="{FF2B5EF4-FFF2-40B4-BE49-F238E27FC236}">
                <a16:creationId xmlns:a16="http://schemas.microsoft.com/office/drawing/2014/main" id="{34937C2F-E26F-A87C-09C8-805BDF97F8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7702"/>
            <a:ext cx="9144000" cy="5143500"/>
          </a:xfrm>
          <a:prstGeom prst="rect">
            <a:avLst/>
          </a:prstGeom>
        </p:spPr>
      </p:pic>
    </p:spTree>
    <p:extLst>
      <p:ext uri="{BB962C8B-B14F-4D97-AF65-F5344CB8AC3E}">
        <p14:creationId xmlns:p14="http://schemas.microsoft.com/office/powerpoint/2010/main" val="33904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654"/>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t>How is an ammeter connected to an electrical circuit?</a:t>
            </a:r>
            <a:endParaRPr lang="en-US" sz="2400" dirty="0">
              <a:solidFill>
                <a:srgbClr val="000000"/>
              </a:solidFill>
            </a:endParaRPr>
          </a:p>
        </p:txBody>
      </p:sp>
    </p:spTree>
    <p:extLst>
      <p:ext uri="{BB962C8B-B14F-4D97-AF65-F5344CB8AC3E}">
        <p14:creationId xmlns:p14="http://schemas.microsoft.com/office/powerpoint/2010/main" val="243539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654"/>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t>In series.</a:t>
            </a:r>
          </a:p>
        </p:txBody>
      </p:sp>
    </p:spTree>
    <p:extLst>
      <p:ext uri="{BB962C8B-B14F-4D97-AF65-F5344CB8AC3E}">
        <p14:creationId xmlns:p14="http://schemas.microsoft.com/office/powerpoint/2010/main" val="2054634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39.14 OL Meaning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91200" y="997940"/>
            <a:ext cx="2286000" cy="52407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267200" cy="3785652"/>
          </a:xfrm>
        </p:spPr>
        <p:txBody>
          <a:bodyPr/>
          <a:lstStyle/>
          <a:p>
            <a:r>
              <a:rPr lang="en-US" sz="2400" dirty="0"/>
              <a:t>Typical digital multimeter showing OL (over limit) on the readout with the ohms (Ω) unit selected. This usually means that the unit being measured is open (infinite resistance) and has no continuity</a:t>
            </a:r>
          </a:p>
        </p:txBody>
      </p:sp>
    </p:spTree>
    <p:extLst>
      <p:ext uri="{BB962C8B-B14F-4D97-AF65-F5344CB8AC3E}">
        <p14:creationId xmlns:p14="http://schemas.microsoft.com/office/powerpoint/2010/main" val="675443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046"/>
            <a:ext cx="8229600" cy="1200329"/>
          </a:xfrm>
        </p:spPr>
        <p:txBody>
          <a:bodyPr>
            <a:spAutoFit/>
          </a:bodyPr>
          <a:lstStyle/>
          <a:p>
            <a:r>
              <a:rPr lang="en-US" dirty="0"/>
              <a:t>Diode Check, Duty Cycle, and Frequency</a:t>
            </a:r>
            <a:endParaRPr lang="en-US" sz="2800" dirty="0"/>
          </a:p>
        </p:txBody>
      </p:sp>
      <p:sp>
        <p:nvSpPr>
          <p:cNvPr id="4" name="Content Placeholder 3"/>
          <p:cNvSpPr>
            <a:spLocks noGrp="1"/>
          </p:cNvSpPr>
          <p:nvPr>
            <p:ph idx="1"/>
          </p:nvPr>
        </p:nvSpPr>
        <p:spPr>
          <a:xfrm>
            <a:off x="457200" y="1600200"/>
            <a:ext cx="8229600" cy="4038600"/>
          </a:xfrm>
        </p:spPr>
        <p:txBody>
          <a:bodyPr>
            <a:spAutoFit/>
          </a:bodyPr>
          <a:lstStyle/>
          <a:p>
            <a:r>
              <a:rPr lang="en-US" sz="2400" dirty="0"/>
              <a:t>Diode Check</a:t>
            </a:r>
          </a:p>
          <a:p>
            <a:pPr lvl="1"/>
            <a:r>
              <a:rPr lang="en-US" sz="2400" dirty="0"/>
              <a:t>Used to check diodes, including light-emitting diodes   (</a:t>
            </a:r>
            <a:r>
              <a:rPr lang="en-US" sz="2400" spc="-300" dirty="0"/>
              <a:t>LE</a:t>
            </a:r>
            <a:r>
              <a:rPr lang="en-US" sz="2400" dirty="0"/>
              <a:t>Ds).</a:t>
            </a:r>
          </a:p>
          <a:p>
            <a:r>
              <a:rPr lang="en-US" sz="2400" dirty="0"/>
              <a:t>Duty Cycle</a:t>
            </a:r>
          </a:p>
          <a:p>
            <a:pPr lvl="1"/>
            <a:r>
              <a:rPr lang="en-US" sz="2400" dirty="0"/>
              <a:t>Duty cycle is the amount of time, by percentage, that a signal is on compared to being off.</a:t>
            </a:r>
          </a:p>
          <a:p>
            <a:r>
              <a:rPr lang="en-US" sz="2400" dirty="0"/>
              <a:t>Frequency</a:t>
            </a:r>
          </a:p>
          <a:p>
            <a:pPr lvl="1"/>
            <a:r>
              <a:rPr lang="en-US" sz="2400" dirty="0"/>
              <a:t>Frequency is a measure of how many times per second a signal changes.</a:t>
            </a:r>
          </a:p>
        </p:txBody>
      </p:sp>
    </p:spTree>
    <p:extLst>
      <p:ext uri="{BB962C8B-B14F-4D97-AF65-F5344CB8AC3E}">
        <p14:creationId xmlns:p14="http://schemas.microsoft.com/office/powerpoint/2010/main" val="2041977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Testing a Diode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testing_diode_ch48">
            <a:hlinkClick r:id="" action="ppaction://media"/>
            <a:extLst>
              <a:ext uri="{FF2B5EF4-FFF2-40B4-BE49-F238E27FC236}">
                <a16:creationId xmlns:a16="http://schemas.microsoft.com/office/drawing/2014/main" id="{D4037803-D1AF-5C17-D51E-73135A731C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7" y="1021803"/>
            <a:ext cx="9144000" cy="5143500"/>
          </a:xfrm>
          <a:prstGeom prst="rect">
            <a:avLst/>
          </a:prstGeom>
        </p:spPr>
      </p:pic>
    </p:spTree>
    <p:extLst>
      <p:ext uri="{BB962C8B-B14F-4D97-AF65-F5344CB8AC3E}">
        <p14:creationId xmlns:p14="http://schemas.microsoft.com/office/powerpoint/2010/main" val="3709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Electrical Unit Prefixes</a:t>
            </a:r>
            <a:endParaRPr lang="en-US" sz="2800" dirty="0"/>
          </a:p>
        </p:txBody>
      </p:sp>
      <p:sp>
        <p:nvSpPr>
          <p:cNvPr id="4" name="Content Placeholder 3"/>
          <p:cNvSpPr>
            <a:spLocks noGrp="1"/>
          </p:cNvSpPr>
          <p:nvPr>
            <p:ph idx="1"/>
          </p:nvPr>
        </p:nvSpPr>
        <p:spPr>
          <a:xfrm>
            <a:off x="457200" y="1066800"/>
            <a:ext cx="8229600" cy="2133600"/>
          </a:xfrm>
        </p:spPr>
        <p:txBody>
          <a:bodyPr>
            <a:spAutoFit/>
          </a:bodyPr>
          <a:lstStyle/>
          <a:p>
            <a:r>
              <a:rPr lang="en-US" sz="2400" dirty="0"/>
              <a:t>Always check the face of the meter display for the unit being measured.</a:t>
            </a:r>
          </a:p>
          <a:p>
            <a:r>
              <a:rPr lang="en-US" sz="2400" dirty="0"/>
              <a:t>The prefixes can be confusing because most digital meters can express values in more than one unit, especially if the meter is autoranging.</a:t>
            </a:r>
          </a:p>
        </p:txBody>
      </p:sp>
    </p:spTree>
    <p:extLst>
      <p:ext uri="{BB962C8B-B14F-4D97-AF65-F5344CB8AC3E}">
        <p14:creationId xmlns:p14="http://schemas.microsoft.com/office/powerpoint/2010/main" val="363664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39.15 DMM Display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953000" y="990600"/>
            <a:ext cx="3425913" cy="5121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2308324"/>
          </a:xfrm>
        </p:spPr>
        <p:txBody>
          <a:bodyPr/>
          <a:lstStyle/>
          <a:p>
            <a:r>
              <a:rPr lang="en-US" sz="2400" dirty="0"/>
              <a:t>Always look at the meter display when a measurement is being made, especially if using an autoranging meter</a:t>
            </a:r>
          </a:p>
        </p:txBody>
      </p:sp>
    </p:spTree>
    <p:extLst>
      <p:ext uri="{BB962C8B-B14F-4D97-AF65-F5344CB8AC3E}">
        <p14:creationId xmlns:p14="http://schemas.microsoft.com/office/powerpoint/2010/main" val="462891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39.2 DMM Prefixes</a:t>
            </a:r>
            <a:endParaRPr lang="en-US" sz="2800"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63998815"/>
              </p:ext>
            </p:extLst>
          </p:nvPr>
        </p:nvGraphicFramePr>
        <p:xfrm>
          <a:off x="685800" y="1143000"/>
          <a:ext cx="7620000" cy="4250346"/>
        </p:xfrm>
        <a:graphic>
          <a:graphicData uri="http://schemas.openxmlformats.org/drawingml/2006/table">
            <a:tbl>
              <a:tblPr firstRow="1">
                <a:tableStyleId>{3B4B98B0-60AC-42C2-AFA5-B58CD77FA1E5}</a:tableStyleId>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901557">
                <a:tc>
                  <a:txBody>
                    <a:bodyPr/>
                    <a:lstStyle/>
                    <a:p>
                      <a:pPr marL="165100" marR="0" eaLnBrk="0" hangingPunct="0">
                        <a:lnSpc>
                          <a:spcPts val="1100"/>
                        </a:lnSpc>
                        <a:spcBef>
                          <a:spcPts val="430"/>
                        </a:spcBef>
                        <a:spcAft>
                          <a:spcPts val="0"/>
                        </a:spcAft>
                      </a:pPr>
                      <a:endParaRPr lang="en-US" sz="1600" spc="-20" dirty="0">
                        <a:solidFill>
                          <a:schemeClr val="bg1"/>
                        </a:solidFill>
                        <a:effectLst/>
                        <a:latin typeface="+mn-lt"/>
                        <a:ea typeface="+mn-ea"/>
                        <a:cs typeface="+mn-cs"/>
                      </a:endParaRPr>
                    </a:p>
                    <a:p>
                      <a:pPr marL="165100" marR="0" eaLnBrk="0" hangingPunct="0">
                        <a:lnSpc>
                          <a:spcPts val="1100"/>
                        </a:lnSpc>
                        <a:spcBef>
                          <a:spcPts val="430"/>
                        </a:spcBef>
                        <a:spcAft>
                          <a:spcPts val="0"/>
                        </a:spcAft>
                      </a:pPr>
                      <a:endParaRPr lang="en-US" sz="1600" spc="-20" dirty="0">
                        <a:solidFill>
                          <a:schemeClr val="bg1"/>
                        </a:solidFill>
                        <a:effectLst/>
                        <a:latin typeface="+mn-lt"/>
                        <a:ea typeface="+mn-ea"/>
                        <a:cs typeface="+mn-cs"/>
                      </a:endParaRPr>
                    </a:p>
                    <a:p>
                      <a:pPr marL="165100" marR="0" eaLnBrk="0" hangingPunct="0">
                        <a:lnSpc>
                          <a:spcPts val="1100"/>
                        </a:lnSpc>
                        <a:spcBef>
                          <a:spcPts val="430"/>
                        </a:spcBef>
                        <a:spcAft>
                          <a:spcPts val="0"/>
                        </a:spcAft>
                      </a:pPr>
                      <a:r>
                        <a:rPr lang="en-US" sz="1600" spc="-20" dirty="0">
                          <a:solidFill>
                            <a:schemeClr val="bg1"/>
                          </a:solidFill>
                          <a:effectLst/>
                          <a:latin typeface="+mn-lt"/>
                          <a:ea typeface="+mn-ea"/>
                          <a:cs typeface="+mn-cs"/>
                        </a:rPr>
                        <a:t>TO/FROM</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gn="ctr" eaLnBrk="0" hangingPunct="0">
                        <a:lnSpc>
                          <a:spcPct val="107000"/>
                        </a:lnSpc>
                        <a:spcBef>
                          <a:spcPts val="0"/>
                        </a:spcBef>
                        <a:spcAft>
                          <a:spcPts val="0"/>
                        </a:spcAft>
                      </a:pPr>
                      <a:r>
                        <a:rPr lang="en-US" sz="3200" dirty="0">
                          <a:solidFill>
                            <a:schemeClr val="bg1"/>
                          </a:solidFill>
                          <a:effectLst/>
                        </a:rPr>
                        <a:t> </a:t>
                      </a:r>
                      <a:endParaRPr lang="en-US" sz="2400" dirty="0">
                        <a:solidFill>
                          <a:schemeClr val="bg1"/>
                        </a:solidFill>
                        <a:effectLst/>
                      </a:endParaRPr>
                    </a:p>
                    <a:p>
                      <a:pPr marL="0" marR="216535" algn="ctr" eaLnBrk="0" hangingPunct="0">
                        <a:lnSpc>
                          <a:spcPts val="1020"/>
                        </a:lnSpc>
                        <a:spcBef>
                          <a:spcPts val="5"/>
                        </a:spcBef>
                        <a:spcAft>
                          <a:spcPts val="0"/>
                        </a:spcAft>
                      </a:pPr>
                      <a:r>
                        <a:rPr lang="en-US" sz="1600" spc="-20" dirty="0">
                          <a:solidFill>
                            <a:schemeClr val="bg1"/>
                          </a:solidFill>
                          <a:effectLst/>
                        </a:rPr>
                        <a:t>MEGA</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gn="ctr" eaLnBrk="0" hangingPunct="0">
                        <a:lnSpc>
                          <a:spcPct val="107000"/>
                        </a:lnSpc>
                        <a:spcBef>
                          <a:spcPts val="0"/>
                        </a:spcBef>
                        <a:spcAft>
                          <a:spcPts val="0"/>
                        </a:spcAft>
                      </a:pPr>
                      <a:r>
                        <a:rPr lang="en-US" sz="3200" dirty="0">
                          <a:solidFill>
                            <a:schemeClr val="bg1"/>
                          </a:solidFill>
                          <a:effectLst/>
                        </a:rPr>
                        <a:t> </a:t>
                      </a:r>
                      <a:endParaRPr lang="en-US" sz="2400" dirty="0">
                        <a:solidFill>
                          <a:schemeClr val="bg1"/>
                        </a:solidFill>
                        <a:effectLst/>
                      </a:endParaRPr>
                    </a:p>
                    <a:p>
                      <a:pPr marL="0" marR="247015" algn="ctr" eaLnBrk="0" hangingPunct="0">
                        <a:lnSpc>
                          <a:spcPts val="1020"/>
                        </a:lnSpc>
                        <a:spcBef>
                          <a:spcPts val="5"/>
                        </a:spcBef>
                        <a:spcAft>
                          <a:spcPts val="0"/>
                        </a:spcAft>
                      </a:pPr>
                      <a:r>
                        <a:rPr lang="en-US" sz="1600" spc="-20" dirty="0">
                          <a:solidFill>
                            <a:schemeClr val="bg1"/>
                          </a:solidFill>
                          <a:effectLst/>
                        </a:rPr>
                        <a:t>KILO</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gn="ctr" eaLnBrk="0" hangingPunct="0">
                        <a:lnSpc>
                          <a:spcPct val="107000"/>
                        </a:lnSpc>
                        <a:spcBef>
                          <a:spcPts val="0"/>
                        </a:spcBef>
                        <a:spcAft>
                          <a:spcPts val="0"/>
                        </a:spcAft>
                      </a:pPr>
                      <a:r>
                        <a:rPr lang="en-US" sz="3200" dirty="0">
                          <a:solidFill>
                            <a:schemeClr val="bg1"/>
                          </a:solidFill>
                          <a:effectLst/>
                        </a:rPr>
                        <a:t> </a:t>
                      </a:r>
                      <a:endParaRPr lang="en-US" sz="2400" dirty="0">
                        <a:solidFill>
                          <a:schemeClr val="bg1"/>
                        </a:solidFill>
                        <a:effectLst/>
                      </a:endParaRPr>
                    </a:p>
                    <a:p>
                      <a:pPr marL="0" marR="230505" algn="ctr" eaLnBrk="0" hangingPunct="0">
                        <a:lnSpc>
                          <a:spcPts val="1020"/>
                        </a:lnSpc>
                        <a:spcBef>
                          <a:spcPts val="5"/>
                        </a:spcBef>
                        <a:spcAft>
                          <a:spcPts val="0"/>
                        </a:spcAft>
                      </a:pPr>
                      <a:r>
                        <a:rPr lang="en-US" sz="1600" spc="-20" dirty="0">
                          <a:solidFill>
                            <a:schemeClr val="bg1"/>
                          </a:solidFill>
                          <a:effectLst/>
                        </a:rPr>
                        <a:t>BASE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gn="ctr" eaLnBrk="0" hangingPunct="0">
                        <a:lnSpc>
                          <a:spcPct val="107000"/>
                        </a:lnSpc>
                        <a:spcBef>
                          <a:spcPts val="0"/>
                        </a:spcBef>
                        <a:spcAft>
                          <a:spcPts val="0"/>
                        </a:spcAft>
                      </a:pPr>
                      <a:r>
                        <a:rPr lang="en-US" sz="3200" dirty="0">
                          <a:solidFill>
                            <a:schemeClr val="bg1"/>
                          </a:solidFill>
                          <a:effectLst/>
                        </a:rPr>
                        <a:t> </a:t>
                      </a:r>
                      <a:endParaRPr lang="en-US" sz="2400" dirty="0">
                        <a:solidFill>
                          <a:schemeClr val="bg1"/>
                        </a:solidFill>
                        <a:effectLst/>
                      </a:endParaRPr>
                    </a:p>
                    <a:p>
                      <a:pPr marL="0" marR="252730" algn="ctr" eaLnBrk="0" hangingPunct="0">
                        <a:lnSpc>
                          <a:spcPts val="1020"/>
                        </a:lnSpc>
                        <a:spcBef>
                          <a:spcPts val="5"/>
                        </a:spcBef>
                        <a:spcAft>
                          <a:spcPts val="0"/>
                        </a:spcAft>
                      </a:pPr>
                      <a:r>
                        <a:rPr lang="en-US" sz="1600" spc="-10" dirty="0">
                          <a:solidFill>
                            <a:schemeClr val="bg1"/>
                          </a:solidFill>
                          <a:effectLst/>
                        </a:rPr>
                        <a:t>MILLI</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extLst>
                  <a:ext uri="{0D108BD9-81ED-4DB2-BD59-A6C34878D82A}">
                    <a16:rowId xmlns:a16="http://schemas.microsoft.com/office/drawing/2014/main" val="10000"/>
                  </a:ext>
                </a:extLst>
              </a:tr>
              <a:tr h="756551">
                <a:tc>
                  <a:txBody>
                    <a:bodyPr/>
                    <a:lstStyle/>
                    <a:p>
                      <a:pPr marL="165100" marR="0" eaLnBrk="0" hangingPunct="0">
                        <a:lnSpc>
                          <a:spcPct val="100000"/>
                        </a:lnSpc>
                        <a:spcBef>
                          <a:spcPts val="135"/>
                        </a:spcBef>
                        <a:spcAft>
                          <a:spcPts val="0"/>
                        </a:spcAft>
                      </a:pPr>
                      <a:r>
                        <a:rPr lang="en-US" sz="1600" spc="-20" dirty="0">
                          <a:effectLst/>
                        </a:rPr>
                        <a:t>Mega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06375" algn="ctr" eaLnBrk="0" hangingPunct="0">
                        <a:lnSpc>
                          <a:spcPct val="100000"/>
                        </a:lnSpc>
                        <a:spcBef>
                          <a:spcPts val="135"/>
                        </a:spcBef>
                        <a:spcAft>
                          <a:spcPts val="0"/>
                        </a:spcAft>
                      </a:pPr>
                      <a:r>
                        <a:rPr lang="en-US" sz="1600" dirty="0">
                          <a:effectLst/>
                        </a:rPr>
                        <a:t>0</a:t>
                      </a:r>
                      <a:r>
                        <a:rPr lang="en-US" sz="1600" spc="-70" dirty="0">
                          <a:effectLst/>
                        </a:rPr>
                        <a:t> </a:t>
                      </a:r>
                      <a:r>
                        <a:rPr lang="en-US" sz="1600" dirty="0">
                          <a:effectLst/>
                        </a:rPr>
                        <a:t>places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9055" algn="ctr" eaLnBrk="0" hangingPunct="0">
                        <a:lnSpc>
                          <a:spcPct val="100000"/>
                        </a:lnSpc>
                        <a:spcBef>
                          <a:spcPts val="115"/>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1595" marR="59690" algn="ctr" eaLnBrk="0" hangingPunct="0">
                        <a:lnSpc>
                          <a:spcPct val="100000"/>
                        </a:lnSpc>
                        <a:spcBef>
                          <a:spcPts val="115"/>
                        </a:spcBef>
                        <a:spcAft>
                          <a:spcPts val="0"/>
                        </a:spcAft>
                      </a:pPr>
                      <a:r>
                        <a:rPr lang="en-US" sz="1600" dirty="0">
                          <a:effectLst/>
                        </a:rPr>
                        <a:t>6</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0960" marR="86360" algn="ctr" eaLnBrk="0" hangingPunct="0">
                        <a:lnSpc>
                          <a:spcPct val="100000"/>
                        </a:lnSpc>
                        <a:spcBef>
                          <a:spcPts val="115"/>
                        </a:spcBef>
                        <a:spcAft>
                          <a:spcPts val="0"/>
                        </a:spcAft>
                      </a:pPr>
                      <a:r>
                        <a:rPr lang="en-US" sz="1600" dirty="0">
                          <a:effectLst/>
                        </a:rPr>
                        <a:t>9</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1"/>
                  </a:ext>
                </a:extLst>
              </a:tr>
              <a:tr h="755105">
                <a:tc>
                  <a:txBody>
                    <a:bodyPr/>
                    <a:lstStyle/>
                    <a:p>
                      <a:pPr marL="165100" marR="0" eaLnBrk="0" hangingPunct="0">
                        <a:lnSpc>
                          <a:spcPct val="100000"/>
                        </a:lnSpc>
                        <a:spcBef>
                          <a:spcPts val="135"/>
                        </a:spcBef>
                        <a:spcAft>
                          <a:spcPts val="0"/>
                        </a:spcAft>
                      </a:pPr>
                      <a:r>
                        <a:rPr lang="en-US" sz="1600" spc="-20" dirty="0">
                          <a:effectLst/>
                        </a:rPr>
                        <a:t>Kilo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8420" algn="ctr" eaLnBrk="0" hangingPunct="0">
                        <a:lnSpc>
                          <a:spcPct val="100000"/>
                        </a:lnSpc>
                        <a:spcBef>
                          <a:spcPts val="110"/>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07010" algn="ctr" eaLnBrk="0" hangingPunct="0">
                        <a:lnSpc>
                          <a:spcPct val="100000"/>
                        </a:lnSpc>
                        <a:spcBef>
                          <a:spcPts val="135"/>
                        </a:spcBef>
                        <a:spcAft>
                          <a:spcPts val="0"/>
                        </a:spcAft>
                      </a:pPr>
                      <a:r>
                        <a:rPr lang="en-US" sz="1600" dirty="0">
                          <a:effectLst/>
                        </a:rPr>
                        <a:t>0</a:t>
                      </a:r>
                      <a:r>
                        <a:rPr lang="en-US" sz="1600" spc="-70" dirty="0">
                          <a:effectLst/>
                        </a:rPr>
                        <a:t> </a:t>
                      </a:r>
                      <a:r>
                        <a:rPr lang="en-US" sz="1600" dirty="0">
                          <a:effectLst/>
                        </a:rPr>
                        <a:t>places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1595" marR="59690" algn="ctr" eaLnBrk="0" hangingPunct="0">
                        <a:lnSpc>
                          <a:spcPct val="100000"/>
                        </a:lnSpc>
                        <a:spcBef>
                          <a:spcPts val="110"/>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1595" marR="85725" algn="ctr" eaLnBrk="0" hangingPunct="0">
                        <a:lnSpc>
                          <a:spcPct val="100000"/>
                        </a:lnSpc>
                        <a:spcBef>
                          <a:spcPts val="110"/>
                        </a:spcBef>
                        <a:spcAft>
                          <a:spcPts val="0"/>
                        </a:spcAft>
                      </a:pPr>
                      <a:r>
                        <a:rPr lang="en-US" sz="1600" dirty="0">
                          <a:effectLst/>
                        </a:rPr>
                        <a:t>6</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2"/>
                  </a:ext>
                </a:extLst>
              </a:tr>
              <a:tr h="755105">
                <a:tc>
                  <a:txBody>
                    <a:bodyPr/>
                    <a:lstStyle/>
                    <a:p>
                      <a:pPr marL="165735" marR="0" eaLnBrk="0" hangingPunct="0">
                        <a:lnSpc>
                          <a:spcPct val="100000"/>
                        </a:lnSpc>
                        <a:spcBef>
                          <a:spcPts val="135"/>
                        </a:spcBef>
                        <a:spcAft>
                          <a:spcPts val="0"/>
                        </a:spcAft>
                      </a:pPr>
                      <a:r>
                        <a:rPr lang="en-US" sz="1600" spc="-20" dirty="0">
                          <a:effectLst/>
                        </a:rPr>
                        <a:t>Base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8420" algn="ctr" eaLnBrk="0" hangingPunct="0">
                        <a:lnSpc>
                          <a:spcPct val="100000"/>
                        </a:lnSpc>
                        <a:spcBef>
                          <a:spcPts val="110"/>
                        </a:spcBef>
                        <a:spcAft>
                          <a:spcPts val="0"/>
                        </a:spcAft>
                      </a:pPr>
                      <a:r>
                        <a:rPr lang="en-US" sz="1600" dirty="0">
                          <a:effectLst/>
                        </a:rPr>
                        <a:t>6</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9055" algn="ctr" eaLnBrk="0" hangingPunct="0">
                        <a:lnSpc>
                          <a:spcPct val="100000"/>
                        </a:lnSpc>
                        <a:spcBef>
                          <a:spcPts val="110"/>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07645" algn="ctr" eaLnBrk="0" hangingPunct="0">
                        <a:lnSpc>
                          <a:spcPct val="100000"/>
                        </a:lnSpc>
                        <a:spcBef>
                          <a:spcPts val="135"/>
                        </a:spcBef>
                        <a:spcAft>
                          <a:spcPts val="0"/>
                        </a:spcAft>
                      </a:pPr>
                      <a:r>
                        <a:rPr lang="en-US" sz="1600" dirty="0">
                          <a:effectLst/>
                        </a:rPr>
                        <a:t>0</a:t>
                      </a:r>
                      <a:r>
                        <a:rPr lang="en-US" sz="1600" spc="-70" dirty="0">
                          <a:effectLst/>
                        </a:rPr>
                        <a:t> </a:t>
                      </a:r>
                      <a:r>
                        <a:rPr lang="en-US" sz="1600" dirty="0">
                          <a:effectLst/>
                        </a:rPr>
                        <a:t>places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1595" marR="85725" algn="ctr" eaLnBrk="0" hangingPunct="0">
                        <a:lnSpc>
                          <a:spcPct val="100000"/>
                        </a:lnSpc>
                        <a:spcBef>
                          <a:spcPts val="110"/>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right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3"/>
                  </a:ext>
                </a:extLst>
              </a:tr>
              <a:tr h="1082028">
                <a:tc>
                  <a:txBody>
                    <a:bodyPr/>
                    <a:lstStyle/>
                    <a:p>
                      <a:pPr marL="165735" marR="0" eaLnBrk="0" hangingPunct="0">
                        <a:lnSpc>
                          <a:spcPct val="100000"/>
                        </a:lnSpc>
                        <a:spcBef>
                          <a:spcPts val="135"/>
                        </a:spcBef>
                        <a:spcAft>
                          <a:spcPts val="0"/>
                        </a:spcAft>
                      </a:pPr>
                      <a:r>
                        <a:rPr lang="en-US" sz="1600" spc="-10" dirty="0">
                          <a:effectLst/>
                        </a:rPr>
                        <a:t>Milli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8420" algn="ctr" eaLnBrk="0" hangingPunct="0">
                        <a:lnSpc>
                          <a:spcPct val="100000"/>
                        </a:lnSpc>
                        <a:spcBef>
                          <a:spcPts val="185"/>
                        </a:spcBef>
                        <a:spcAft>
                          <a:spcPts val="0"/>
                        </a:spcAft>
                      </a:pPr>
                      <a:r>
                        <a:rPr lang="en-US" sz="1600" dirty="0">
                          <a:effectLst/>
                        </a:rPr>
                        <a:t>9</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865" marR="58420" algn="ctr" eaLnBrk="0" hangingPunct="0">
                        <a:lnSpc>
                          <a:spcPct val="100000"/>
                        </a:lnSpc>
                        <a:spcBef>
                          <a:spcPts val="185"/>
                        </a:spcBef>
                        <a:spcAft>
                          <a:spcPts val="0"/>
                        </a:spcAft>
                      </a:pPr>
                      <a:r>
                        <a:rPr lang="en-US" sz="1600" dirty="0">
                          <a:effectLst/>
                        </a:rPr>
                        <a:t>6</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62230" marR="59055" algn="ctr" eaLnBrk="0" hangingPunct="0">
                        <a:lnSpc>
                          <a:spcPct val="100000"/>
                        </a:lnSpc>
                        <a:spcBef>
                          <a:spcPts val="185"/>
                        </a:spcBef>
                        <a:spcAft>
                          <a:spcPts val="0"/>
                        </a:spcAft>
                      </a:pPr>
                      <a:r>
                        <a:rPr lang="en-US" sz="1600" dirty="0">
                          <a:effectLst/>
                        </a:rPr>
                        <a:t>3</a:t>
                      </a:r>
                      <a:r>
                        <a:rPr lang="en-US" sz="1600" spc="-40" dirty="0">
                          <a:effectLst/>
                        </a:rPr>
                        <a:t> </a:t>
                      </a:r>
                      <a:r>
                        <a:rPr lang="en-US" sz="1600" dirty="0">
                          <a:effectLst/>
                        </a:rPr>
                        <a:t>places</a:t>
                      </a:r>
                      <a:r>
                        <a:rPr lang="en-US" sz="1600" spc="-30" dirty="0">
                          <a:effectLst/>
                        </a:rPr>
                        <a:t> </a:t>
                      </a:r>
                      <a:r>
                        <a:rPr lang="en-US" sz="1600" dirty="0">
                          <a:effectLst/>
                        </a:rPr>
                        <a:t>to left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3680" algn="ctr" eaLnBrk="0" hangingPunct="0">
                        <a:lnSpc>
                          <a:spcPct val="100000"/>
                        </a:lnSpc>
                        <a:spcBef>
                          <a:spcPts val="135"/>
                        </a:spcBef>
                        <a:spcAft>
                          <a:spcPts val="0"/>
                        </a:spcAft>
                      </a:pPr>
                      <a:r>
                        <a:rPr lang="en-US" sz="1600" dirty="0">
                          <a:effectLst/>
                        </a:rPr>
                        <a:t>0</a:t>
                      </a:r>
                      <a:r>
                        <a:rPr lang="en-US" sz="1600" spc="-70" dirty="0">
                          <a:effectLst/>
                        </a:rPr>
                        <a:t> </a:t>
                      </a:r>
                      <a:r>
                        <a:rPr lang="en-US" sz="1600" dirty="0">
                          <a:effectLst/>
                        </a:rPr>
                        <a:t>places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86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 Fused Jumper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184876" cy="42345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95600" cy="3785652"/>
          </a:xfrm>
        </p:spPr>
        <p:txBody>
          <a:bodyPr/>
          <a:lstStyle/>
          <a:p>
            <a:r>
              <a:rPr lang="en-US" sz="2400" dirty="0"/>
              <a:t>A technician-made fused jumper lead, which is equipped with a red 10-ampere fuse. This fused jumper wire uses terminals for testing circuits at a connector instead of alligator clips</a:t>
            </a:r>
          </a:p>
        </p:txBody>
      </p:sp>
    </p:spTree>
    <p:extLst>
      <p:ext uri="{BB962C8B-B14F-4D97-AF65-F5344CB8AC3E}">
        <p14:creationId xmlns:p14="http://schemas.microsoft.com/office/powerpoint/2010/main" val="1036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919"/>
            <a:ext cx="8229600" cy="646331"/>
          </a:xfrm>
        </p:spPr>
        <p:txBody>
          <a:bodyPr>
            <a:spAutoFit/>
          </a:bodyPr>
          <a:lstStyle/>
          <a:p>
            <a:r>
              <a:rPr lang="en-US" dirty="0"/>
              <a:t>How To Read Digital Meters</a:t>
            </a:r>
            <a:endParaRPr lang="en-US" sz="2800" dirty="0"/>
          </a:p>
        </p:txBody>
      </p:sp>
      <p:sp>
        <p:nvSpPr>
          <p:cNvPr id="4" name="Content Placeholder 3"/>
          <p:cNvSpPr>
            <a:spLocks noGrp="1"/>
          </p:cNvSpPr>
          <p:nvPr>
            <p:ph idx="1"/>
          </p:nvPr>
        </p:nvSpPr>
        <p:spPr>
          <a:xfrm>
            <a:off x="457200" y="1066800"/>
            <a:ext cx="8229600" cy="2590800"/>
          </a:xfrm>
        </p:spPr>
        <p:txBody>
          <a:bodyPr>
            <a:spAutoFit/>
          </a:bodyPr>
          <a:lstStyle/>
          <a:p>
            <a:pPr marL="457200" indent="-457200">
              <a:buFont typeface="+mj-lt"/>
              <a:buAutoNum type="arabicPeriod"/>
            </a:pPr>
            <a:r>
              <a:rPr lang="en-US" sz="2400" dirty="0"/>
              <a:t>Select the proper unit of electricity for what is being measured.</a:t>
            </a:r>
          </a:p>
          <a:p>
            <a:pPr marL="457200" indent="-457200">
              <a:buFont typeface="+mj-lt"/>
              <a:buAutoNum type="arabicPeriod"/>
            </a:pPr>
            <a:r>
              <a:rPr lang="en-US" sz="2400" dirty="0"/>
              <a:t>Place the meter leads into the proper input terminals.</a:t>
            </a:r>
          </a:p>
          <a:p>
            <a:pPr marL="457200" indent="-457200">
              <a:buFont typeface="+mj-lt"/>
              <a:buAutoNum type="arabicPeriod"/>
            </a:pPr>
            <a:r>
              <a:rPr lang="en-US" sz="2400" dirty="0"/>
              <a:t>Measure the component being tested.</a:t>
            </a:r>
          </a:p>
          <a:p>
            <a:pPr marL="457200" indent="-457200">
              <a:buFont typeface="+mj-lt"/>
              <a:buAutoNum type="arabicPeriod"/>
            </a:pPr>
            <a:r>
              <a:rPr lang="en-US" sz="2400" dirty="0"/>
              <a:t>Interpret the reading.</a:t>
            </a:r>
          </a:p>
        </p:txBody>
      </p:sp>
    </p:spTree>
    <p:extLst>
      <p:ext uri="{BB962C8B-B14F-4D97-AF65-F5344CB8AC3E}">
        <p14:creationId xmlns:p14="http://schemas.microsoft.com/office/powerpoint/2010/main" val="1457519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39.16 True RMS 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4119" y="1060818"/>
            <a:ext cx="6395761" cy="35538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800600"/>
            <a:ext cx="7543800" cy="1323439"/>
          </a:xfrm>
        </p:spPr>
        <p:txBody>
          <a:bodyPr/>
          <a:lstStyle/>
          <a:p>
            <a:r>
              <a:rPr lang="en-US" sz="2000" dirty="0"/>
              <a:t>When reading A C voltage signals, true RMS meter ( Fluke 87) provides a different reading than an average responding meter (such as a Fluke 88). The only place this difference is important is when a reading is to be compared with a specifications</a:t>
            </a:r>
          </a:p>
        </p:txBody>
      </p:sp>
    </p:spTree>
    <p:extLst>
      <p:ext uri="{BB962C8B-B14F-4D97-AF65-F5344CB8AC3E}">
        <p14:creationId xmlns:p14="http://schemas.microsoft.com/office/powerpoint/2010/main" val="4162362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39.17 Volts AC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4041080" cy="49736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3046988"/>
          </a:xfrm>
        </p:spPr>
        <p:txBody>
          <a:bodyPr/>
          <a:lstStyle/>
          <a:p>
            <a:r>
              <a:rPr lang="en-US" sz="2400" dirty="0"/>
              <a:t>This meter display shows 052.2 AC volts. Notice that the zero beside the 5 indicates that the meter can read over 100 volts AC with a resolution of 0.1 volt</a:t>
            </a:r>
          </a:p>
        </p:txBody>
      </p:sp>
    </p:spTree>
    <p:extLst>
      <p:ext uri="{BB962C8B-B14F-4D97-AF65-F5344CB8AC3E}">
        <p14:creationId xmlns:p14="http://schemas.microsoft.com/office/powerpoint/2010/main" val="3947743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Volts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volts_ch42">
            <a:hlinkClick r:id="" action="ppaction://media"/>
            <a:extLst>
              <a:ext uri="{FF2B5EF4-FFF2-40B4-BE49-F238E27FC236}">
                <a16:creationId xmlns:a16="http://schemas.microsoft.com/office/drawing/2014/main" id="{916E1405-9481-CC8C-EB37-FD11F0C571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1841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39.18 CAT III DMM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3447" y="1041604"/>
            <a:ext cx="5083353" cy="4139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971800"/>
          </a:xfrm>
        </p:spPr>
        <p:txBody>
          <a:bodyPr/>
          <a:lstStyle/>
          <a:p>
            <a:r>
              <a:rPr lang="en-US" sz="2400" dirty="0"/>
              <a:t>Be sure to use only a meter that is CAT III-rated when taking electrical voltage measurements on a hybrid vehicle</a:t>
            </a:r>
          </a:p>
        </p:txBody>
      </p:sp>
    </p:spTree>
    <p:extLst>
      <p:ext uri="{BB962C8B-B14F-4D97-AF65-F5344CB8AC3E}">
        <p14:creationId xmlns:p14="http://schemas.microsoft.com/office/powerpoint/2010/main" val="802891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63" y="228600"/>
            <a:ext cx="8234737" cy="646331"/>
          </a:xfrm>
        </p:spPr>
        <p:txBody>
          <a:bodyPr/>
          <a:lstStyle/>
          <a:p>
            <a:r>
              <a:rPr lang="en-US" dirty="0"/>
              <a:t>Figure 39.19 CAT III Meter Leads</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45920" y="969316"/>
            <a:ext cx="5852160" cy="3893477"/>
          </a:xfrm>
        </p:spPr>
      </p:pic>
      <p:sp>
        <p:nvSpPr>
          <p:cNvPr id="4" name="Content Placeholder 3"/>
          <p:cNvSpPr>
            <a:spLocks noGrp="1"/>
          </p:cNvSpPr>
          <p:nvPr>
            <p:ph sz="quarter" idx="15"/>
          </p:nvPr>
        </p:nvSpPr>
        <p:spPr>
          <a:xfrm>
            <a:off x="683757" y="4957179"/>
            <a:ext cx="7776485" cy="1200329"/>
          </a:xfrm>
        </p:spPr>
        <p:txBody>
          <a:bodyPr/>
          <a:lstStyle/>
          <a:p>
            <a:r>
              <a:rPr lang="en-US" sz="2400" dirty="0"/>
              <a:t>Always use meter leads that are CAT III-rated on a meter that is also CAT III-rated, to maintain the protection needed when working on hybrid vehicles</a:t>
            </a:r>
          </a:p>
        </p:txBody>
      </p:sp>
    </p:spTree>
    <p:extLst>
      <p:ext uri="{BB962C8B-B14F-4D97-AF65-F5344CB8AC3E}">
        <p14:creationId xmlns:p14="http://schemas.microsoft.com/office/powerpoint/2010/main" val="1107311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485775"/>
          </a:xfrm>
        </p:spPr>
        <p:txBody>
          <a:bodyPr>
            <a:noAutofit/>
          </a:bodyPr>
          <a:lstStyle/>
          <a:p>
            <a:r>
              <a:rPr lang="en-US" dirty="0"/>
              <a:t>Question 3: ?</a:t>
            </a:r>
            <a:endParaRPr lang="en-US" sz="2800" dirty="0"/>
          </a:p>
        </p:txBody>
      </p:sp>
      <p:sp>
        <p:nvSpPr>
          <p:cNvPr id="4" name="Content Placeholder 3"/>
          <p:cNvSpPr>
            <a:spLocks noGrp="1"/>
          </p:cNvSpPr>
          <p:nvPr>
            <p:ph idx="1"/>
          </p:nvPr>
        </p:nvSpPr>
        <p:spPr>
          <a:xfrm>
            <a:off x="457200" y="914400"/>
            <a:ext cx="8229600" cy="762000"/>
          </a:xfrm>
        </p:spPr>
        <p:txBody>
          <a:bodyPr>
            <a:noAutofit/>
          </a:bodyPr>
          <a:lstStyle/>
          <a:p>
            <a:pPr marL="0" indent="0">
              <a:buNone/>
            </a:pPr>
            <a:r>
              <a:rPr lang="en-US" sz="2400" dirty="0"/>
              <a:t>What is meant when a meter reads “</a:t>
            </a:r>
            <a:r>
              <a:rPr lang="en-US" sz="2400" spc="-300" dirty="0"/>
              <a:t>O</a:t>
            </a:r>
            <a:r>
              <a:rPr lang="en-US" sz="2400" dirty="0"/>
              <a:t>L” when measuring ohms?</a:t>
            </a:r>
            <a:endParaRPr lang="en-US" sz="2400" dirty="0">
              <a:solidFill>
                <a:srgbClr val="000000"/>
              </a:solidFill>
            </a:endParaRPr>
          </a:p>
        </p:txBody>
      </p:sp>
    </p:spTree>
    <p:extLst>
      <p:ext uri="{BB962C8B-B14F-4D97-AF65-F5344CB8AC3E}">
        <p14:creationId xmlns:p14="http://schemas.microsoft.com/office/powerpoint/2010/main" val="13131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485775"/>
          </a:xfrm>
        </p:spPr>
        <p:txBody>
          <a:bodyPr>
            <a:noAutofit/>
          </a:bodyPr>
          <a:lstStyle/>
          <a:p>
            <a:r>
              <a:rPr lang="en-US" dirty="0"/>
              <a:t>Answer 3</a:t>
            </a:r>
            <a:endParaRPr lang="en-US" sz="2800" dirty="0"/>
          </a:p>
        </p:txBody>
      </p:sp>
      <p:sp>
        <p:nvSpPr>
          <p:cNvPr id="4" name="Content Placeholder 3"/>
          <p:cNvSpPr>
            <a:spLocks noGrp="1"/>
          </p:cNvSpPr>
          <p:nvPr>
            <p:ph idx="1"/>
          </p:nvPr>
        </p:nvSpPr>
        <p:spPr>
          <a:xfrm>
            <a:off x="457200" y="914400"/>
            <a:ext cx="8229600" cy="457200"/>
          </a:xfrm>
        </p:spPr>
        <p:txBody>
          <a:bodyPr>
            <a:noAutofit/>
          </a:bodyPr>
          <a:lstStyle/>
          <a:p>
            <a:pPr marL="0" indent="0">
              <a:buNone/>
            </a:pPr>
            <a:r>
              <a:rPr lang="en-US" sz="2400" dirty="0"/>
              <a:t>Over limit or “open circuit.”</a:t>
            </a:r>
          </a:p>
        </p:txBody>
      </p:sp>
    </p:spTree>
    <p:extLst>
      <p:ext uri="{BB962C8B-B14F-4D97-AF65-F5344CB8AC3E}">
        <p14:creationId xmlns:p14="http://schemas.microsoft.com/office/powerpoint/2010/main" val="2829076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199"/>
            <a:ext cx="8229600" cy="533401"/>
          </a:xfrm>
        </p:spPr>
        <p:txBody>
          <a:bodyPr>
            <a:noAutofit/>
          </a:bodyPr>
          <a:lstStyle/>
          <a:p>
            <a:pPr algn="ctr"/>
            <a:r>
              <a:rPr lang="en-US" sz="4400" dirty="0"/>
              <a:t>Digital Meter Usage</a:t>
            </a:r>
          </a:p>
        </p:txBody>
      </p:sp>
    </p:spTree>
    <p:extLst>
      <p:ext uri="{BB962C8B-B14F-4D97-AF65-F5344CB8AC3E}">
        <p14:creationId xmlns:p14="http://schemas.microsoft.com/office/powerpoint/2010/main" val="3035163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173" y="228600"/>
            <a:ext cx="8229600" cy="646331"/>
          </a:xfrm>
        </p:spPr>
        <p:txBody>
          <a:bodyPr>
            <a:spAutoFit/>
          </a:bodyPr>
          <a:lstStyle/>
          <a:p>
            <a:r>
              <a:rPr lang="en-US" dirty="0"/>
              <a:t>Lead Connection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40" y="874931"/>
            <a:ext cx="6675120" cy="5323460"/>
          </a:xfrm>
          <a:prstGeom prst="rect">
            <a:avLst/>
          </a:prstGeom>
        </p:spPr>
      </p:pic>
    </p:spTree>
    <p:extLst>
      <p:ext uri="{BB962C8B-B14F-4D97-AF65-F5344CB8AC3E}">
        <p14:creationId xmlns:p14="http://schemas.microsoft.com/office/powerpoint/2010/main" val="253560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545"/>
            <a:ext cx="8229600" cy="646331"/>
          </a:xfrm>
        </p:spPr>
        <p:txBody>
          <a:bodyPr>
            <a:spAutoFit/>
          </a:bodyPr>
          <a:lstStyle/>
          <a:p>
            <a:r>
              <a:rPr lang="en-US" dirty="0"/>
              <a:t>Test Lights</a:t>
            </a:r>
            <a:endParaRPr lang="en-US" sz="2800" dirty="0"/>
          </a:p>
        </p:txBody>
      </p:sp>
      <p:sp>
        <p:nvSpPr>
          <p:cNvPr id="4" name="Content Placeholder 3"/>
          <p:cNvSpPr>
            <a:spLocks noGrp="1"/>
          </p:cNvSpPr>
          <p:nvPr>
            <p:ph idx="1"/>
          </p:nvPr>
        </p:nvSpPr>
        <p:spPr>
          <a:xfrm>
            <a:off x="457200" y="1114425"/>
            <a:ext cx="8229600" cy="4219575"/>
          </a:xfrm>
        </p:spPr>
        <p:txBody>
          <a:bodyPr>
            <a:spAutoFit/>
          </a:bodyPr>
          <a:lstStyle/>
          <a:p>
            <a:r>
              <a:rPr lang="en-US" sz="2400" dirty="0"/>
              <a:t>Nonpowered Test Lights</a:t>
            </a:r>
          </a:p>
          <a:p>
            <a:pPr lvl="1"/>
            <a:r>
              <a:rPr lang="en-US" sz="2400" dirty="0"/>
              <a:t>A test light is simply a lightbulb with a probe and a ground wire attached.</a:t>
            </a:r>
          </a:p>
          <a:p>
            <a:r>
              <a:rPr lang="en-US" sz="2400" dirty="0"/>
              <a:t>Use of a 12-Volt Test Light</a:t>
            </a:r>
          </a:p>
          <a:p>
            <a:pPr lvl="1"/>
            <a:r>
              <a:rPr lang="en-US" sz="2400" dirty="0"/>
              <a:t>Check electrical power</a:t>
            </a:r>
          </a:p>
          <a:p>
            <a:pPr lvl="1"/>
            <a:r>
              <a:rPr lang="en-US" sz="2400" dirty="0"/>
              <a:t>Check grounds</a:t>
            </a:r>
          </a:p>
          <a:p>
            <a:r>
              <a:rPr lang="en-US" sz="2400" dirty="0"/>
              <a:t>High-Impedance Test Light</a:t>
            </a:r>
          </a:p>
          <a:p>
            <a:pPr lvl="1"/>
            <a:r>
              <a:rPr lang="en-US" sz="2400" dirty="0"/>
              <a:t>Has a high internal resistance and, therefore, draws very low current in order to light</a:t>
            </a:r>
          </a:p>
        </p:txBody>
      </p:sp>
    </p:spTree>
    <p:extLst>
      <p:ext uri="{BB962C8B-B14F-4D97-AF65-F5344CB8AC3E}">
        <p14:creationId xmlns:p14="http://schemas.microsoft.com/office/powerpoint/2010/main" val="220191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762" y="232881"/>
            <a:ext cx="8229600" cy="646331"/>
          </a:xfrm>
        </p:spPr>
        <p:txBody>
          <a:bodyPr>
            <a:spAutoFit/>
          </a:bodyPr>
          <a:lstStyle/>
          <a:p>
            <a:r>
              <a:rPr lang="en-US" dirty="0"/>
              <a:t>Rotary Switch to DC Volts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344" y="990600"/>
            <a:ext cx="6726435" cy="4996037"/>
          </a:xfrm>
          <a:prstGeom prst="rect">
            <a:avLst/>
          </a:prstGeom>
        </p:spPr>
      </p:pic>
    </p:spTree>
    <p:extLst>
      <p:ext uri="{BB962C8B-B14F-4D97-AF65-F5344CB8AC3E}">
        <p14:creationId xmlns:p14="http://schemas.microsoft.com/office/powerpoint/2010/main" val="324994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469" y="228600"/>
            <a:ext cx="8229600" cy="646331"/>
          </a:xfrm>
        </p:spPr>
        <p:txBody>
          <a:bodyPr>
            <a:spAutoFit/>
          </a:bodyPr>
          <a:lstStyle/>
          <a:p>
            <a:r>
              <a:rPr lang="en-US" dirty="0"/>
              <a:t>Battery Voltage, Select </a:t>
            </a:r>
            <a:r>
              <a:rPr lang="en-US" spc="-450" dirty="0"/>
              <a:t>D</a:t>
            </a:r>
            <a:r>
              <a:rPr lang="en-US" dirty="0"/>
              <a:t>C volts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329" y="990600"/>
            <a:ext cx="6465342" cy="5025691"/>
          </a:xfrm>
          <a:prstGeom prst="rect">
            <a:avLst/>
          </a:prstGeom>
        </p:spPr>
      </p:pic>
    </p:spTree>
    <p:extLst>
      <p:ext uri="{BB962C8B-B14F-4D97-AF65-F5344CB8AC3E}">
        <p14:creationId xmlns:p14="http://schemas.microsoft.com/office/powerpoint/2010/main" val="502159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337" y="228600"/>
            <a:ext cx="8229600" cy="1138773"/>
          </a:xfrm>
        </p:spPr>
        <p:txBody>
          <a:bodyPr>
            <a:spAutoFit/>
          </a:bodyPr>
          <a:lstStyle/>
          <a:p>
            <a:r>
              <a:rPr lang="en-US" sz="3400" dirty="0"/>
              <a:t>Meter Reads Voltage Difference Between Leads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184" y="1463211"/>
            <a:ext cx="5685631" cy="4419600"/>
          </a:xfrm>
          <a:prstGeom prst="rect">
            <a:avLst/>
          </a:prstGeom>
        </p:spPr>
      </p:pic>
    </p:spTree>
    <p:extLst>
      <p:ext uri="{BB962C8B-B14F-4D97-AF65-F5344CB8AC3E}">
        <p14:creationId xmlns:p14="http://schemas.microsoft.com/office/powerpoint/2010/main" val="380324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160" y="228600"/>
            <a:ext cx="8229600" cy="646331"/>
          </a:xfrm>
        </p:spPr>
        <p:txBody>
          <a:bodyPr>
            <a:spAutoFit/>
          </a:bodyPr>
          <a:lstStyle/>
          <a:p>
            <a:r>
              <a:rPr lang="en-US" dirty="0"/>
              <a:t>Measures 13.151 Volts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114" y="990600"/>
            <a:ext cx="6175772" cy="4800600"/>
          </a:xfrm>
          <a:prstGeom prst="rect">
            <a:avLst/>
          </a:prstGeom>
        </p:spPr>
      </p:pic>
    </p:spTree>
    <p:extLst>
      <p:ext uri="{BB962C8B-B14F-4D97-AF65-F5344CB8AC3E}">
        <p14:creationId xmlns:p14="http://schemas.microsoft.com/office/powerpoint/2010/main" val="1949140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Fluke 87 Displays Four Digits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967" y="990600"/>
            <a:ext cx="6240066" cy="4850578"/>
          </a:xfrm>
          <a:prstGeom prst="rect">
            <a:avLst/>
          </a:prstGeom>
        </p:spPr>
      </p:pic>
    </p:spTree>
    <p:extLst>
      <p:ext uri="{BB962C8B-B14F-4D97-AF65-F5344CB8AC3E}">
        <p14:creationId xmlns:p14="http://schemas.microsoft.com/office/powerpoint/2010/main" val="3097978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227744"/>
            <a:ext cx="8229600" cy="646331"/>
          </a:xfrm>
        </p:spPr>
        <p:txBody>
          <a:bodyPr>
            <a:spAutoFit/>
          </a:bodyPr>
          <a:lstStyle/>
          <a:p>
            <a:r>
              <a:rPr lang="en-US" dirty="0"/>
              <a:t>Measure Resistance Reads </a:t>
            </a:r>
            <a:r>
              <a:rPr lang="en-US" spc="-450" dirty="0"/>
              <a:t>O</a:t>
            </a:r>
            <a:r>
              <a:rPr lang="en-US" dirty="0"/>
              <a:t>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044" y="990600"/>
            <a:ext cx="6665912" cy="5181600"/>
          </a:xfrm>
          <a:prstGeom prst="rect">
            <a:avLst/>
          </a:prstGeom>
        </p:spPr>
      </p:pic>
    </p:spTree>
    <p:extLst>
      <p:ext uri="{BB962C8B-B14F-4D97-AF65-F5344CB8AC3E}">
        <p14:creationId xmlns:p14="http://schemas.microsoft.com/office/powerpoint/2010/main" val="1064872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Read Your Own Body Resistance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086" y="990600"/>
            <a:ext cx="6371828" cy="4953000"/>
          </a:xfrm>
          <a:prstGeom prst="rect">
            <a:avLst/>
          </a:prstGeom>
        </p:spPr>
      </p:pic>
    </p:spTree>
    <p:extLst>
      <p:ext uri="{BB962C8B-B14F-4D97-AF65-F5344CB8AC3E}">
        <p14:creationId xmlns:p14="http://schemas.microsoft.com/office/powerpoint/2010/main" val="2765243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228600"/>
            <a:ext cx="8229600" cy="646331"/>
          </a:xfrm>
        </p:spPr>
        <p:txBody>
          <a:bodyPr>
            <a:spAutoFit/>
          </a:bodyPr>
          <a:lstStyle/>
          <a:p>
            <a:r>
              <a:rPr lang="en-US" dirty="0"/>
              <a:t>Meter Reading 291.10 k</a:t>
            </a:r>
            <a:r>
              <a:rPr lang="el-GR" dirty="0"/>
              <a:t>Ω</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0874"/>
            <a:ext cx="6092131" cy="4730795"/>
          </a:xfrm>
          <a:prstGeom prst="rect">
            <a:avLst/>
          </a:prstGeom>
        </p:spPr>
      </p:pic>
    </p:spTree>
    <p:extLst>
      <p:ext uri="{BB962C8B-B14F-4D97-AF65-F5344CB8AC3E}">
        <p14:creationId xmlns:p14="http://schemas.microsoft.com/office/powerpoint/2010/main" val="1888285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55"/>
            <a:ext cx="8229600" cy="615553"/>
          </a:xfrm>
        </p:spPr>
        <p:txBody>
          <a:bodyPr>
            <a:spAutoFit/>
          </a:bodyPr>
          <a:lstStyle/>
          <a:p>
            <a:r>
              <a:rPr lang="en-US" sz="3400" dirty="0"/>
              <a:t>Resistance of Light Bulb Filament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128" y="982038"/>
            <a:ext cx="6077744" cy="4724400"/>
          </a:xfrm>
          <a:prstGeom prst="rect">
            <a:avLst/>
          </a:prstGeom>
        </p:spPr>
      </p:pic>
    </p:spTree>
    <p:extLst>
      <p:ext uri="{BB962C8B-B14F-4D97-AF65-F5344CB8AC3E}">
        <p14:creationId xmlns:p14="http://schemas.microsoft.com/office/powerpoint/2010/main" val="3696828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049" y="228600"/>
            <a:ext cx="8229600" cy="646331"/>
          </a:xfrm>
        </p:spPr>
        <p:txBody>
          <a:bodyPr>
            <a:spAutoFit/>
          </a:bodyPr>
          <a:lstStyle/>
          <a:p>
            <a:r>
              <a:rPr lang="en-US" dirty="0"/>
              <a:t>DMM Measure 0.00 Leads Together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72" y="967483"/>
            <a:ext cx="6190655" cy="4783122"/>
          </a:xfrm>
          <a:prstGeom prst="rect">
            <a:avLst/>
          </a:prstGeom>
        </p:spPr>
      </p:pic>
    </p:spTree>
    <p:extLst>
      <p:ext uri="{BB962C8B-B14F-4D97-AF65-F5344CB8AC3E}">
        <p14:creationId xmlns:p14="http://schemas.microsoft.com/office/powerpoint/2010/main" val="40951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39.2 Test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44727"/>
            <a:ext cx="4941887" cy="38958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2057400"/>
          </a:xfrm>
        </p:spPr>
        <p:txBody>
          <a:bodyPr/>
          <a:lstStyle/>
          <a:p>
            <a:r>
              <a:rPr lang="en-US" sz="2400" dirty="0"/>
              <a:t>A 12-volt test light is attached to a good ground while probing for power</a:t>
            </a:r>
          </a:p>
        </p:txBody>
      </p:sp>
    </p:spTree>
    <p:extLst>
      <p:ext uri="{BB962C8B-B14F-4D97-AF65-F5344CB8AC3E}">
        <p14:creationId xmlns:p14="http://schemas.microsoft.com/office/powerpoint/2010/main" val="3948493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203" y="228600"/>
            <a:ext cx="8229600" cy="646331"/>
          </a:xfrm>
        </p:spPr>
        <p:txBody>
          <a:bodyPr>
            <a:spAutoFit/>
          </a:bodyPr>
          <a:lstStyle/>
          <a:p>
            <a:r>
              <a:rPr lang="en-US" dirty="0"/>
              <a:t>Wavy Symbol Over “V” </a:t>
            </a:r>
            <a:r>
              <a:rPr lang="en-US" spc="-450" dirty="0"/>
              <a:t>A</a:t>
            </a:r>
            <a:r>
              <a:rPr lang="en-US" dirty="0"/>
              <a:t>C Voltage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05" y="1021422"/>
            <a:ext cx="6414790" cy="4961288"/>
          </a:xfrm>
          <a:prstGeom prst="rect">
            <a:avLst/>
          </a:prstGeom>
        </p:spPr>
      </p:pic>
    </p:spTree>
    <p:extLst>
      <p:ext uri="{BB962C8B-B14F-4D97-AF65-F5344CB8AC3E}">
        <p14:creationId xmlns:p14="http://schemas.microsoft.com/office/powerpoint/2010/main" val="3968689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615553"/>
          </a:xfrm>
        </p:spPr>
        <p:txBody>
          <a:bodyPr>
            <a:spAutoFit/>
          </a:bodyPr>
          <a:lstStyle/>
          <a:p>
            <a:r>
              <a:rPr lang="en-US" sz="3400" dirty="0"/>
              <a:t>V With Dotted/Straight Line </a:t>
            </a:r>
            <a:r>
              <a:rPr lang="en-US" sz="3400" spc="-350" dirty="0"/>
              <a:t>D</a:t>
            </a:r>
            <a:r>
              <a:rPr lang="en-US" sz="3400" dirty="0"/>
              <a:t>C Volts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086" y="1000018"/>
            <a:ext cx="6371828" cy="4953000"/>
          </a:xfrm>
          <a:prstGeom prst="rect">
            <a:avLst/>
          </a:prstGeom>
        </p:spPr>
      </p:pic>
    </p:spTree>
    <p:extLst>
      <p:ext uri="{BB962C8B-B14F-4D97-AF65-F5344CB8AC3E}">
        <p14:creationId xmlns:p14="http://schemas.microsoft.com/office/powerpoint/2010/main" val="1503960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48292"/>
            <a:ext cx="8229600" cy="646331"/>
          </a:xfrm>
        </p:spPr>
        <p:txBody>
          <a:bodyPr>
            <a:spAutoFit/>
          </a:bodyPr>
          <a:lstStyle/>
          <a:p>
            <a:r>
              <a:rPr lang="en-US" dirty="0"/>
              <a:t>mV Indicates Millivolts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467" y="990600"/>
            <a:ext cx="5859066" cy="4554416"/>
          </a:xfrm>
          <a:prstGeom prst="rect">
            <a:avLst/>
          </a:prstGeom>
        </p:spPr>
      </p:pic>
    </p:spTree>
    <p:extLst>
      <p:ext uri="{BB962C8B-B14F-4D97-AF65-F5344CB8AC3E}">
        <p14:creationId xmlns:p14="http://schemas.microsoft.com/office/powerpoint/2010/main" val="2975658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646331"/>
          </a:xfrm>
        </p:spPr>
        <p:txBody>
          <a:bodyPr>
            <a:spAutoFit/>
          </a:bodyPr>
          <a:lstStyle/>
          <a:p>
            <a:r>
              <a:rPr lang="en-US" dirty="0"/>
              <a:t>Ω (Ohms) Resistance Measure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979" y="1028700"/>
            <a:ext cx="6332041" cy="4800600"/>
          </a:xfrm>
          <a:prstGeom prst="rect">
            <a:avLst/>
          </a:prstGeom>
        </p:spPr>
      </p:pic>
    </p:spTree>
    <p:extLst>
      <p:ext uri="{BB962C8B-B14F-4D97-AF65-F5344CB8AC3E}">
        <p14:creationId xmlns:p14="http://schemas.microsoft.com/office/powerpoint/2010/main" val="1413998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324" y="257710"/>
            <a:ext cx="8229600" cy="646331"/>
          </a:xfrm>
        </p:spPr>
        <p:txBody>
          <a:bodyPr>
            <a:spAutoFit/>
          </a:bodyPr>
          <a:lstStyle/>
          <a:p>
            <a:r>
              <a:rPr lang="en-US" spc="-450" dirty="0"/>
              <a:t>AUT</a:t>
            </a:r>
            <a:r>
              <a:rPr lang="en-US" dirty="0"/>
              <a:t>O Autoranging Millions of Ohms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375" y="990600"/>
            <a:ext cx="6445250" cy="4876800"/>
          </a:xfrm>
          <a:prstGeom prst="rect">
            <a:avLst/>
          </a:prstGeom>
        </p:spPr>
      </p:pic>
    </p:spTree>
    <p:extLst>
      <p:ext uri="{BB962C8B-B14F-4D97-AF65-F5344CB8AC3E}">
        <p14:creationId xmlns:p14="http://schemas.microsoft.com/office/powerpoint/2010/main" val="7691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48" y="228600"/>
            <a:ext cx="8229600" cy="646331"/>
          </a:xfrm>
        </p:spPr>
        <p:txBody>
          <a:bodyPr>
            <a:spAutoFit/>
          </a:bodyPr>
          <a:lstStyle/>
          <a:p>
            <a:r>
              <a:rPr lang="en-US" dirty="0"/>
              <a:t>Applies Voltage To Diode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467" y="906610"/>
            <a:ext cx="6621066" cy="5146740"/>
          </a:xfrm>
          <a:prstGeom prst="rect">
            <a:avLst/>
          </a:prstGeom>
        </p:spPr>
      </p:pic>
    </p:spTree>
    <p:extLst>
      <p:ext uri="{BB962C8B-B14F-4D97-AF65-F5344CB8AC3E}">
        <p14:creationId xmlns:p14="http://schemas.microsoft.com/office/powerpoint/2010/main" val="1353111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286434"/>
            <a:ext cx="8229600" cy="646331"/>
          </a:xfrm>
        </p:spPr>
        <p:txBody>
          <a:bodyPr>
            <a:spAutoFit/>
          </a:bodyPr>
          <a:lstStyle/>
          <a:p>
            <a:r>
              <a:rPr lang="en-US" spc="-450" dirty="0"/>
              <a:t>M I </a:t>
            </a:r>
            <a:r>
              <a:rPr lang="en-US" dirty="0"/>
              <a:t>N/</a:t>
            </a:r>
            <a:r>
              <a:rPr lang="en-US" spc="-450" dirty="0"/>
              <a:t>M A </a:t>
            </a:r>
            <a:r>
              <a:rPr lang="en-US" dirty="0"/>
              <a:t>X Feature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467" y="990600"/>
            <a:ext cx="6621066" cy="5146740"/>
          </a:xfrm>
          <a:prstGeom prst="rect">
            <a:avLst/>
          </a:prstGeom>
        </p:spPr>
      </p:pic>
    </p:spTree>
    <p:extLst>
      <p:ext uri="{BB962C8B-B14F-4D97-AF65-F5344CB8AC3E}">
        <p14:creationId xmlns:p14="http://schemas.microsoft.com/office/powerpoint/2010/main" val="3622021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09047"/>
            <a:ext cx="8229600" cy="584775"/>
          </a:xfrm>
        </p:spPr>
        <p:txBody>
          <a:bodyPr>
            <a:spAutoFit/>
          </a:bodyPr>
          <a:lstStyle/>
          <a:p>
            <a:r>
              <a:rPr lang="en-US" sz="3200" dirty="0"/>
              <a:t>Pushing </a:t>
            </a:r>
            <a:r>
              <a:rPr lang="en-US" sz="3200" spc="-400" dirty="0"/>
              <a:t>M I </a:t>
            </a:r>
            <a:r>
              <a:rPr lang="en-US" sz="3200" dirty="0"/>
              <a:t>N/</a:t>
            </a:r>
            <a:r>
              <a:rPr lang="en-US" sz="3200" spc="-400" dirty="0"/>
              <a:t>M A </a:t>
            </a:r>
            <a:r>
              <a:rPr lang="en-US" sz="3200" dirty="0"/>
              <a:t>X Button Record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767" y="1018854"/>
            <a:ext cx="6392466" cy="4969043"/>
          </a:xfrm>
          <a:prstGeom prst="rect">
            <a:avLst/>
          </a:prstGeom>
        </p:spPr>
      </p:pic>
    </p:spTree>
    <p:extLst>
      <p:ext uri="{BB962C8B-B14F-4D97-AF65-F5344CB8AC3E}">
        <p14:creationId xmlns:p14="http://schemas.microsoft.com/office/powerpoint/2010/main" val="2033640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To Increase Range Touch Button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367" y="990600"/>
            <a:ext cx="5935266" cy="4613648"/>
          </a:xfrm>
          <a:prstGeom prst="rect">
            <a:avLst/>
          </a:prstGeom>
        </p:spPr>
      </p:pic>
    </p:spTree>
    <p:extLst>
      <p:ext uri="{BB962C8B-B14F-4D97-AF65-F5344CB8AC3E}">
        <p14:creationId xmlns:p14="http://schemas.microsoft.com/office/powerpoint/2010/main" val="1826830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447" y="250004"/>
            <a:ext cx="8229600" cy="646331"/>
          </a:xfrm>
        </p:spPr>
        <p:txBody>
          <a:bodyPr>
            <a:spAutoFit/>
          </a:bodyPr>
          <a:lstStyle/>
          <a:p>
            <a:r>
              <a:rPr lang="en-US" dirty="0"/>
              <a:t>Pushing Range Button One More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070" y="990600"/>
            <a:ext cx="6405860" cy="4964380"/>
          </a:xfrm>
          <a:prstGeom prst="rect">
            <a:avLst/>
          </a:prstGeom>
        </p:spPr>
      </p:pic>
    </p:spTree>
    <p:extLst>
      <p:ext uri="{BB962C8B-B14F-4D97-AF65-F5344CB8AC3E}">
        <p14:creationId xmlns:p14="http://schemas.microsoft.com/office/powerpoint/2010/main" val="225845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Light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light_checks_light_out">
            <a:hlinkClick r:id="" action="ppaction://media"/>
            <a:extLst>
              <a:ext uri="{FF2B5EF4-FFF2-40B4-BE49-F238E27FC236}">
                <a16:creationId xmlns:a16="http://schemas.microsoft.com/office/drawing/2014/main" id="{69C4E605-F020-DBFC-52CC-8248D7A2D4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42999"/>
            <a:ext cx="9070135" cy="5101951"/>
          </a:xfrm>
          <a:prstGeom prst="rect">
            <a:avLst/>
          </a:prstGeom>
        </p:spPr>
      </p:pic>
    </p:spTree>
    <p:extLst>
      <p:ext uri="{BB962C8B-B14F-4D97-AF65-F5344CB8AC3E}">
        <p14:creationId xmlns:p14="http://schemas.microsoft.com/office/powerpoint/2010/main" val="367236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2303" y="286434"/>
            <a:ext cx="8229600" cy="646331"/>
          </a:xfrm>
        </p:spPr>
        <p:txBody>
          <a:bodyPr>
            <a:spAutoFit/>
          </a:bodyPr>
          <a:lstStyle/>
          <a:p>
            <a:r>
              <a:rPr lang="en-US" dirty="0"/>
              <a:t>4,000-Volt Range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670" y="990600"/>
            <a:ext cx="5782865" cy="4495183"/>
          </a:xfrm>
          <a:prstGeom prst="rect">
            <a:avLst/>
          </a:prstGeom>
        </p:spPr>
      </p:pic>
    </p:spTree>
    <p:extLst>
      <p:ext uri="{BB962C8B-B14F-4D97-AF65-F5344CB8AC3E}">
        <p14:creationId xmlns:p14="http://schemas.microsoft.com/office/powerpoint/2010/main" val="349481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31051"/>
            <a:ext cx="8229600" cy="615553"/>
          </a:xfrm>
        </p:spPr>
        <p:txBody>
          <a:bodyPr>
            <a:spAutoFit/>
          </a:bodyPr>
          <a:lstStyle/>
          <a:p>
            <a:r>
              <a:rPr lang="en-US" sz="3400" dirty="0"/>
              <a:t>Autorange Preferred Setting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33" y="995737"/>
            <a:ext cx="6282333" cy="4883433"/>
          </a:xfrm>
          <a:prstGeom prst="rect">
            <a:avLst/>
          </a:prstGeom>
        </p:spPr>
      </p:pic>
    </p:spTree>
    <p:extLst>
      <p:ext uri="{BB962C8B-B14F-4D97-AF65-F5344CB8AC3E}">
        <p14:creationId xmlns:p14="http://schemas.microsoft.com/office/powerpoint/2010/main" val="1131399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192179"/>
            <a:ext cx="8229600" cy="707886"/>
          </a:xfrm>
        </p:spPr>
        <p:txBody>
          <a:bodyPr wrap="square" tIns="45720" bIns="45720">
            <a:spAutoFit/>
          </a:bodyPr>
          <a:lstStyle/>
          <a:p>
            <a:pPr algn="ctr"/>
            <a:r>
              <a:rPr lang="en-US" sz="4000" dirty="0"/>
              <a:t>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7751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Circuit Test, Amps,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ircuit_test_amps_meter">
            <a:hlinkClick r:id="" action="ppaction://media"/>
            <a:extLst>
              <a:ext uri="{FF2B5EF4-FFF2-40B4-BE49-F238E27FC236}">
                <a16:creationId xmlns:a16="http://schemas.microsoft.com/office/drawing/2014/main" id="{29A52EB3-7A12-7683-4337-B5624381FC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8599"/>
            <a:ext cx="9144000" cy="5143500"/>
          </a:xfrm>
          <a:prstGeom prst="rect">
            <a:avLst/>
          </a:prstGeom>
        </p:spPr>
      </p:pic>
    </p:spTree>
    <p:extLst>
      <p:ext uri="{BB962C8B-B14F-4D97-AF65-F5344CB8AC3E}">
        <p14:creationId xmlns:p14="http://schemas.microsoft.com/office/powerpoint/2010/main" val="22059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Measure Frequency, Hz</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frequency_hz_ch75">
            <a:hlinkClick r:id="" action="ppaction://media"/>
            <a:extLst>
              <a:ext uri="{FF2B5EF4-FFF2-40B4-BE49-F238E27FC236}">
                <a16:creationId xmlns:a16="http://schemas.microsoft.com/office/drawing/2014/main" id="{7DA8D441-0264-DC97-D9CE-FA217C8F33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9" y="1181100"/>
            <a:ext cx="9144000" cy="5143500"/>
          </a:xfrm>
          <a:prstGeom prst="rect">
            <a:avLst/>
          </a:prstGeom>
        </p:spPr>
      </p:pic>
    </p:spTree>
    <p:extLst>
      <p:ext uri="{BB962C8B-B14F-4D97-AF65-F5344CB8AC3E}">
        <p14:creationId xmlns:p14="http://schemas.microsoft.com/office/powerpoint/2010/main" val="335693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Fuse,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fuse_meter">
            <a:hlinkClick r:id="" action="ppaction://media"/>
            <a:extLst>
              <a:ext uri="{FF2B5EF4-FFF2-40B4-BE49-F238E27FC236}">
                <a16:creationId xmlns:a16="http://schemas.microsoft.com/office/drawing/2014/main" id="{85ECF6FE-138D-0F77-6845-058DB5BDEE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2999"/>
            <a:ext cx="9070135" cy="5101951"/>
          </a:xfrm>
          <a:prstGeom prst="rect">
            <a:avLst/>
          </a:prstGeom>
        </p:spPr>
      </p:pic>
    </p:spTree>
    <p:extLst>
      <p:ext uri="{BB962C8B-B14F-4D97-AF65-F5344CB8AC3E}">
        <p14:creationId xmlns:p14="http://schemas.microsoft.com/office/powerpoint/2010/main" val="42785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battery_volt_check_ch51">
            <a:hlinkClick r:id="" action="ppaction://media"/>
            <a:extLst>
              <a:ext uri="{FF2B5EF4-FFF2-40B4-BE49-F238E27FC236}">
                <a16:creationId xmlns:a16="http://schemas.microsoft.com/office/drawing/2014/main" id="{8A6E1286-D4C4-DE56-4F29-CC30E5E49F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5845"/>
            <a:ext cx="9144000" cy="5143500"/>
          </a:xfrm>
          <a:prstGeom prst="rect">
            <a:avLst/>
          </a:prstGeom>
        </p:spPr>
      </p:pic>
    </p:spTree>
    <p:extLst>
      <p:ext uri="{BB962C8B-B14F-4D97-AF65-F5344CB8AC3E}">
        <p14:creationId xmlns:p14="http://schemas.microsoft.com/office/powerpoint/2010/main" val="257015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ttery_drain_test_clamp_meter">
            <a:hlinkClick r:id="" action="ppaction://media"/>
            <a:extLst>
              <a:ext uri="{FF2B5EF4-FFF2-40B4-BE49-F238E27FC236}">
                <a16:creationId xmlns:a16="http://schemas.microsoft.com/office/drawing/2014/main" id="{2519F459-41F3-FF9D-BB44-1877E7CD33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398360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Blower Motor,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blower_motor_clamp_meter">
            <a:hlinkClick r:id="" action="ppaction://media"/>
            <a:extLst>
              <a:ext uri="{FF2B5EF4-FFF2-40B4-BE49-F238E27FC236}">
                <a16:creationId xmlns:a16="http://schemas.microsoft.com/office/drawing/2014/main" id="{DD94BC14-9054-9F94-F9B4-9551464E9E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76" y="1102844"/>
            <a:ext cx="9029700" cy="5079206"/>
          </a:xfrm>
          <a:prstGeom prst="rect">
            <a:avLst/>
          </a:prstGeom>
        </p:spPr>
      </p:pic>
    </p:spTree>
    <p:extLst>
      <p:ext uri="{BB962C8B-B14F-4D97-AF65-F5344CB8AC3E}">
        <p14:creationId xmlns:p14="http://schemas.microsoft.com/office/powerpoint/2010/main" val="5863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a:t>Electrical and Electronic Systems Videos and Animations</a:t>
            </a:r>
            <a:endParaRPr lang="en-US" dirty="0"/>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39.3 Test Light Use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3040" y="972000"/>
            <a:ext cx="6217920" cy="4021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95350" y="5041541"/>
            <a:ext cx="7353300" cy="1200329"/>
          </a:xfrm>
        </p:spPr>
        <p:txBody>
          <a:bodyPr/>
          <a:lstStyle/>
          <a:p>
            <a:r>
              <a:rPr lang="en-US" sz="2400" dirty="0"/>
              <a:t>A test light can be used to locate an open in a circuit. Note that the test light is grounded at a different location than the circuit itself</a:t>
            </a:r>
          </a:p>
        </p:txBody>
      </p:sp>
    </p:spTree>
    <p:extLst>
      <p:ext uri="{BB962C8B-B14F-4D97-AF65-F5344CB8AC3E}">
        <p14:creationId xmlns:p14="http://schemas.microsoft.com/office/powerpoint/2010/main" val="1408102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Circuit Test, Test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ircuit_Test_Test_Light">
            <a:hlinkClick r:id="" action="ppaction://media"/>
            <a:extLst>
              <a:ext uri="{FF2B5EF4-FFF2-40B4-BE49-F238E27FC236}">
                <a16:creationId xmlns:a16="http://schemas.microsoft.com/office/drawing/2014/main" id="{21825423-E0C1-AFA9-CA23-3100195E26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24404</TotalTime>
  <Words>4073</Words>
  <Application>Microsoft Office PowerPoint</Application>
  <PresentationFormat>On-screen Show (4:3)</PresentationFormat>
  <Paragraphs>351</Paragraphs>
  <Slides>80</Slides>
  <Notes>79</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Arial Black</vt:lpstr>
      <vt:lpstr>Calibri</vt:lpstr>
      <vt:lpstr>Times New Roman</vt:lpstr>
      <vt:lpstr>Verdana</vt:lpstr>
      <vt:lpstr>Wingdings</vt:lpstr>
      <vt:lpstr>508 Lecture</vt:lpstr>
      <vt:lpstr>Automotive Technology: Principles, Diagnosis, and Service</vt:lpstr>
      <vt:lpstr>Learning Objectives</vt:lpstr>
      <vt:lpstr>Fused Jumper Wire</vt:lpstr>
      <vt:lpstr>Figure 39.1 Fused Jumper</vt:lpstr>
      <vt:lpstr>Test Lights</vt:lpstr>
      <vt:lpstr>Figure 39.2 Test Light</vt:lpstr>
      <vt:lpstr>Animation: Test Light Check (Animation will automatically start)</vt:lpstr>
      <vt:lpstr>Figure 39.3 Test Light Use</vt:lpstr>
      <vt:lpstr>Animation: Circuit Test, Test Light (Animation will automatically start)</vt:lpstr>
      <vt:lpstr>Logic Probe</vt:lpstr>
      <vt:lpstr>Figure 39.4 Logic Probe</vt:lpstr>
      <vt:lpstr>Digital Multimeters (1 of 2)</vt:lpstr>
      <vt:lpstr>Digital Multimeters (2 of 2)</vt:lpstr>
      <vt:lpstr>Figure 39.5 DMM Features</vt:lpstr>
      <vt:lpstr>Chart 39.6 DMM Symbols</vt:lpstr>
      <vt:lpstr>Figure 39.6 D M M set to read D C volts</vt:lpstr>
      <vt:lpstr>Figure 39.7 Autoranging</vt:lpstr>
      <vt:lpstr>Figure 39.8 Measuring Ohms</vt:lpstr>
      <vt:lpstr>Animation: Meter Usage, Measure Ohms (Animation will automatically start)</vt:lpstr>
      <vt:lpstr>Figure 39.9 Testing Meter Ω</vt:lpstr>
      <vt:lpstr>Question 1: ?</vt:lpstr>
      <vt:lpstr>Answer 1</vt:lpstr>
      <vt:lpstr>Figure 39.10 Current Measure</vt:lpstr>
      <vt:lpstr>Animation: Meter Usage, Measure Amps (Animation will automatically start)</vt:lpstr>
      <vt:lpstr>Frequently Asked Question: How Much Voltage Does an Ohmmeter Apply?   </vt:lpstr>
      <vt:lpstr>Figure 39.11 Fused DMM Lead</vt:lpstr>
      <vt:lpstr>Frequently Asked Question: What Does “CE” Mean on Many Meters?    </vt:lpstr>
      <vt:lpstr>Inductive Ammeters</vt:lpstr>
      <vt:lpstr>Figure 39.12 Inductive Ammeter</vt:lpstr>
      <vt:lpstr>Figure 39.13 Mini-Clamp ON</vt:lpstr>
      <vt:lpstr>Animation: Test Compressor Clutch Circuit, Clamp Meter (Animation will automatically start)</vt:lpstr>
      <vt:lpstr>Question 2: ?</vt:lpstr>
      <vt:lpstr>Answer 2</vt:lpstr>
      <vt:lpstr>Figure 39.14 OL Meaning</vt:lpstr>
      <vt:lpstr>Diode Check, Duty Cycle, and Frequency</vt:lpstr>
      <vt:lpstr>Animation: Meter Usage, Testing a Diode (Animation will automatically start)</vt:lpstr>
      <vt:lpstr>Electrical Unit Prefixes</vt:lpstr>
      <vt:lpstr>Figure 39.15 DMM Display</vt:lpstr>
      <vt:lpstr>Chart 39.2 DMM Prefixes</vt:lpstr>
      <vt:lpstr>How To Read Digital Meters</vt:lpstr>
      <vt:lpstr>Figure 39.16 True RMS Meter</vt:lpstr>
      <vt:lpstr>Figure 39.17 Volts AC</vt:lpstr>
      <vt:lpstr>Animation: Meter Usage, Measure Volts (Animation will automatically start)</vt:lpstr>
      <vt:lpstr>Figure 39.18 CAT III DMM</vt:lpstr>
      <vt:lpstr>Figure 39.19 CAT III Meter Leads</vt:lpstr>
      <vt:lpstr>Question 3: ?</vt:lpstr>
      <vt:lpstr>Answer 3</vt:lpstr>
      <vt:lpstr>Digital Meter Usage</vt:lpstr>
      <vt:lpstr>Lead Connection</vt:lpstr>
      <vt:lpstr>Rotary Switch to DC Volts</vt:lpstr>
      <vt:lpstr>Battery Voltage, Select DC volts</vt:lpstr>
      <vt:lpstr>Meter Reads Voltage Difference Between Leads</vt:lpstr>
      <vt:lpstr>Measures 13.151 Volts </vt:lpstr>
      <vt:lpstr>Fluke 87 Displays Four Digits </vt:lpstr>
      <vt:lpstr>Measure Resistance Reads OL </vt:lpstr>
      <vt:lpstr>Read Your Own Body Resistance</vt:lpstr>
      <vt:lpstr>Meter Reading 291.10 kΩ</vt:lpstr>
      <vt:lpstr>Resistance of Light Bulb Filament</vt:lpstr>
      <vt:lpstr>DMM Measure 0.00 Leads Together</vt:lpstr>
      <vt:lpstr>Wavy Symbol Over “V” AC Voltage</vt:lpstr>
      <vt:lpstr>V With Dotted/Straight Line DC Volts</vt:lpstr>
      <vt:lpstr>mV Indicates Millivolts </vt:lpstr>
      <vt:lpstr>Ω (Ohms) Resistance Measure</vt:lpstr>
      <vt:lpstr>AUTO Autoranging Millions of Ohms</vt:lpstr>
      <vt:lpstr>Applies Voltage To Diode</vt:lpstr>
      <vt:lpstr>M I N/M A X Feature</vt:lpstr>
      <vt:lpstr>Pushing M I N/M A X Button Record Mode</vt:lpstr>
      <vt:lpstr>To Increase Range Touch Button</vt:lpstr>
      <vt:lpstr>Pushing Range Button One More</vt:lpstr>
      <vt:lpstr>4,000-Volt Range</vt:lpstr>
      <vt:lpstr>Autorange Preferred Setting</vt:lpstr>
      <vt:lpstr>Related Animations</vt:lpstr>
      <vt:lpstr>Animation: Circuit Test, Amps, Meter (Animation will automatically start)</vt:lpstr>
      <vt:lpstr>Animation: Meter Usage, Measure Frequency, Hz (Animation will automatically start)</vt:lpstr>
      <vt:lpstr>Animation: Test Fuse, Meter (Animation will automatically start)</vt:lpstr>
      <vt:lpstr>Animation: Meter Usage, Battery Volt Check (Animation will automatically start)</vt:lpstr>
      <vt:lpstr>Animation: Battery Drain Test, Clamp Meter (Animation will automatically start)</vt:lpstr>
      <vt:lpstr>Animation: Test Blower Motor, Clamp Meter (Animation will automatically start)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42, Circuit Testers and Digital Meters</dc:title>
  <dc:subject>2612-Automotive - Core</dc:subject>
  <dc:creator>James D. Halderman</dc:creator>
  <cp:keywords>CONTAINS NOTES</cp:keywords>
  <cp:lastModifiedBy>Glen Plants</cp:lastModifiedBy>
  <cp:revision>4861</cp:revision>
  <dcterms:created xsi:type="dcterms:W3CDTF">2014-07-14T20:04:21Z</dcterms:created>
  <dcterms:modified xsi:type="dcterms:W3CDTF">2023-06-19T16:23:49Z</dcterms:modified>
</cp:coreProperties>
</file>