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1334" r:id="rId2"/>
    <p:sldId id="1134" r:id="rId3"/>
    <p:sldId id="1244" r:id="rId4"/>
    <p:sldId id="1245" r:id="rId5"/>
    <p:sldId id="1285" r:id="rId6"/>
    <p:sldId id="1337" r:id="rId7"/>
    <p:sldId id="1286" r:id="rId8"/>
    <p:sldId id="1287" r:id="rId9"/>
    <p:sldId id="1339" r:id="rId10"/>
    <p:sldId id="1340" r:id="rId11"/>
    <p:sldId id="1341" r:id="rId12"/>
    <p:sldId id="1336" r:id="rId13"/>
    <p:sldId id="1291" r:id="rId14"/>
    <p:sldId id="1292" r:id="rId15"/>
    <p:sldId id="1293" r:id="rId16"/>
    <p:sldId id="1342" r:id="rId17"/>
    <p:sldId id="1296" r:id="rId18"/>
    <p:sldId id="1355" r:id="rId19"/>
    <p:sldId id="1356" r:id="rId20"/>
    <p:sldId id="1357" r:id="rId21"/>
    <p:sldId id="1358" r:id="rId22"/>
    <p:sldId id="1343" r:id="rId23"/>
    <p:sldId id="1363" r:id="rId24"/>
    <p:sldId id="1302" r:id="rId25"/>
    <p:sldId id="1303" r:id="rId26"/>
    <p:sldId id="1347" r:id="rId27"/>
    <p:sldId id="1364" r:id="rId28"/>
    <p:sldId id="1305" r:id="rId29"/>
    <p:sldId id="1348" r:id="rId30"/>
    <p:sldId id="1307" r:id="rId31"/>
    <p:sldId id="1308" r:id="rId32"/>
    <p:sldId id="1349" r:id="rId33"/>
    <p:sldId id="1350" r:id="rId34"/>
    <p:sldId id="1351" r:id="rId35"/>
    <p:sldId id="1352" r:id="rId36"/>
    <p:sldId id="1353" r:id="rId37"/>
    <p:sldId id="1354" r:id="rId38"/>
    <p:sldId id="1315" r:id="rId39"/>
    <p:sldId id="1316" r:id="rId40"/>
    <p:sldId id="1359" r:id="rId41"/>
    <p:sldId id="1360" r:id="rId42"/>
    <p:sldId id="1361" r:id="rId43"/>
    <p:sldId id="1362" r:id="rId44"/>
    <p:sldId id="1365" r:id="rId45"/>
    <p:sldId id="1366" r:id="rId46"/>
    <p:sldId id="1367" r:id="rId47"/>
    <p:sldId id="1320" r:id="rId48"/>
    <p:sldId id="1321" r:id="rId49"/>
    <p:sldId id="1322" r:id="rId50"/>
    <p:sldId id="1323" r:id="rId51"/>
    <p:sldId id="1368" r:id="rId52"/>
    <p:sldId id="1326" r:id="rId53"/>
    <p:sldId id="1325" r:id="rId54"/>
    <p:sldId id="1327" r:id="rId55"/>
    <p:sldId id="1331" r:id="rId56"/>
    <p:sldId id="1332" r:id="rId57"/>
    <p:sldId id="1204" r:id="rId58"/>
    <p:sldId id="1076"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4"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2739" autoAdjust="0"/>
  </p:normalViewPr>
  <p:slideViewPr>
    <p:cSldViewPr>
      <p:cViewPr varScale="1">
        <p:scale>
          <a:sx n="95" d="100"/>
          <a:sy n="95" d="100"/>
        </p:scale>
        <p:origin x="2118" y="72"/>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18" y="2448"/>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6" d="100"/>
          <a:sy n="86" d="100"/>
        </p:scale>
        <p:origin x="378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739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790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40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baseline="0" dirty="0">
                <a:solidFill>
                  <a:schemeClr val="tx1"/>
                </a:solidFill>
                <a:latin typeface="+mn-lt"/>
                <a:ea typeface="+mn-ea"/>
                <a:cs typeface="+mn-cs"/>
              </a:rPr>
              <a:t>Why Check the Voltage Drop Instead of Measuring the Resistance?</a:t>
            </a:r>
          </a:p>
          <a:p>
            <a:r>
              <a:rPr lang="en-US" sz="1200" b="0" i="0" u="none" strike="noStrike" kern="1200" baseline="0" dirty="0">
                <a:solidFill>
                  <a:schemeClr val="tx1"/>
                </a:solidFill>
                <a:latin typeface="+mn-lt"/>
                <a:ea typeface="+mn-ea"/>
                <a:cs typeface="+mn-cs"/>
              </a:rPr>
              <a:t>Imagine a wire with all strands cut except for one. An ohmmeter can be used to check the resistance of this wire and the resistance would be low, indicating that the wire was okay. But this one small strand cannot properly carry the current (amperes) in the circuit.  A voltage drop test is a better test to determine the resistance in components for following two reasons:</a:t>
            </a:r>
          </a:p>
          <a:p>
            <a:r>
              <a:rPr lang="en-US" sz="1200" b="0" i="0" u="none" strike="noStrike" kern="1200" baseline="0" dirty="0">
                <a:solidFill>
                  <a:schemeClr val="tx1"/>
                </a:solidFill>
                <a:latin typeface="+mn-lt"/>
                <a:ea typeface="+mn-ea"/>
                <a:cs typeface="+mn-cs"/>
              </a:rPr>
              <a:t>An ohmmeter can only test a wire or component that has been disconnected from the circuit and is not carrying current. The resistance can, and does, change when current flows.</a:t>
            </a:r>
          </a:p>
          <a:p>
            <a:r>
              <a:rPr lang="en-US" sz="1200" b="0" i="0" u="none" strike="noStrike" kern="1200" baseline="0" dirty="0">
                <a:solidFill>
                  <a:schemeClr val="tx1"/>
                </a:solidFill>
                <a:latin typeface="+mn-lt"/>
                <a:ea typeface="+mn-ea"/>
                <a:cs typeface="+mn-cs"/>
              </a:rPr>
              <a:t>A voltage drop test is a dynamic test because as the current flows through a component, the conductor increases in temperature, which in turn increases resistance. This means that a voltage drop test is testing the circuit during normal operation and is therefore the most accurate way of determining circuit conditions. A voltage drop test is also easier to perform because the resistance does not have to be known, only that the unwanted loss of voltage in a circuit should be less than 3% or less than about 0.14 volts for any 12-volt circuit.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140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6232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400" b="1" i="0" u="sng" strike="noStrike" cap="none" dirty="0">
                <a:solidFill>
                  <a:schemeClr val="dk1"/>
                </a:solidFill>
                <a:latin typeface="+mn-lt"/>
                <a:ea typeface="Arial"/>
                <a:cs typeface="Arial"/>
                <a:sym typeface="Arial"/>
              </a:rPr>
              <a:t>See pages 433 and 434 for the equations and solutions</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5421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400" b="1" i="0" u="sng" strike="noStrike" cap="none" dirty="0">
                <a:solidFill>
                  <a:schemeClr val="dk1"/>
                </a:solidFill>
                <a:latin typeface="+mn-lt"/>
                <a:ea typeface="Arial"/>
                <a:cs typeface="Arial"/>
                <a:sym typeface="Arial"/>
              </a:rPr>
              <a:t>See pages 433 and 434 for the equations and solutions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613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1" i="0" u="sng" strike="noStrike" cap="none" dirty="0">
                <a:solidFill>
                  <a:schemeClr val="dk1"/>
                </a:solidFill>
                <a:latin typeface="+mn-lt"/>
                <a:ea typeface="Arial"/>
                <a:cs typeface="Arial"/>
                <a:sym typeface="Arial"/>
              </a:rPr>
              <a:t>See pages 433 and 434 for the equations and solutions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9552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Arial"/>
                <a:ea typeface="Arial"/>
                <a:cs typeface="Arial"/>
                <a:sym typeface="Arial"/>
              </a:rPr>
              <a:t>See pages 433 and 434 for the equations and solutions</a:t>
            </a: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1754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baseline="0" dirty="0">
                <a:solidFill>
                  <a:schemeClr val="tx1"/>
                </a:solidFill>
                <a:latin typeface="+mn-lt"/>
                <a:ea typeface="+mn-ea"/>
                <a:cs typeface="+mn-cs"/>
              </a:rPr>
              <a:t>TECH TIP: The Path of Least Resistance</a:t>
            </a:r>
          </a:p>
          <a:p>
            <a:r>
              <a:rPr lang="en-US" sz="1200" b="0" i="0" u="none" strike="noStrike" kern="1200" baseline="0" dirty="0">
                <a:solidFill>
                  <a:schemeClr val="tx1"/>
                </a:solidFill>
                <a:latin typeface="+mn-lt"/>
                <a:ea typeface="+mn-ea"/>
                <a:cs typeface="+mn-cs"/>
              </a:rPr>
              <a:t>There is an old saying that electricity will always take the path of least resistance. This is true, especially if there is a fault, such as in the secondary (high-voltage) section of the ignition system. If there is a path to ground that is lower than the path to the spark plug, the high-voltage spark will take the path of least resistance. In a parallel circuit where there is more than one path for the current to flow, most of the current will flow through the branch with the lower resistance. This does not mean that all of the current will flow through the lowest resistance, because the other path does provide a path to ground, and the amount of current flow through the other branches is determined by the resistance and the applied voltage according to Ohm’s law. Therefore, the only place where electricity takes the path of least resistance is in a series circuit where there are no other paths for the current to flow.</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410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159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1" i="0" u="sng" strike="noStrike" cap="none" dirty="0">
                <a:solidFill>
                  <a:schemeClr val="dk1"/>
                </a:solidFill>
                <a:latin typeface="+mn-lt"/>
                <a:ea typeface="Arial"/>
                <a:cs typeface="Arial"/>
                <a:sym typeface="Arial"/>
              </a:rPr>
              <a:t>See pages 435 to 436 for the calculations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4944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200" b="1" i="0" u="sng" strike="noStrike" cap="none" dirty="0">
                <a:solidFill>
                  <a:schemeClr val="dk1"/>
                </a:solidFill>
                <a:latin typeface="+mn-lt"/>
                <a:ea typeface="Arial"/>
                <a:cs typeface="Arial"/>
                <a:sym typeface="Arial"/>
              </a:rPr>
              <a:t>See pages 435 to 436 for the calculations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6213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Arial"/>
                <a:ea typeface="Arial"/>
                <a:cs typeface="Arial"/>
                <a:sym typeface="Arial"/>
              </a:rPr>
              <a:t>See pages 435 to 436 for the calculations</a:t>
            </a: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3659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8721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0336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Arial"/>
                <a:ea typeface="Arial"/>
                <a:cs typeface="Arial"/>
                <a:sym typeface="Arial"/>
              </a:rPr>
              <a:t>SEE PAGES 436-437</a:t>
            </a:r>
            <a:r>
              <a:rPr lang="en-US" sz="1400" b="1" i="0" u="sng" strike="noStrike" cap="none" baseline="0" dirty="0">
                <a:solidFill>
                  <a:schemeClr val="dk1"/>
                </a:solidFill>
                <a:latin typeface="Arial"/>
                <a:ea typeface="Arial"/>
                <a:cs typeface="Arial"/>
                <a:sym typeface="Arial"/>
              </a:rPr>
              <a:t> FOR CALCULATIONS</a:t>
            </a: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ea typeface="Arial"/>
                <a:cs typeface="Arial"/>
                <a:sym typeface="Arial"/>
              </a:rPr>
              <a:pPr>
                <a:buSzPct val="25000"/>
              </a:pPr>
              <a:t>37</a:t>
            </a:fld>
            <a:endParaRPr lang="en-US" dirty="0">
              <a:solidFill>
                <a:prstClr val="black"/>
              </a:solidFill>
              <a:ea typeface="Arial"/>
              <a:cs typeface="Arial"/>
              <a:sym typeface="Arial"/>
            </a:endParaRPr>
          </a:p>
        </p:txBody>
      </p:sp>
    </p:spTree>
    <p:extLst>
      <p:ext uri="{BB962C8B-B14F-4D97-AF65-F5344CB8AC3E}">
        <p14:creationId xmlns:p14="http://schemas.microsoft.com/office/powerpoint/2010/main" val="2149341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strike="noStrike" cap="none" dirty="0">
                <a:solidFill>
                  <a:schemeClr val="dk1"/>
                </a:solidFill>
                <a:latin typeface="+mn-lt"/>
                <a:ea typeface="Arial"/>
                <a:cs typeface="Arial"/>
                <a:sym typeface="Arial"/>
              </a:rPr>
              <a:t>SEE PAGES 436-437</a:t>
            </a:r>
            <a:r>
              <a:rPr lang="en-US" sz="1200" b="1" i="0" u="sng" strike="noStrike" cap="none" baseline="0" dirty="0">
                <a:solidFill>
                  <a:schemeClr val="dk1"/>
                </a:solidFill>
                <a:latin typeface="+mn-lt"/>
                <a:ea typeface="Arial"/>
                <a:cs typeface="Arial"/>
                <a:sym typeface="Arial"/>
              </a:rPr>
              <a:t> FOR CALCULATIONS</a:t>
            </a:r>
            <a:endParaRPr lang="en-US" sz="1200" b="1" i="0" u="sng" strike="noStrike" cap="none" dirty="0">
              <a:solidFill>
                <a:schemeClr val="dk1"/>
              </a:solidFill>
              <a:latin typeface="+mn-lt"/>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Arial"/>
                <a:ea typeface="Arial"/>
                <a:cs typeface="Arial"/>
                <a:sym typeface="Arial"/>
              </a:rPr>
              <a:t>See pages 436 and 437 for the</a:t>
            </a:r>
            <a:r>
              <a:rPr lang="en-US" sz="1400" b="1" i="0" u="sng" strike="noStrike" cap="none" baseline="0" dirty="0">
                <a:solidFill>
                  <a:schemeClr val="dk1"/>
                </a:solidFill>
                <a:latin typeface="Arial"/>
                <a:ea typeface="Arial"/>
                <a:cs typeface="Arial"/>
                <a:sym typeface="Arial"/>
              </a:rPr>
              <a:t> specific calculations</a:t>
            </a: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108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In this example, the value of R3 is unknown. Because the voltage (12 volts) and the current (12 A) are known, it is easier to solve for the unknown resistance by treating</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each branch or leg as a separate circuit. Using Kirchhoff’s law, the total current equals the total current flow through each branch. The current flow through R1 is 3 A (I = E/R =</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12 V/4 3 = A) and the current flow through R2 is 6 A (I =E/R = 12 V/2  = 6 A). Therefore, the total current through the two known branches equals 9 A (3 A + 6 A = 9 A).</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Because there are 12 A leaving and returning to the battery, the current flow through R3 must be 3 A (12 A − 9 A = 3 A).  The resistance must therefore be 4  because the</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current through the unknown resistance is 3 A (I = E/R =12 V/4 3 = A).</a:t>
            </a:r>
            <a:endParaRPr sz="14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1750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4557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9872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key to solving series-parallel circuit problems is to combine or simplify as much as possible. For example, if there are two loads or resistances in series within a parallel branch or leg, the circuit can be made simpler if the two are first added together before attempting to solve the parallel section. ● SEE FIGURE 38–24. Ohm's Law can be used to determine an unknown value in a</a:t>
            </a:r>
          </a:p>
          <a:p>
            <a:r>
              <a:rPr lang="en-US" sz="1400" dirty="0"/>
              <a:t>series-parallel circuit. ● SEE FIGURE 38–25.</a:t>
            </a:r>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611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a:t>
            </a:r>
            <a:r>
              <a:rPr lang="en-US" sz="1400" b="1" u="sng" baseline="0" dirty="0"/>
              <a:t> TIP: </a:t>
            </a:r>
            <a:r>
              <a:rPr lang="en-US" sz="1400" b="1" i="0" u="sng" strike="noStrike" kern="1200" baseline="0" dirty="0">
                <a:solidFill>
                  <a:schemeClr val="tx1"/>
                </a:solidFill>
                <a:latin typeface="+mn-lt"/>
                <a:ea typeface="+mn-ea"/>
                <a:cs typeface="+mn-cs"/>
              </a:rPr>
              <a:t>Farsighted Quality of Electricity</a:t>
            </a:r>
          </a:p>
          <a:p>
            <a:r>
              <a:rPr lang="en-US" sz="1200" b="0" i="0" u="none" strike="noStrike" kern="1200" baseline="0" dirty="0">
                <a:solidFill>
                  <a:schemeClr val="tx1"/>
                </a:solidFill>
                <a:latin typeface="+mn-lt"/>
                <a:ea typeface="+mn-ea"/>
                <a:cs typeface="+mn-cs"/>
              </a:rPr>
              <a:t>Electricity almost seems to act as if it “knows” what resistances are ahead on the long trip through a circuit. If the trip through the circuit has many high- resistance components, very few electrons (amperes) will choose to attempt to make the trip. If a circuit has little or no resistance (e.g., a short circuit), as many electrons (amperes) as possible attempt to flow through the complete circuit. If the flow exceeds the capacity of the fuse or the circuit breaker, the circuit is opened and all current flow stops.</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287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4791958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446653"/>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0389235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38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Series, Parallel, and Series-Parallel Circuits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98000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38.4 Series Circuit 3 Bulbs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1000161"/>
            <a:ext cx="4334706" cy="43688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16184" cy="2677656"/>
          </a:xfrm>
        </p:spPr>
        <p:txBody>
          <a:bodyPr/>
          <a:lstStyle/>
          <a:p>
            <a:r>
              <a:rPr lang="en-US" sz="2400" dirty="0"/>
              <a:t>In a series circuit, the voltage is dropped or lowered by each resistance in the circuit. The higher the resistance, the greater the drop in voltage</a:t>
            </a:r>
          </a:p>
        </p:txBody>
      </p:sp>
    </p:spTree>
    <p:extLst>
      <p:ext uri="{BB962C8B-B14F-4D97-AF65-F5344CB8AC3E}">
        <p14:creationId xmlns:p14="http://schemas.microsoft.com/office/powerpoint/2010/main" val="874619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38.5 Voltmeter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1742" y="990600"/>
            <a:ext cx="3964285" cy="4648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81400" cy="4401205"/>
          </a:xfrm>
        </p:spPr>
        <p:txBody>
          <a:bodyPr/>
          <a:lstStyle/>
          <a:p>
            <a:r>
              <a:rPr lang="en-US" sz="2000" dirty="0"/>
              <a:t>Voltmeter reads the differences of voltage between test leads. The voltage read across a resistance is voltage drop that occurs when current flows through a resistance. A voltage drop is also called an “IR” drop because it is calculated by multiplying the current (I) through the resistance (electrical load) by the value of the resistance (R) </a:t>
            </a:r>
          </a:p>
        </p:txBody>
      </p:sp>
    </p:spTree>
    <p:extLst>
      <p:ext uri="{BB962C8B-B14F-4D97-AF65-F5344CB8AC3E}">
        <p14:creationId xmlns:p14="http://schemas.microsoft.com/office/powerpoint/2010/main" val="1455515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754327"/>
            <a:ext cx="8089829" cy="4531724"/>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8879" y="0"/>
            <a:ext cx="8229600" cy="1754326"/>
          </a:xfrm>
        </p:spPr>
        <p:txBody>
          <a:bodyPr/>
          <a:lstStyle/>
          <a:p>
            <a:r>
              <a:rPr lang="en-US" dirty="0"/>
              <a:t>Frequently Asked Question: Why Check the Voltage Drop Instead of Measuring the Resistance?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838219" cy="3539430"/>
          </a:xfrm>
        </p:spPr>
        <p:txBody>
          <a:bodyPr/>
          <a:lstStyle/>
          <a:p>
            <a:pPr marL="0" indent="0">
              <a:buNone/>
            </a:pPr>
            <a:r>
              <a:rPr lang="en-US" b="1" dirty="0"/>
              <a:t>Why Check the Voltage Drop Instead of Measuring the Resistance? </a:t>
            </a:r>
            <a:r>
              <a:rPr lang="en-US" dirty="0"/>
              <a:t>Imagine a wire with all strands cut except for one. Ohmmeter used to check resistance of this wire and the resistance would be low, indicating that the wire was okay. But this one small strand cannot properly carry current (amperes) the circuit.  A voltage drop test is a better test to determine resistance in components for following 2 reasons: 1. An ohmmeter can only test a wire or component that has been disconnected from the circuit and is not carrying current. The resistance can, and does, change when current flows. 2. Voltage drop test is a dynamic test because as the current flows through a component, conductor increases in temperature, which in turn increases resistance. This means that a voltage drop test is testing circuit during normal operation and is therefore most accurate way of determining circuit conditions. A voltage drop test is also easier to perform because the resistance does not have to be known, only that the unwanted loss of voltage in a circuit should be less than 3% or less than about 0.14 volts for any 12-volt circuit.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7794" y="1991501"/>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665931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IN" sz="2400" dirty="0"/>
              <a:t>What is Kirchhoff’s voltage law?</a:t>
            </a:r>
          </a:p>
        </p:txBody>
      </p:sp>
    </p:spTree>
    <p:extLst>
      <p:ext uri="{BB962C8B-B14F-4D97-AF65-F5344CB8AC3E}">
        <p14:creationId xmlns:p14="http://schemas.microsoft.com/office/powerpoint/2010/main" val="3474559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345"/>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1150203"/>
            <a:ext cx="8229600" cy="830997"/>
          </a:xfrm>
        </p:spPr>
        <p:txBody>
          <a:bodyPr>
            <a:spAutoFit/>
          </a:bodyPr>
          <a:lstStyle/>
          <a:p>
            <a:pPr marL="0" indent="0">
              <a:buNone/>
            </a:pPr>
            <a:r>
              <a:rPr lang="en-US" sz="2400" dirty="0"/>
              <a:t>The voltage around any closed circuit is equal to the sum (total) of the voltage drops across the resistances.</a:t>
            </a:r>
          </a:p>
        </p:txBody>
      </p:sp>
    </p:spTree>
    <p:extLst>
      <p:ext uri="{BB962C8B-B14F-4D97-AF65-F5344CB8AC3E}">
        <p14:creationId xmlns:p14="http://schemas.microsoft.com/office/powerpoint/2010/main" val="71195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337"/>
            <a:ext cx="8229600" cy="646331"/>
          </a:xfrm>
        </p:spPr>
        <p:txBody>
          <a:bodyPr>
            <a:spAutoFit/>
          </a:bodyPr>
          <a:lstStyle/>
          <a:p>
            <a:r>
              <a:rPr lang="en-US" dirty="0"/>
              <a:t>Series Circuit Laws</a:t>
            </a:r>
            <a:endParaRPr lang="en-US" sz="2800" dirty="0"/>
          </a:p>
        </p:txBody>
      </p:sp>
      <p:sp>
        <p:nvSpPr>
          <p:cNvPr id="4" name="Content Placeholder 3"/>
          <p:cNvSpPr>
            <a:spLocks noGrp="1"/>
          </p:cNvSpPr>
          <p:nvPr>
            <p:ph idx="1"/>
          </p:nvPr>
        </p:nvSpPr>
        <p:spPr>
          <a:xfrm>
            <a:off x="457200" y="990600"/>
            <a:ext cx="8229600" cy="4401205"/>
          </a:xfrm>
        </p:spPr>
        <p:txBody>
          <a:bodyPr>
            <a:spAutoFit/>
          </a:bodyPr>
          <a:lstStyle/>
          <a:p>
            <a:r>
              <a:rPr lang="en-IN" sz="2400" dirty="0"/>
              <a:t>Law 1</a:t>
            </a:r>
          </a:p>
          <a:p>
            <a:pPr lvl="1"/>
            <a:r>
              <a:rPr lang="en-IN" sz="2400" dirty="0"/>
              <a:t>Total resistance in a series circuit is sum total of individual resistances.</a:t>
            </a:r>
          </a:p>
          <a:p>
            <a:r>
              <a:rPr lang="en-IN" sz="2400" dirty="0"/>
              <a:t>Law 2</a:t>
            </a:r>
          </a:p>
          <a:p>
            <a:pPr lvl="1"/>
            <a:r>
              <a:rPr lang="en-IN" sz="2400" dirty="0"/>
              <a:t>Current is constant throughout entire circuit.</a:t>
            </a:r>
          </a:p>
          <a:p>
            <a:r>
              <a:rPr lang="en-IN" sz="2400" dirty="0"/>
              <a:t>Law 3</a:t>
            </a:r>
          </a:p>
          <a:p>
            <a:pPr lvl="1"/>
            <a:r>
              <a:rPr lang="en-IN" sz="2400" dirty="0"/>
              <a:t>Although current is constant, the voltage drops across each resistance in the circuit. The voltage drop across each load is proportional to the value of the resistance compared to the total resistance.</a:t>
            </a:r>
          </a:p>
        </p:txBody>
      </p:sp>
    </p:spTree>
    <p:extLst>
      <p:ext uri="{BB962C8B-B14F-4D97-AF65-F5344CB8AC3E}">
        <p14:creationId xmlns:p14="http://schemas.microsoft.com/office/powerpoint/2010/main" val="1607454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38.6 Series with 2 Resistors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599"/>
            <a:ext cx="4163915" cy="39725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16184" cy="3046988"/>
          </a:xfrm>
        </p:spPr>
        <p:txBody>
          <a:bodyPr/>
          <a:lstStyle/>
          <a:p>
            <a:r>
              <a:rPr lang="en-US" sz="2400" dirty="0"/>
              <a:t>In this series circuit with a 2-ohm resistor and a 4-ohm resistor, current (2 amperes) is the same throughout, even though the voltage drops across each resistor</a:t>
            </a:r>
          </a:p>
        </p:txBody>
      </p:sp>
    </p:spTree>
    <p:extLst>
      <p:ext uri="{BB962C8B-B14F-4D97-AF65-F5344CB8AC3E}">
        <p14:creationId xmlns:p14="http://schemas.microsoft.com/office/powerpoint/2010/main" val="796281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917"/>
            <a:ext cx="8229600" cy="646331"/>
          </a:xfrm>
        </p:spPr>
        <p:txBody>
          <a:bodyPr>
            <a:spAutoFit/>
          </a:bodyPr>
          <a:lstStyle/>
          <a:p>
            <a:r>
              <a:rPr lang="en-US" dirty="0"/>
              <a:t>Series Circuit Examples</a:t>
            </a:r>
            <a:endParaRPr lang="en-US" sz="2800" dirty="0"/>
          </a:p>
        </p:txBody>
      </p:sp>
      <p:sp>
        <p:nvSpPr>
          <p:cNvPr id="4" name="Content Placeholder 3"/>
          <p:cNvSpPr>
            <a:spLocks noGrp="1"/>
          </p:cNvSpPr>
          <p:nvPr>
            <p:ph idx="1"/>
          </p:nvPr>
        </p:nvSpPr>
        <p:spPr>
          <a:xfrm>
            <a:off x="457200" y="1106775"/>
            <a:ext cx="8229600" cy="2169825"/>
          </a:xfrm>
        </p:spPr>
        <p:txBody>
          <a:bodyPr>
            <a:spAutoFit/>
          </a:bodyPr>
          <a:lstStyle/>
          <a:p>
            <a:r>
              <a:rPr lang="en-IN" sz="2400" dirty="0"/>
              <a:t>Each of the four examples discussed includes solving for the following:</a:t>
            </a:r>
          </a:p>
          <a:p>
            <a:pPr lvl="1"/>
            <a:r>
              <a:rPr lang="en-IN" sz="2400" dirty="0"/>
              <a:t>Total resistance in the circuit</a:t>
            </a:r>
          </a:p>
          <a:p>
            <a:pPr lvl="1"/>
            <a:r>
              <a:rPr lang="en-IN" sz="2400" dirty="0"/>
              <a:t>Current flow (amperes) through the circuit</a:t>
            </a:r>
          </a:p>
          <a:p>
            <a:pPr lvl="1"/>
            <a:r>
              <a:rPr lang="en-IN" sz="2400" dirty="0"/>
              <a:t>Voltage drop across each resistance</a:t>
            </a:r>
          </a:p>
        </p:txBody>
      </p:sp>
    </p:spTree>
    <p:extLst>
      <p:ext uri="{BB962C8B-B14F-4D97-AF65-F5344CB8AC3E}">
        <p14:creationId xmlns:p14="http://schemas.microsoft.com/office/powerpoint/2010/main" val="2298164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38.7 Series Example 1</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1014413"/>
            <a:ext cx="5309179" cy="44688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438400" cy="3176587"/>
          </a:xfrm>
        </p:spPr>
        <p:txBody>
          <a:bodyPr/>
          <a:lstStyle/>
          <a:p>
            <a:pPr marL="0" indent="0">
              <a:buNone/>
            </a:pPr>
            <a:r>
              <a:rPr lang="en-US" sz="2400" dirty="0"/>
              <a:t>The unknown in this problem is the value of R2. The total resistance, however, can be calculated using Ohm’s law.</a:t>
            </a:r>
          </a:p>
          <a:p>
            <a:endParaRPr lang="en-US" sz="2400" dirty="0"/>
          </a:p>
        </p:txBody>
      </p:sp>
    </p:spTree>
    <p:extLst>
      <p:ext uri="{BB962C8B-B14F-4D97-AF65-F5344CB8AC3E}">
        <p14:creationId xmlns:p14="http://schemas.microsoft.com/office/powerpoint/2010/main" val="87439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38.8 Series Example 2</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1014413"/>
            <a:ext cx="5315700" cy="44612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362200" cy="3252787"/>
          </a:xfrm>
        </p:spPr>
        <p:txBody>
          <a:bodyPr/>
          <a:lstStyle/>
          <a:p>
            <a:pPr marL="0" indent="0">
              <a:buNone/>
            </a:pPr>
            <a:r>
              <a:rPr lang="en-US" sz="2400" dirty="0"/>
              <a:t>The unknown in this problem is the value of R3 . The total resistance, however, can be calculated using Ohm’s law.</a:t>
            </a:r>
          </a:p>
        </p:txBody>
      </p:sp>
    </p:spTree>
    <p:extLst>
      <p:ext uri="{BB962C8B-B14F-4D97-AF65-F5344CB8AC3E}">
        <p14:creationId xmlns:p14="http://schemas.microsoft.com/office/powerpoint/2010/main" val="4284518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14400"/>
            <a:ext cx="8229600" cy="4393510"/>
          </a:xfrm>
        </p:spPr>
        <p:txBody>
          <a:bodyPr>
            <a:spAutoFit/>
          </a:bodyPr>
          <a:lstStyle/>
          <a:p>
            <a:pPr marL="685800" indent="-685800">
              <a:buNone/>
            </a:pPr>
            <a:r>
              <a:rPr lang="en-IN" sz="2400" b="1" dirty="0">
                <a:solidFill>
                  <a:schemeClr val="bg2"/>
                </a:solidFill>
                <a:latin typeface="+mj-lt"/>
                <a:ea typeface="+mj-ea"/>
                <a:cs typeface="Times New Roman" panose="02020603050405020304" pitchFamily="18" charset="0"/>
              </a:rPr>
              <a:t>38.1</a:t>
            </a:r>
            <a:r>
              <a:rPr lang="en-IN" sz="2400" b="1" dirty="0">
                <a:latin typeface="+mj-lt"/>
                <a:ea typeface="+mj-ea"/>
                <a:cs typeface="Times New Roman" panose="02020603050405020304" pitchFamily="18" charset="0"/>
              </a:rPr>
              <a:t> </a:t>
            </a:r>
            <a:r>
              <a:rPr lang="en-IN" sz="2400" dirty="0">
                <a:latin typeface="+mj-lt"/>
                <a:ea typeface="+mj-ea"/>
                <a:cs typeface="Times New Roman" panose="02020603050405020304" pitchFamily="18" charset="0"/>
              </a:rPr>
              <a:t>Define series circuits.</a:t>
            </a:r>
          </a:p>
          <a:p>
            <a:pPr marL="685800" indent="-685800">
              <a:buNone/>
            </a:pPr>
            <a:r>
              <a:rPr lang="en-IN" sz="2400" b="1" dirty="0">
                <a:solidFill>
                  <a:schemeClr val="bg2"/>
                </a:solidFill>
                <a:cs typeface="Times New Roman" panose="02020603050405020304" pitchFamily="18" charset="0"/>
              </a:rPr>
              <a:t>38.2 </a:t>
            </a:r>
            <a:r>
              <a:rPr lang="en-IN" sz="2400" dirty="0">
                <a:latin typeface="+mj-lt"/>
                <a:ea typeface="+mj-ea"/>
                <a:cs typeface="Times New Roman" panose="02020603050405020304" pitchFamily="18" charset="0"/>
              </a:rPr>
              <a:t>Discuss Ohm’s law and series circuits.</a:t>
            </a:r>
          </a:p>
          <a:p>
            <a:pPr marL="685800" indent="-685800">
              <a:buNone/>
            </a:pPr>
            <a:r>
              <a:rPr lang="en-IN" sz="2400" b="1" dirty="0">
                <a:solidFill>
                  <a:schemeClr val="bg2"/>
                </a:solidFill>
                <a:cs typeface="Times New Roman" panose="02020603050405020304" pitchFamily="18" charset="0"/>
              </a:rPr>
              <a:t>38.3 </a:t>
            </a:r>
            <a:r>
              <a:rPr lang="en-IN" sz="2400" dirty="0">
                <a:latin typeface="+mj-lt"/>
                <a:ea typeface="+mj-ea"/>
                <a:cs typeface="Times New Roman" panose="02020603050405020304" pitchFamily="18" charset="0"/>
              </a:rPr>
              <a:t>Explain Kirchhoff’s voltage law.</a:t>
            </a:r>
          </a:p>
          <a:p>
            <a:pPr marL="685800" indent="-685800">
              <a:buNone/>
            </a:pPr>
            <a:r>
              <a:rPr lang="en-IN" sz="2400" b="1" dirty="0">
                <a:solidFill>
                  <a:schemeClr val="bg2"/>
                </a:solidFill>
                <a:cs typeface="Times New Roman" panose="02020603050405020304" pitchFamily="18" charset="0"/>
              </a:rPr>
              <a:t>38.4 </a:t>
            </a:r>
            <a:r>
              <a:rPr lang="en-IN" sz="2400" dirty="0">
                <a:latin typeface="+mj-lt"/>
                <a:ea typeface="+mj-ea"/>
                <a:cs typeface="Times New Roman" panose="02020603050405020304" pitchFamily="18" charset="0"/>
              </a:rPr>
              <a:t>Explain series circuit laws.</a:t>
            </a:r>
          </a:p>
          <a:p>
            <a:pPr marL="685800" indent="-685800">
              <a:buNone/>
            </a:pPr>
            <a:r>
              <a:rPr lang="en-IN" sz="2400" b="1" dirty="0">
                <a:solidFill>
                  <a:schemeClr val="bg2"/>
                </a:solidFill>
                <a:cs typeface="Times New Roman" panose="02020603050405020304" pitchFamily="18" charset="0"/>
              </a:rPr>
              <a:t>38.5 </a:t>
            </a:r>
            <a:r>
              <a:rPr lang="en-IN" sz="2400" dirty="0">
                <a:latin typeface="+mj-lt"/>
                <a:ea typeface="+mj-ea"/>
                <a:cs typeface="Times New Roman" panose="02020603050405020304" pitchFamily="18" charset="0"/>
              </a:rPr>
              <a:t>Define parallel circuits.</a:t>
            </a:r>
          </a:p>
          <a:p>
            <a:pPr marL="685800" indent="-685800">
              <a:buNone/>
            </a:pPr>
            <a:r>
              <a:rPr lang="en-IN" sz="2400" b="1" dirty="0">
                <a:solidFill>
                  <a:schemeClr val="bg2"/>
                </a:solidFill>
                <a:cs typeface="Times New Roman" panose="02020603050405020304" pitchFamily="18" charset="0"/>
              </a:rPr>
              <a:t>38.6 </a:t>
            </a:r>
            <a:r>
              <a:rPr lang="en-IN" sz="2400" dirty="0">
                <a:latin typeface="+mj-lt"/>
                <a:ea typeface="+mj-ea"/>
                <a:cs typeface="Times New Roman" panose="02020603050405020304" pitchFamily="18" charset="0"/>
              </a:rPr>
              <a:t>Discuss Kirchhoff’s current law.</a:t>
            </a:r>
          </a:p>
          <a:p>
            <a:pPr marL="685800" indent="-685800">
              <a:buNone/>
            </a:pPr>
            <a:r>
              <a:rPr lang="en-IN" sz="2400" b="1" dirty="0">
                <a:solidFill>
                  <a:schemeClr val="bg2"/>
                </a:solidFill>
                <a:cs typeface="Times New Roman" panose="02020603050405020304" pitchFamily="18" charset="0"/>
              </a:rPr>
              <a:t>38.7 </a:t>
            </a:r>
            <a:r>
              <a:rPr lang="en-IN" sz="2400" dirty="0">
                <a:latin typeface="+mj-lt"/>
                <a:ea typeface="+mj-ea"/>
                <a:cs typeface="Times New Roman" panose="02020603050405020304" pitchFamily="18" charset="0"/>
              </a:rPr>
              <a:t>Discuss parallel circuit laws.</a:t>
            </a:r>
          </a:p>
          <a:p>
            <a:pPr marL="685800" indent="-685800">
              <a:buNone/>
            </a:pPr>
            <a:r>
              <a:rPr lang="en-IN" sz="2400" dirty="0">
                <a:latin typeface="+mj-lt"/>
                <a:ea typeface="+mj-ea"/>
                <a:cs typeface="Times New Roman" panose="02020603050405020304" pitchFamily="18" charset="0"/>
              </a:rPr>
              <a:t>.</a:t>
            </a: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38.9 Series Example 3</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66181"/>
            <a:ext cx="4484687" cy="36509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893647"/>
          </a:xfrm>
        </p:spPr>
        <p:txBody>
          <a:bodyPr/>
          <a:lstStyle/>
          <a:p>
            <a:pPr marL="0" indent="0">
              <a:buNone/>
            </a:pPr>
            <a:r>
              <a:rPr lang="en-US" sz="2400" dirty="0"/>
              <a:t>The unknown value in this problem is the voltage of the battery. To solve for voltage, use Ohm’s law (E = I × R).  The “R” in this problem refers to the total resistance (R). The total resistance of a series circuit is determined by adding the values of the individual resistors.</a:t>
            </a:r>
          </a:p>
        </p:txBody>
      </p:sp>
    </p:spTree>
    <p:extLst>
      <p:ext uri="{BB962C8B-B14F-4D97-AF65-F5344CB8AC3E}">
        <p14:creationId xmlns:p14="http://schemas.microsoft.com/office/powerpoint/2010/main" val="547020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38.10 Series Example 4</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0400" y="1014413"/>
            <a:ext cx="5473589" cy="45825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514600" cy="2719387"/>
          </a:xfrm>
        </p:spPr>
        <p:txBody>
          <a:bodyPr/>
          <a:lstStyle/>
          <a:p>
            <a:pPr marL="0" indent="0">
              <a:buNone/>
            </a:pPr>
            <a:r>
              <a:rPr lang="en-US" sz="2400" dirty="0"/>
              <a:t>The unknown in this example is the current (amperes) in the circuit. To solve for current, use Ohm’s law.</a:t>
            </a:r>
          </a:p>
        </p:txBody>
      </p:sp>
    </p:spTree>
    <p:extLst>
      <p:ext uri="{BB962C8B-B14F-4D97-AF65-F5344CB8AC3E}">
        <p14:creationId xmlns:p14="http://schemas.microsoft.com/office/powerpoint/2010/main" val="3060799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Series Circuit Law 2</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eries_circuit_law2">
            <a:hlinkClick r:id="" action="ppaction://media"/>
            <a:extLst>
              <a:ext uri="{FF2B5EF4-FFF2-40B4-BE49-F238E27FC236}">
                <a16:creationId xmlns:a16="http://schemas.microsoft.com/office/drawing/2014/main" id="{C596F9FD-9500-9410-83EC-ADE99A8635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62" y="1101451"/>
            <a:ext cx="9144000" cy="5143500"/>
          </a:xfrm>
          <a:prstGeom prst="rect">
            <a:avLst/>
          </a:prstGeom>
        </p:spPr>
      </p:pic>
    </p:spTree>
    <p:extLst>
      <p:ext uri="{BB962C8B-B14F-4D97-AF65-F5344CB8AC3E}">
        <p14:creationId xmlns:p14="http://schemas.microsoft.com/office/powerpoint/2010/main" val="120225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Series Circuit Law 3</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eries_circuit_law3">
            <a:hlinkClick r:id="" action="ppaction://media"/>
            <a:extLst>
              <a:ext uri="{FF2B5EF4-FFF2-40B4-BE49-F238E27FC236}">
                <a16:creationId xmlns:a16="http://schemas.microsoft.com/office/drawing/2014/main" id="{9817EAFA-46A1-923A-916E-3500E33478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308" y="1181100"/>
            <a:ext cx="9144000" cy="5143500"/>
          </a:xfrm>
          <a:prstGeom prst="rect">
            <a:avLst/>
          </a:prstGeom>
        </p:spPr>
      </p:pic>
    </p:spTree>
    <p:extLst>
      <p:ext uri="{BB962C8B-B14F-4D97-AF65-F5344CB8AC3E}">
        <p14:creationId xmlns:p14="http://schemas.microsoft.com/office/powerpoint/2010/main" val="393748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3097"/>
            <a:ext cx="8229600" cy="646331"/>
          </a:xfrm>
        </p:spPr>
        <p:txBody>
          <a:bodyPr>
            <a:spAutoFit/>
          </a:bodyPr>
          <a:lstStyle/>
          <a:p>
            <a:r>
              <a:rPr lang="en-US" dirty="0"/>
              <a:t>Parallel Circuits</a:t>
            </a:r>
            <a:endParaRPr lang="en-US" sz="2800" dirty="0"/>
          </a:p>
        </p:txBody>
      </p:sp>
      <p:sp>
        <p:nvSpPr>
          <p:cNvPr id="4" name="Content Placeholder 3"/>
          <p:cNvSpPr>
            <a:spLocks noGrp="1"/>
          </p:cNvSpPr>
          <p:nvPr>
            <p:ph idx="1"/>
          </p:nvPr>
        </p:nvSpPr>
        <p:spPr>
          <a:xfrm>
            <a:off x="457200" y="1116955"/>
            <a:ext cx="8229600" cy="2693045"/>
          </a:xfrm>
        </p:spPr>
        <p:txBody>
          <a:bodyPr>
            <a:spAutoFit/>
          </a:bodyPr>
          <a:lstStyle/>
          <a:p>
            <a:r>
              <a:rPr lang="en-IN" sz="2400" dirty="0"/>
              <a:t>Parallel circuit is a complete circuit that has more than one path for the current.</a:t>
            </a:r>
          </a:p>
          <a:p>
            <a:r>
              <a:rPr lang="en-IN" sz="2400" dirty="0"/>
              <a:t>Separate paths that split and meet at junction points are called branches, legs, or shunts.</a:t>
            </a:r>
          </a:p>
          <a:p>
            <a:r>
              <a:rPr lang="en-IN" sz="2400" dirty="0"/>
              <a:t>Current flow through each branch or leg varies, depending on the resistance in that branch.</a:t>
            </a:r>
          </a:p>
        </p:txBody>
      </p:sp>
    </p:spTree>
    <p:extLst>
      <p:ext uri="{BB962C8B-B14F-4D97-AF65-F5344CB8AC3E}">
        <p14:creationId xmlns:p14="http://schemas.microsoft.com/office/powerpoint/2010/main" val="2139428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Kirchhoff’s Current Law</a:t>
            </a:r>
            <a:endParaRPr lang="en-US" sz="2800" dirty="0"/>
          </a:p>
        </p:txBody>
      </p:sp>
      <p:sp>
        <p:nvSpPr>
          <p:cNvPr id="4" name="Content Placeholder 3"/>
          <p:cNvSpPr>
            <a:spLocks noGrp="1"/>
          </p:cNvSpPr>
          <p:nvPr>
            <p:ph idx="1"/>
          </p:nvPr>
        </p:nvSpPr>
        <p:spPr>
          <a:xfrm>
            <a:off x="457200" y="914400"/>
            <a:ext cx="8229600" cy="1554272"/>
          </a:xfrm>
        </p:spPr>
        <p:txBody>
          <a:bodyPr>
            <a:noAutofit/>
          </a:bodyPr>
          <a:lstStyle/>
          <a:p>
            <a:r>
              <a:rPr lang="en-IN" sz="2400" dirty="0"/>
              <a:t>Kirchhoff’s Current Law</a:t>
            </a:r>
          </a:p>
          <a:p>
            <a:pPr lvl="1"/>
            <a:r>
              <a:rPr lang="en-IN" sz="2400" dirty="0"/>
              <a:t>Current flowing into any junction of an electrical circuit is equal to the current flowing out of that junction.</a:t>
            </a:r>
          </a:p>
        </p:txBody>
      </p:sp>
    </p:spTree>
    <p:extLst>
      <p:ext uri="{BB962C8B-B14F-4D97-AF65-F5344CB8AC3E}">
        <p14:creationId xmlns:p14="http://schemas.microsoft.com/office/powerpoint/2010/main" val="3815714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9735" y="228600"/>
            <a:ext cx="8229600" cy="646331"/>
          </a:xfrm>
        </p:spPr>
        <p:txBody>
          <a:bodyPr/>
          <a:lstStyle/>
          <a:p>
            <a:r>
              <a:rPr lang="en-US" dirty="0"/>
              <a:t>Figure 38.11 Kirchhoff’s Current Law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62600" y="990600"/>
            <a:ext cx="2771210" cy="51783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1017998"/>
            <a:ext cx="4001984" cy="2308324"/>
          </a:xfrm>
        </p:spPr>
        <p:txBody>
          <a:bodyPr/>
          <a:lstStyle/>
          <a:p>
            <a:r>
              <a:rPr lang="en-US" sz="2400" dirty="0"/>
              <a:t>The amount of current flowing into junction point A equals the total amount of current flowing out of the junction</a:t>
            </a:r>
          </a:p>
        </p:txBody>
      </p:sp>
    </p:spTree>
    <p:extLst>
      <p:ext uri="{BB962C8B-B14F-4D97-AF65-F5344CB8AC3E}">
        <p14:creationId xmlns:p14="http://schemas.microsoft.com/office/powerpoint/2010/main" val="940199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Parallel Circuit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rallel_circuit">
            <a:hlinkClick r:id="" action="ppaction://media"/>
            <a:extLst>
              <a:ext uri="{FF2B5EF4-FFF2-40B4-BE49-F238E27FC236}">
                <a16:creationId xmlns:a16="http://schemas.microsoft.com/office/drawing/2014/main" id="{FCCFB6BE-C5BD-2A78-D159-2A38A4118B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71" y="1101451"/>
            <a:ext cx="9144000" cy="5143500"/>
          </a:xfrm>
          <a:prstGeom prst="rect">
            <a:avLst/>
          </a:prstGeom>
        </p:spPr>
      </p:pic>
    </p:spTree>
    <p:extLst>
      <p:ext uri="{BB962C8B-B14F-4D97-AF65-F5344CB8AC3E}">
        <p14:creationId xmlns:p14="http://schemas.microsoft.com/office/powerpoint/2010/main" val="22840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1935"/>
            <a:ext cx="8229600" cy="553998"/>
          </a:xfrm>
        </p:spPr>
        <p:txBody>
          <a:bodyPr>
            <a:noAutofit/>
          </a:bodyPr>
          <a:lstStyle/>
          <a:p>
            <a:r>
              <a:rPr lang="en-US" dirty="0"/>
              <a:t>Parallel Circuit Laws</a:t>
            </a:r>
            <a:endParaRPr lang="en-US" sz="2800" dirty="0"/>
          </a:p>
        </p:txBody>
      </p:sp>
      <p:sp>
        <p:nvSpPr>
          <p:cNvPr id="4" name="Content Placeholder 3"/>
          <p:cNvSpPr>
            <a:spLocks noGrp="1"/>
          </p:cNvSpPr>
          <p:nvPr>
            <p:ph idx="1"/>
          </p:nvPr>
        </p:nvSpPr>
        <p:spPr>
          <a:xfrm>
            <a:off x="457200" y="1013460"/>
            <a:ext cx="8229600" cy="3939540"/>
          </a:xfrm>
        </p:spPr>
        <p:txBody>
          <a:bodyPr>
            <a:noAutofit/>
          </a:bodyPr>
          <a:lstStyle/>
          <a:p>
            <a:r>
              <a:rPr lang="en-IN" sz="2400" dirty="0"/>
              <a:t>Law 1</a:t>
            </a:r>
          </a:p>
          <a:p>
            <a:pPr lvl="1"/>
            <a:r>
              <a:rPr lang="en-IN" sz="2400" dirty="0"/>
              <a:t>Total resistance of a parallel circuit is always less than that of the smallest-resistance leg.</a:t>
            </a:r>
          </a:p>
          <a:p>
            <a:r>
              <a:rPr lang="en-IN" sz="2400" dirty="0"/>
              <a:t>Law 2</a:t>
            </a:r>
          </a:p>
          <a:p>
            <a:pPr lvl="1"/>
            <a:r>
              <a:rPr lang="en-IN" sz="2400" dirty="0"/>
              <a:t>Voltage is same for each leg of a parallel circuit.</a:t>
            </a:r>
          </a:p>
          <a:p>
            <a:r>
              <a:rPr lang="en-IN" sz="2400" dirty="0"/>
              <a:t>Law 3</a:t>
            </a:r>
          </a:p>
          <a:p>
            <a:pPr lvl="1"/>
            <a:r>
              <a:rPr lang="en-IN" sz="2400" dirty="0"/>
              <a:t>Sum of the individual currents in each leg equals the total current.</a:t>
            </a:r>
          </a:p>
        </p:txBody>
      </p:sp>
    </p:spTree>
    <p:extLst>
      <p:ext uri="{BB962C8B-B14F-4D97-AF65-F5344CB8AC3E}">
        <p14:creationId xmlns:p14="http://schemas.microsoft.com/office/powerpoint/2010/main" val="2539342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38.12 Parallel Circuit Current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3500" y="1219200"/>
            <a:ext cx="6477000" cy="35610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2208" y="5124529"/>
            <a:ext cx="7659584" cy="830997"/>
          </a:xfrm>
        </p:spPr>
        <p:txBody>
          <a:bodyPr/>
          <a:lstStyle/>
          <a:p>
            <a:r>
              <a:rPr lang="en-US" sz="2400" dirty="0"/>
              <a:t>The current in a parallel circuit splits (divides) according to the resistance in each branch</a:t>
            </a:r>
          </a:p>
        </p:txBody>
      </p:sp>
    </p:spTree>
    <p:extLst>
      <p:ext uri="{BB962C8B-B14F-4D97-AF65-F5344CB8AC3E}">
        <p14:creationId xmlns:p14="http://schemas.microsoft.com/office/powerpoint/2010/main" val="1540032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07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1081951"/>
            <a:ext cx="8229600" cy="1585049"/>
          </a:xfrm>
        </p:spPr>
        <p:txBody>
          <a:bodyPr>
            <a:spAutoFit/>
          </a:bodyPr>
          <a:lstStyle/>
          <a:p>
            <a:pPr marL="685800" indent="-685800">
              <a:buNone/>
            </a:pPr>
            <a:r>
              <a:rPr lang="en-IN" sz="2400" b="1" dirty="0">
                <a:solidFill>
                  <a:schemeClr val="bg2"/>
                </a:solidFill>
                <a:cs typeface="Times New Roman" panose="02020603050405020304" pitchFamily="18" charset="0"/>
              </a:rPr>
              <a:t>38.8 </a:t>
            </a:r>
            <a:r>
              <a:rPr lang="en-IN" sz="2400" dirty="0">
                <a:cs typeface="Times New Roman" panose="02020603050405020304" pitchFamily="18" charset="0"/>
              </a:rPr>
              <a:t>Determine the total resistance of a parallel circuit.</a:t>
            </a:r>
          </a:p>
          <a:p>
            <a:pPr marL="685800" indent="-685800">
              <a:buNone/>
            </a:pPr>
            <a:r>
              <a:rPr lang="en-IN" sz="2400" b="1" dirty="0">
                <a:solidFill>
                  <a:schemeClr val="bg2"/>
                </a:solidFill>
                <a:cs typeface="Times New Roman" panose="02020603050405020304" pitchFamily="18" charset="0"/>
              </a:rPr>
              <a:t>38.9 </a:t>
            </a:r>
            <a:r>
              <a:rPr lang="en-IN" sz="2400" dirty="0">
                <a:cs typeface="Times New Roman" panose="02020603050405020304" pitchFamily="18" charset="0"/>
              </a:rPr>
              <a:t>Define series-parallel circuits.</a:t>
            </a:r>
          </a:p>
          <a:p>
            <a:pPr marL="685800" indent="-685800">
              <a:buNone/>
            </a:pPr>
            <a:r>
              <a:rPr lang="en-IN" sz="2400" b="1" dirty="0">
                <a:solidFill>
                  <a:schemeClr val="bg2"/>
                </a:solidFill>
                <a:cs typeface="Times New Roman" panose="02020603050405020304" pitchFamily="18" charset="0"/>
              </a:rPr>
              <a:t>38.10 </a:t>
            </a:r>
            <a:r>
              <a:rPr lang="en-IN" sz="2400" dirty="0">
                <a:cs typeface="Times New Roman" panose="02020603050405020304" pitchFamily="18" charset="0"/>
              </a:rPr>
              <a:t>Explain how to solve series-parallel problems</a:t>
            </a: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315750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799"/>
            <a:ext cx="8229600" cy="1200329"/>
          </a:xfrm>
        </p:spPr>
        <p:txBody>
          <a:bodyPr>
            <a:spAutoFit/>
          </a:bodyPr>
          <a:lstStyle/>
          <a:p>
            <a:r>
              <a:rPr lang="en-IN" dirty="0"/>
              <a:t>Determining Total Resistance in a Parallel Circuit </a:t>
            </a:r>
            <a:r>
              <a:rPr lang="en-IN" sz="2800" dirty="0"/>
              <a:t>(1 of 2)</a:t>
            </a:r>
            <a:endParaRPr lang="en-US" sz="2000" dirty="0"/>
          </a:p>
        </p:txBody>
      </p:sp>
      <p:sp>
        <p:nvSpPr>
          <p:cNvPr id="4" name="Content Placeholder 3"/>
          <p:cNvSpPr>
            <a:spLocks noGrp="1"/>
          </p:cNvSpPr>
          <p:nvPr>
            <p:ph idx="1"/>
          </p:nvPr>
        </p:nvSpPr>
        <p:spPr>
          <a:xfrm>
            <a:off x="457200" y="1559763"/>
            <a:ext cx="8229600" cy="3393237"/>
          </a:xfrm>
        </p:spPr>
        <p:txBody>
          <a:bodyPr>
            <a:spAutoFit/>
          </a:bodyPr>
          <a:lstStyle/>
          <a:p>
            <a:r>
              <a:rPr lang="en-IN" sz="2400" dirty="0"/>
              <a:t>Method 1</a:t>
            </a:r>
          </a:p>
          <a:p>
            <a:pPr lvl="1"/>
            <a:r>
              <a:rPr lang="en-IN" sz="2400" dirty="0"/>
              <a:t>Total current (in amperes) can be calculated first by treating each leg of the parallel circuit as a simple circuit.</a:t>
            </a:r>
          </a:p>
          <a:p>
            <a:r>
              <a:rPr lang="en-IN" sz="2400" dirty="0"/>
              <a:t>Method 2</a:t>
            </a:r>
          </a:p>
          <a:p>
            <a:pPr lvl="1"/>
            <a:r>
              <a:rPr lang="en-IN" sz="2400" dirty="0"/>
              <a:t>If only 2 resistors are connected in parallel, the total resistance (</a:t>
            </a:r>
            <a:r>
              <a:rPr lang="en-IN" sz="2400" i="1" kern="0" spc="-300" dirty="0"/>
              <a:t>R </a:t>
            </a:r>
            <a:r>
              <a:rPr lang="en-IN" sz="2400" baseline="-25000" dirty="0"/>
              <a:t>T</a:t>
            </a:r>
            <a:r>
              <a:rPr lang="en-IN" sz="2400" dirty="0"/>
              <a:t>) can be found using the formula </a:t>
            </a:r>
            <a:r>
              <a:rPr lang="en-IN" sz="2400" i="1" kern="0" spc="-300" dirty="0"/>
              <a:t>R </a:t>
            </a:r>
            <a:r>
              <a:rPr lang="en-IN" sz="2400" baseline="-25000" dirty="0"/>
              <a:t>T</a:t>
            </a:r>
            <a:r>
              <a:rPr lang="en-IN" sz="2400" dirty="0"/>
              <a:t> = (</a:t>
            </a:r>
            <a:r>
              <a:rPr lang="en-IN" sz="2400" i="1" dirty="0"/>
              <a:t>R</a:t>
            </a:r>
            <a:r>
              <a:rPr lang="en-IN" sz="2400" baseline="-25000" dirty="0"/>
              <a:t>1</a:t>
            </a:r>
            <a:r>
              <a:rPr lang="en-IN" sz="2400" dirty="0"/>
              <a:t> </a:t>
            </a:r>
            <a:r>
              <a:rPr lang="en-IN" sz="2400" dirty="0">
                <a:sym typeface="Symbol"/>
              </a:rPr>
              <a:t></a:t>
            </a:r>
            <a:r>
              <a:rPr lang="en-IN" sz="2400" dirty="0"/>
              <a:t> </a:t>
            </a:r>
            <a:r>
              <a:rPr lang="en-IN" sz="2400" i="1" dirty="0"/>
              <a:t>R</a:t>
            </a:r>
            <a:r>
              <a:rPr lang="en-IN" sz="2400" baseline="-25000" dirty="0"/>
              <a:t>2</a:t>
            </a:r>
            <a:r>
              <a:rPr lang="en-IN" sz="2400" dirty="0"/>
              <a:t>)/(</a:t>
            </a:r>
            <a:r>
              <a:rPr lang="en-IN" sz="2400" i="1" dirty="0"/>
              <a:t>R</a:t>
            </a:r>
            <a:r>
              <a:rPr lang="en-IN" sz="2400" baseline="-25000" dirty="0"/>
              <a:t>1</a:t>
            </a:r>
            <a:r>
              <a:rPr lang="en-IN" sz="2400" dirty="0"/>
              <a:t> + </a:t>
            </a:r>
            <a:r>
              <a:rPr lang="en-IN" sz="2400" i="1" dirty="0"/>
              <a:t>R</a:t>
            </a:r>
            <a:r>
              <a:rPr lang="en-IN" sz="2400" baseline="-25000" dirty="0"/>
              <a:t>2</a:t>
            </a:r>
            <a:r>
              <a:rPr lang="en-IN" sz="2400" dirty="0"/>
              <a:t>).</a:t>
            </a:r>
          </a:p>
        </p:txBody>
      </p:sp>
    </p:spTree>
    <p:extLst>
      <p:ext uri="{BB962C8B-B14F-4D97-AF65-F5344CB8AC3E}">
        <p14:creationId xmlns:p14="http://schemas.microsoft.com/office/powerpoint/2010/main" val="1832308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099"/>
            <a:ext cx="8229600" cy="1200329"/>
          </a:xfrm>
        </p:spPr>
        <p:txBody>
          <a:bodyPr>
            <a:spAutoFit/>
          </a:bodyPr>
          <a:lstStyle/>
          <a:p>
            <a:r>
              <a:rPr lang="en-IN" dirty="0"/>
              <a:t>Determining Total Resistance in a Parallel Circuit </a:t>
            </a:r>
            <a:r>
              <a:rPr lang="en-IN" sz="2800" dirty="0"/>
              <a:t>(2 of 2)</a:t>
            </a:r>
            <a:endParaRPr lang="en-US" sz="2000" dirty="0"/>
          </a:p>
        </p:txBody>
      </p:sp>
      <p:sp>
        <p:nvSpPr>
          <p:cNvPr id="4" name="Content Placeholder 3"/>
          <p:cNvSpPr>
            <a:spLocks noGrp="1"/>
          </p:cNvSpPr>
          <p:nvPr>
            <p:ph idx="1"/>
          </p:nvPr>
        </p:nvSpPr>
        <p:spPr>
          <a:xfrm>
            <a:off x="457200" y="1447800"/>
            <a:ext cx="8229600" cy="4401205"/>
          </a:xfrm>
        </p:spPr>
        <p:txBody>
          <a:bodyPr>
            <a:spAutoFit/>
          </a:bodyPr>
          <a:lstStyle/>
          <a:p>
            <a:r>
              <a:rPr lang="en-IN" sz="2400" dirty="0"/>
              <a:t>Method 3</a:t>
            </a:r>
          </a:p>
          <a:p>
            <a:pPr lvl="1"/>
            <a:r>
              <a:rPr lang="en-IN" sz="2400" dirty="0"/>
              <a:t>Formula used to find the total resistance for any number of resistances in parallel is 1/</a:t>
            </a:r>
            <a:r>
              <a:rPr lang="en-IN" sz="2400" i="1" kern="0" spc="-300" dirty="0"/>
              <a:t>R </a:t>
            </a:r>
            <a:r>
              <a:rPr lang="en-IN" sz="2400" baseline="-25000" dirty="0"/>
              <a:t>T</a:t>
            </a:r>
            <a:r>
              <a:rPr lang="en-IN" sz="2400" dirty="0"/>
              <a:t> = 1/</a:t>
            </a:r>
            <a:r>
              <a:rPr lang="en-IN" sz="2400" i="1" dirty="0"/>
              <a:t>R</a:t>
            </a:r>
            <a:r>
              <a:rPr lang="en-IN" sz="2400" baseline="-25000" dirty="0"/>
              <a:t>1</a:t>
            </a:r>
            <a:r>
              <a:rPr lang="en-IN" sz="2400" dirty="0"/>
              <a:t> + 1/</a:t>
            </a:r>
            <a:r>
              <a:rPr lang="en-IN" sz="2400" i="1" dirty="0"/>
              <a:t>R</a:t>
            </a:r>
            <a:r>
              <a:rPr lang="en-IN" sz="2400" baseline="-25000" dirty="0"/>
              <a:t>2</a:t>
            </a:r>
            <a:r>
              <a:rPr lang="en-IN" sz="2400" dirty="0"/>
              <a:t> + 1/</a:t>
            </a:r>
            <a:r>
              <a:rPr lang="en-IN" sz="2400" i="1" dirty="0"/>
              <a:t>R</a:t>
            </a:r>
            <a:r>
              <a:rPr lang="en-IN" sz="2400" baseline="-25000" dirty="0"/>
              <a:t>3</a:t>
            </a:r>
            <a:r>
              <a:rPr lang="en-IN" sz="2400" dirty="0"/>
              <a:t> + . . .</a:t>
            </a:r>
          </a:p>
          <a:p>
            <a:r>
              <a:rPr lang="en-IN" sz="2400" dirty="0"/>
              <a:t>Method 4</a:t>
            </a:r>
          </a:p>
          <a:p>
            <a:pPr lvl="1"/>
            <a:r>
              <a:rPr lang="en-IN" sz="2400" dirty="0"/>
              <a:t>This method uses an electronic calculator, commonly available at very low cost.</a:t>
            </a:r>
          </a:p>
          <a:p>
            <a:r>
              <a:rPr lang="en-IN" sz="2400" dirty="0"/>
              <a:t>Method 5</a:t>
            </a:r>
          </a:p>
          <a:p>
            <a:pPr lvl="1"/>
            <a:r>
              <a:rPr lang="en-IN" sz="2400" dirty="0"/>
              <a:t>Method can be easily used whenever 2 or more resistances connected in parallel are of same value.</a:t>
            </a:r>
          </a:p>
        </p:txBody>
      </p:sp>
    </p:spTree>
    <p:extLst>
      <p:ext uri="{BB962C8B-B14F-4D97-AF65-F5344CB8AC3E}">
        <p14:creationId xmlns:p14="http://schemas.microsoft.com/office/powerpoint/2010/main" val="3358900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38.13 Parallel 3 Resistances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92712" y="999162"/>
            <a:ext cx="6958575" cy="3720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2208" y="4880310"/>
            <a:ext cx="7659584" cy="1200329"/>
          </a:xfrm>
        </p:spPr>
        <p:txBody>
          <a:bodyPr/>
          <a:lstStyle/>
          <a:p>
            <a:r>
              <a:rPr lang="en-US" sz="2400" dirty="0"/>
              <a:t>In a typical parallel circuit, each resistance has power and ground, and each leg operates independently of the other legs of the circuit</a:t>
            </a:r>
          </a:p>
        </p:txBody>
      </p:sp>
    </p:spTree>
    <p:extLst>
      <p:ext uri="{BB962C8B-B14F-4D97-AF65-F5344CB8AC3E}">
        <p14:creationId xmlns:p14="http://schemas.microsoft.com/office/powerpoint/2010/main" val="4153347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38.14 Two Resistors Parallel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81878" y="1389965"/>
            <a:ext cx="7580243" cy="3352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23208" y="5105400"/>
            <a:ext cx="6897584" cy="830997"/>
          </a:xfrm>
        </p:spPr>
        <p:txBody>
          <a:bodyPr/>
          <a:lstStyle/>
          <a:p>
            <a:r>
              <a:rPr lang="en-US" sz="2400" dirty="0"/>
              <a:t>A schematic showing two resistors in parallel connected to a 12-volt battery</a:t>
            </a:r>
          </a:p>
        </p:txBody>
      </p:sp>
    </p:spTree>
    <p:extLst>
      <p:ext uri="{BB962C8B-B14F-4D97-AF65-F5344CB8AC3E}">
        <p14:creationId xmlns:p14="http://schemas.microsoft.com/office/powerpoint/2010/main" val="1056351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38.15 Three Resistors Parallel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70808" y="1219200"/>
            <a:ext cx="7274531" cy="3200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70808" y="4876800"/>
            <a:ext cx="7202384" cy="830997"/>
          </a:xfrm>
        </p:spPr>
        <p:txBody>
          <a:bodyPr/>
          <a:lstStyle/>
          <a:p>
            <a:r>
              <a:rPr lang="en-US" sz="2400" dirty="0"/>
              <a:t>A parallel circuit with three resistors connected to a 12-volt battery</a:t>
            </a:r>
          </a:p>
        </p:txBody>
      </p:sp>
    </p:spTree>
    <p:extLst>
      <p:ext uri="{BB962C8B-B14F-4D97-AF65-F5344CB8AC3E}">
        <p14:creationId xmlns:p14="http://schemas.microsoft.com/office/powerpoint/2010/main" val="1384736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38.16 3 Resistor Calculation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1" y="990600"/>
            <a:ext cx="4682798" cy="45639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7998"/>
            <a:ext cx="2743200" cy="2639602"/>
          </a:xfrm>
        </p:spPr>
        <p:txBody>
          <a:bodyPr/>
          <a:lstStyle/>
          <a:p>
            <a:r>
              <a:rPr lang="en-US" sz="2400" dirty="0"/>
              <a:t>Using an electronic calculator to determine the total resistance of a parallel circuit</a:t>
            </a:r>
          </a:p>
        </p:txBody>
      </p:sp>
    </p:spTree>
    <p:extLst>
      <p:ext uri="{BB962C8B-B14F-4D97-AF65-F5344CB8AC3E}">
        <p14:creationId xmlns:p14="http://schemas.microsoft.com/office/powerpoint/2010/main" val="497306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38.17 Three Resistor Example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1068" y="990600"/>
            <a:ext cx="4426744" cy="3962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76"/>
            <a:ext cx="3316184" cy="4893647"/>
          </a:xfrm>
        </p:spPr>
        <p:txBody>
          <a:bodyPr/>
          <a:lstStyle/>
          <a:p>
            <a:r>
              <a:rPr lang="en-US" sz="2400" dirty="0"/>
              <a:t>Another example of how to use an electronic calculator to determine the total resistance of a parallel circuit. The answer is 13.45 ohms. Notice that the effective resistance of this circuit is less than the resistance of the lowest branch (20 ohms)</a:t>
            </a:r>
          </a:p>
        </p:txBody>
      </p:sp>
    </p:spTree>
    <p:extLst>
      <p:ext uri="{BB962C8B-B14F-4D97-AF65-F5344CB8AC3E}">
        <p14:creationId xmlns:p14="http://schemas.microsoft.com/office/powerpoint/2010/main" val="744989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38.18 Equal Resistors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35084" y="1237565"/>
            <a:ext cx="7273832" cy="2514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35084" y="4038600"/>
            <a:ext cx="7354784" cy="1938992"/>
          </a:xfrm>
        </p:spPr>
        <p:txBody>
          <a:bodyPr/>
          <a:lstStyle/>
          <a:p>
            <a:r>
              <a:rPr lang="en-US" sz="2400" dirty="0"/>
              <a:t>When a circuit has more than one resistor of equal value, the total resistance can be determined by simply dividing the value of the resistance (12 ohms in this example) by the number of equal-value resistors (4 in this example) to get 3 ohms</a:t>
            </a:r>
          </a:p>
        </p:txBody>
      </p:sp>
    </p:spTree>
    <p:extLst>
      <p:ext uri="{BB962C8B-B14F-4D97-AF65-F5344CB8AC3E}">
        <p14:creationId xmlns:p14="http://schemas.microsoft.com/office/powerpoint/2010/main" val="297437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585"/>
            <a:ext cx="8229600" cy="646331"/>
          </a:xfrm>
        </p:spPr>
        <p:txBody>
          <a:bodyPr>
            <a:spAutoFit/>
          </a:bodyPr>
          <a:lstStyle/>
          <a:p>
            <a:r>
              <a:rPr lang="en-US" dirty="0"/>
              <a:t>Parallel Circuit Examples</a:t>
            </a:r>
            <a:endParaRPr lang="en-US" sz="2000" dirty="0"/>
          </a:p>
        </p:txBody>
      </p:sp>
      <p:sp>
        <p:nvSpPr>
          <p:cNvPr id="4" name="Content Placeholder 3"/>
          <p:cNvSpPr>
            <a:spLocks noGrp="1"/>
          </p:cNvSpPr>
          <p:nvPr>
            <p:ph idx="1"/>
          </p:nvPr>
        </p:nvSpPr>
        <p:spPr>
          <a:xfrm>
            <a:off x="457200" y="1013717"/>
            <a:ext cx="8229600" cy="2169825"/>
          </a:xfrm>
        </p:spPr>
        <p:txBody>
          <a:bodyPr>
            <a:spAutoFit/>
          </a:bodyPr>
          <a:lstStyle/>
          <a:p>
            <a:r>
              <a:rPr lang="en-IN" sz="2400" dirty="0"/>
              <a:t>Each of the 4 examples includes solving for following:</a:t>
            </a:r>
          </a:p>
          <a:p>
            <a:pPr lvl="1"/>
            <a:r>
              <a:rPr lang="en-IN" sz="2400" dirty="0"/>
              <a:t>Total resistance</a:t>
            </a:r>
          </a:p>
          <a:p>
            <a:pPr lvl="1"/>
            <a:r>
              <a:rPr lang="en-IN" sz="2400" dirty="0"/>
              <a:t>Current flow (amperes) through each branch, as well as total current flow</a:t>
            </a:r>
          </a:p>
          <a:p>
            <a:pPr lvl="1"/>
            <a:r>
              <a:rPr lang="en-IN" sz="2400" dirty="0"/>
              <a:t>Voltage drop across each resistance</a:t>
            </a:r>
          </a:p>
        </p:txBody>
      </p:sp>
    </p:spTree>
    <p:extLst>
      <p:ext uri="{BB962C8B-B14F-4D97-AF65-F5344CB8AC3E}">
        <p14:creationId xmlns:p14="http://schemas.microsoft.com/office/powerpoint/2010/main" val="1551941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IN" dirty="0"/>
              <a:t>Figure 38.19 </a:t>
            </a:r>
            <a:r>
              <a:rPr lang="en-US" dirty="0"/>
              <a:t>Example 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89" y="990600"/>
            <a:ext cx="7552621" cy="4129087"/>
          </a:xfrm>
          <a:prstGeom prst="rect">
            <a:avLst/>
          </a:prstGeom>
        </p:spPr>
      </p:pic>
    </p:spTree>
    <p:extLst>
      <p:ext uri="{BB962C8B-B14F-4D97-AF65-F5344CB8AC3E}">
        <p14:creationId xmlns:p14="http://schemas.microsoft.com/office/powerpoint/2010/main" val="64106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389"/>
            <a:ext cx="8229600" cy="646331"/>
          </a:xfrm>
        </p:spPr>
        <p:txBody>
          <a:bodyPr>
            <a:spAutoFit/>
          </a:bodyPr>
          <a:lstStyle/>
          <a:p>
            <a:r>
              <a:rPr lang="en-US" dirty="0"/>
              <a:t>Series Circuit</a:t>
            </a:r>
            <a:endParaRPr lang="en-US" sz="2800" dirty="0"/>
          </a:p>
        </p:txBody>
      </p:sp>
      <p:sp>
        <p:nvSpPr>
          <p:cNvPr id="4" name="Content Placeholder 3"/>
          <p:cNvSpPr>
            <a:spLocks noGrp="1"/>
          </p:cNvSpPr>
          <p:nvPr>
            <p:ph idx="1"/>
          </p:nvPr>
        </p:nvSpPr>
        <p:spPr>
          <a:xfrm>
            <a:off x="457200" y="1145247"/>
            <a:ext cx="8229600" cy="2131353"/>
          </a:xfrm>
        </p:spPr>
        <p:txBody>
          <a:bodyPr>
            <a:spAutoFit/>
          </a:bodyPr>
          <a:lstStyle/>
          <a:p>
            <a:r>
              <a:rPr lang="en-IN" sz="2400" dirty="0"/>
              <a:t>A series circuit is a complete circuit that has more than one electrical load where all of the current has only one path to flow through all of the loads.</a:t>
            </a:r>
          </a:p>
          <a:p>
            <a:r>
              <a:rPr lang="en-IN" sz="2400" dirty="0"/>
              <a:t>The circuit must be continuous or have continuity in order for current to flow through the circuit.</a:t>
            </a:r>
          </a:p>
        </p:txBody>
      </p:sp>
    </p:spTree>
    <p:extLst>
      <p:ext uri="{BB962C8B-B14F-4D97-AF65-F5344CB8AC3E}">
        <p14:creationId xmlns:p14="http://schemas.microsoft.com/office/powerpoint/2010/main" val="156348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38.19 Parallel Example 1</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57300" y="990600"/>
            <a:ext cx="6629400" cy="36243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2449" y="4648200"/>
            <a:ext cx="7956490" cy="1576387"/>
          </a:xfrm>
        </p:spPr>
        <p:txBody>
          <a:bodyPr/>
          <a:lstStyle/>
          <a:p>
            <a:pPr marL="0" indent="0">
              <a:buNone/>
            </a:pPr>
            <a:r>
              <a:rPr lang="en-US" sz="2400" dirty="0"/>
              <a:t>In this example, the voltage of the battery is unknown and the equation to be used is E = I × R, where R represents total resistance of the circuit. Using the equation for two resistors in parallel, the total resistance is 6 ohms.</a:t>
            </a:r>
          </a:p>
        </p:txBody>
      </p:sp>
    </p:spTree>
    <p:extLst>
      <p:ext uri="{BB962C8B-B14F-4D97-AF65-F5344CB8AC3E}">
        <p14:creationId xmlns:p14="http://schemas.microsoft.com/office/powerpoint/2010/main" val="1943242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38.20 Parallel Example 2</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4900" y="1018854"/>
            <a:ext cx="6934200" cy="35415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4648200"/>
            <a:ext cx="7924800" cy="1569660"/>
          </a:xfrm>
        </p:spPr>
        <p:txBody>
          <a:bodyPr/>
          <a:lstStyle/>
          <a:p>
            <a:pPr marL="0" indent="0">
              <a:buNone/>
            </a:pPr>
            <a:r>
              <a:rPr lang="en-US" sz="2400" dirty="0"/>
              <a:t>In this example, the value of R3 is unknown. Because the voltage (12 volts) and the current (12 A) are known, it is easier to solve for the unknown resistance by treating each branch or leg as a separate circuit</a:t>
            </a:r>
          </a:p>
        </p:txBody>
      </p:sp>
    </p:spTree>
    <p:extLst>
      <p:ext uri="{BB962C8B-B14F-4D97-AF65-F5344CB8AC3E}">
        <p14:creationId xmlns:p14="http://schemas.microsoft.com/office/powerpoint/2010/main" val="4133864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38.21 Parallel Example 3</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62000" y="990600"/>
            <a:ext cx="7556069" cy="31139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4495800"/>
            <a:ext cx="7658100" cy="1631216"/>
          </a:xfrm>
        </p:spPr>
        <p:txBody>
          <a:bodyPr/>
          <a:lstStyle/>
          <a:p>
            <a:pPr marL="0" indent="0">
              <a:buNone/>
            </a:pPr>
            <a:r>
              <a:rPr lang="en-US" sz="2000" dirty="0"/>
              <a:t>The voltage of the battery is unknown. The equation to solve for voltage according to Ohm’s law is E = I × R. R in this equation refers to total resistance. Because there are 4 resistors of equal value, total can be determined by the equation: RT = Resistor Value divided by the Number of Resistors</a:t>
            </a:r>
          </a:p>
        </p:txBody>
      </p:sp>
    </p:spTree>
    <p:extLst>
      <p:ext uri="{BB962C8B-B14F-4D97-AF65-F5344CB8AC3E}">
        <p14:creationId xmlns:p14="http://schemas.microsoft.com/office/powerpoint/2010/main" val="1093068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222032"/>
            <a:ext cx="8223191" cy="646331"/>
          </a:xfrm>
        </p:spPr>
        <p:txBody>
          <a:bodyPr/>
          <a:lstStyle/>
          <a:p>
            <a:r>
              <a:rPr lang="en-US" dirty="0"/>
              <a:t>Figure 38.22 Parallel Example 4</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33450" y="1012004"/>
            <a:ext cx="7315200" cy="36502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95350" y="4805914"/>
            <a:ext cx="7391400" cy="1200329"/>
          </a:xfrm>
        </p:spPr>
        <p:txBody>
          <a:bodyPr/>
          <a:lstStyle/>
          <a:p>
            <a:pPr marL="0" indent="0">
              <a:buNone/>
            </a:pPr>
            <a:r>
              <a:rPr lang="en-US" sz="2400" dirty="0"/>
              <a:t>The unknown is the amount of current in the circuit. The Ohm’s law equation for determining current is I = E/R</a:t>
            </a:r>
          </a:p>
        </p:txBody>
      </p:sp>
    </p:spTree>
    <p:extLst>
      <p:ext uri="{BB962C8B-B14F-4D97-AF65-F5344CB8AC3E}">
        <p14:creationId xmlns:p14="http://schemas.microsoft.com/office/powerpoint/2010/main" val="4287127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Parallel Circuit Law 1</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rallel_circuit_law1">
            <a:hlinkClick r:id="" action="ppaction://media"/>
            <a:extLst>
              <a:ext uri="{FF2B5EF4-FFF2-40B4-BE49-F238E27FC236}">
                <a16:creationId xmlns:a16="http://schemas.microsoft.com/office/drawing/2014/main" id="{A611E8D9-3B32-C27C-7A4F-BB306817A9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8090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Parallel Circuit Law 2</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rallel_circuit_law2">
            <a:hlinkClick r:id="" action="ppaction://media"/>
            <a:extLst>
              <a:ext uri="{FF2B5EF4-FFF2-40B4-BE49-F238E27FC236}">
                <a16:creationId xmlns:a16="http://schemas.microsoft.com/office/drawing/2014/main" id="{D182ECF5-15B7-BC56-2740-A97B8B692A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09579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Parallel Circuit Law 3</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rallel_circuit_law3">
            <a:hlinkClick r:id="" action="ppaction://media"/>
            <a:extLst>
              <a:ext uri="{FF2B5EF4-FFF2-40B4-BE49-F238E27FC236}">
                <a16:creationId xmlns:a16="http://schemas.microsoft.com/office/drawing/2014/main" id="{622E46E6-7475-2DDE-3CC8-B39DA7F115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9" y="1081354"/>
            <a:ext cx="9144000" cy="5143500"/>
          </a:xfrm>
          <a:prstGeom prst="rect">
            <a:avLst/>
          </a:prstGeom>
        </p:spPr>
      </p:pic>
    </p:spTree>
    <p:extLst>
      <p:ext uri="{BB962C8B-B14F-4D97-AF65-F5344CB8AC3E}">
        <p14:creationId xmlns:p14="http://schemas.microsoft.com/office/powerpoint/2010/main" val="125054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345"/>
            <a:ext cx="8229600" cy="646331"/>
          </a:xfrm>
        </p:spPr>
        <p:txBody>
          <a:bodyPr>
            <a:spAutoFit/>
          </a:bodyPr>
          <a:lstStyle/>
          <a:p>
            <a:r>
              <a:rPr lang="en-US" dirty="0"/>
              <a:t>Question 2: ?</a:t>
            </a:r>
            <a:endParaRPr lang="en-US" sz="2000" dirty="0"/>
          </a:p>
        </p:txBody>
      </p:sp>
      <p:sp>
        <p:nvSpPr>
          <p:cNvPr id="4" name="Content Placeholder 3"/>
          <p:cNvSpPr>
            <a:spLocks noGrp="1"/>
          </p:cNvSpPr>
          <p:nvPr>
            <p:ph idx="1"/>
          </p:nvPr>
        </p:nvSpPr>
        <p:spPr>
          <a:xfrm>
            <a:off x="457200" y="1150203"/>
            <a:ext cx="8229600" cy="830997"/>
          </a:xfrm>
        </p:spPr>
        <p:txBody>
          <a:bodyPr>
            <a:spAutoFit/>
          </a:bodyPr>
          <a:lstStyle/>
          <a:p>
            <a:pPr marL="0" indent="0">
              <a:buNone/>
            </a:pPr>
            <a:r>
              <a:rPr lang="en-IN" sz="2400" dirty="0"/>
              <a:t>Why is the total resistance of a parallel circuit less than the smallest resistance?</a:t>
            </a:r>
          </a:p>
        </p:txBody>
      </p:sp>
    </p:spTree>
    <p:extLst>
      <p:ext uri="{BB962C8B-B14F-4D97-AF65-F5344CB8AC3E}">
        <p14:creationId xmlns:p14="http://schemas.microsoft.com/office/powerpoint/2010/main" val="842277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Answer 2</a:t>
            </a:r>
            <a:endParaRPr lang="en-US" sz="20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US" sz="2400" dirty="0"/>
              <a:t>With many branches, more current can flow from the battery.</a:t>
            </a:r>
            <a:endParaRPr lang="en-US" sz="2400" dirty="0">
              <a:solidFill>
                <a:srgbClr val="000000"/>
              </a:solidFill>
            </a:endParaRPr>
          </a:p>
        </p:txBody>
      </p:sp>
    </p:spTree>
    <p:extLst>
      <p:ext uri="{BB962C8B-B14F-4D97-AF65-F5344CB8AC3E}">
        <p14:creationId xmlns:p14="http://schemas.microsoft.com/office/powerpoint/2010/main" val="750028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37"/>
            <a:ext cx="8229600" cy="646331"/>
          </a:xfrm>
        </p:spPr>
        <p:txBody>
          <a:bodyPr>
            <a:spAutoFit/>
          </a:bodyPr>
          <a:lstStyle/>
          <a:p>
            <a:r>
              <a:rPr lang="en-US" dirty="0"/>
              <a:t>Series-Parallel Circuits</a:t>
            </a:r>
            <a:endParaRPr lang="en-US" sz="2000" dirty="0"/>
          </a:p>
        </p:txBody>
      </p:sp>
      <p:sp>
        <p:nvSpPr>
          <p:cNvPr id="4" name="Content Placeholder 3"/>
          <p:cNvSpPr>
            <a:spLocks noGrp="1"/>
          </p:cNvSpPr>
          <p:nvPr>
            <p:ph idx="1"/>
          </p:nvPr>
        </p:nvSpPr>
        <p:spPr>
          <a:xfrm>
            <a:off x="457200" y="1090895"/>
            <a:ext cx="8229600" cy="3023905"/>
          </a:xfrm>
        </p:spPr>
        <p:txBody>
          <a:bodyPr>
            <a:spAutoFit/>
          </a:bodyPr>
          <a:lstStyle/>
          <a:p>
            <a:r>
              <a:rPr lang="en-IN" sz="2400" dirty="0"/>
              <a:t>Series-parallel circuits are combination of series and parallel segments in one complex circuit.</a:t>
            </a:r>
          </a:p>
          <a:p>
            <a:r>
              <a:rPr lang="en-IN" sz="2400" dirty="0"/>
              <a:t>There are 2 basic types of series-parallel circuits.</a:t>
            </a:r>
          </a:p>
          <a:p>
            <a:pPr lvl="1"/>
            <a:r>
              <a:rPr lang="en-IN" sz="2400" dirty="0"/>
              <a:t>Circuit where load is in series with other loads in parallel.</a:t>
            </a:r>
          </a:p>
          <a:p>
            <a:pPr lvl="1"/>
            <a:r>
              <a:rPr lang="en-IN" sz="2400" dirty="0"/>
              <a:t>Circuit where a parallel circuit contains resistors or loads that are in series with one or more branches.</a:t>
            </a:r>
          </a:p>
        </p:txBody>
      </p:sp>
    </p:spTree>
    <p:extLst>
      <p:ext uri="{BB962C8B-B14F-4D97-AF65-F5344CB8AC3E}">
        <p14:creationId xmlns:p14="http://schemas.microsoft.com/office/powerpoint/2010/main" val="2416076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389"/>
            <a:ext cx="8229600" cy="646331"/>
          </a:xfrm>
        </p:spPr>
        <p:txBody>
          <a:bodyPr>
            <a:spAutoFit/>
          </a:bodyPr>
          <a:lstStyle/>
          <a:p>
            <a:r>
              <a:rPr lang="en-US" dirty="0"/>
              <a:t>Ohm’s Law and Series Circuits</a:t>
            </a:r>
            <a:endParaRPr lang="en-US" sz="2800" dirty="0"/>
          </a:p>
        </p:txBody>
      </p:sp>
      <p:sp>
        <p:nvSpPr>
          <p:cNvPr id="4" name="Content Placeholder 3"/>
          <p:cNvSpPr>
            <a:spLocks noGrp="1"/>
          </p:cNvSpPr>
          <p:nvPr>
            <p:ph idx="1"/>
          </p:nvPr>
        </p:nvSpPr>
        <p:spPr>
          <a:xfrm>
            <a:off x="457200" y="1145247"/>
            <a:ext cx="8229600" cy="2131353"/>
          </a:xfrm>
        </p:spPr>
        <p:txBody>
          <a:bodyPr>
            <a:spAutoFit/>
          </a:bodyPr>
          <a:lstStyle/>
          <a:p>
            <a:r>
              <a:rPr lang="en-IN" sz="2400" dirty="0"/>
              <a:t>Because all current flows through all resistances, the total resistance is the sum (addition) of all resistances.</a:t>
            </a:r>
          </a:p>
          <a:p>
            <a:r>
              <a:rPr lang="en-IN" sz="2400" dirty="0"/>
              <a:t>Ohm’s law can be used to calculate the value of one unknown (voltage, resistance, or amperes) if the other two values are known.</a:t>
            </a:r>
          </a:p>
        </p:txBody>
      </p:sp>
    </p:spTree>
    <p:extLst>
      <p:ext uri="{BB962C8B-B14F-4D97-AF65-F5344CB8AC3E}">
        <p14:creationId xmlns:p14="http://schemas.microsoft.com/office/powerpoint/2010/main" val="339453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IN" dirty="0"/>
              <a:t>Figure 38.23 S</a:t>
            </a:r>
            <a:r>
              <a:rPr lang="en-US" dirty="0"/>
              <a:t>eries-Parallel Circuit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745" y="1007724"/>
            <a:ext cx="7550509" cy="3477001"/>
          </a:xfrm>
          <a:prstGeom prst="rect">
            <a:avLst/>
          </a:prstGeom>
        </p:spPr>
      </p:pic>
    </p:spTree>
    <p:extLst>
      <p:ext uri="{BB962C8B-B14F-4D97-AF65-F5344CB8AC3E}">
        <p14:creationId xmlns:p14="http://schemas.microsoft.com/office/powerpoint/2010/main" val="3168217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Series-Parallel Circuits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eries-parallel_circuits">
            <a:hlinkClick r:id="" action="ppaction://media"/>
            <a:extLst>
              <a:ext uri="{FF2B5EF4-FFF2-40B4-BE49-F238E27FC236}">
                <a16:creationId xmlns:a16="http://schemas.microsoft.com/office/drawing/2014/main" id="{D28FCC10-8099-E3C6-84A1-A9522444E0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33526"/>
            <a:ext cx="9144000" cy="5143500"/>
          </a:xfrm>
          <a:prstGeom prst="rect">
            <a:avLst/>
          </a:prstGeom>
        </p:spPr>
      </p:pic>
    </p:spTree>
    <p:extLst>
      <p:ext uri="{BB962C8B-B14F-4D97-AF65-F5344CB8AC3E}">
        <p14:creationId xmlns:p14="http://schemas.microsoft.com/office/powerpoint/2010/main" val="33965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585"/>
            <a:ext cx="8229600" cy="646331"/>
          </a:xfrm>
        </p:spPr>
        <p:txBody>
          <a:bodyPr>
            <a:spAutoFit/>
          </a:bodyPr>
          <a:lstStyle/>
          <a:p>
            <a:r>
              <a:rPr lang="en-US" dirty="0"/>
              <a:t>Solving Series-Parallel Circuits</a:t>
            </a:r>
            <a:endParaRPr lang="en-US" sz="2000" dirty="0"/>
          </a:p>
        </p:txBody>
      </p:sp>
      <p:sp>
        <p:nvSpPr>
          <p:cNvPr id="4" name="Content Placeholder 3"/>
          <p:cNvSpPr>
            <a:spLocks noGrp="1"/>
          </p:cNvSpPr>
          <p:nvPr>
            <p:ph idx="1"/>
          </p:nvPr>
        </p:nvSpPr>
        <p:spPr>
          <a:xfrm>
            <a:off x="457200" y="1118443"/>
            <a:ext cx="8229600" cy="2985433"/>
          </a:xfrm>
        </p:spPr>
        <p:txBody>
          <a:bodyPr>
            <a:spAutoFit/>
          </a:bodyPr>
          <a:lstStyle/>
          <a:p>
            <a:r>
              <a:rPr lang="en-US" sz="2400" dirty="0"/>
              <a:t>Key to solving series-parallel circuit problems</a:t>
            </a:r>
          </a:p>
          <a:p>
            <a:pPr lvl="1"/>
            <a:r>
              <a:rPr lang="en-US" sz="2400" dirty="0"/>
              <a:t>Combine &amp; Simplify  </a:t>
            </a:r>
          </a:p>
          <a:p>
            <a:pPr lvl="1"/>
            <a:r>
              <a:rPr lang="en-US" sz="2400" dirty="0"/>
              <a:t>2 loads or resistances in series within parallel branch</a:t>
            </a:r>
          </a:p>
          <a:p>
            <a:pPr lvl="1"/>
            <a:r>
              <a:rPr lang="en-US" sz="2400" dirty="0"/>
              <a:t>Add the 2 resistances first before attempting to solve the parallel section. </a:t>
            </a:r>
          </a:p>
          <a:p>
            <a:pPr lvl="1"/>
            <a:r>
              <a:rPr lang="en-US" sz="2400" dirty="0"/>
              <a:t>Ohm's Law can be used to determine an unknown value in a series-parallel circuit</a:t>
            </a:r>
            <a:endParaRPr lang="en-IN" sz="2400" dirty="0"/>
          </a:p>
        </p:txBody>
      </p:sp>
    </p:spTree>
    <p:extLst>
      <p:ext uri="{BB962C8B-B14F-4D97-AF65-F5344CB8AC3E}">
        <p14:creationId xmlns:p14="http://schemas.microsoft.com/office/powerpoint/2010/main" val="2011473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9779"/>
            <a:ext cx="8229600" cy="1107996"/>
          </a:xfrm>
        </p:spPr>
        <p:txBody>
          <a:bodyPr>
            <a:noAutofit/>
          </a:bodyPr>
          <a:lstStyle/>
          <a:p>
            <a:r>
              <a:rPr lang="en-IN" dirty="0"/>
              <a:t>Figure 38.24 Solving Series-Parallel Circuit Problem</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268" y="1436670"/>
            <a:ext cx="6367463" cy="4626064"/>
          </a:xfrm>
          <a:prstGeom prst="rect">
            <a:avLst/>
          </a:prstGeom>
        </p:spPr>
      </p:pic>
    </p:spTree>
    <p:extLst>
      <p:ext uri="{BB962C8B-B14F-4D97-AF65-F5344CB8AC3E}">
        <p14:creationId xmlns:p14="http://schemas.microsoft.com/office/powerpoint/2010/main" val="1876452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016" y="268069"/>
            <a:ext cx="8229600" cy="646331"/>
          </a:xfrm>
        </p:spPr>
        <p:txBody>
          <a:bodyPr>
            <a:spAutoFit/>
          </a:bodyPr>
          <a:lstStyle/>
          <a:p>
            <a:r>
              <a:rPr lang="en-IN" dirty="0"/>
              <a:t>Figure 38.25 Finding R</a:t>
            </a:r>
            <a:r>
              <a:rPr lang="en-IN" baseline="-25000" dirty="0"/>
              <a:t>1</a:t>
            </a:r>
            <a:endParaRPr lang="en-US" baseline="-25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864" y="1066800"/>
            <a:ext cx="6366272" cy="5157486"/>
          </a:xfrm>
          <a:prstGeom prst="rect">
            <a:avLst/>
          </a:prstGeom>
        </p:spPr>
      </p:pic>
    </p:spTree>
    <p:extLst>
      <p:ext uri="{BB962C8B-B14F-4D97-AF65-F5344CB8AC3E}">
        <p14:creationId xmlns:p14="http://schemas.microsoft.com/office/powerpoint/2010/main" val="878598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345"/>
            <a:ext cx="8229600" cy="646331"/>
          </a:xfrm>
        </p:spPr>
        <p:txBody>
          <a:bodyPr>
            <a:spAutoFit/>
          </a:bodyPr>
          <a:lstStyle/>
          <a:p>
            <a:r>
              <a:rPr lang="en-US" dirty="0"/>
              <a:t>Question 3: ?</a:t>
            </a:r>
            <a:endParaRPr lang="en-US" sz="2000" dirty="0"/>
          </a:p>
        </p:txBody>
      </p:sp>
      <p:sp>
        <p:nvSpPr>
          <p:cNvPr id="4" name="Content Placeholder 3"/>
          <p:cNvSpPr>
            <a:spLocks noGrp="1"/>
          </p:cNvSpPr>
          <p:nvPr>
            <p:ph idx="1"/>
          </p:nvPr>
        </p:nvSpPr>
        <p:spPr>
          <a:xfrm>
            <a:off x="457200" y="1150203"/>
            <a:ext cx="8229600" cy="830997"/>
          </a:xfrm>
        </p:spPr>
        <p:txBody>
          <a:bodyPr>
            <a:spAutoFit/>
          </a:bodyPr>
          <a:lstStyle/>
          <a:p>
            <a:pPr marL="0" indent="0">
              <a:buNone/>
            </a:pPr>
            <a:r>
              <a:rPr lang="en-IN" sz="2400" dirty="0"/>
              <a:t>What would be the effect of an open circuit in a series portion of a series-parallel circuit?</a:t>
            </a:r>
          </a:p>
        </p:txBody>
      </p:sp>
    </p:spTree>
    <p:extLst>
      <p:ext uri="{BB962C8B-B14F-4D97-AF65-F5344CB8AC3E}">
        <p14:creationId xmlns:p14="http://schemas.microsoft.com/office/powerpoint/2010/main" val="2191347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77"/>
            <a:ext cx="8229600" cy="646331"/>
          </a:xfrm>
        </p:spPr>
        <p:txBody>
          <a:bodyPr>
            <a:spAutoFit/>
          </a:bodyPr>
          <a:lstStyle/>
          <a:p>
            <a:r>
              <a:rPr lang="en-US" dirty="0"/>
              <a:t>Answer 3</a:t>
            </a:r>
            <a:endParaRPr lang="en-US" sz="2000" dirty="0"/>
          </a:p>
        </p:txBody>
      </p:sp>
      <p:sp>
        <p:nvSpPr>
          <p:cNvPr id="4" name="Content Placeholder 3"/>
          <p:cNvSpPr>
            <a:spLocks noGrp="1"/>
          </p:cNvSpPr>
          <p:nvPr>
            <p:ph idx="1"/>
          </p:nvPr>
        </p:nvSpPr>
        <p:spPr>
          <a:xfrm>
            <a:off x="457200" y="1138535"/>
            <a:ext cx="8229600" cy="461665"/>
          </a:xfrm>
        </p:spPr>
        <p:txBody>
          <a:bodyPr>
            <a:spAutoFit/>
          </a:bodyPr>
          <a:lstStyle/>
          <a:p>
            <a:pPr marL="0" indent="0">
              <a:buNone/>
            </a:pPr>
            <a:r>
              <a:rPr lang="en-IN" sz="2400" dirty="0"/>
              <a:t>It would affect the entire circuit.</a:t>
            </a:r>
          </a:p>
        </p:txBody>
      </p:sp>
    </p:spTree>
    <p:extLst>
      <p:ext uri="{BB962C8B-B14F-4D97-AF65-F5344CB8AC3E}">
        <p14:creationId xmlns:p14="http://schemas.microsoft.com/office/powerpoint/2010/main" val="3397646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38.1 Series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82132"/>
            <a:ext cx="4284656" cy="46675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44784" cy="4893647"/>
          </a:xfrm>
        </p:spPr>
        <p:txBody>
          <a:bodyPr/>
          <a:lstStyle/>
          <a:p>
            <a:r>
              <a:rPr lang="en-US" sz="2400" dirty="0"/>
              <a:t>A series circuit with three bulbs. All current flows through all resistances (bulbs). The total resistance of the circuit is the sum of the total resistance of the bulbs. The bulbs light dimly because of the increased resistance and the reduction of current flow (amperes) through the circuit</a:t>
            </a:r>
          </a:p>
        </p:txBody>
      </p:sp>
    </p:spTree>
    <p:extLst>
      <p:ext uri="{BB962C8B-B14F-4D97-AF65-F5344CB8AC3E}">
        <p14:creationId xmlns:p14="http://schemas.microsoft.com/office/powerpoint/2010/main" val="13518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Figure 38.2 Series circuit with 2 bulbs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903" y="990600"/>
            <a:ext cx="3256194" cy="5156200"/>
          </a:xfrm>
          <a:prstGeom prst="rect">
            <a:avLst/>
          </a:prstGeom>
        </p:spPr>
      </p:pic>
    </p:spTree>
    <p:extLst>
      <p:ext uri="{BB962C8B-B14F-4D97-AF65-F5344CB8AC3E}">
        <p14:creationId xmlns:p14="http://schemas.microsoft.com/office/powerpoint/2010/main" val="2955474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37"/>
            <a:ext cx="8229600" cy="646331"/>
          </a:xfrm>
        </p:spPr>
        <p:txBody>
          <a:bodyPr>
            <a:spAutoFit/>
          </a:bodyPr>
          <a:lstStyle/>
          <a:p>
            <a:r>
              <a:rPr lang="en-US" dirty="0"/>
              <a:t>Kirchhoff’s Voltage Law</a:t>
            </a:r>
            <a:endParaRPr lang="en-US" sz="2800" dirty="0"/>
          </a:p>
        </p:txBody>
      </p:sp>
      <p:sp>
        <p:nvSpPr>
          <p:cNvPr id="4" name="Content Placeholder 3"/>
          <p:cNvSpPr>
            <a:spLocks noGrp="1"/>
          </p:cNvSpPr>
          <p:nvPr>
            <p:ph idx="1"/>
          </p:nvPr>
        </p:nvSpPr>
        <p:spPr>
          <a:xfrm>
            <a:off x="457200" y="1090895"/>
            <a:ext cx="8229600" cy="3023905"/>
          </a:xfrm>
        </p:spPr>
        <p:txBody>
          <a:bodyPr>
            <a:spAutoFit/>
          </a:bodyPr>
          <a:lstStyle/>
          <a:p>
            <a:r>
              <a:rPr lang="en-IN" sz="2400" dirty="0"/>
              <a:t>Kirchhoff’s Second Law</a:t>
            </a:r>
          </a:p>
          <a:p>
            <a:pPr lvl="1"/>
            <a:r>
              <a:rPr lang="en-IN" sz="2400" dirty="0"/>
              <a:t>Voltage around any closed circuit is equal to the sum (total) of the voltage drops across the resistances.</a:t>
            </a:r>
          </a:p>
          <a:p>
            <a:r>
              <a:rPr lang="en-IN" sz="2400" dirty="0"/>
              <a:t>Applying Kirchhoff’s Law</a:t>
            </a:r>
          </a:p>
          <a:p>
            <a:pPr lvl="1"/>
            <a:r>
              <a:rPr lang="en-IN" sz="2400" dirty="0"/>
              <a:t>Voltage drop determined by using ohm’s law and calculating for voltage (</a:t>
            </a:r>
            <a:r>
              <a:rPr lang="en-IN" sz="2400" i="1" dirty="0"/>
              <a:t>E</a:t>
            </a:r>
            <a:r>
              <a:rPr lang="en-IN" sz="2400" dirty="0"/>
              <a:t>) using value of each resistance individually.</a:t>
            </a:r>
          </a:p>
        </p:txBody>
      </p:sp>
    </p:spTree>
    <p:extLst>
      <p:ext uri="{BB962C8B-B14F-4D97-AF65-F5344CB8AC3E}">
        <p14:creationId xmlns:p14="http://schemas.microsoft.com/office/powerpoint/2010/main" val="391638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38.3 Kirchhoff's Law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26223" y="990600"/>
            <a:ext cx="4223742" cy="37544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1"/>
            <a:ext cx="3316184" cy="5181600"/>
          </a:xfrm>
        </p:spPr>
        <p:txBody>
          <a:bodyPr/>
          <a:lstStyle/>
          <a:p>
            <a:r>
              <a:rPr lang="en-US" sz="2000" dirty="0"/>
              <a:t>As current flows through a circuit, voltage drops in proportion to amount of resistance in circuit. Most, if not all, of resistance should occur across load, such as bulb in this circuit. All other components and wiring should produce little, if any, voltage drop. If a wire or connection did cause a voltage drop, less voltage would be available to light the bulb and the bulb would be dimmer than normal.</a:t>
            </a:r>
          </a:p>
        </p:txBody>
      </p:sp>
    </p:spTree>
    <p:extLst>
      <p:ext uri="{BB962C8B-B14F-4D97-AF65-F5344CB8AC3E}">
        <p14:creationId xmlns:p14="http://schemas.microsoft.com/office/powerpoint/2010/main" val="1322609900"/>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25414</TotalTime>
  <Words>3222</Words>
  <Application>Microsoft Office PowerPoint</Application>
  <PresentationFormat>On-screen Show (4:3)</PresentationFormat>
  <Paragraphs>240</Paragraphs>
  <Slides>58</Slides>
  <Notes>58</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Series Circuit</vt:lpstr>
      <vt:lpstr>Ohm’s Law and Series Circuits</vt:lpstr>
      <vt:lpstr>Figure 38.1 Series Circuit</vt:lpstr>
      <vt:lpstr>Figure 38.2 Series circuit with 2 bulbs</vt:lpstr>
      <vt:lpstr>Kirchhoff’s Voltage Law</vt:lpstr>
      <vt:lpstr>Figure 38.3 Kirchhoff's Law</vt:lpstr>
      <vt:lpstr>Figure 38.4 Series Circuit 3 Bulbs</vt:lpstr>
      <vt:lpstr>Figure 38.5 Voltmeter </vt:lpstr>
      <vt:lpstr>Frequently Asked Question: Why Check the Voltage Drop Instead of Measuring the Resistance?   </vt:lpstr>
      <vt:lpstr>Question 1: ?</vt:lpstr>
      <vt:lpstr>Answer 1</vt:lpstr>
      <vt:lpstr>Series Circuit Laws</vt:lpstr>
      <vt:lpstr>Figure 38.6 Series with 2 Resistors</vt:lpstr>
      <vt:lpstr>Series Circuit Examples</vt:lpstr>
      <vt:lpstr>Figure 38.7 Series Example 1</vt:lpstr>
      <vt:lpstr>Figure 38.8 Series Example 2</vt:lpstr>
      <vt:lpstr>Figure 38.9 Series Example 3</vt:lpstr>
      <vt:lpstr>Figure 38.10 Series Example 4</vt:lpstr>
      <vt:lpstr>Animation: Series Circuit Law 2 (Animation will automatically start)</vt:lpstr>
      <vt:lpstr>Animation: Series Circuit Law 3 (Animation will automatically start)</vt:lpstr>
      <vt:lpstr>Parallel Circuits</vt:lpstr>
      <vt:lpstr>Kirchhoff’s Current Law</vt:lpstr>
      <vt:lpstr>Figure 38.11 Kirchhoff’s Current Law</vt:lpstr>
      <vt:lpstr>Animation: Parallel Circuit (Animation will automatically start)</vt:lpstr>
      <vt:lpstr>Parallel Circuit Laws</vt:lpstr>
      <vt:lpstr>Figure 38.12 Parallel Circuit Current</vt:lpstr>
      <vt:lpstr>Determining Total Resistance in a Parallel Circuit (1 of 2)</vt:lpstr>
      <vt:lpstr>Determining Total Resistance in a Parallel Circuit (2 of 2)</vt:lpstr>
      <vt:lpstr>Figure 38.13 Parallel 3 Resistances</vt:lpstr>
      <vt:lpstr>Figure 38.14 Two Resistors Parallel</vt:lpstr>
      <vt:lpstr>Figure 38.15 Three Resistors Parallel</vt:lpstr>
      <vt:lpstr>Figure 38.16 3 Resistor Calculation</vt:lpstr>
      <vt:lpstr>Figure 38.17 Three Resistor Example </vt:lpstr>
      <vt:lpstr>Figure 38.18 Equal Resistors</vt:lpstr>
      <vt:lpstr>Parallel Circuit Examples</vt:lpstr>
      <vt:lpstr>Figure 38.19 Example 1</vt:lpstr>
      <vt:lpstr>Figure 38.19 Parallel Example 1</vt:lpstr>
      <vt:lpstr>Figure 38.20 Parallel Example 2</vt:lpstr>
      <vt:lpstr>Figure 38.21 Parallel Example 3</vt:lpstr>
      <vt:lpstr>Figure 38.22 Parallel Example 4</vt:lpstr>
      <vt:lpstr>Animation: Parallel Circuit Law 1 (Animation will automatically start)</vt:lpstr>
      <vt:lpstr>Animation: Parallel Circuit Law 2 (Animation will automatically start)</vt:lpstr>
      <vt:lpstr>Animation: Parallel Circuit Law 3 (Animation will automatically start)</vt:lpstr>
      <vt:lpstr>Question 2: ?</vt:lpstr>
      <vt:lpstr>Answer 2</vt:lpstr>
      <vt:lpstr>Series-Parallel Circuits</vt:lpstr>
      <vt:lpstr>Figure 38.23 Series-Parallel Circuit</vt:lpstr>
      <vt:lpstr>Animation: Series-Parallel Circuits (Animation will automatically start)</vt:lpstr>
      <vt:lpstr>Solving Series-Parallel Circuits</vt:lpstr>
      <vt:lpstr>Figure 38.24 Solving Series-Parallel Circuit Problem</vt:lpstr>
      <vt:lpstr>Figure 38.25 Finding R1</vt:lpstr>
      <vt:lpstr>Question 3: ?</vt:lpstr>
      <vt:lpstr>Answer 3</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41, Automotive Background and Overview</dc:title>
  <dc:subject>2612-Automotive - Core</dc:subject>
  <dc:creator>James D. Halderman</dc:creator>
  <cp:keywords>CONTAINS NOTES</cp:keywords>
  <cp:lastModifiedBy>Glen Plants</cp:lastModifiedBy>
  <cp:revision>4938</cp:revision>
  <dcterms:created xsi:type="dcterms:W3CDTF">2014-07-14T20:04:21Z</dcterms:created>
  <dcterms:modified xsi:type="dcterms:W3CDTF">2023-06-19T16:23:33Z</dcterms:modified>
</cp:coreProperties>
</file>