
<file path=[Content_Types].xml><?xml version="1.0" encoding="utf-8"?>
<Types xmlns="http://schemas.openxmlformats.org/package/2006/content-types">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1286" r:id="rId2"/>
    <p:sldId id="1134" r:id="rId3"/>
    <p:sldId id="1245" r:id="rId4"/>
    <p:sldId id="1289" r:id="rId5"/>
    <p:sldId id="1290" r:id="rId6"/>
    <p:sldId id="1301" r:id="rId7"/>
    <p:sldId id="1267" r:id="rId8"/>
    <p:sldId id="1268" r:id="rId9"/>
    <p:sldId id="1269" r:id="rId10"/>
    <p:sldId id="1302" r:id="rId11"/>
    <p:sldId id="1343" r:id="rId12"/>
    <p:sldId id="1303" r:id="rId13"/>
    <p:sldId id="1270" r:id="rId14"/>
    <p:sldId id="1291" r:id="rId15"/>
    <p:sldId id="1292" r:id="rId16"/>
    <p:sldId id="1293" r:id="rId17"/>
    <p:sldId id="1274" r:id="rId18"/>
    <p:sldId id="1275" r:id="rId19"/>
    <p:sldId id="1278" r:id="rId20"/>
    <p:sldId id="1295" r:id="rId21"/>
    <p:sldId id="1296" r:id="rId22"/>
    <p:sldId id="1297" r:id="rId23"/>
    <p:sldId id="1344" r:id="rId24"/>
    <p:sldId id="1345" r:id="rId25"/>
    <p:sldId id="1346" r:id="rId26"/>
    <p:sldId id="1281" r:id="rId27"/>
    <p:sldId id="1347" r:id="rId28"/>
    <p:sldId id="1298" r:id="rId29"/>
    <p:sldId id="1299" r:id="rId30"/>
    <p:sldId id="1283" r:id="rId31"/>
    <p:sldId id="1284" r:id="rId32"/>
    <p:sldId id="1204" r:id="rId33"/>
    <p:sldId id="1076"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624">
          <p15:clr>
            <a:srgbClr val="A4A3A4"/>
          </p15:clr>
        </p15:guide>
        <p15:guide id="4" orient="horz" pos="3984">
          <p15:clr>
            <a:srgbClr val="A4A3A4"/>
          </p15:clr>
        </p15:guide>
        <p15:guide id="5" orient="horz" pos="384">
          <p15:clr>
            <a:srgbClr val="A4A3A4"/>
          </p15:clr>
        </p15:guide>
        <p15:guide id="6" orient="horz" pos="144">
          <p15:clr>
            <a:srgbClr val="A4A3A4"/>
          </p15:clr>
        </p15:guide>
        <p15:guide id="7" orient="horz" pos="912">
          <p15:clr>
            <a:srgbClr val="A4A3A4"/>
          </p15:clr>
        </p15:guide>
        <p15:guide id="8" pos="288">
          <p15:clr>
            <a:srgbClr val="A4A3A4"/>
          </p15:clr>
        </p15:guide>
        <p15:guide id="9" pos="547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cmAuthor id="2" name="Editorial Integra" initials="CE" lastIdx="3" clrIdx="1"/>
  <p:cmAuthor id="3" name="Author" initials="A"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4EAE4"/>
    <a:srgbClr val="99008C"/>
    <a:srgbClr val="001581"/>
    <a:srgbClr val="82007C"/>
    <a:srgbClr val="96008F"/>
    <a:srgbClr val="595375"/>
    <a:srgbClr val="6B638B"/>
    <a:srgbClr val="000000"/>
    <a:srgbClr val="FDB9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29" autoAdjust="0"/>
    <p:restoredTop sz="91930" autoAdjust="0"/>
  </p:normalViewPr>
  <p:slideViewPr>
    <p:cSldViewPr>
      <p:cViewPr varScale="1">
        <p:scale>
          <a:sx n="105" d="100"/>
          <a:sy n="105" d="100"/>
        </p:scale>
        <p:origin x="1854" y="108"/>
      </p:cViewPr>
      <p:guideLst>
        <p:guide orient="horz" pos="2160"/>
        <p:guide pos="2880"/>
        <p:guide orient="horz" pos="624"/>
        <p:guide orient="horz" pos="3984"/>
        <p:guide orient="horz" pos="384"/>
        <p:guide orient="horz" pos="144"/>
        <p:guide orient="horz" pos="912"/>
        <p:guide pos="288"/>
        <p:guide pos="5472"/>
      </p:guideLst>
    </p:cSldViewPr>
  </p:slideViewPr>
  <p:outlineViewPr>
    <p:cViewPr>
      <p:scale>
        <a:sx n="25" d="100"/>
        <a:sy n="25" d="100"/>
      </p:scale>
      <p:origin x="18" y="244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23-02-18T16:06:38.854" idx="1">
    <p:pos x="10" y="10"/>
    <p:text>NEED CUURENT BOOK COVER IMAGE</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6/19/2023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6/19/2023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 This presentation includes text explanation notes, you can use to teach the course.  When in SLIDE SHOW mode, you RIGHT CLICK and select SHOW PRESENTER VIEW, to use the notes.</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587869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400" b="0" i="0" u="none" strike="noStrike" kern="1200" baseline="0" dirty="0">
                <a:solidFill>
                  <a:schemeClr val="tx1"/>
                </a:solidFill>
                <a:latin typeface="+mn-lt"/>
                <a:ea typeface="+mn-ea"/>
                <a:cs typeface="+mn-cs"/>
              </a:rPr>
              <a:t>An open circuit is any circuit that is </a:t>
            </a:r>
            <a:r>
              <a:rPr lang="en-US" sz="1400" b="0" i="1" u="none" strike="noStrike" kern="1200" baseline="0" dirty="0">
                <a:solidFill>
                  <a:schemeClr val="tx1"/>
                </a:solidFill>
                <a:latin typeface="+mn-lt"/>
                <a:ea typeface="+mn-ea"/>
                <a:cs typeface="+mn-cs"/>
              </a:rPr>
              <a:t>not </a:t>
            </a:r>
            <a:r>
              <a:rPr lang="en-US" sz="1400" b="0" i="0" u="none" strike="noStrike" kern="1200" baseline="0" dirty="0">
                <a:solidFill>
                  <a:schemeClr val="tx1"/>
                </a:solidFill>
                <a:latin typeface="+mn-lt"/>
                <a:ea typeface="+mn-ea"/>
                <a:cs typeface="+mn-cs"/>
              </a:rPr>
              <a:t>complete, or that lacks continuity, such as a broken wire. Open circuits have the following features: </a:t>
            </a:r>
            <a:r>
              <a:rPr lang="en-US" sz="1400" b="0" i="1" u="none" strike="noStrike" kern="1200" baseline="0" dirty="0">
                <a:solidFill>
                  <a:schemeClr val="tx1"/>
                </a:solidFill>
                <a:latin typeface="+mn-lt"/>
                <a:ea typeface="+mn-ea"/>
                <a:cs typeface="+mn-cs"/>
              </a:rPr>
              <a:t>No current at all </a:t>
            </a:r>
            <a:r>
              <a:rPr lang="en-US" sz="1400" b="0" i="0" u="none" strike="noStrike" kern="1200" baseline="0" dirty="0">
                <a:solidFill>
                  <a:schemeClr val="tx1"/>
                </a:solidFill>
                <a:latin typeface="+mn-lt"/>
                <a:ea typeface="+mn-ea"/>
                <a:cs typeface="+mn-cs"/>
              </a:rPr>
              <a:t>flows through an open circuit.  An open circuit may be created by a break in the circuit or by a switch that opens (turns off) the circuit and prevents the flow of current.  In any circuit containing a power load and ground, an opening anywhere in the circuit causes the circuit not to work. A light switch in a home and the headlight switch in a vehicle are examples of devices that open a circuit to control its operation.  A fuse blows (opens) when the current in the circuit exceeds the fuse rating. This stops the current flow to prevent any harm to the components or wiring as a result of the fault.</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29364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11</a:t>
            </a:fld>
            <a:endParaRPr lang="en-US" dirty="0"/>
          </a:p>
        </p:txBody>
      </p:sp>
    </p:spTree>
    <p:extLst>
      <p:ext uri="{BB962C8B-B14F-4D97-AF65-F5344CB8AC3E}">
        <p14:creationId xmlns:p14="http://schemas.microsoft.com/office/powerpoint/2010/main" val="1208064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u="none" dirty="0"/>
              <a:t>SHORT-TO-VOLTAGE If a wire (conductor) or component is</a:t>
            </a:r>
          </a:p>
          <a:p>
            <a:r>
              <a:rPr lang="en-US" sz="1400" b="0" u="none" dirty="0"/>
              <a:t>shorted to voltage, it is commonly referred to as being shorted.</a:t>
            </a:r>
          </a:p>
          <a:p>
            <a:r>
              <a:rPr lang="en-US" sz="1400" b="0" u="none" dirty="0"/>
              <a:t>A short-to-voltage occurs when the power side of one circuit is</a:t>
            </a:r>
          </a:p>
          <a:p>
            <a:r>
              <a:rPr lang="en-US" sz="1400" b="0" u="none" dirty="0"/>
              <a:t>electrically connected to the power side of another circuit. ● SEE</a:t>
            </a:r>
          </a:p>
          <a:p>
            <a:r>
              <a:rPr lang="en-US" sz="1400" b="0" u="none" dirty="0"/>
              <a:t>FIGURE 37–5</a:t>
            </a:r>
            <a:r>
              <a:rPr lang="en-US" sz="1400" b="1" u="sng" dirty="0"/>
              <a:t>.</a:t>
            </a:r>
          </a:p>
          <a:p>
            <a:r>
              <a:rPr lang="en-US" sz="1400" b="1" u="sng" dirty="0"/>
              <a:t>TECH TIP: </a:t>
            </a:r>
            <a:r>
              <a:rPr lang="en-US" sz="1400" b="1" i="0" u="sng" strike="noStrike" kern="1200" baseline="0" dirty="0">
                <a:solidFill>
                  <a:schemeClr val="tx1"/>
                </a:solidFill>
                <a:latin typeface="+mn-lt"/>
                <a:ea typeface="+mn-ea"/>
                <a:cs typeface="+mn-cs"/>
              </a:rPr>
              <a:t>“Open” Is a Four-Letter Word: </a:t>
            </a:r>
            <a:r>
              <a:rPr lang="en-US" sz="1200" b="0" i="0" u="none" strike="noStrike" kern="1200" baseline="0" dirty="0">
                <a:solidFill>
                  <a:schemeClr val="tx1"/>
                </a:solidFill>
                <a:latin typeface="+mn-lt"/>
                <a:ea typeface="+mn-ea"/>
                <a:cs typeface="+mn-cs"/>
              </a:rPr>
              <a:t>An open in a circuit breaks the path of current flow. The open can be any break in the power side, load, or ground side of a circuit. A switch is often used to close and open a circuit to turn it on and off. Just remember, Open = no current flow Closed = current flow Trying to locate an open circuit in a vehicle is often difficult and may cause the technician to use other four-letter words, such as “HELP”!</a:t>
            </a:r>
          </a:p>
          <a:p>
            <a:endParaRPr lang="en-US" sz="1200" b="0" i="0" u="none" strike="noStrike" kern="1200" baseline="0" dirty="0">
              <a:solidFill>
                <a:schemeClr val="tx1"/>
              </a:solidFill>
              <a:latin typeface="+mn-lt"/>
              <a:ea typeface="+mn-ea"/>
              <a:cs typeface="+mn-cs"/>
            </a:endParaRPr>
          </a:p>
          <a:p>
            <a:r>
              <a:rPr lang="en-US" sz="1400" b="1" i="0" u="sng" strike="noStrike" kern="1200" baseline="0" dirty="0">
                <a:solidFill>
                  <a:schemeClr val="tx1"/>
                </a:solidFill>
                <a:latin typeface="+mn-lt"/>
                <a:ea typeface="+mn-ea"/>
                <a:cs typeface="+mn-cs"/>
              </a:rPr>
              <a:t>CASE STUDY: The Short-to-Voltage Story</a:t>
            </a:r>
          </a:p>
          <a:p>
            <a:r>
              <a:rPr lang="en-US" sz="1400" b="0" i="0" u="none" strike="noStrike" kern="1200" baseline="0" dirty="0">
                <a:solidFill>
                  <a:schemeClr val="tx1"/>
                </a:solidFill>
                <a:latin typeface="+mn-lt"/>
                <a:ea typeface="+mn-ea"/>
                <a:cs typeface="+mn-cs"/>
              </a:rPr>
              <a:t>A technician was working on a Chevrolet pickup truck with the following unusual electrical problems:</a:t>
            </a:r>
          </a:p>
          <a:p>
            <a:pPr marL="285750" indent="-285750">
              <a:buFont typeface="Arial" panose="020B0604020202020204" pitchFamily="34" charset="0"/>
              <a:buChar char="•"/>
            </a:pPr>
            <a:r>
              <a:rPr lang="en-US" sz="1400" b="0" i="0" u="none" strike="noStrike" kern="1200" baseline="0" dirty="0">
                <a:solidFill>
                  <a:schemeClr val="tx1"/>
                </a:solidFill>
                <a:latin typeface="+mn-lt"/>
                <a:ea typeface="+mn-ea"/>
                <a:cs typeface="+mn-cs"/>
              </a:rPr>
              <a:t>When the brake pedal was depressed, the dash light and the side marker lights would light.</a:t>
            </a:r>
          </a:p>
          <a:p>
            <a:pPr marL="285750" indent="-285750">
              <a:buFont typeface="Arial" panose="020B0604020202020204" pitchFamily="34" charset="0"/>
              <a:buChar char="•"/>
            </a:pPr>
            <a:r>
              <a:rPr lang="en-US" sz="1400" b="0" i="0" u="none" strike="noStrike" kern="1200" baseline="0" dirty="0">
                <a:solidFill>
                  <a:schemeClr val="tx1"/>
                </a:solidFill>
                <a:latin typeface="+mn-lt"/>
                <a:ea typeface="+mn-ea"/>
                <a:cs typeface="+mn-cs"/>
              </a:rPr>
              <a:t>The turn signals caused all lights to blink and the fuel gauge needle to bounce up and down.</a:t>
            </a:r>
          </a:p>
          <a:p>
            <a:pPr marL="285750" indent="-285750">
              <a:buFont typeface="Arial" panose="020B0604020202020204" pitchFamily="34" charset="0"/>
              <a:buChar char="•"/>
            </a:pPr>
            <a:r>
              <a:rPr lang="en-US" sz="1400" b="0" i="0" u="none" strike="noStrike" kern="1200" baseline="0" dirty="0">
                <a:solidFill>
                  <a:schemeClr val="tx1"/>
                </a:solidFill>
                <a:latin typeface="+mn-lt"/>
                <a:ea typeface="+mn-ea"/>
                <a:cs typeface="+mn-cs"/>
              </a:rPr>
              <a:t>When the brake lights were on, the front parking lights also came on.</a:t>
            </a:r>
          </a:p>
          <a:p>
            <a:r>
              <a:rPr lang="en-US" sz="1200" b="0" i="0" u="none" strike="noStrike" kern="1200" baseline="0" dirty="0">
                <a:solidFill>
                  <a:schemeClr val="tx1"/>
                </a:solidFill>
                <a:latin typeface="+mn-lt"/>
                <a:ea typeface="+mn-ea"/>
                <a:cs typeface="+mn-cs"/>
              </a:rPr>
              <a:t>NOTE: Using a single-filament bulb (such as a #1156) in the place of a dual-filament bulb (such as a #1157) could also cause many of these same problems.</a:t>
            </a:r>
          </a:p>
          <a:p>
            <a:r>
              <a:rPr lang="en-US" sz="1200" b="0" i="0" u="none" strike="noStrike" kern="1200" baseline="0" dirty="0">
                <a:solidFill>
                  <a:schemeClr val="tx1"/>
                </a:solidFill>
                <a:latin typeface="+mn-lt"/>
                <a:ea typeface="+mn-ea"/>
                <a:cs typeface="+mn-cs"/>
              </a:rPr>
              <a:t>Because most of the trouble occurred when the brake pedal was depressed, the technician decided to trace all the wires in the brake light circuit. The technician discovered the problem near the exhaust system. A small hole in the tailpipe (after the muffler) directed hot exhaust gases to the wiring harness containing all of the wires for circuits at the rear of the truck. The heat had melted the insulation and caused most of the wires to touch. Whenever one circuit was activated (such as when the brake pedal was applied), the current had a complete path to several other circuits. A fuse did not blow because there was enough resistance in the circuits being energized, so the current (in amperes) was too low to blow any fuses.</a:t>
            </a:r>
          </a:p>
          <a:p>
            <a:r>
              <a:rPr lang="en-US" sz="1400" b="1" i="0" u="none" strike="noStrike" kern="1200" baseline="0" dirty="0">
                <a:solidFill>
                  <a:schemeClr val="tx1"/>
                </a:solidFill>
                <a:latin typeface="+mn-lt"/>
                <a:ea typeface="+mn-ea"/>
                <a:cs typeface="+mn-cs"/>
              </a:rPr>
              <a:t>Summary:</a:t>
            </a:r>
          </a:p>
          <a:p>
            <a:r>
              <a:rPr lang="en-US" sz="1400" b="1" i="0" u="none" strike="noStrike" kern="1200" baseline="0" dirty="0">
                <a:solidFill>
                  <a:schemeClr val="tx1"/>
                </a:solidFill>
                <a:latin typeface="+mn-lt"/>
                <a:ea typeface="+mn-ea"/>
                <a:cs typeface="+mn-cs"/>
              </a:rPr>
              <a:t>Complaint—Customer stated that the truck lights were doing strange things when the brake pedal was depressed.</a:t>
            </a:r>
          </a:p>
          <a:p>
            <a:r>
              <a:rPr lang="en-US" sz="1400" b="1" i="0" u="none" strike="noStrike" kern="1200" baseline="0" dirty="0">
                <a:solidFill>
                  <a:schemeClr val="tx1"/>
                </a:solidFill>
                <a:latin typeface="+mn-lt"/>
                <a:ea typeface="+mn-ea"/>
                <a:cs typeface="+mn-cs"/>
              </a:rPr>
              <a:t>Cause—Melted wires caused by a small hole in the exhaust was found during a visual inspection.</a:t>
            </a:r>
          </a:p>
          <a:p>
            <a:r>
              <a:rPr lang="en-US" sz="1400" b="1" i="0" u="none" strike="noStrike" kern="1200" baseline="0" dirty="0">
                <a:solidFill>
                  <a:schemeClr val="tx1"/>
                </a:solidFill>
                <a:latin typeface="+mn-lt"/>
                <a:ea typeface="+mn-ea"/>
                <a:cs typeface="+mn-cs"/>
              </a:rPr>
              <a:t>Correction—Performing a wire repair and fixing the exhaust leak corrected the customer concern.</a:t>
            </a: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12</a:t>
            </a:fld>
            <a:endParaRPr lang="en-US" dirty="0"/>
          </a:p>
        </p:txBody>
      </p:sp>
    </p:spTree>
    <p:extLst>
      <p:ext uri="{BB962C8B-B14F-4D97-AF65-F5344CB8AC3E}">
        <p14:creationId xmlns:p14="http://schemas.microsoft.com/office/powerpoint/2010/main" val="3669134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13</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467655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092488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400" b="1" i="0" u="sng" strike="noStrike" cap="none" dirty="0">
                <a:solidFill>
                  <a:schemeClr val="dk1"/>
                </a:solidFill>
                <a:latin typeface="+mn-lt"/>
                <a:ea typeface="Arial"/>
                <a:cs typeface="Arial"/>
                <a:sym typeface="Arial"/>
              </a:rPr>
              <a:t>TECH TIP: Think of a Waterwheel: </a:t>
            </a:r>
            <a:r>
              <a:rPr lang="en-US" sz="1400" b="0" i="0" u="none" strike="noStrike" cap="none" dirty="0">
                <a:solidFill>
                  <a:schemeClr val="dk1"/>
                </a:solidFill>
                <a:latin typeface="+mn-lt"/>
                <a:ea typeface="Arial"/>
                <a:cs typeface="Arial"/>
                <a:sym typeface="Arial"/>
              </a:rPr>
              <a:t>A beginner technician cleaned the positive terminal of the battery when the starter was cranking the engine slowly. When questioned by the shop supervisor as to why only the positive post had been cleaned, the technician responded that the negative terminal was “only a ground.” The supervisor reminded the technician that the current, in amperes, is constant throughout a series circuit (such as the cranking motor circuit). If 200 amperes leave the positive post of the battery, then 200 amperes must return to the battery through the negative post.  The technician could not understand how electricity can do work (crank an engine), </a:t>
            </a:r>
            <a:r>
              <a:rPr lang="en-US" sz="1400" b="1" i="0" u="sng" strike="noStrike" cap="none" dirty="0">
                <a:solidFill>
                  <a:schemeClr val="dk1"/>
                </a:solidFill>
                <a:latin typeface="+mn-lt"/>
                <a:ea typeface="Arial"/>
                <a:cs typeface="Arial"/>
                <a:sym typeface="Arial"/>
              </a:rPr>
              <a:t>yet return the same amount of current, in amperes, as left the battery</a:t>
            </a:r>
            <a:r>
              <a:rPr lang="en-US" sz="1400" b="0" i="0" u="none" strike="noStrike" cap="none" dirty="0">
                <a:solidFill>
                  <a:schemeClr val="dk1"/>
                </a:solidFill>
                <a:latin typeface="+mn-lt"/>
                <a:ea typeface="Arial"/>
                <a:cs typeface="Arial"/>
                <a:sym typeface="Arial"/>
              </a:rPr>
              <a:t>. The shop supervisor explained that even though the current is constant throughout the circuit, the voltage (electrical pressure or potential) drops to zero in the circuit. To explain further, the shop supervisor drew a waterwheel. ● SEE FIGURE 37–8.  As water drops from a higher level to a lower level, high potential energy (or voltage) is used to turn</a:t>
            </a:r>
          </a:p>
          <a:p>
            <a:pPr marL="0" marR="0" lvl="0" indent="0" algn="l" rtl="0">
              <a:lnSpc>
                <a:spcPct val="100000"/>
              </a:lnSpc>
              <a:spcBef>
                <a:spcPts val="0"/>
              </a:spcBef>
              <a:spcAft>
                <a:spcPts val="0"/>
              </a:spcAft>
              <a:buClr>
                <a:schemeClr val="dk1"/>
              </a:buClr>
              <a:buSzPct val="25000"/>
              <a:buFont typeface="Arial"/>
              <a:buNone/>
            </a:pPr>
            <a:r>
              <a:rPr lang="en-US" sz="1400" b="0" i="0" u="none" strike="noStrike" cap="none" dirty="0">
                <a:solidFill>
                  <a:schemeClr val="dk1"/>
                </a:solidFill>
                <a:latin typeface="+mn-lt"/>
                <a:ea typeface="Arial"/>
                <a:cs typeface="Arial"/>
                <a:sym typeface="Arial"/>
              </a:rPr>
              <a:t>the waterwheel and results in low potential energy (or lower voltage). The same amount of water (or amperes) reaches the pond under the waterwheel as</a:t>
            </a:r>
          </a:p>
          <a:p>
            <a:pPr marL="0" marR="0" lvl="0" indent="0" algn="l" rtl="0">
              <a:lnSpc>
                <a:spcPct val="100000"/>
              </a:lnSpc>
              <a:spcBef>
                <a:spcPts val="0"/>
              </a:spcBef>
              <a:spcAft>
                <a:spcPts val="0"/>
              </a:spcAft>
              <a:buClr>
                <a:schemeClr val="dk1"/>
              </a:buClr>
              <a:buSzPct val="25000"/>
              <a:buFont typeface="Arial"/>
              <a:buNone/>
            </a:pPr>
            <a:r>
              <a:rPr lang="en-US" sz="1400" b="0" i="0" u="none" strike="noStrike" cap="none" dirty="0">
                <a:solidFill>
                  <a:schemeClr val="dk1"/>
                </a:solidFill>
                <a:latin typeface="+mn-lt"/>
                <a:ea typeface="Arial"/>
                <a:cs typeface="Arial"/>
                <a:sym typeface="Arial"/>
              </a:rPr>
              <a:t>started in the fall above the waterwheel. As current (amperes) flows through a conductor, it performs work in the circuit (turns the waterwheel) while its voltage</a:t>
            </a:r>
          </a:p>
          <a:p>
            <a:pPr marL="0" marR="0" lvl="0" indent="0" algn="l" rtl="0">
              <a:lnSpc>
                <a:spcPct val="100000"/>
              </a:lnSpc>
              <a:spcBef>
                <a:spcPts val="0"/>
              </a:spcBef>
              <a:spcAft>
                <a:spcPts val="0"/>
              </a:spcAft>
              <a:buClr>
                <a:schemeClr val="dk1"/>
              </a:buClr>
              <a:buSzPct val="25000"/>
              <a:buFont typeface="Arial"/>
              <a:buNone/>
            </a:pPr>
            <a:r>
              <a:rPr lang="en-US" sz="1400" b="0" i="0" u="none" strike="noStrike" cap="none" dirty="0">
                <a:solidFill>
                  <a:schemeClr val="dk1"/>
                </a:solidFill>
                <a:latin typeface="+mn-lt"/>
                <a:ea typeface="Arial"/>
                <a:cs typeface="Arial"/>
                <a:sym typeface="Arial"/>
              </a:rPr>
              <a:t>(potential) drops.</a:t>
            </a:r>
            <a:endParaRPr sz="14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88416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17</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18</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19</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1396305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4009775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7193230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23</a:t>
            </a:fld>
            <a:endParaRPr lang="en-US" dirty="0"/>
          </a:p>
        </p:txBody>
      </p:sp>
    </p:spTree>
    <p:extLst>
      <p:ext uri="{BB962C8B-B14F-4D97-AF65-F5344CB8AC3E}">
        <p14:creationId xmlns:p14="http://schemas.microsoft.com/office/powerpoint/2010/main" val="12080640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24</a:t>
            </a:fld>
            <a:endParaRPr lang="en-US" dirty="0"/>
          </a:p>
        </p:txBody>
      </p:sp>
    </p:spTree>
    <p:extLst>
      <p:ext uri="{BB962C8B-B14F-4D97-AF65-F5344CB8AC3E}">
        <p14:creationId xmlns:p14="http://schemas.microsoft.com/office/powerpoint/2010/main" val="12080640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25</a:t>
            </a:fld>
            <a:endParaRPr lang="en-US" dirty="0"/>
          </a:p>
        </p:txBody>
      </p:sp>
    </p:spTree>
    <p:extLst>
      <p:ext uri="{BB962C8B-B14F-4D97-AF65-F5344CB8AC3E}">
        <p14:creationId xmlns:p14="http://schemas.microsoft.com/office/powerpoint/2010/main" val="12080640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26</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27</a:t>
            </a:fld>
            <a:endParaRPr lang="en-US" dirty="0"/>
          </a:p>
        </p:txBody>
      </p:sp>
    </p:spTree>
    <p:extLst>
      <p:ext uri="{BB962C8B-B14F-4D97-AF65-F5344CB8AC3E}">
        <p14:creationId xmlns:p14="http://schemas.microsoft.com/office/powerpoint/2010/main" val="12080640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1" i="0" u="none" strike="noStrike" cap="none" dirty="0">
                <a:solidFill>
                  <a:schemeClr val="dk1"/>
                </a:solidFill>
                <a:latin typeface="+mn-lt"/>
                <a:ea typeface="Arial"/>
                <a:cs typeface="Arial"/>
                <a:sym typeface="Arial"/>
              </a:rPr>
              <a:t>TECH TIP: </a:t>
            </a:r>
            <a:r>
              <a:rPr lang="en-US" sz="1400" b="1" i="0" u="none" strike="noStrike" kern="1200" baseline="0" dirty="0">
                <a:solidFill>
                  <a:schemeClr val="tx1"/>
                </a:solidFill>
                <a:latin typeface="+mn-lt"/>
                <a:ea typeface="+mn-ea"/>
                <a:cs typeface="+mn-cs"/>
              </a:rPr>
              <a:t>Wattage Increases by the Square of the Voltage </a:t>
            </a:r>
            <a:r>
              <a:rPr lang="en-US" sz="1200" b="0" i="0" u="none" strike="noStrike" kern="1200" baseline="0" dirty="0">
                <a:solidFill>
                  <a:schemeClr val="tx1"/>
                </a:solidFill>
                <a:latin typeface="+mn-lt"/>
                <a:ea typeface="+mn-ea"/>
                <a:cs typeface="+mn-cs"/>
              </a:rPr>
              <a:t>The brightness of a lightbulb, such as an automotive headlight or courtesy light, depends on the number of watts available. The watt is the unit by which electrical power is measured. If the battery voltage drops, even slightly, the light becomes noticeably dimmer. The formula for calculating power (P) in watts is P = I × E. This can also be expressed as Watts = Amps × Volts. </a:t>
            </a:r>
          </a:p>
          <a:p>
            <a:r>
              <a:rPr lang="en-US" sz="1200" b="0" i="0" u="none" strike="noStrike" kern="1200" baseline="0" dirty="0">
                <a:solidFill>
                  <a:schemeClr val="tx1"/>
                </a:solidFill>
                <a:latin typeface="+mn-lt"/>
                <a:ea typeface="+mn-ea"/>
                <a:cs typeface="+mn-cs"/>
              </a:rPr>
              <a:t>According to Ohm’s law, See page 428</a:t>
            </a:r>
            <a:endParaRPr lang="en-US" sz="1200" b="0" i="0" u="none" strike="noStrike" kern="1200" baseline="3000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117978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776157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30</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31</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32</a:t>
            </a:fld>
            <a:endParaRPr lang="en-US" dirty="0"/>
          </a:p>
        </p:txBody>
      </p:sp>
    </p:spTree>
    <p:extLst>
      <p:ext uri="{BB962C8B-B14F-4D97-AF65-F5344CB8AC3E}">
        <p14:creationId xmlns:p14="http://schemas.microsoft.com/office/powerpoint/2010/main" val="23455084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53890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161884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370546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387654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7</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8</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9</a:t>
            </a:fld>
            <a:endParaRPr lang="en-US" dirty="0"/>
          </a:p>
        </p:txBody>
      </p:sp>
    </p:spTree>
    <p:extLst>
      <p:ext uri="{BB962C8B-B14F-4D97-AF65-F5344CB8AC3E}">
        <p14:creationId xmlns:p14="http://schemas.microsoft.com/office/powerpoint/2010/main" val="1468421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spAutoFit/>
          </a:bodyPr>
          <a:lstStyle>
            <a:lvl1pPr>
              <a:defRPr sz="3600">
                <a:latin typeface="+mj-lt"/>
              </a:defRPr>
            </a:lvl1pPr>
          </a:lstStyle>
          <a:p>
            <a:r>
              <a:rPr lang="en-US" dirty="0"/>
              <a:t>Click to edit Master title style</a:t>
            </a:r>
          </a:p>
        </p:txBody>
      </p:sp>
      <p:sp>
        <p:nvSpPr>
          <p:cNvPr id="3" name="Content Placeholder 2"/>
          <p:cNvSpPr>
            <a:spLocks noGrp="1"/>
          </p:cNvSpPr>
          <p:nvPr>
            <p:ph idx="1"/>
          </p:nvPr>
        </p:nvSpPr>
        <p:spPr/>
        <p:txBody>
          <a:bodyPr>
            <a:spAutoFit/>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Tree>
    <p:extLst>
      <p:ext uri="{BB962C8B-B14F-4D97-AF65-F5344CB8AC3E}">
        <p14:creationId xmlns:p14="http://schemas.microsoft.com/office/powerpoint/2010/main" val="1210909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98_Learning Objectives">
    <p:spTree>
      <p:nvGrpSpPr>
        <p:cNvPr id="1" name="Shape 47"/>
        <p:cNvGrpSpPr/>
        <p:nvPr/>
      </p:nvGrpSpPr>
      <p:grpSpPr>
        <a:xfrm>
          <a:off x="0" y="0"/>
          <a:ext cx="0" cy="0"/>
          <a:chOff x="0" y="0"/>
          <a:chExt cx="0" cy="0"/>
        </a:xfrm>
      </p:grpSpPr>
    </p:spTree>
    <p:extLst>
      <p:ext uri="{BB962C8B-B14F-4D97-AF65-F5344CB8AC3E}">
        <p14:creationId xmlns:p14="http://schemas.microsoft.com/office/powerpoint/2010/main" val="2526235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46331"/>
          </a:xfrm>
          <a:prstGeom prst="rect">
            <a:avLst/>
          </a:prstGeom>
          <a:noFill/>
          <a:ln>
            <a:noFill/>
          </a:ln>
        </p:spPr>
        <p:txBody>
          <a:bodyPr lIns="0" tIns="45720" rIns="0" bIns="45720"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816429"/>
            <a:ext cx="8229600" cy="400110"/>
          </a:xfrm>
          <a:prstGeom prst="rect">
            <a:avLst/>
          </a:prstGeom>
          <a:noFill/>
          <a:ln>
            <a:noFill/>
          </a:ln>
        </p:spPr>
        <p:txBody>
          <a:bodyPr lIns="0" tIns="45720" rIns="0" bIns="45720"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a16="http://schemas.microsoft.com/office/drawing/2014/main" id="{6EE677B9-EC76-47FA-B8D6-49D033518C61}"/>
              </a:ext>
            </a:extLst>
          </p:cNvPr>
          <p:cNvSpPr>
            <a:spLocks noGrp="1"/>
          </p:cNvSpPr>
          <p:nvPr>
            <p:ph sz="quarter" idx="13" hasCustomPrompt="1"/>
          </p:nvPr>
        </p:nvSpPr>
        <p:spPr>
          <a:xfrm>
            <a:off x="457200" y="1600200"/>
            <a:ext cx="4397375" cy="4525963"/>
          </a:xfrm>
        </p:spPr>
        <p:txBody>
          <a:bodyPr/>
          <a:lstStyle>
            <a:lvl1pPr marL="101600" indent="0">
              <a:buNone/>
              <a:defRPr/>
            </a:lvl1pPr>
          </a:lstStyle>
          <a:p>
            <a:pPr lvl="0"/>
            <a:r>
              <a:rPr lang="en-US" dirty="0"/>
              <a:t>Image of front cover</a:t>
            </a:r>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buNone/>
              <a:defRPr sz="3000"/>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2873375"/>
          </a:xfrm>
        </p:spPr>
        <p:txBody>
          <a:bodyPr/>
          <a:lstStyle>
            <a:lvl1pPr marL="101600" indent="0">
              <a:buNone/>
              <a:defRPr sz="2200"/>
            </a:lvl1pPr>
          </a:lstStyle>
          <a:p>
            <a:pPr lvl="0"/>
            <a:r>
              <a:rPr lang="en-US" dirty="0"/>
              <a:t>Chapter name</a:t>
            </a:r>
          </a:p>
        </p:txBody>
      </p:sp>
      <p:sp>
        <p:nvSpPr>
          <p:cNvPr id="2" name="Rectangle 1"/>
          <p:cNvSpPr/>
          <p:nvPr userDrawn="1"/>
        </p:nvSpPr>
        <p:spPr>
          <a:xfrm>
            <a:off x="3810000" y="6400801"/>
            <a:ext cx="5029200" cy="380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n>
                <a:noFill/>
              </a:ln>
            </a:endParaRPr>
          </a:p>
        </p:txBody>
      </p:sp>
    </p:spTree>
    <p:extLst>
      <p:ext uri="{BB962C8B-B14F-4D97-AF65-F5344CB8AC3E}">
        <p14:creationId xmlns:p14="http://schemas.microsoft.com/office/powerpoint/2010/main" val="1050688736"/>
      </p:ext>
    </p:extLst>
  </p:cSld>
  <p:clrMapOvr>
    <a:masterClrMapping/>
  </p:clrMapOvr>
  <p:extLst>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Figure + Caption">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14F033AD-BE5C-406D-991C-6AC56003E70C}"/>
              </a:ext>
            </a:extLst>
          </p:cNvPr>
          <p:cNvSpPr>
            <a:spLocks noGrp="1"/>
          </p:cNvSpPr>
          <p:nvPr>
            <p:ph type="title" hasCustomPrompt="1"/>
          </p:nvPr>
        </p:nvSpPr>
        <p:spPr>
          <a:xfrm>
            <a:off x="457200" y="666319"/>
            <a:ext cx="8229600" cy="646331"/>
          </a:xfrm>
        </p:spPr>
        <p:txBody>
          <a:bodyPr lIns="0" tIns="45720" rIns="0" bIns="45720">
            <a:spAutoFit/>
          </a:bodyPr>
          <a:lstStyle>
            <a:lvl1pPr>
              <a:defRPr sz="3600">
                <a:latin typeface="+mj-lt"/>
              </a:defRPr>
            </a:lvl1pPr>
          </a:lstStyle>
          <a:p>
            <a:r>
              <a:rPr lang="en-US" dirty="0"/>
              <a:t>Click to add figure number and title</a:t>
            </a:r>
          </a:p>
        </p:txBody>
      </p:sp>
      <p:sp>
        <p:nvSpPr>
          <p:cNvPr id="7" name="Content Placeholder 6">
            <a:extLst>
              <a:ext uri="{FF2B5EF4-FFF2-40B4-BE49-F238E27FC236}">
                <a16:creationId xmlns:a16="http://schemas.microsoft.com/office/drawing/2014/main" id="{9E6B7D3D-89C9-4133-8D8A-D779EB3D311D}"/>
              </a:ext>
            </a:extLst>
          </p:cNvPr>
          <p:cNvSpPr>
            <a:spLocks noGrp="1"/>
          </p:cNvSpPr>
          <p:nvPr>
            <p:ph sz="quarter" idx="13" hasCustomPrompt="1"/>
          </p:nvPr>
        </p:nvSpPr>
        <p:spPr>
          <a:xfrm>
            <a:off x="457200" y="1481138"/>
            <a:ext cx="4484688" cy="3754437"/>
          </a:xfrm>
        </p:spPr>
        <p:txBody>
          <a:bodyPr/>
          <a:lstStyle>
            <a:lvl1pPr>
              <a:defRPr/>
            </a:lvl1pPr>
          </a:lstStyle>
          <a:p>
            <a:pPr lvl="0"/>
            <a:r>
              <a:rPr lang="en-US" dirty="0"/>
              <a:t>Figure</a:t>
            </a:r>
          </a:p>
        </p:txBody>
      </p:sp>
      <p:sp>
        <p:nvSpPr>
          <p:cNvPr id="12" name="Content Placeholder 11">
            <a:extLst>
              <a:ext uri="{FF2B5EF4-FFF2-40B4-BE49-F238E27FC236}">
                <a16:creationId xmlns:a16="http://schemas.microsoft.com/office/drawing/2014/main" id="{5CAF3FDC-1BE7-4A19-A3D7-02B55407B90B}"/>
              </a:ext>
            </a:extLst>
          </p:cNvPr>
          <p:cNvSpPr>
            <a:spLocks noGrp="1"/>
          </p:cNvSpPr>
          <p:nvPr>
            <p:ph sz="quarter" idx="15" hasCustomPrompt="1"/>
          </p:nvPr>
        </p:nvSpPr>
        <p:spPr>
          <a:xfrm>
            <a:off x="5048250" y="1481138"/>
            <a:ext cx="3638550" cy="338554"/>
          </a:xfrm>
        </p:spPr>
        <p:txBody>
          <a:bodyPr lIns="0" tIns="45720" rIns="0" bIns="45720">
            <a:spAutoFit/>
          </a:bodyPr>
          <a:lstStyle/>
          <a:p>
            <a:pPr lvl="0"/>
            <a:r>
              <a:rPr lang="en-US" dirty="0"/>
              <a:t>Click to add text</a:t>
            </a:r>
          </a:p>
        </p:txBody>
      </p:sp>
      <p:sp>
        <p:nvSpPr>
          <p:cNvPr id="8" name="Content Placeholder 7">
            <a:extLst>
              <a:ext uri="{FF2B5EF4-FFF2-40B4-BE49-F238E27FC236}">
                <a16:creationId xmlns:a16="http://schemas.microsoft.com/office/drawing/2014/main" id="{BF40E849-7663-4A75-9BC8-012C23AC44DF}"/>
              </a:ext>
            </a:extLst>
          </p:cNvPr>
          <p:cNvSpPr>
            <a:spLocks noGrp="1"/>
          </p:cNvSpPr>
          <p:nvPr>
            <p:ph sz="quarter" idx="14" hasCustomPrompt="1"/>
          </p:nvPr>
        </p:nvSpPr>
        <p:spPr>
          <a:xfrm>
            <a:off x="457200" y="5343525"/>
            <a:ext cx="8229600" cy="338554"/>
          </a:xfrm>
        </p:spPr>
        <p:txBody>
          <a:bodyPr lIns="0" tIns="45720" rIns="0" bIns="45720">
            <a:spAutoFit/>
          </a:bodyPr>
          <a:lstStyle>
            <a:lvl1pPr>
              <a:defRPr/>
            </a:lvl1pPr>
          </a:lstStyle>
          <a:p>
            <a:pPr lvl="0"/>
            <a:r>
              <a:rPr lang="en-US" dirty="0"/>
              <a:t>Caption</a:t>
            </a:r>
          </a:p>
        </p:txBody>
      </p:sp>
    </p:spTree>
    <p:extLst>
      <p:ext uri="{BB962C8B-B14F-4D97-AF65-F5344CB8AC3E}">
        <p14:creationId xmlns:p14="http://schemas.microsoft.com/office/powerpoint/2010/main" val="36163430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66321"/>
            <a:ext cx="8229600" cy="646331"/>
          </a:xfrm>
          <a:prstGeom prst="rect">
            <a:avLst/>
          </a:prstGeom>
        </p:spPr>
        <p:txBody>
          <a:bodyPr vert="horz" lIns="0" tIns="45720" rIns="0" bIns="45720" rtlCol="0" anchor="t" anchorCtr="0">
            <a:spAutoFit/>
          </a:bodyPr>
          <a:lstStyle/>
          <a:p>
            <a:r>
              <a:rPr lang="en-US" dirty="0"/>
              <a:t>Click to edit Master title style</a:t>
            </a:r>
          </a:p>
        </p:txBody>
      </p:sp>
      <p:sp>
        <p:nvSpPr>
          <p:cNvPr id="3" name="Text Placeholder 2"/>
          <p:cNvSpPr>
            <a:spLocks noGrp="1"/>
          </p:cNvSpPr>
          <p:nvPr>
            <p:ph type="body" idx="1"/>
          </p:nvPr>
        </p:nvSpPr>
        <p:spPr>
          <a:xfrm>
            <a:off x="457200" y="1600200"/>
            <a:ext cx="8229600" cy="2769989"/>
          </a:xfrm>
          <a:prstGeom prst="rect">
            <a:avLst/>
          </a:prstGeom>
        </p:spPr>
        <p:txBody>
          <a:bodyPr vert="horz" lIns="0" tIns="45720" rIns="0" bIns="4572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TextBox 8"/>
          <p:cNvSpPr txBox="1"/>
          <p:nvPr userDrawn="1"/>
        </p:nvSpPr>
        <p:spPr>
          <a:xfrm>
            <a:off x="1618114" y="6378267"/>
            <a:ext cx="7162800" cy="276999"/>
          </a:xfrm>
          <a:prstGeom prst="rect">
            <a:avLst/>
          </a:prstGeom>
          <a:noFill/>
        </p:spPr>
        <p:txBody>
          <a:bodyPr wrap="square" rtlCol="0">
            <a:spAutoFit/>
          </a:bodyPr>
          <a:lstStyle/>
          <a:p>
            <a:pPr marL="101600" algn="r"/>
            <a:r>
              <a:rPr lang="en-IN" altLang="en-US" sz="1200" dirty="0">
                <a:solidFill>
                  <a:schemeClr val="tx1"/>
                </a:solidFill>
                <a:latin typeface="Verdana"/>
                <a:ea typeface="Verdana" panose="020B0604030504040204" pitchFamily="34" charset="0"/>
                <a:cs typeface="Verdana" panose="020B0604030504040204" pitchFamily="34" charset="0"/>
              </a:rPr>
              <a:t>Copyright © </a:t>
            </a:r>
            <a:r>
              <a:rPr lang="en-US" sz="1200" dirty="0">
                <a:latin typeface="Verdana" panose="020B0604030504040204" pitchFamily="34" charset="0"/>
                <a:ea typeface="Verdana" panose="020B0604030504040204" pitchFamily="34" charset="0"/>
                <a:cs typeface="Verdana" panose="020B0604030504040204" pitchFamily="34" charset="0"/>
              </a:rPr>
              <a:t>2023</a:t>
            </a:r>
            <a:r>
              <a:rPr lang="en-IN" altLang="en-US" sz="1200" dirty="0">
                <a:solidFill>
                  <a:schemeClr val="tx1"/>
                </a:solidFill>
                <a:latin typeface="Verdana"/>
                <a:ea typeface="Verdana" panose="020B0604030504040204" pitchFamily="34" charset="0"/>
                <a:cs typeface="Verdana" panose="020B0604030504040204" pitchFamily="34" charset="0"/>
              </a:rPr>
              <a:t> Pearson Education, Inc. All Rights Reserved</a:t>
            </a:r>
          </a:p>
        </p:txBody>
      </p:sp>
      <p:pic>
        <p:nvPicPr>
          <p:cNvPr id="10" name="Picture 9" descr="Pearson Logo"/>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50" r:id="rId1"/>
    <p:sldLayoutId id="2147483665" r:id="rId2"/>
    <p:sldLayoutId id="2147483667" r:id="rId3"/>
    <p:sldLayoutId id="2147483668" r:id="rId4"/>
  </p:sldLayoutIdLst>
  <p:txStyles>
    <p:titleStyle>
      <a:lvl1pPr algn="l" defTabSz="914400" rtl="0" eaLnBrk="1" latinLnBrk="0" hangingPunct="1">
        <a:lnSpc>
          <a:spcPct val="100000"/>
        </a:lnSpc>
        <a:spcBef>
          <a:spcPct val="0"/>
        </a:spcBef>
        <a:buNone/>
        <a:defRPr sz="3600" b="1" kern="1200">
          <a:solidFill>
            <a:srgbClr val="007FA3"/>
          </a:solidFill>
          <a:latin typeface="+mj-lt"/>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7.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14.pn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3.mp4"/><Relationship Id="rId1" Type="http://schemas.microsoft.com/office/2007/relationships/media" Target="../media/media3.mp4"/><Relationship Id="rId5" Type="http://schemas.openxmlformats.org/officeDocument/2006/relationships/image" Target="../media/image15.pn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4.mp4"/><Relationship Id="rId1" Type="http://schemas.microsoft.com/office/2007/relationships/media" Target="../media/media4.mp4"/><Relationship Id="rId5" Type="http://schemas.openxmlformats.org/officeDocument/2006/relationships/image" Target="../media/image16.png"/><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5.mp4"/><Relationship Id="rId1" Type="http://schemas.microsoft.com/office/2007/relationships/media" Target="../media/media5.mp4"/><Relationship Id="rId5" Type="http://schemas.openxmlformats.org/officeDocument/2006/relationships/image" Target="../media/image17.png"/><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jameshalderman.com/a6_vid_lib_page/"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hyperlink" Target="https://jameshalderman.com/a6_anim_lib_page/"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98728-A241-43F4-95FF-6C49FEEA0911}"/>
              </a:ext>
            </a:extLst>
          </p:cNvPr>
          <p:cNvSpPr>
            <a:spLocks noGrp="1"/>
          </p:cNvSpPr>
          <p:nvPr>
            <p:ph type="title"/>
          </p:nvPr>
        </p:nvSpPr>
        <p:spPr>
          <a:xfrm>
            <a:off x="457200" y="215371"/>
            <a:ext cx="8229600" cy="1200329"/>
          </a:xfrm>
        </p:spPr>
        <p:txBody>
          <a:bodyPr lIns="0" tIns="45720" rIns="0" bIns="45720">
            <a:spAutoFit/>
          </a:bodyPr>
          <a:lstStyle/>
          <a:p>
            <a:r>
              <a:rPr lang="en-US" dirty="0"/>
              <a:t>Automotive Technology: Principles, Diagnosis, and Service</a:t>
            </a:r>
          </a:p>
        </p:txBody>
      </p:sp>
      <p:sp>
        <p:nvSpPr>
          <p:cNvPr id="3" name="Content Placeholder 2">
            <a:extLst>
              <a:ext uri="{FF2B5EF4-FFF2-40B4-BE49-F238E27FC236}">
                <a16:creationId xmlns:a16="http://schemas.microsoft.com/office/drawing/2014/main" id="{ABE18F80-D4FC-4D8F-B2BD-E7BEE7E012B5}"/>
              </a:ext>
            </a:extLst>
          </p:cNvPr>
          <p:cNvSpPr>
            <a:spLocks noGrp="1"/>
          </p:cNvSpPr>
          <p:nvPr>
            <p:ph type="body" idx="1"/>
          </p:nvPr>
        </p:nvSpPr>
        <p:spPr>
          <a:xfrm>
            <a:off x="474133" y="1431351"/>
            <a:ext cx="8229600" cy="400110"/>
          </a:xfrm>
        </p:spPr>
        <p:txBody>
          <a:bodyPr>
            <a:spAutoFit/>
          </a:bodyPr>
          <a:lstStyle/>
          <a:p>
            <a:r>
              <a:rPr lang="en-US" b="1" dirty="0"/>
              <a:t>Seventh Edition</a:t>
            </a:r>
          </a:p>
        </p:txBody>
      </p:sp>
      <p:sp>
        <p:nvSpPr>
          <p:cNvPr id="5" name="Content Placeholder 4">
            <a:extLst>
              <a:ext uri="{FF2B5EF4-FFF2-40B4-BE49-F238E27FC236}">
                <a16:creationId xmlns:a16="http://schemas.microsoft.com/office/drawing/2014/main" id="{2D222376-7AD7-4443-B67A-120BE12F4DDB}"/>
              </a:ext>
            </a:extLst>
          </p:cNvPr>
          <p:cNvSpPr>
            <a:spLocks noGrp="1"/>
          </p:cNvSpPr>
          <p:nvPr>
            <p:ph sz="quarter" idx="14"/>
          </p:nvPr>
        </p:nvSpPr>
        <p:spPr>
          <a:xfrm>
            <a:off x="5029200" y="2538452"/>
            <a:ext cx="3657600" cy="553998"/>
          </a:xfrm>
        </p:spPr>
        <p:txBody>
          <a:bodyPr lIns="0" tIns="45720" rIns="0" bIns="45720">
            <a:spAutoFit/>
          </a:bodyPr>
          <a:lstStyle/>
          <a:p>
            <a:r>
              <a:rPr lang="en-US" dirty="0"/>
              <a:t>Chapter 37</a:t>
            </a:r>
          </a:p>
        </p:txBody>
      </p:sp>
      <p:sp>
        <p:nvSpPr>
          <p:cNvPr id="6" name="Content Placeholder 5">
            <a:extLst>
              <a:ext uri="{FF2B5EF4-FFF2-40B4-BE49-F238E27FC236}">
                <a16:creationId xmlns:a16="http://schemas.microsoft.com/office/drawing/2014/main" id="{82FD4EC9-4778-4E2F-B136-2A176CA2BA69}"/>
              </a:ext>
            </a:extLst>
          </p:cNvPr>
          <p:cNvSpPr>
            <a:spLocks noGrp="1"/>
          </p:cNvSpPr>
          <p:nvPr>
            <p:ph sz="quarter" idx="15"/>
          </p:nvPr>
        </p:nvSpPr>
        <p:spPr>
          <a:xfrm>
            <a:off x="5029200" y="3252788"/>
            <a:ext cx="3657600" cy="769441"/>
          </a:xfrm>
        </p:spPr>
        <p:txBody>
          <a:bodyPr lIns="0" tIns="45720" rIns="0" bIns="45720">
            <a:spAutoFit/>
          </a:bodyPr>
          <a:lstStyle/>
          <a:p>
            <a:r>
              <a:rPr lang="en-US" dirty="0"/>
              <a:t>Electrical Circuits and Ohm’s Law</a:t>
            </a:r>
          </a:p>
        </p:txBody>
      </p:sp>
      <p:sp>
        <p:nvSpPr>
          <p:cNvPr id="8" name="Content Placeholder 7">
            <a:extLst>
              <a:ext uri="{FF2B5EF4-FFF2-40B4-BE49-F238E27FC236}">
                <a16:creationId xmlns:a16="http://schemas.microsoft.com/office/drawing/2014/main" id="{C8E88D28-1A9F-4FC4-946F-10B4629D1438}"/>
              </a:ext>
            </a:extLst>
          </p:cNvPr>
          <p:cNvSpPr>
            <a:spLocks noGrp="1"/>
          </p:cNvSpPr>
          <p:nvPr>
            <p:ph sz="quarter" idx="4294967295"/>
          </p:nvPr>
        </p:nvSpPr>
        <p:spPr>
          <a:xfrm>
            <a:off x="2481943" y="6400800"/>
            <a:ext cx="6204857" cy="243827"/>
          </a:xfrm>
        </p:spPr>
        <p:txBody>
          <a:bodyPr tIns="45720" bIns="45720"/>
          <a:lstStyle/>
          <a:p>
            <a:r>
              <a:rPr lang="en-US" altLang="en-US" sz="1200" b="0" dirty="0">
                <a:latin typeface="Verdana"/>
                <a:ea typeface="Verdana" panose="020B0604030504040204" pitchFamily="34" charset="0"/>
                <a:cs typeface="Verdana" panose="020B0604030504040204" pitchFamily="34" charset="0"/>
              </a:rPr>
              <a:t>                Copyright © 2023 Pearson Education, Inc. All Rights Reserved</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133" y="1844040"/>
            <a:ext cx="3502277" cy="4480560"/>
          </a:xfrm>
          <a:prstGeom prst="rect">
            <a:avLst/>
          </a:prstGeom>
        </p:spPr>
      </p:pic>
    </p:spTree>
    <p:extLst>
      <p:ext uri="{BB962C8B-B14F-4D97-AF65-F5344CB8AC3E}">
        <p14:creationId xmlns:p14="http://schemas.microsoft.com/office/powerpoint/2010/main" val="1773626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74785" y="228600"/>
            <a:ext cx="8229600" cy="646331"/>
          </a:xfrm>
        </p:spPr>
        <p:txBody>
          <a:bodyPr/>
          <a:lstStyle/>
          <a:p>
            <a:r>
              <a:rPr lang="en-US" dirty="0"/>
              <a:t>Figure 37.4 Open Circuits</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176614" y="1052373"/>
            <a:ext cx="4477948" cy="3754437"/>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26546" y="990600"/>
            <a:ext cx="3259654" cy="1938992"/>
          </a:xfrm>
        </p:spPr>
        <p:txBody>
          <a:bodyPr/>
          <a:lstStyle/>
          <a:p>
            <a:r>
              <a:rPr lang="en-US" sz="2400" dirty="0"/>
              <a:t>Examples of common causes of open circuits. Some of these causes are often difficult to find.</a:t>
            </a:r>
          </a:p>
        </p:txBody>
      </p:sp>
    </p:spTree>
    <p:extLst>
      <p:ext uri="{BB962C8B-B14F-4D97-AF65-F5344CB8AC3E}">
        <p14:creationId xmlns:p14="http://schemas.microsoft.com/office/powerpoint/2010/main" val="254774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248" y="215343"/>
            <a:ext cx="8229600" cy="769441"/>
          </a:xfrm>
        </p:spPr>
        <p:txBody>
          <a:bodyPr wrap="square" tIns="45720" bIns="45720">
            <a:spAutoFit/>
          </a:bodyPr>
          <a:lstStyle/>
          <a:p>
            <a:r>
              <a:rPr lang="en-US" sz="2400" dirty="0"/>
              <a:t>Animation: Series Circuit, Open Circuit</a:t>
            </a:r>
            <a:br>
              <a:rPr lang="en-US" dirty="0"/>
            </a:br>
            <a:r>
              <a:rPr lang="en-US" sz="2000" dirty="0"/>
              <a:t>(Animation will automatically start)</a:t>
            </a:r>
            <a:endParaRPr lang="en-US" dirty="0"/>
          </a:p>
        </p:txBody>
      </p:sp>
      <p:sp>
        <p:nvSpPr>
          <p:cNvPr id="5" name="Rectangle 4">
            <a:extLst>
              <a:ext uri="{FF2B5EF4-FFF2-40B4-BE49-F238E27FC236}">
                <a16:creationId xmlns:a16="http://schemas.microsoft.com/office/drawing/2014/main" id="{29A98B6C-E30F-B2B9-4F3B-57553313000C}"/>
              </a:ext>
            </a:extLst>
          </p:cNvPr>
          <p:cNvSpPr/>
          <p:nvPr/>
        </p:nvSpPr>
        <p:spPr>
          <a:xfrm>
            <a:off x="8686800" y="865787"/>
            <a:ext cx="457200" cy="810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6" name="Rectangle 5">
            <a:extLst>
              <a:ext uri="{FF2B5EF4-FFF2-40B4-BE49-F238E27FC236}">
                <a16:creationId xmlns:a16="http://schemas.microsoft.com/office/drawing/2014/main" id="{371636EC-9C4F-0E4A-D6B7-FB4DCE7096E6}"/>
              </a:ext>
            </a:extLst>
          </p:cNvPr>
          <p:cNvSpPr/>
          <p:nvPr/>
        </p:nvSpPr>
        <p:spPr>
          <a:xfrm>
            <a:off x="1676400" y="1271093"/>
            <a:ext cx="7315200" cy="1005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8" name="Rectangle 7">
            <a:extLst>
              <a:ext uri="{FF2B5EF4-FFF2-40B4-BE49-F238E27FC236}">
                <a16:creationId xmlns:a16="http://schemas.microsoft.com/office/drawing/2014/main" id="{01AA8A59-F242-29F1-9CC0-7D5B6D61BCD8}"/>
              </a:ext>
            </a:extLst>
          </p:cNvPr>
          <p:cNvSpPr/>
          <p:nvPr/>
        </p:nvSpPr>
        <p:spPr>
          <a:xfrm>
            <a:off x="1676400" y="6165303"/>
            <a:ext cx="5943600" cy="159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9" name="Rectangle 8">
            <a:extLst>
              <a:ext uri="{FF2B5EF4-FFF2-40B4-BE49-F238E27FC236}">
                <a16:creationId xmlns:a16="http://schemas.microsoft.com/office/drawing/2014/main" id="{5AF30D0B-BC3D-CB0D-A7E9-2CB994102B5C}"/>
              </a:ext>
            </a:extLst>
          </p:cNvPr>
          <p:cNvSpPr/>
          <p:nvPr/>
        </p:nvSpPr>
        <p:spPr>
          <a:xfrm>
            <a:off x="1219200" y="1271093"/>
            <a:ext cx="6629400" cy="2379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series_circuit_open">
            <a:hlinkClick r:id="" action="ppaction://media"/>
            <a:extLst>
              <a:ext uri="{FF2B5EF4-FFF2-40B4-BE49-F238E27FC236}">
                <a16:creationId xmlns:a16="http://schemas.microsoft.com/office/drawing/2014/main" id="{C6960B28-FE6C-879E-0251-E25040963AA4}"/>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984784"/>
            <a:ext cx="9144000" cy="5143500"/>
          </a:xfrm>
          <a:prstGeom prst="rect">
            <a:avLst/>
          </a:prstGeom>
        </p:spPr>
      </p:pic>
    </p:spTree>
    <p:extLst>
      <p:ext uri="{BB962C8B-B14F-4D97-AF65-F5344CB8AC3E}">
        <p14:creationId xmlns:p14="http://schemas.microsoft.com/office/powerpoint/2010/main" val="1202250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54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46331"/>
          </a:xfrm>
        </p:spPr>
        <p:txBody>
          <a:bodyPr/>
          <a:lstStyle/>
          <a:p>
            <a:r>
              <a:rPr lang="en-US" dirty="0"/>
              <a:t>Figure 37.5 Short-To-Voltage</a:t>
            </a:r>
          </a:p>
        </p:txBody>
      </p:sp>
      <p:pic>
        <p:nvPicPr>
          <p:cNvPr id="6" name="Content Placeholder 5"/>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967083" y="990600"/>
            <a:ext cx="5209834" cy="4252021"/>
          </a:xfrm>
        </p:spPr>
      </p:pic>
      <p:sp>
        <p:nvSpPr>
          <p:cNvPr id="5" name="Content Placeholder 4"/>
          <p:cNvSpPr>
            <a:spLocks noGrp="1"/>
          </p:cNvSpPr>
          <p:nvPr>
            <p:ph sz="quarter" idx="14"/>
          </p:nvPr>
        </p:nvSpPr>
        <p:spPr>
          <a:xfrm>
            <a:off x="457200" y="5334000"/>
            <a:ext cx="8229600" cy="830997"/>
          </a:xfrm>
        </p:spPr>
        <p:txBody>
          <a:bodyPr/>
          <a:lstStyle/>
          <a:p>
            <a:r>
              <a:rPr lang="en-US" sz="2400" dirty="0"/>
              <a:t>A short circuit permits electrical current to bypass some or all of the resistance in the circuit.</a:t>
            </a:r>
          </a:p>
        </p:txBody>
      </p:sp>
    </p:spTree>
    <p:extLst>
      <p:ext uri="{BB962C8B-B14F-4D97-AF65-F5344CB8AC3E}">
        <p14:creationId xmlns:p14="http://schemas.microsoft.com/office/powerpoint/2010/main" val="3527408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42875"/>
            <a:ext cx="8229600" cy="553998"/>
          </a:xfrm>
        </p:spPr>
        <p:txBody>
          <a:bodyPr>
            <a:noAutofit/>
          </a:bodyPr>
          <a:lstStyle/>
          <a:p>
            <a:r>
              <a:rPr lang="en-US" dirty="0"/>
              <a:t>Circuit Fault Types </a:t>
            </a:r>
            <a:r>
              <a:rPr lang="en-US" sz="2800" dirty="0"/>
              <a:t>(2 of 2)</a:t>
            </a:r>
            <a:endParaRPr lang="en-US" sz="2000" dirty="0"/>
          </a:p>
        </p:txBody>
      </p:sp>
      <p:sp>
        <p:nvSpPr>
          <p:cNvPr id="4" name="Content Placeholder 3"/>
          <p:cNvSpPr>
            <a:spLocks noGrp="1"/>
          </p:cNvSpPr>
          <p:nvPr>
            <p:ph idx="1"/>
          </p:nvPr>
        </p:nvSpPr>
        <p:spPr>
          <a:xfrm>
            <a:off x="457200" y="914400"/>
            <a:ext cx="8229600" cy="2931572"/>
          </a:xfrm>
        </p:spPr>
        <p:txBody>
          <a:bodyPr>
            <a:noAutofit/>
          </a:bodyPr>
          <a:lstStyle/>
          <a:p>
            <a:r>
              <a:rPr lang="en-IN" sz="2400" dirty="0"/>
              <a:t>Short-to-Ground</a:t>
            </a:r>
          </a:p>
          <a:p>
            <a:pPr lvl="1"/>
            <a:r>
              <a:rPr lang="en-IN" sz="2400" dirty="0"/>
              <a:t>A short-to-ground is a type of short circuit that occurs when the current bypasses part of the normal circuit and flows directly to ground.</a:t>
            </a:r>
          </a:p>
          <a:p>
            <a:r>
              <a:rPr lang="en-IN" sz="2400" dirty="0"/>
              <a:t>High Resistance</a:t>
            </a:r>
          </a:p>
          <a:p>
            <a:pPr lvl="1"/>
            <a:r>
              <a:rPr lang="en-IN" sz="2400" dirty="0"/>
              <a:t>High resistance in a circuit is caused by an unwanted load.</a:t>
            </a:r>
          </a:p>
        </p:txBody>
      </p:sp>
    </p:spTree>
    <p:extLst>
      <p:ext uri="{BB962C8B-B14F-4D97-AF65-F5344CB8AC3E}">
        <p14:creationId xmlns:p14="http://schemas.microsoft.com/office/powerpoint/2010/main" val="3618273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74785" y="228600"/>
            <a:ext cx="8229600" cy="646331"/>
          </a:xfrm>
        </p:spPr>
        <p:txBody>
          <a:bodyPr/>
          <a:lstStyle/>
          <a:p>
            <a:r>
              <a:rPr lang="en-US" dirty="0"/>
              <a:t>Figure 37.6 Protection Device</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236785" y="990600"/>
            <a:ext cx="6705600" cy="3889771"/>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838200" y="5124271"/>
            <a:ext cx="7467600" cy="1200329"/>
          </a:xfrm>
        </p:spPr>
        <p:txBody>
          <a:bodyPr/>
          <a:lstStyle/>
          <a:p>
            <a:r>
              <a:rPr lang="en-US" sz="2400" dirty="0"/>
              <a:t>A fuse or circuit breaker opens the circuit to prevent possible overheating damage in the event of a short circuit.</a:t>
            </a:r>
          </a:p>
        </p:txBody>
      </p:sp>
    </p:spTree>
    <p:extLst>
      <p:ext uri="{BB962C8B-B14F-4D97-AF65-F5344CB8AC3E}">
        <p14:creationId xmlns:p14="http://schemas.microsoft.com/office/powerpoint/2010/main" val="1407316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74785" y="228600"/>
            <a:ext cx="8229600" cy="646331"/>
          </a:xfrm>
        </p:spPr>
        <p:txBody>
          <a:bodyPr/>
          <a:lstStyle/>
          <a:p>
            <a:r>
              <a:rPr lang="en-US" dirty="0"/>
              <a:t>Figure 37.7 Short-To-Ground</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2074985" y="990600"/>
            <a:ext cx="5029200" cy="4048664"/>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06357" y="5257800"/>
            <a:ext cx="7931285" cy="830997"/>
          </a:xfrm>
        </p:spPr>
        <p:txBody>
          <a:bodyPr/>
          <a:lstStyle/>
          <a:p>
            <a:r>
              <a:rPr lang="en-US" dirty="0"/>
              <a:t>A short-to-ground affects power side of the circuit. Current flows directly to the ground return, bypassing some or all of electrical loads in the circuit. There is no current in circuit past the short. A short-to-ground will also causes the fuse to blow. </a:t>
            </a:r>
          </a:p>
        </p:txBody>
      </p:sp>
    </p:spTree>
    <p:extLst>
      <p:ext uri="{BB962C8B-B14F-4D97-AF65-F5344CB8AC3E}">
        <p14:creationId xmlns:p14="http://schemas.microsoft.com/office/powerpoint/2010/main" val="1411456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74785" y="228600"/>
            <a:ext cx="8229600" cy="646331"/>
          </a:xfrm>
        </p:spPr>
        <p:txBody>
          <a:bodyPr/>
          <a:lstStyle/>
          <a:p>
            <a:r>
              <a:rPr lang="en-US" dirty="0"/>
              <a:t>Figure 37.8 Tech Tip Waterwheel</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114801" y="990600"/>
            <a:ext cx="4572000" cy="3897110"/>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26546" y="990600"/>
            <a:ext cx="3259654" cy="5262979"/>
          </a:xfrm>
        </p:spPr>
        <p:txBody>
          <a:bodyPr/>
          <a:lstStyle/>
          <a:p>
            <a:r>
              <a:rPr lang="en-US" sz="2400" dirty="0"/>
              <a:t>Electrical flow through a circuit is similar to water flowing over a waterwheel. The more water (amperes in electricity), greater amount of work (waterwheel). The amount of water remains constant, yet the pressure (voltage in electricity) drops as the current flows through the circuit </a:t>
            </a:r>
          </a:p>
        </p:txBody>
      </p:sp>
    </p:spTree>
    <p:extLst>
      <p:ext uri="{BB962C8B-B14F-4D97-AF65-F5344CB8AC3E}">
        <p14:creationId xmlns:p14="http://schemas.microsoft.com/office/powerpoint/2010/main" val="3613968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6278"/>
            <a:ext cx="8229600" cy="646331"/>
          </a:xfrm>
        </p:spPr>
        <p:txBody>
          <a:bodyPr>
            <a:spAutoFit/>
          </a:bodyPr>
          <a:lstStyle/>
          <a:p>
            <a:r>
              <a:rPr lang="en-US" dirty="0"/>
              <a:t>Question 2: ?</a:t>
            </a:r>
            <a:endParaRPr lang="en-US" sz="2000" dirty="0"/>
          </a:p>
        </p:txBody>
      </p:sp>
      <p:sp>
        <p:nvSpPr>
          <p:cNvPr id="4" name="Content Placeholder 3"/>
          <p:cNvSpPr>
            <a:spLocks noGrp="1"/>
          </p:cNvSpPr>
          <p:nvPr>
            <p:ph idx="1"/>
          </p:nvPr>
        </p:nvSpPr>
        <p:spPr>
          <a:xfrm>
            <a:off x="457200" y="997803"/>
            <a:ext cx="8229600" cy="830997"/>
          </a:xfrm>
        </p:spPr>
        <p:txBody>
          <a:bodyPr>
            <a:spAutoFit/>
          </a:bodyPr>
          <a:lstStyle/>
          <a:p>
            <a:pPr marL="0" indent="0">
              <a:buNone/>
            </a:pPr>
            <a:r>
              <a:rPr lang="en-IN" sz="2400" dirty="0"/>
              <a:t>What is the difference between a short-to-voltage and a short-to-ground?</a:t>
            </a:r>
          </a:p>
        </p:txBody>
      </p:sp>
    </p:spTree>
    <p:extLst>
      <p:ext uri="{BB962C8B-B14F-4D97-AF65-F5344CB8AC3E}">
        <p14:creationId xmlns:p14="http://schemas.microsoft.com/office/powerpoint/2010/main" val="3084238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37946"/>
            <a:ext cx="8229600" cy="646331"/>
          </a:xfrm>
        </p:spPr>
        <p:txBody>
          <a:bodyPr>
            <a:spAutoFit/>
          </a:bodyPr>
          <a:lstStyle/>
          <a:p>
            <a:r>
              <a:rPr lang="en-US" dirty="0"/>
              <a:t>Answer 2</a:t>
            </a:r>
            <a:endParaRPr lang="en-US" sz="2000" dirty="0"/>
          </a:p>
        </p:txBody>
      </p:sp>
      <p:sp>
        <p:nvSpPr>
          <p:cNvPr id="4" name="Content Placeholder 3"/>
          <p:cNvSpPr>
            <a:spLocks noGrp="1"/>
          </p:cNvSpPr>
          <p:nvPr>
            <p:ph idx="1"/>
          </p:nvPr>
        </p:nvSpPr>
        <p:spPr>
          <a:xfrm>
            <a:off x="457200" y="1009471"/>
            <a:ext cx="8229600" cy="1200329"/>
          </a:xfrm>
        </p:spPr>
        <p:txBody>
          <a:bodyPr>
            <a:spAutoFit/>
          </a:bodyPr>
          <a:lstStyle/>
          <a:p>
            <a:pPr marL="0" indent="0">
              <a:buNone/>
            </a:pPr>
            <a:r>
              <a:rPr lang="en-IN" sz="2400" dirty="0"/>
              <a:t>A short-to-voltage is when the power of one circuit is unintentionally connected to another circuit. A short-to-ground is when part of a circuit is bypassed to ground. </a:t>
            </a:r>
          </a:p>
        </p:txBody>
      </p:sp>
    </p:spTree>
    <p:extLst>
      <p:ext uri="{BB962C8B-B14F-4D97-AF65-F5344CB8AC3E}">
        <p14:creationId xmlns:p14="http://schemas.microsoft.com/office/powerpoint/2010/main" val="1162291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43170"/>
            <a:ext cx="8229600" cy="646331"/>
          </a:xfrm>
        </p:spPr>
        <p:txBody>
          <a:bodyPr>
            <a:spAutoFit/>
          </a:bodyPr>
          <a:lstStyle/>
          <a:p>
            <a:r>
              <a:rPr lang="en-US" dirty="0"/>
              <a:t>Ohm’s Law</a:t>
            </a:r>
            <a:endParaRPr lang="en-US" sz="2000" dirty="0"/>
          </a:p>
        </p:txBody>
      </p:sp>
      <p:sp>
        <p:nvSpPr>
          <p:cNvPr id="4" name="Content Placeholder 3"/>
          <p:cNvSpPr>
            <a:spLocks noGrp="1"/>
          </p:cNvSpPr>
          <p:nvPr>
            <p:ph idx="1"/>
          </p:nvPr>
        </p:nvSpPr>
        <p:spPr>
          <a:xfrm>
            <a:off x="457200" y="1014695"/>
            <a:ext cx="8229600" cy="3023905"/>
          </a:xfrm>
        </p:spPr>
        <p:txBody>
          <a:bodyPr>
            <a:spAutoFit/>
          </a:bodyPr>
          <a:lstStyle/>
          <a:p>
            <a:r>
              <a:rPr lang="en-IN" sz="2400" dirty="0"/>
              <a:t>Definition</a:t>
            </a:r>
          </a:p>
          <a:p>
            <a:pPr lvl="1"/>
            <a:r>
              <a:rPr lang="en-IN" sz="2400" dirty="0"/>
              <a:t>It requires 1 volt to push 1 ampere through 1 ohm of resistance.</a:t>
            </a:r>
          </a:p>
          <a:p>
            <a:r>
              <a:rPr lang="en-IN" sz="2400" dirty="0"/>
              <a:t>Formulas</a:t>
            </a:r>
          </a:p>
          <a:p>
            <a:pPr lvl="1"/>
            <a:r>
              <a:rPr lang="en-IN" sz="2400" dirty="0"/>
              <a:t>Ohm’s law can also be stated as a simple formula used to calculate one value of an electrical circuit if the other two are known.</a:t>
            </a:r>
          </a:p>
        </p:txBody>
      </p:sp>
    </p:spTree>
    <p:extLst>
      <p:ext uri="{BB962C8B-B14F-4D97-AF65-F5344CB8AC3E}">
        <p14:creationId xmlns:p14="http://schemas.microsoft.com/office/powerpoint/2010/main" val="3302370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43751"/>
            <a:ext cx="8229600" cy="646331"/>
          </a:xfrm>
        </p:spPr>
        <p:txBody>
          <a:bodyPr>
            <a:spAutoFit/>
          </a:bodyPr>
          <a:lstStyle/>
          <a:p>
            <a:r>
              <a:rPr lang="en-US" dirty="0"/>
              <a:t>Learning Objectives</a:t>
            </a:r>
            <a:endParaRPr lang="en-US" sz="2800" dirty="0"/>
          </a:p>
        </p:txBody>
      </p:sp>
      <p:sp>
        <p:nvSpPr>
          <p:cNvPr id="4" name="Content Placeholder 3"/>
          <p:cNvSpPr>
            <a:spLocks noGrp="1"/>
          </p:cNvSpPr>
          <p:nvPr>
            <p:ph idx="1"/>
          </p:nvPr>
        </p:nvSpPr>
        <p:spPr>
          <a:xfrm>
            <a:off x="457200" y="1005751"/>
            <a:ext cx="8229600" cy="2516073"/>
          </a:xfrm>
        </p:spPr>
        <p:txBody>
          <a:bodyPr>
            <a:spAutoFit/>
          </a:bodyPr>
          <a:lstStyle/>
          <a:p>
            <a:pPr marL="685800" indent="-685800">
              <a:buNone/>
            </a:pPr>
            <a:r>
              <a:rPr lang="en-IN" sz="2400" b="1" dirty="0">
                <a:solidFill>
                  <a:schemeClr val="bg2"/>
                </a:solidFill>
                <a:latin typeface="+mj-lt"/>
                <a:ea typeface="+mj-ea"/>
                <a:cs typeface="Times New Roman" panose="02020603050405020304" pitchFamily="18" charset="0"/>
              </a:rPr>
              <a:t>37.1</a:t>
            </a:r>
            <a:r>
              <a:rPr lang="en-IN" sz="2400" dirty="0">
                <a:latin typeface="+mj-lt"/>
                <a:ea typeface="+mj-ea"/>
                <a:cs typeface="Times New Roman" panose="02020603050405020304" pitchFamily="18" charset="0"/>
              </a:rPr>
              <a:t> Identify the parts of a complete circuit. </a:t>
            </a:r>
          </a:p>
          <a:p>
            <a:pPr marL="685800" indent="-685800">
              <a:buNone/>
            </a:pPr>
            <a:r>
              <a:rPr lang="en-IN" sz="2400" b="1" dirty="0">
                <a:solidFill>
                  <a:schemeClr val="bg2"/>
                </a:solidFill>
                <a:latin typeface="+mj-lt"/>
                <a:ea typeface="+mj-ea"/>
                <a:cs typeface="Times New Roman" panose="02020603050405020304" pitchFamily="18" charset="0"/>
              </a:rPr>
              <a:t>37.2</a:t>
            </a:r>
            <a:r>
              <a:rPr lang="en-IN" sz="2400" dirty="0">
                <a:solidFill>
                  <a:schemeClr val="bg2"/>
                </a:solidFill>
                <a:latin typeface="+mj-lt"/>
                <a:ea typeface="+mj-ea"/>
                <a:cs typeface="Times New Roman" panose="02020603050405020304" pitchFamily="18" charset="0"/>
              </a:rPr>
              <a:t> </a:t>
            </a:r>
            <a:r>
              <a:rPr lang="en-IN" sz="2400" dirty="0">
                <a:latin typeface="+mj-lt"/>
                <a:ea typeface="+mj-ea"/>
                <a:cs typeface="Times New Roman" panose="02020603050405020304" pitchFamily="18" charset="0"/>
              </a:rPr>
              <a:t>Describe the characteristics of different types of circuit faults. </a:t>
            </a:r>
          </a:p>
          <a:p>
            <a:pPr marL="685800" indent="-685800">
              <a:buNone/>
            </a:pPr>
            <a:r>
              <a:rPr lang="en-IN" sz="2400" b="1" dirty="0">
                <a:solidFill>
                  <a:schemeClr val="bg2"/>
                </a:solidFill>
                <a:latin typeface="+mj-lt"/>
                <a:ea typeface="+mj-ea"/>
                <a:cs typeface="Times New Roman" panose="02020603050405020304" pitchFamily="18" charset="0"/>
              </a:rPr>
              <a:t>37.3</a:t>
            </a:r>
            <a:r>
              <a:rPr lang="en-IN" sz="2400" dirty="0">
                <a:latin typeface="+mj-lt"/>
                <a:ea typeface="+mj-ea"/>
                <a:cs typeface="Times New Roman" panose="02020603050405020304" pitchFamily="18" charset="0"/>
              </a:rPr>
              <a:t> Explain Ohm’s law as it applies to automotive circuits.</a:t>
            </a:r>
          </a:p>
          <a:p>
            <a:pPr marL="685800" indent="-685800">
              <a:buNone/>
            </a:pPr>
            <a:r>
              <a:rPr lang="en-US" sz="2400" b="1" dirty="0">
                <a:solidFill>
                  <a:srgbClr val="007FA3"/>
                </a:solidFill>
                <a:latin typeface="+mj-lt"/>
                <a:ea typeface="+mj-ea"/>
                <a:cs typeface="Times New Roman" panose="02020603050405020304" pitchFamily="18" charset="0"/>
              </a:rPr>
              <a:t>37.4</a:t>
            </a:r>
            <a:r>
              <a:rPr lang="en-US" sz="2400" dirty="0">
                <a:latin typeface="+mj-lt"/>
                <a:ea typeface="+mj-ea"/>
                <a:cs typeface="Times New Roman" panose="02020603050405020304" pitchFamily="18" charset="0"/>
              </a:rPr>
              <a:t> Explain Watt’s law as it applies to automotive circuits.</a:t>
            </a:r>
            <a:endParaRPr lang="en-IN" sz="2400" dirty="0">
              <a:latin typeface="+mj-lt"/>
              <a:ea typeface="+mj-ea"/>
              <a:cs typeface="Times New Roman" panose="02020603050405020304" pitchFamily="18" charset="0"/>
            </a:endParaRPr>
          </a:p>
        </p:txBody>
      </p:sp>
    </p:spTree>
    <p:extLst>
      <p:ext uri="{BB962C8B-B14F-4D97-AF65-F5344CB8AC3E}">
        <p14:creationId xmlns:p14="http://schemas.microsoft.com/office/powerpoint/2010/main" val="1236153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74785" y="228600"/>
            <a:ext cx="8229600" cy="646331"/>
          </a:xfrm>
        </p:spPr>
        <p:txBody>
          <a:bodyPr/>
          <a:lstStyle/>
          <a:p>
            <a:r>
              <a:rPr lang="en-US" dirty="0"/>
              <a:t>Figure 37.9 Ohm’s Law Calculation</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886200" y="990599"/>
            <a:ext cx="4727673" cy="3887422"/>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26546" y="990600"/>
            <a:ext cx="2954854" cy="4800600"/>
          </a:xfrm>
        </p:spPr>
        <p:txBody>
          <a:bodyPr/>
          <a:lstStyle/>
          <a:p>
            <a:r>
              <a:rPr lang="en-US" sz="2000" dirty="0"/>
              <a:t>To calculate one unit of electricity when other 2 are known, simply use your finger and cover the unit you do not know. For example, if both voltage (E) and resistance (R) are known, cover letter I (amperes). Notice that the letter E is above the letter R, so divide the resistor’s value into the voltage to determine the current in the circuit</a:t>
            </a:r>
          </a:p>
        </p:txBody>
      </p:sp>
    </p:spTree>
    <p:extLst>
      <p:ext uri="{BB962C8B-B14F-4D97-AF65-F5344CB8AC3E}">
        <p14:creationId xmlns:p14="http://schemas.microsoft.com/office/powerpoint/2010/main" val="5158612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74785" y="228600"/>
            <a:ext cx="8229600" cy="646331"/>
          </a:xfrm>
        </p:spPr>
        <p:txBody>
          <a:bodyPr/>
          <a:lstStyle/>
          <a:p>
            <a:r>
              <a:rPr lang="en-US" dirty="0"/>
              <a:t>Chart 37.1 Ohm’s Law Chart</a:t>
            </a:r>
            <a:endParaRPr lang="en-US" sz="2800" dirty="0">
              <a:solidFill>
                <a:srgbClr val="FF0000"/>
              </a:solidFill>
            </a:endParaRPr>
          </a:p>
        </p:txBody>
      </p:sp>
      <p:graphicFrame>
        <p:nvGraphicFramePr>
          <p:cNvPr id="3" name="Content Placeholder 2"/>
          <p:cNvGraphicFramePr>
            <a:graphicFrameLocks noGrp="1"/>
          </p:cNvGraphicFramePr>
          <p:nvPr>
            <p:ph sz="quarter" idx="13"/>
            <p:extLst>
              <p:ext uri="{D42A27DB-BD31-4B8C-83A1-F6EECF244321}">
                <p14:modId xmlns:p14="http://schemas.microsoft.com/office/powerpoint/2010/main" val="2644793684"/>
              </p:ext>
            </p:extLst>
          </p:nvPr>
        </p:nvGraphicFramePr>
        <p:xfrm>
          <a:off x="1503485" y="1143000"/>
          <a:ext cx="6172200" cy="4114800"/>
        </p:xfrm>
        <a:graphic>
          <a:graphicData uri="http://schemas.openxmlformats.org/drawingml/2006/table">
            <a:tbl>
              <a:tblPr firstRow="1" bandRow="1">
                <a:tableStyleId>{3B4B98B0-60AC-42C2-AFA5-B58CD77FA1E5}</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tblGrid>
              <a:tr h="457200">
                <a:tc>
                  <a:txBody>
                    <a:bodyPr/>
                    <a:lstStyle/>
                    <a:p>
                      <a:pPr marL="88900" marR="0" algn="ctr" eaLnBrk="0" hangingPunct="0">
                        <a:lnSpc>
                          <a:spcPct val="100000"/>
                        </a:lnSpc>
                        <a:spcBef>
                          <a:spcPts val="515"/>
                        </a:spcBef>
                        <a:spcAft>
                          <a:spcPts val="0"/>
                        </a:spcAft>
                      </a:pPr>
                      <a:r>
                        <a:rPr lang="en-US" sz="1800" b="1" spc="-1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VOLTAGE</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2"/>
                    </a:solidFill>
                  </a:tcPr>
                </a:tc>
                <a:tc>
                  <a:txBody>
                    <a:bodyPr/>
                    <a:lstStyle/>
                    <a:p>
                      <a:pPr marL="356235" marR="0" algn="ctr" eaLnBrk="0" hangingPunct="0">
                        <a:lnSpc>
                          <a:spcPct val="100000"/>
                        </a:lnSpc>
                        <a:spcBef>
                          <a:spcPts val="515"/>
                        </a:spcBef>
                        <a:spcAft>
                          <a:spcPts val="0"/>
                        </a:spcAft>
                      </a:pPr>
                      <a:r>
                        <a:rPr lang="en-US" sz="1800" b="1" spc="-1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RESISTANCE</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2"/>
                    </a:solidFill>
                  </a:tcPr>
                </a:tc>
                <a:tc>
                  <a:txBody>
                    <a:bodyPr/>
                    <a:lstStyle/>
                    <a:p>
                      <a:pPr marL="0" marR="86360" algn="ctr" eaLnBrk="0" hangingPunct="0">
                        <a:lnSpc>
                          <a:spcPct val="100000"/>
                        </a:lnSpc>
                        <a:spcBef>
                          <a:spcPts val="515"/>
                        </a:spcBef>
                        <a:spcAft>
                          <a:spcPts val="0"/>
                        </a:spcAft>
                      </a:pPr>
                      <a:r>
                        <a:rPr lang="en-US" sz="1800" b="1" spc="-1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AMPERAGE</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2"/>
                    </a:solidFill>
                  </a:tcPr>
                </a:tc>
                <a:extLst>
                  <a:ext uri="{0D108BD9-81ED-4DB2-BD59-A6C34878D82A}">
                    <a16:rowId xmlns:a16="http://schemas.microsoft.com/office/drawing/2014/main" val="10000"/>
                  </a:ext>
                </a:extLst>
              </a:tr>
              <a:tr h="457200">
                <a:tc>
                  <a:txBody>
                    <a:bodyPr/>
                    <a:lstStyle/>
                    <a:p>
                      <a:pPr marL="152400" marR="0" algn="ctr" eaLnBrk="0" hangingPunct="0">
                        <a:lnSpc>
                          <a:spcPct val="100000"/>
                        </a:lnSpc>
                        <a:spcBef>
                          <a:spcPts val="60"/>
                        </a:spcBef>
                        <a:spcAft>
                          <a:spcPts val="0"/>
                        </a:spcAft>
                      </a:pPr>
                      <a:r>
                        <a:rPr lang="en-US" sz="1800" spc="-3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Up</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434975" marR="390525" algn="ctr" eaLnBrk="0" hangingPunct="0">
                        <a:lnSpc>
                          <a:spcPct val="100000"/>
                        </a:lnSpc>
                        <a:spcBef>
                          <a:spcPts val="60"/>
                        </a:spcBef>
                        <a:spcAft>
                          <a:spcPts val="0"/>
                        </a:spcAft>
                      </a:pPr>
                      <a:r>
                        <a:rPr lang="en-US" sz="1800" spc="-2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Down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385445" marR="295910" algn="ctr" eaLnBrk="0" hangingPunct="0">
                        <a:lnSpc>
                          <a:spcPct val="100000"/>
                        </a:lnSpc>
                        <a:spcBef>
                          <a:spcPts val="60"/>
                        </a:spcBef>
                        <a:spcAft>
                          <a:spcPts val="0"/>
                        </a:spcAft>
                      </a:pPr>
                      <a:r>
                        <a:rPr lang="en-US" sz="1800" spc="-3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Up</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extLst>
                  <a:ext uri="{0D108BD9-81ED-4DB2-BD59-A6C34878D82A}">
                    <a16:rowId xmlns:a16="http://schemas.microsoft.com/office/drawing/2014/main" val="10001"/>
                  </a:ext>
                </a:extLst>
              </a:tr>
              <a:tr h="457200">
                <a:tc>
                  <a:txBody>
                    <a:bodyPr/>
                    <a:lstStyle/>
                    <a:p>
                      <a:pPr marL="151765" marR="0" algn="ctr" eaLnBrk="0" hangingPunct="0">
                        <a:lnSpc>
                          <a:spcPct val="100000"/>
                        </a:lnSpc>
                        <a:spcBef>
                          <a:spcPts val="60"/>
                        </a:spcBef>
                        <a:spcAft>
                          <a:spcPts val="0"/>
                        </a:spcAft>
                      </a:pPr>
                      <a:r>
                        <a:rPr lang="en-US" sz="1800" spc="-3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Up</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419735" marR="390525" algn="ctr" eaLnBrk="0" hangingPunct="0">
                        <a:lnSpc>
                          <a:spcPct val="100000"/>
                        </a:lnSpc>
                        <a:spcBef>
                          <a:spcPts val="60"/>
                        </a:spcBef>
                        <a:spcAft>
                          <a:spcPts val="0"/>
                        </a:spcAft>
                      </a:pPr>
                      <a:r>
                        <a:rPr lang="en-US" sz="1800" spc="-2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Same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385445" marR="296545" algn="ctr" eaLnBrk="0" hangingPunct="0">
                        <a:lnSpc>
                          <a:spcPct val="100000"/>
                        </a:lnSpc>
                        <a:spcBef>
                          <a:spcPts val="60"/>
                        </a:spcBef>
                        <a:spcAft>
                          <a:spcPts val="0"/>
                        </a:spcAft>
                      </a:pPr>
                      <a:r>
                        <a:rPr lang="en-US" sz="1800" spc="-3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Up</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extLst>
                  <a:ext uri="{0D108BD9-81ED-4DB2-BD59-A6C34878D82A}">
                    <a16:rowId xmlns:a16="http://schemas.microsoft.com/office/drawing/2014/main" val="10002"/>
                  </a:ext>
                </a:extLst>
              </a:tr>
              <a:tr h="457200">
                <a:tc>
                  <a:txBody>
                    <a:bodyPr/>
                    <a:lstStyle/>
                    <a:p>
                      <a:pPr marL="151765" marR="0" algn="ctr" eaLnBrk="0" hangingPunct="0">
                        <a:lnSpc>
                          <a:spcPct val="100000"/>
                        </a:lnSpc>
                        <a:spcBef>
                          <a:spcPts val="60"/>
                        </a:spcBef>
                        <a:spcAft>
                          <a:spcPts val="0"/>
                        </a:spcAft>
                      </a:pPr>
                      <a:r>
                        <a:rPr lang="en-US" sz="1800" spc="-3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Up</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273050" marR="390525" algn="ctr" eaLnBrk="0" hangingPunct="0">
                        <a:lnSpc>
                          <a:spcPct val="100000"/>
                        </a:lnSpc>
                        <a:spcBef>
                          <a:spcPts val="60"/>
                        </a:spcBef>
                        <a:spcAft>
                          <a:spcPts val="0"/>
                        </a:spcAft>
                      </a:pPr>
                      <a:r>
                        <a:rPr lang="en-US" sz="1800" spc="-3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Up</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0" marR="163195" algn="ctr" eaLnBrk="0" hangingPunct="0">
                        <a:lnSpc>
                          <a:spcPct val="100000"/>
                        </a:lnSpc>
                        <a:spcBef>
                          <a:spcPts val="60"/>
                        </a:spcBef>
                        <a:spcAft>
                          <a:spcPts val="0"/>
                        </a:spcAft>
                      </a:pPr>
                      <a:r>
                        <a:rPr lang="en-US" sz="1800" spc="-2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Same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extLst>
                  <a:ext uri="{0D108BD9-81ED-4DB2-BD59-A6C34878D82A}">
                    <a16:rowId xmlns:a16="http://schemas.microsoft.com/office/drawing/2014/main" val="10003"/>
                  </a:ext>
                </a:extLst>
              </a:tr>
              <a:tr h="457200">
                <a:tc>
                  <a:txBody>
                    <a:bodyPr/>
                    <a:lstStyle/>
                    <a:p>
                      <a:pPr marL="151765" marR="0" algn="ctr" eaLnBrk="0" hangingPunct="0">
                        <a:lnSpc>
                          <a:spcPct val="100000"/>
                        </a:lnSpc>
                        <a:spcBef>
                          <a:spcPts val="60"/>
                        </a:spcBef>
                        <a:spcAft>
                          <a:spcPts val="0"/>
                        </a:spcAft>
                      </a:pPr>
                      <a:r>
                        <a:rPr lang="en-US" sz="1800" spc="-2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Same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434340" marR="390525" algn="ctr" eaLnBrk="0" hangingPunct="0">
                        <a:lnSpc>
                          <a:spcPct val="100000"/>
                        </a:lnSpc>
                        <a:spcBef>
                          <a:spcPts val="60"/>
                        </a:spcBef>
                        <a:spcAft>
                          <a:spcPts val="0"/>
                        </a:spcAft>
                      </a:pPr>
                      <a:r>
                        <a:rPr lang="en-US" sz="1800" spc="-2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Down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385445" marR="296545" algn="ctr" eaLnBrk="0" hangingPunct="0">
                        <a:lnSpc>
                          <a:spcPct val="100000"/>
                        </a:lnSpc>
                        <a:spcBef>
                          <a:spcPts val="60"/>
                        </a:spcBef>
                        <a:spcAft>
                          <a:spcPts val="0"/>
                        </a:spcAft>
                      </a:pPr>
                      <a:r>
                        <a:rPr lang="en-US" sz="1800" spc="-3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Up</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extLst>
                  <a:ext uri="{0D108BD9-81ED-4DB2-BD59-A6C34878D82A}">
                    <a16:rowId xmlns:a16="http://schemas.microsoft.com/office/drawing/2014/main" val="10004"/>
                  </a:ext>
                </a:extLst>
              </a:tr>
              <a:tr h="457200">
                <a:tc>
                  <a:txBody>
                    <a:bodyPr/>
                    <a:lstStyle/>
                    <a:p>
                      <a:pPr marL="151765" marR="0" algn="ctr" eaLnBrk="0" hangingPunct="0">
                        <a:lnSpc>
                          <a:spcPct val="100000"/>
                        </a:lnSpc>
                        <a:spcBef>
                          <a:spcPts val="60"/>
                        </a:spcBef>
                        <a:spcAft>
                          <a:spcPts val="0"/>
                        </a:spcAft>
                      </a:pPr>
                      <a:r>
                        <a:rPr lang="en-US" sz="1800" spc="-2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Same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419100" marR="390525" algn="ctr" eaLnBrk="0" hangingPunct="0">
                        <a:lnSpc>
                          <a:spcPct val="100000"/>
                        </a:lnSpc>
                        <a:spcBef>
                          <a:spcPts val="60"/>
                        </a:spcBef>
                        <a:spcAft>
                          <a:spcPts val="0"/>
                        </a:spcAft>
                      </a:pPr>
                      <a:r>
                        <a:rPr lang="en-US" sz="1800" spc="-2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Same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0" marR="163830" algn="ctr" eaLnBrk="0" hangingPunct="0">
                        <a:lnSpc>
                          <a:spcPct val="100000"/>
                        </a:lnSpc>
                        <a:spcBef>
                          <a:spcPts val="60"/>
                        </a:spcBef>
                        <a:spcAft>
                          <a:spcPts val="0"/>
                        </a:spcAft>
                      </a:pPr>
                      <a:r>
                        <a:rPr lang="en-US" sz="1800" spc="-2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Same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extLst>
                  <a:ext uri="{0D108BD9-81ED-4DB2-BD59-A6C34878D82A}">
                    <a16:rowId xmlns:a16="http://schemas.microsoft.com/office/drawing/2014/main" val="10005"/>
                  </a:ext>
                </a:extLst>
              </a:tr>
              <a:tr h="457200">
                <a:tc>
                  <a:txBody>
                    <a:bodyPr/>
                    <a:lstStyle/>
                    <a:p>
                      <a:pPr marL="151765" marR="0" algn="ctr" eaLnBrk="0" hangingPunct="0">
                        <a:lnSpc>
                          <a:spcPct val="100000"/>
                        </a:lnSpc>
                        <a:spcBef>
                          <a:spcPts val="60"/>
                        </a:spcBef>
                        <a:spcAft>
                          <a:spcPts val="0"/>
                        </a:spcAft>
                      </a:pPr>
                      <a:r>
                        <a:rPr lang="en-US" sz="1800" spc="-2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Same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272415" marR="390525" algn="ctr" eaLnBrk="0" hangingPunct="0">
                        <a:lnSpc>
                          <a:spcPct val="100000"/>
                        </a:lnSpc>
                        <a:spcBef>
                          <a:spcPts val="60"/>
                        </a:spcBef>
                        <a:spcAft>
                          <a:spcPts val="0"/>
                        </a:spcAft>
                      </a:pPr>
                      <a:r>
                        <a:rPr lang="en-US" sz="1800" spc="-3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Up</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0" marR="148590" algn="ctr" eaLnBrk="0" hangingPunct="0">
                        <a:lnSpc>
                          <a:spcPct val="100000"/>
                        </a:lnSpc>
                        <a:spcBef>
                          <a:spcPts val="60"/>
                        </a:spcBef>
                        <a:spcAft>
                          <a:spcPts val="0"/>
                        </a:spcAft>
                      </a:pPr>
                      <a:r>
                        <a:rPr lang="en-US" sz="1800" spc="-2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Down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extLst>
                  <a:ext uri="{0D108BD9-81ED-4DB2-BD59-A6C34878D82A}">
                    <a16:rowId xmlns:a16="http://schemas.microsoft.com/office/drawing/2014/main" val="10006"/>
                  </a:ext>
                </a:extLst>
              </a:tr>
              <a:tr h="457200">
                <a:tc>
                  <a:txBody>
                    <a:bodyPr/>
                    <a:lstStyle/>
                    <a:p>
                      <a:pPr marL="151765" marR="0" algn="ctr" eaLnBrk="0" hangingPunct="0">
                        <a:lnSpc>
                          <a:spcPct val="100000"/>
                        </a:lnSpc>
                        <a:spcBef>
                          <a:spcPts val="60"/>
                        </a:spcBef>
                        <a:spcAft>
                          <a:spcPts val="0"/>
                        </a:spcAft>
                      </a:pPr>
                      <a:r>
                        <a:rPr lang="en-US" sz="1800" spc="-2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Down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271780" marR="390525" algn="ctr" eaLnBrk="0" hangingPunct="0">
                        <a:lnSpc>
                          <a:spcPct val="100000"/>
                        </a:lnSpc>
                        <a:spcBef>
                          <a:spcPts val="60"/>
                        </a:spcBef>
                        <a:spcAft>
                          <a:spcPts val="0"/>
                        </a:spcAft>
                      </a:pPr>
                      <a:r>
                        <a:rPr lang="en-US" sz="1800" spc="-3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Up</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0" marR="148590" algn="ctr" eaLnBrk="0" hangingPunct="0">
                        <a:lnSpc>
                          <a:spcPct val="100000"/>
                        </a:lnSpc>
                        <a:spcBef>
                          <a:spcPts val="60"/>
                        </a:spcBef>
                        <a:spcAft>
                          <a:spcPts val="0"/>
                        </a:spcAft>
                      </a:pPr>
                      <a:r>
                        <a:rPr lang="en-US" sz="1800" spc="-2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Down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extLst>
                  <a:ext uri="{0D108BD9-81ED-4DB2-BD59-A6C34878D82A}">
                    <a16:rowId xmlns:a16="http://schemas.microsoft.com/office/drawing/2014/main" val="10007"/>
                  </a:ext>
                </a:extLst>
              </a:tr>
              <a:tr h="457200">
                <a:tc>
                  <a:txBody>
                    <a:bodyPr/>
                    <a:lstStyle/>
                    <a:p>
                      <a:pPr marL="151130" marR="0" algn="ctr" eaLnBrk="0" hangingPunct="0">
                        <a:lnSpc>
                          <a:spcPct val="100000"/>
                        </a:lnSpc>
                        <a:spcBef>
                          <a:spcPts val="60"/>
                        </a:spcBef>
                        <a:spcAft>
                          <a:spcPts val="0"/>
                        </a:spcAft>
                      </a:pPr>
                      <a:r>
                        <a:rPr lang="en-US" sz="1800" spc="-2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Down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418465" marR="390525" algn="ctr" eaLnBrk="0" hangingPunct="0">
                        <a:lnSpc>
                          <a:spcPct val="100000"/>
                        </a:lnSpc>
                        <a:spcBef>
                          <a:spcPts val="60"/>
                        </a:spcBef>
                        <a:spcAft>
                          <a:spcPts val="0"/>
                        </a:spcAft>
                      </a:pPr>
                      <a:r>
                        <a:rPr lang="en-US" sz="1800" spc="-2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Same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0" marR="148590" algn="ctr" eaLnBrk="0" hangingPunct="0">
                        <a:lnSpc>
                          <a:spcPct val="100000"/>
                        </a:lnSpc>
                        <a:spcBef>
                          <a:spcPts val="60"/>
                        </a:spcBef>
                        <a:spcAft>
                          <a:spcPts val="0"/>
                        </a:spcAft>
                      </a:pPr>
                      <a:r>
                        <a:rPr lang="en-US" sz="1800" spc="-2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Down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507941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74785" y="228600"/>
            <a:ext cx="8229600" cy="646331"/>
          </a:xfrm>
        </p:spPr>
        <p:txBody>
          <a:bodyPr/>
          <a:lstStyle/>
          <a:p>
            <a:r>
              <a:rPr lang="en-US" dirty="0"/>
              <a:t>Figure 37.10 Example Ohm’s Law</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600200" y="990601"/>
            <a:ext cx="5943600" cy="3459359"/>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931985" y="4495800"/>
            <a:ext cx="7315200" cy="1774924"/>
          </a:xfrm>
        </p:spPr>
        <p:txBody>
          <a:bodyPr/>
          <a:lstStyle/>
          <a:p>
            <a:r>
              <a:rPr lang="en-US" sz="2400" dirty="0"/>
              <a:t>This closed circuit includes: power source, power-side wire, circuit protection (fuse), resistance (bulb), and return path wire. In this circuit, if the battery has 12 volts and the electrical load has 4 ohms, then the current through the circuit is 3 amperes.</a:t>
            </a:r>
          </a:p>
        </p:txBody>
      </p:sp>
    </p:spTree>
    <p:extLst>
      <p:ext uri="{BB962C8B-B14F-4D97-AF65-F5344CB8AC3E}">
        <p14:creationId xmlns:p14="http://schemas.microsoft.com/office/powerpoint/2010/main" val="21007864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248" y="215343"/>
            <a:ext cx="8229600" cy="769441"/>
          </a:xfrm>
        </p:spPr>
        <p:txBody>
          <a:bodyPr wrap="square" tIns="45720" bIns="45720">
            <a:spAutoFit/>
          </a:bodyPr>
          <a:lstStyle/>
          <a:p>
            <a:r>
              <a:rPr lang="en-US" sz="2400" dirty="0"/>
              <a:t>Animation: Ohm’s Law, Current</a:t>
            </a:r>
            <a:br>
              <a:rPr lang="en-US" dirty="0"/>
            </a:br>
            <a:r>
              <a:rPr lang="en-US" sz="2000" dirty="0"/>
              <a:t>(Animation will automatically start)</a:t>
            </a:r>
            <a:endParaRPr lang="en-US" dirty="0"/>
          </a:p>
        </p:txBody>
      </p:sp>
      <p:sp>
        <p:nvSpPr>
          <p:cNvPr id="5" name="Rectangle 4">
            <a:extLst>
              <a:ext uri="{FF2B5EF4-FFF2-40B4-BE49-F238E27FC236}">
                <a16:creationId xmlns:a16="http://schemas.microsoft.com/office/drawing/2014/main" id="{29A98B6C-E30F-B2B9-4F3B-57553313000C}"/>
              </a:ext>
            </a:extLst>
          </p:cNvPr>
          <p:cNvSpPr/>
          <p:nvPr/>
        </p:nvSpPr>
        <p:spPr>
          <a:xfrm>
            <a:off x="8686800" y="865787"/>
            <a:ext cx="457200" cy="810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6" name="Rectangle 5">
            <a:extLst>
              <a:ext uri="{FF2B5EF4-FFF2-40B4-BE49-F238E27FC236}">
                <a16:creationId xmlns:a16="http://schemas.microsoft.com/office/drawing/2014/main" id="{371636EC-9C4F-0E4A-D6B7-FB4DCE7096E6}"/>
              </a:ext>
            </a:extLst>
          </p:cNvPr>
          <p:cNvSpPr/>
          <p:nvPr/>
        </p:nvSpPr>
        <p:spPr>
          <a:xfrm>
            <a:off x="1676400" y="1271093"/>
            <a:ext cx="7315200" cy="1005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8" name="Rectangle 7">
            <a:extLst>
              <a:ext uri="{FF2B5EF4-FFF2-40B4-BE49-F238E27FC236}">
                <a16:creationId xmlns:a16="http://schemas.microsoft.com/office/drawing/2014/main" id="{01AA8A59-F242-29F1-9CC0-7D5B6D61BCD8}"/>
              </a:ext>
            </a:extLst>
          </p:cNvPr>
          <p:cNvSpPr/>
          <p:nvPr/>
        </p:nvSpPr>
        <p:spPr>
          <a:xfrm>
            <a:off x="1676400" y="6165303"/>
            <a:ext cx="5943600" cy="159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9" name="Rectangle 8">
            <a:extLst>
              <a:ext uri="{FF2B5EF4-FFF2-40B4-BE49-F238E27FC236}">
                <a16:creationId xmlns:a16="http://schemas.microsoft.com/office/drawing/2014/main" id="{5AF30D0B-BC3D-CB0D-A7E9-2CB994102B5C}"/>
              </a:ext>
            </a:extLst>
          </p:cNvPr>
          <p:cNvSpPr/>
          <p:nvPr/>
        </p:nvSpPr>
        <p:spPr>
          <a:xfrm>
            <a:off x="1219200" y="1271093"/>
            <a:ext cx="6629400" cy="2379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ohms_law_current">
            <a:hlinkClick r:id="" action="ppaction://media"/>
            <a:extLst>
              <a:ext uri="{FF2B5EF4-FFF2-40B4-BE49-F238E27FC236}">
                <a16:creationId xmlns:a16="http://schemas.microsoft.com/office/drawing/2014/main" id="{675011D6-7A8E-5E8A-99E5-DACEDCA1387F}"/>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6096" y="1181100"/>
            <a:ext cx="9144000" cy="5143500"/>
          </a:xfrm>
          <a:prstGeom prst="rect">
            <a:avLst/>
          </a:prstGeom>
        </p:spPr>
      </p:pic>
    </p:spTree>
    <p:extLst>
      <p:ext uri="{BB962C8B-B14F-4D97-AF65-F5344CB8AC3E}">
        <p14:creationId xmlns:p14="http://schemas.microsoft.com/office/powerpoint/2010/main" val="349311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29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248" y="215343"/>
            <a:ext cx="8229600" cy="769441"/>
          </a:xfrm>
        </p:spPr>
        <p:txBody>
          <a:bodyPr wrap="square" tIns="45720" bIns="45720">
            <a:spAutoFit/>
          </a:bodyPr>
          <a:lstStyle/>
          <a:p>
            <a:r>
              <a:rPr lang="en-US" sz="2400" dirty="0"/>
              <a:t>Animation: Ohm’s Law, Volt</a:t>
            </a:r>
            <a:br>
              <a:rPr lang="en-US" dirty="0"/>
            </a:br>
            <a:r>
              <a:rPr lang="en-US" sz="2000" dirty="0"/>
              <a:t>(Animation will automatically start)</a:t>
            </a:r>
            <a:endParaRPr lang="en-US" dirty="0"/>
          </a:p>
        </p:txBody>
      </p:sp>
      <p:sp>
        <p:nvSpPr>
          <p:cNvPr id="5" name="Rectangle 4">
            <a:extLst>
              <a:ext uri="{FF2B5EF4-FFF2-40B4-BE49-F238E27FC236}">
                <a16:creationId xmlns:a16="http://schemas.microsoft.com/office/drawing/2014/main" id="{29A98B6C-E30F-B2B9-4F3B-57553313000C}"/>
              </a:ext>
            </a:extLst>
          </p:cNvPr>
          <p:cNvSpPr/>
          <p:nvPr/>
        </p:nvSpPr>
        <p:spPr>
          <a:xfrm>
            <a:off x="8686800" y="865787"/>
            <a:ext cx="457200" cy="810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6" name="Rectangle 5">
            <a:extLst>
              <a:ext uri="{FF2B5EF4-FFF2-40B4-BE49-F238E27FC236}">
                <a16:creationId xmlns:a16="http://schemas.microsoft.com/office/drawing/2014/main" id="{371636EC-9C4F-0E4A-D6B7-FB4DCE7096E6}"/>
              </a:ext>
            </a:extLst>
          </p:cNvPr>
          <p:cNvSpPr/>
          <p:nvPr/>
        </p:nvSpPr>
        <p:spPr>
          <a:xfrm>
            <a:off x="1676400" y="1271093"/>
            <a:ext cx="7315200" cy="1005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8" name="Rectangle 7">
            <a:extLst>
              <a:ext uri="{FF2B5EF4-FFF2-40B4-BE49-F238E27FC236}">
                <a16:creationId xmlns:a16="http://schemas.microsoft.com/office/drawing/2014/main" id="{01AA8A59-F242-29F1-9CC0-7D5B6D61BCD8}"/>
              </a:ext>
            </a:extLst>
          </p:cNvPr>
          <p:cNvSpPr/>
          <p:nvPr/>
        </p:nvSpPr>
        <p:spPr>
          <a:xfrm>
            <a:off x="1676400" y="6165303"/>
            <a:ext cx="5943600" cy="159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9" name="Rectangle 8">
            <a:extLst>
              <a:ext uri="{FF2B5EF4-FFF2-40B4-BE49-F238E27FC236}">
                <a16:creationId xmlns:a16="http://schemas.microsoft.com/office/drawing/2014/main" id="{5AF30D0B-BC3D-CB0D-A7E9-2CB994102B5C}"/>
              </a:ext>
            </a:extLst>
          </p:cNvPr>
          <p:cNvSpPr/>
          <p:nvPr/>
        </p:nvSpPr>
        <p:spPr>
          <a:xfrm>
            <a:off x="1219200" y="1271093"/>
            <a:ext cx="6629400" cy="2379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ohms_law_volt">
            <a:hlinkClick r:id="" action="ppaction://media"/>
            <a:extLst>
              <a:ext uri="{FF2B5EF4-FFF2-40B4-BE49-F238E27FC236}">
                <a16:creationId xmlns:a16="http://schemas.microsoft.com/office/drawing/2014/main" id="{04D7B1C1-80E1-8224-A12A-1CC437A0CCDF}"/>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7620" y="1101451"/>
            <a:ext cx="9144000" cy="5143500"/>
          </a:xfrm>
          <a:prstGeom prst="rect">
            <a:avLst/>
          </a:prstGeom>
        </p:spPr>
      </p:pic>
    </p:spTree>
    <p:extLst>
      <p:ext uri="{BB962C8B-B14F-4D97-AF65-F5344CB8AC3E}">
        <p14:creationId xmlns:p14="http://schemas.microsoft.com/office/powerpoint/2010/main" val="967571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46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248" y="215343"/>
            <a:ext cx="8229600" cy="769441"/>
          </a:xfrm>
        </p:spPr>
        <p:txBody>
          <a:bodyPr wrap="square" tIns="45720" bIns="45720">
            <a:spAutoFit/>
          </a:bodyPr>
          <a:lstStyle/>
          <a:p>
            <a:r>
              <a:rPr lang="en-US" sz="2400" dirty="0"/>
              <a:t>Animation: Ohm’s Law, Resistance</a:t>
            </a:r>
            <a:br>
              <a:rPr lang="en-US" dirty="0"/>
            </a:br>
            <a:r>
              <a:rPr lang="en-US" sz="2000" dirty="0"/>
              <a:t>(Animation will automatically start)</a:t>
            </a:r>
            <a:endParaRPr lang="en-US" dirty="0"/>
          </a:p>
        </p:txBody>
      </p:sp>
      <p:sp>
        <p:nvSpPr>
          <p:cNvPr id="5" name="Rectangle 4">
            <a:extLst>
              <a:ext uri="{FF2B5EF4-FFF2-40B4-BE49-F238E27FC236}">
                <a16:creationId xmlns:a16="http://schemas.microsoft.com/office/drawing/2014/main" id="{29A98B6C-E30F-B2B9-4F3B-57553313000C}"/>
              </a:ext>
            </a:extLst>
          </p:cNvPr>
          <p:cNvSpPr/>
          <p:nvPr/>
        </p:nvSpPr>
        <p:spPr>
          <a:xfrm>
            <a:off x="8686800" y="865787"/>
            <a:ext cx="457200" cy="810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6" name="Rectangle 5">
            <a:extLst>
              <a:ext uri="{FF2B5EF4-FFF2-40B4-BE49-F238E27FC236}">
                <a16:creationId xmlns:a16="http://schemas.microsoft.com/office/drawing/2014/main" id="{371636EC-9C4F-0E4A-D6B7-FB4DCE7096E6}"/>
              </a:ext>
            </a:extLst>
          </p:cNvPr>
          <p:cNvSpPr/>
          <p:nvPr/>
        </p:nvSpPr>
        <p:spPr>
          <a:xfrm>
            <a:off x="1676400" y="1271093"/>
            <a:ext cx="7315200" cy="1005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8" name="Rectangle 7">
            <a:extLst>
              <a:ext uri="{FF2B5EF4-FFF2-40B4-BE49-F238E27FC236}">
                <a16:creationId xmlns:a16="http://schemas.microsoft.com/office/drawing/2014/main" id="{01AA8A59-F242-29F1-9CC0-7D5B6D61BCD8}"/>
              </a:ext>
            </a:extLst>
          </p:cNvPr>
          <p:cNvSpPr/>
          <p:nvPr/>
        </p:nvSpPr>
        <p:spPr>
          <a:xfrm>
            <a:off x="1676400" y="6165303"/>
            <a:ext cx="5943600" cy="159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9" name="Rectangle 8">
            <a:extLst>
              <a:ext uri="{FF2B5EF4-FFF2-40B4-BE49-F238E27FC236}">
                <a16:creationId xmlns:a16="http://schemas.microsoft.com/office/drawing/2014/main" id="{5AF30D0B-BC3D-CB0D-A7E9-2CB994102B5C}"/>
              </a:ext>
            </a:extLst>
          </p:cNvPr>
          <p:cNvSpPr/>
          <p:nvPr/>
        </p:nvSpPr>
        <p:spPr>
          <a:xfrm>
            <a:off x="1219200" y="1271093"/>
            <a:ext cx="6629400" cy="2379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ohms_law_resistance">
            <a:hlinkClick r:id="" action="ppaction://media"/>
            <a:extLst>
              <a:ext uri="{FF2B5EF4-FFF2-40B4-BE49-F238E27FC236}">
                <a16:creationId xmlns:a16="http://schemas.microsoft.com/office/drawing/2014/main" id="{10759D91-E30F-980F-EEF8-197CCEDE9129}"/>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3048" y="1021803"/>
            <a:ext cx="9144000" cy="5143500"/>
          </a:xfrm>
          <a:prstGeom prst="rect">
            <a:avLst/>
          </a:prstGeom>
        </p:spPr>
      </p:pic>
    </p:spTree>
    <p:extLst>
      <p:ext uri="{BB962C8B-B14F-4D97-AF65-F5344CB8AC3E}">
        <p14:creationId xmlns:p14="http://schemas.microsoft.com/office/powerpoint/2010/main" val="281404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91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37470"/>
            <a:ext cx="8229600" cy="646331"/>
          </a:xfrm>
        </p:spPr>
        <p:txBody>
          <a:bodyPr>
            <a:spAutoFit/>
          </a:bodyPr>
          <a:lstStyle/>
          <a:p>
            <a:r>
              <a:rPr lang="en-US" dirty="0"/>
              <a:t>Watt’s Law</a:t>
            </a:r>
            <a:endParaRPr lang="en-US" sz="2000" dirty="0"/>
          </a:p>
        </p:txBody>
      </p:sp>
      <p:sp>
        <p:nvSpPr>
          <p:cNvPr id="4" name="Content Placeholder 3"/>
          <p:cNvSpPr>
            <a:spLocks noGrp="1"/>
          </p:cNvSpPr>
          <p:nvPr>
            <p:ph idx="1"/>
          </p:nvPr>
        </p:nvSpPr>
        <p:spPr>
          <a:xfrm>
            <a:off x="457200" y="1008995"/>
            <a:ext cx="8229600" cy="4401205"/>
          </a:xfrm>
        </p:spPr>
        <p:txBody>
          <a:bodyPr>
            <a:spAutoFit/>
          </a:bodyPr>
          <a:lstStyle/>
          <a:p>
            <a:r>
              <a:rPr lang="en-IN" sz="2400" dirty="0"/>
              <a:t>Background</a:t>
            </a:r>
          </a:p>
          <a:p>
            <a:pPr lvl="1"/>
            <a:r>
              <a:rPr lang="en-IN" sz="2400" dirty="0"/>
              <a:t>A watt is a unit of electrical power represented by a current of 1 ampere through a circuit with a potential difference of 1 volt.</a:t>
            </a:r>
          </a:p>
          <a:p>
            <a:r>
              <a:rPr lang="en-IN" sz="2400" dirty="0"/>
              <a:t>Formulas</a:t>
            </a:r>
          </a:p>
          <a:p>
            <a:pPr lvl="1"/>
            <a:r>
              <a:rPr lang="en-IN" sz="2400" dirty="0"/>
              <a:t>The symbol for a watt is the capital letter W. The formula for watts is: </a:t>
            </a:r>
            <a:r>
              <a:rPr lang="en-IN" sz="2400" i="1" dirty="0"/>
              <a:t>W</a:t>
            </a:r>
            <a:r>
              <a:rPr lang="en-IN" sz="2400" dirty="0"/>
              <a:t> = </a:t>
            </a:r>
            <a:r>
              <a:rPr lang="en-IN" sz="2400" i="1" dirty="0"/>
              <a:t>I</a:t>
            </a:r>
            <a:r>
              <a:rPr lang="en-IN" sz="2400" dirty="0"/>
              <a:t> x </a:t>
            </a:r>
            <a:r>
              <a:rPr lang="en-IN" sz="2400" i="1" dirty="0"/>
              <a:t>E</a:t>
            </a:r>
          </a:p>
          <a:p>
            <a:r>
              <a:rPr lang="en-IN" sz="2400" dirty="0"/>
              <a:t>Magic Circle</a:t>
            </a:r>
          </a:p>
          <a:p>
            <a:pPr lvl="1"/>
            <a:r>
              <a:rPr lang="en-IN" sz="2400" dirty="0"/>
              <a:t>The formulas for calculating any combination of electrical units are shown in the magic circle.</a:t>
            </a:r>
          </a:p>
        </p:txBody>
      </p:sp>
    </p:spTree>
    <p:extLst>
      <p:ext uri="{BB962C8B-B14F-4D97-AF65-F5344CB8AC3E}">
        <p14:creationId xmlns:p14="http://schemas.microsoft.com/office/powerpoint/2010/main" val="35442114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248" y="215343"/>
            <a:ext cx="8229600" cy="769441"/>
          </a:xfrm>
        </p:spPr>
        <p:txBody>
          <a:bodyPr wrap="square" tIns="45720" bIns="45720">
            <a:spAutoFit/>
          </a:bodyPr>
          <a:lstStyle/>
          <a:p>
            <a:r>
              <a:rPr lang="en-US" sz="2400" dirty="0"/>
              <a:t>Animation: Math Formula: Watt</a:t>
            </a:r>
            <a:br>
              <a:rPr lang="en-US" dirty="0"/>
            </a:br>
            <a:r>
              <a:rPr lang="en-US" sz="2000" dirty="0"/>
              <a:t>(Animation will automatically start)</a:t>
            </a:r>
            <a:endParaRPr lang="en-US" dirty="0"/>
          </a:p>
        </p:txBody>
      </p:sp>
      <p:sp>
        <p:nvSpPr>
          <p:cNvPr id="5" name="Rectangle 4">
            <a:extLst>
              <a:ext uri="{FF2B5EF4-FFF2-40B4-BE49-F238E27FC236}">
                <a16:creationId xmlns:a16="http://schemas.microsoft.com/office/drawing/2014/main" id="{29A98B6C-E30F-B2B9-4F3B-57553313000C}"/>
              </a:ext>
            </a:extLst>
          </p:cNvPr>
          <p:cNvSpPr/>
          <p:nvPr/>
        </p:nvSpPr>
        <p:spPr>
          <a:xfrm>
            <a:off x="8686800" y="865787"/>
            <a:ext cx="457200" cy="810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6" name="Rectangle 5">
            <a:extLst>
              <a:ext uri="{FF2B5EF4-FFF2-40B4-BE49-F238E27FC236}">
                <a16:creationId xmlns:a16="http://schemas.microsoft.com/office/drawing/2014/main" id="{371636EC-9C4F-0E4A-D6B7-FB4DCE7096E6}"/>
              </a:ext>
            </a:extLst>
          </p:cNvPr>
          <p:cNvSpPr/>
          <p:nvPr/>
        </p:nvSpPr>
        <p:spPr>
          <a:xfrm>
            <a:off x="1676400" y="1271093"/>
            <a:ext cx="7315200" cy="1005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8" name="Rectangle 7">
            <a:extLst>
              <a:ext uri="{FF2B5EF4-FFF2-40B4-BE49-F238E27FC236}">
                <a16:creationId xmlns:a16="http://schemas.microsoft.com/office/drawing/2014/main" id="{01AA8A59-F242-29F1-9CC0-7D5B6D61BCD8}"/>
              </a:ext>
            </a:extLst>
          </p:cNvPr>
          <p:cNvSpPr/>
          <p:nvPr/>
        </p:nvSpPr>
        <p:spPr>
          <a:xfrm>
            <a:off x="1676400" y="6165303"/>
            <a:ext cx="5943600" cy="159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9" name="Rectangle 8">
            <a:extLst>
              <a:ext uri="{FF2B5EF4-FFF2-40B4-BE49-F238E27FC236}">
                <a16:creationId xmlns:a16="http://schemas.microsoft.com/office/drawing/2014/main" id="{5AF30D0B-BC3D-CB0D-A7E9-2CB994102B5C}"/>
              </a:ext>
            </a:extLst>
          </p:cNvPr>
          <p:cNvSpPr/>
          <p:nvPr/>
        </p:nvSpPr>
        <p:spPr>
          <a:xfrm>
            <a:off x="1219200" y="1271093"/>
            <a:ext cx="6629400" cy="2379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mf_watt">
            <a:hlinkClick r:id="" action="ppaction://media"/>
            <a:extLst>
              <a:ext uri="{FF2B5EF4-FFF2-40B4-BE49-F238E27FC236}">
                <a16:creationId xmlns:a16="http://schemas.microsoft.com/office/drawing/2014/main" id="{70107BC1-1ED5-665A-A1B4-8A95A066CF14}"/>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1181100"/>
            <a:ext cx="9144000" cy="5143500"/>
          </a:xfrm>
          <a:prstGeom prst="rect">
            <a:avLst/>
          </a:prstGeom>
        </p:spPr>
      </p:pic>
    </p:spTree>
    <p:extLst>
      <p:ext uri="{BB962C8B-B14F-4D97-AF65-F5344CB8AC3E}">
        <p14:creationId xmlns:p14="http://schemas.microsoft.com/office/powerpoint/2010/main" val="2975585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93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74785" y="228600"/>
            <a:ext cx="8229600" cy="646331"/>
          </a:xfrm>
        </p:spPr>
        <p:txBody>
          <a:bodyPr/>
          <a:lstStyle/>
          <a:p>
            <a:r>
              <a:rPr lang="en-US" dirty="0"/>
              <a:t>Figure 37.11 Watt’s Law</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419600" y="1001233"/>
            <a:ext cx="4141475" cy="4499528"/>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26546" y="990600"/>
            <a:ext cx="3259654" cy="3046988"/>
          </a:xfrm>
        </p:spPr>
        <p:txBody>
          <a:bodyPr/>
          <a:lstStyle/>
          <a:p>
            <a:r>
              <a:rPr lang="en-US" sz="2400" dirty="0"/>
              <a:t>To calculate one unit when the other two are known, simply cover the unknown unit to see what unit needs to be divided or multiplied to arrive at the solution</a:t>
            </a:r>
          </a:p>
        </p:txBody>
      </p:sp>
    </p:spTree>
    <p:extLst>
      <p:ext uri="{BB962C8B-B14F-4D97-AF65-F5344CB8AC3E}">
        <p14:creationId xmlns:p14="http://schemas.microsoft.com/office/powerpoint/2010/main" val="14779504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74785" y="228600"/>
            <a:ext cx="8229600" cy="646331"/>
          </a:xfrm>
        </p:spPr>
        <p:txBody>
          <a:bodyPr/>
          <a:lstStyle/>
          <a:p>
            <a:r>
              <a:rPr lang="en-US" dirty="0"/>
              <a:t>Figure 37.12 Magic Circle</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572000" y="990600"/>
            <a:ext cx="4035647" cy="4234122"/>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26546" y="990600"/>
            <a:ext cx="3488254" cy="5262979"/>
          </a:xfrm>
        </p:spPr>
        <p:txBody>
          <a:bodyPr/>
          <a:lstStyle/>
          <a:p>
            <a:r>
              <a:rPr lang="en-US" sz="2400" dirty="0"/>
              <a:t>“Magic circle” of most formulas for problems involving Ohm’s law. Each quarter of “pie” has formulas used to solve for a particular unknown value: current (amperes), in the upper right segment; resistance (ohms), in the lower right; voltage (E), in the lower left; and power (watts), in the upper left.</a:t>
            </a:r>
          </a:p>
        </p:txBody>
      </p:sp>
    </p:spTree>
    <p:extLst>
      <p:ext uri="{BB962C8B-B14F-4D97-AF65-F5344CB8AC3E}">
        <p14:creationId xmlns:p14="http://schemas.microsoft.com/office/powerpoint/2010/main" val="182058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5198"/>
            <a:ext cx="8229600" cy="646331"/>
          </a:xfrm>
        </p:spPr>
        <p:txBody>
          <a:bodyPr>
            <a:spAutoFit/>
          </a:bodyPr>
          <a:lstStyle/>
          <a:p>
            <a:r>
              <a:rPr lang="en-US" dirty="0"/>
              <a:t>Circuits</a:t>
            </a:r>
            <a:endParaRPr lang="en-US" sz="2800" dirty="0"/>
          </a:p>
        </p:txBody>
      </p:sp>
      <p:sp>
        <p:nvSpPr>
          <p:cNvPr id="4" name="Content Placeholder 3"/>
          <p:cNvSpPr>
            <a:spLocks noGrp="1"/>
          </p:cNvSpPr>
          <p:nvPr>
            <p:ph idx="1"/>
          </p:nvPr>
        </p:nvSpPr>
        <p:spPr>
          <a:xfrm>
            <a:off x="457200" y="1046723"/>
            <a:ext cx="8229600" cy="4439677"/>
          </a:xfrm>
        </p:spPr>
        <p:txBody>
          <a:bodyPr>
            <a:spAutoFit/>
          </a:bodyPr>
          <a:lstStyle/>
          <a:p>
            <a:r>
              <a:rPr lang="en-IN" sz="2400" dirty="0"/>
              <a:t>Definition</a:t>
            </a:r>
          </a:p>
          <a:p>
            <a:pPr lvl="1"/>
            <a:r>
              <a:rPr lang="en-IN" sz="2400" dirty="0"/>
              <a:t>A circuit is a complete path that electrons travel from a power source (such as a battery) through a load, such as a lightbulb, and back to the power source.</a:t>
            </a:r>
          </a:p>
          <a:p>
            <a:r>
              <a:rPr lang="en-IN" sz="2400" dirty="0"/>
              <a:t>Parts of a Complete Circuit</a:t>
            </a:r>
          </a:p>
          <a:p>
            <a:pPr lvl="1"/>
            <a:r>
              <a:rPr lang="en-IN" sz="2400" dirty="0"/>
              <a:t>Power source</a:t>
            </a:r>
          </a:p>
          <a:p>
            <a:pPr lvl="1"/>
            <a:r>
              <a:rPr lang="en-IN" sz="2400" dirty="0"/>
              <a:t>Protection</a:t>
            </a:r>
          </a:p>
          <a:p>
            <a:pPr lvl="1"/>
            <a:r>
              <a:rPr lang="en-IN" sz="2400" dirty="0"/>
              <a:t>Power path</a:t>
            </a:r>
          </a:p>
          <a:p>
            <a:pPr lvl="1"/>
            <a:r>
              <a:rPr lang="en-IN" sz="2400" dirty="0"/>
              <a:t>Electrical load</a:t>
            </a:r>
          </a:p>
          <a:p>
            <a:pPr lvl="1"/>
            <a:r>
              <a:rPr lang="en-IN" sz="2400" dirty="0"/>
              <a:t>Return path</a:t>
            </a:r>
          </a:p>
        </p:txBody>
      </p:sp>
    </p:spTree>
    <p:extLst>
      <p:ext uri="{BB962C8B-B14F-4D97-AF65-F5344CB8AC3E}">
        <p14:creationId xmlns:p14="http://schemas.microsoft.com/office/powerpoint/2010/main" val="15634877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90810"/>
            <a:ext cx="8229600" cy="646331"/>
          </a:xfrm>
        </p:spPr>
        <p:txBody>
          <a:bodyPr>
            <a:spAutoFit/>
          </a:bodyPr>
          <a:lstStyle/>
          <a:p>
            <a:r>
              <a:rPr lang="en-US" dirty="0"/>
              <a:t>Question 3: ?</a:t>
            </a:r>
            <a:endParaRPr lang="en-US" sz="2000" dirty="0"/>
          </a:p>
        </p:txBody>
      </p:sp>
      <p:sp>
        <p:nvSpPr>
          <p:cNvPr id="4" name="Content Placeholder 3"/>
          <p:cNvSpPr>
            <a:spLocks noGrp="1"/>
          </p:cNvSpPr>
          <p:nvPr>
            <p:ph idx="1"/>
          </p:nvPr>
        </p:nvSpPr>
        <p:spPr>
          <a:xfrm>
            <a:off x="457200" y="1062335"/>
            <a:ext cx="8229600" cy="461665"/>
          </a:xfrm>
        </p:spPr>
        <p:txBody>
          <a:bodyPr>
            <a:spAutoFit/>
          </a:bodyPr>
          <a:lstStyle/>
          <a:p>
            <a:pPr marL="0" indent="0">
              <a:buNone/>
            </a:pPr>
            <a:r>
              <a:rPr lang="en-IN" sz="2400" dirty="0"/>
              <a:t>What is Ohm’s law?</a:t>
            </a:r>
          </a:p>
        </p:txBody>
      </p:sp>
    </p:spTree>
    <p:extLst>
      <p:ext uri="{BB962C8B-B14F-4D97-AF65-F5344CB8AC3E}">
        <p14:creationId xmlns:p14="http://schemas.microsoft.com/office/powerpoint/2010/main" val="31949381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6278"/>
            <a:ext cx="8229600" cy="646331"/>
          </a:xfrm>
        </p:spPr>
        <p:txBody>
          <a:bodyPr>
            <a:spAutoFit/>
          </a:bodyPr>
          <a:lstStyle/>
          <a:p>
            <a:r>
              <a:rPr lang="en-US" dirty="0"/>
              <a:t>Answer 3</a:t>
            </a:r>
            <a:endParaRPr lang="en-US" sz="2000" dirty="0"/>
          </a:p>
        </p:txBody>
      </p:sp>
      <p:sp>
        <p:nvSpPr>
          <p:cNvPr id="4" name="Content Placeholder 3"/>
          <p:cNvSpPr>
            <a:spLocks noGrp="1"/>
          </p:cNvSpPr>
          <p:nvPr>
            <p:ph idx="1"/>
          </p:nvPr>
        </p:nvSpPr>
        <p:spPr>
          <a:xfrm>
            <a:off x="457200" y="997803"/>
            <a:ext cx="8229600" cy="830997"/>
          </a:xfrm>
        </p:spPr>
        <p:txBody>
          <a:bodyPr>
            <a:spAutoFit/>
          </a:bodyPr>
          <a:lstStyle/>
          <a:p>
            <a:pPr marL="0" indent="0">
              <a:buNone/>
            </a:pPr>
            <a:r>
              <a:rPr lang="en-US" sz="2400" dirty="0"/>
              <a:t>It requires 1 volt to push 1 ampere through 1 ohm of resistance.</a:t>
            </a:r>
          </a:p>
        </p:txBody>
      </p:sp>
    </p:spTree>
    <p:extLst>
      <p:ext uri="{BB962C8B-B14F-4D97-AF65-F5344CB8AC3E}">
        <p14:creationId xmlns:p14="http://schemas.microsoft.com/office/powerpoint/2010/main" val="6259584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200329"/>
          </a:xfrm>
        </p:spPr>
        <p:txBody>
          <a:bodyPr wrap="square" tIns="45720" bIns="45720">
            <a:spAutoFit/>
          </a:bodyPr>
          <a:lstStyle/>
          <a:p>
            <a:r>
              <a:rPr lang="en-US" dirty="0"/>
              <a:t>Electrical and Electronic Systems Videos and Animations</a:t>
            </a:r>
          </a:p>
        </p:txBody>
      </p:sp>
      <p:sp>
        <p:nvSpPr>
          <p:cNvPr id="6" name="TextBox 5">
            <a:extLst>
              <a:ext uri="{FF2B5EF4-FFF2-40B4-BE49-F238E27FC236}">
                <a16:creationId xmlns:a16="http://schemas.microsoft.com/office/drawing/2014/main" id="{9C486ECC-3EA0-04EF-AF4D-C7FD2594E0ED}"/>
              </a:ext>
            </a:extLst>
          </p:cNvPr>
          <p:cNvSpPr txBox="1"/>
          <p:nvPr/>
        </p:nvSpPr>
        <p:spPr>
          <a:xfrm>
            <a:off x="381000" y="2701318"/>
            <a:ext cx="8305800" cy="430887"/>
          </a:xfrm>
          <a:prstGeom prst="rect">
            <a:avLst/>
          </a:prstGeom>
          <a:noFill/>
        </p:spPr>
        <p:txBody>
          <a:bodyPr wrap="square" rtlCol="0">
            <a:spAutoFit/>
          </a:bodyPr>
          <a:lstStyle/>
          <a:p>
            <a:r>
              <a:rPr lang="en-US" sz="2200" dirty="0"/>
              <a:t>Videos Link: </a:t>
            </a:r>
            <a:r>
              <a:rPr lang="en-US" sz="2200" dirty="0">
                <a:hlinkClick r:id="rId3"/>
              </a:rPr>
              <a:t>(A6) Electrical/Electronic Systems Videos</a:t>
            </a:r>
            <a:endParaRPr lang="en-US" sz="2200" dirty="0"/>
          </a:p>
        </p:txBody>
      </p:sp>
      <p:sp>
        <p:nvSpPr>
          <p:cNvPr id="8" name="TextBox 7">
            <a:extLst>
              <a:ext uri="{FF2B5EF4-FFF2-40B4-BE49-F238E27FC236}">
                <a16:creationId xmlns:a16="http://schemas.microsoft.com/office/drawing/2014/main" id="{6BDC2A37-0D25-7D8F-8C18-A85E5BB00584}"/>
              </a:ext>
            </a:extLst>
          </p:cNvPr>
          <p:cNvSpPr txBox="1"/>
          <p:nvPr/>
        </p:nvSpPr>
        <p:spPr>
          <a:xfrm>
            <a:off x="381000" y="3233353"/>
            <a:ext cx="8305800" cy="430887"/>
          </a:xfrm>
          <a:prstGeom prst="rect">
            <a:avLst/>
          </a:prstGeom>
          <a:noFill/>
        </p:spPr>
        <p:txBody>
          <a:bodyPr wrap="square" rtlCol="0">
            <a:spAutoFit/>
          </a:bodyPr>
          <a:lstStyle/>
          <a:p>
            <a:r>
              <a:rPr lang="en-US" sz="2200" dirty="0"/>
              <a:t>Animations Link: </a:t>
            </a:r>
            <a:r>
              <a:rPr lang="en-US" sz="2200" dirty="0">
                <a:hlinkClick r:id="rId4"/>
              </a:rPr>
              <a:t>(A6) Electrical/Electronic Systems Animations</a:t>
            </a:r>
            <a:endParaRPr lang="en-US" sz="2200" dirty="0"/>
          </a:p>
        </p:txBody>
      </p:sp>
    </p:spTree>
    <p:extLst>
      <p:ext uri="{BB962C8B-B14F-4D97-AF65-F5344CB8AC3E}">
        <p14:creationId xmlns:p14="http://schemas.microsoft.com/office/powerpoint/2010/main" val="38416426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3741" y="123825"/>
            <a:ext cx="8229600" cy="567581"/>
          </a:xfrm>
        </p:spPr>
        <p:txBody>
          <a:bodyPr lIns="0" tIns="0" rIns="0" bIns="0">
            <a:noAutofit/>
          </a:bodyPr>
          <a:lstStyle/>
          <a:p>
            <a:pPr>
              <a:spcBef>
                <a:spcPct val="0"/>
              </a:spcBef>
            </a:pPr>
            <a:r>
              <a:rPr lang="en-US" sz="3600" dirty="0"/>
              <a:t>Copyright</a:t>
            </a:r>
            <a:endParaRPr lang="en-US" sz="3600" dirty="0">
              <a:latin typeface="+mj-lt"/>
              <a:ea typeface="+mj-ea"/>
              <a:cs typeface="Times New Roman" panose="02020603050405020304" pitchFamily="18" charset="0"/>
            </a:endParaRPr>
          </a:p>
        </p:txBody>
      </p:sp>
      <p:pic>
        <p:nvPicPr>
          <p:cNvPr id="4" name="Graphic 6" descr="Warning">
            <a:extLst>
              <a:ext uri="{FF2B5EF4-FFF2-40B4-BE49-F238E27FC236}">
                <a16:creationId xmlns:a16="http://schemas.microsoft.com/office/drawing/2014/main" id="{C06FB2D2-3F36-42C9-A5A6-B6234DC54C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1956" y="2420319"/>
            <a:ext cx="1094328" cy="1228106"/>
          </a:xfrm>
          <a:prstGeom prst="rect">
            <a:avLst/>
          </a:prstGeom>
        </p:spPr>
      </p:pic>
      <p:sp>
        <p:nvSpPr>
          <p:cNvPr id="5" name="Text Placeholder 1">
            <a:extLst>
              <a:ext uri="{FF2B5EF4-FFF2-40B4-BE49-F238E27FC236}">
                <a16:creationId xmlns:a16="http://schemas.microsoft.com/office/drawing/2014/main" id="{AD5FAE7B-F718-4307-B112-AD6256157E8F}"/>
              </a:ext>
            </a:extLst>
          </p:cNvPr>
          <p:cNvSpPr txBox="1">
            <a:spLocks/>
          </p:cNvSpPr>
          <p:nvPr/>
        </p:nvSpPr>
        <p:spPr>
          <a:xfrm>
            <a:off x="1730090" y="1961468"/>
            <a:ext cx="6858001" cy="2636392"/>
          </a:xfrm>
          <a:prstGeom prst="rect">
            <a:avLst/>
          </a:prstGeom>
        </p:spPr>
        <p:style>
          <a:lnRef idx="2">
            <a:schemeClr val="dk1"/>
          </a:lnRef>
          <a:fillRef idx="1">
            <a:schemeClr val="lt1"/>
          </a:fillRef>
          <a:effectRef idx="0">
            <a:schemeClr val="dk1"/>
          </a:effectRef>
          <a:fontRef idx="minor">
            <a:schemeClr val="dk1"/>
          </a:fontRef>
        </p:style>
        <p:txBody>
          <a:bodyPr vert="horz" lIns="182880" tIns="182880" rIns="182880" bIns="182880" rtlCol="0" anchor="ctr">
            <a:no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dk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dk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9pPr>
          </a:lstStyle>
          <a:p>
            <a:pPr marL="101600" indent="0">
              <a:buFont typeface="Arial" panose="020B0604020202020204" pitchFamily="34" charset="0"/>
              <a:buNone/>
            </a:pPr>
            <a:r>
              <a:rPr lang="en-US" b="1" dirty="0"/>
              <a:t>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extLst>
      <p:ext uri="{BB962C8B-B14F-4D97-AF65-F5344CB8AC3E}">
        <p14:creationId xmlns:p14="http://schemas.microsoft.com/office/powerpoint/2010/main" val="775972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74785" y="228600"/>
            <a:ext cx="8229600" cy="646331"/>
          </a:xfrm>
        </p:spPr>
        <p:txBody>
          <a:bodyPr/>
          <a:lstStyle/>
          <a:p>
            <a:r>
              <a:rPr lang="en-US" dirty="0"/>
              <a:t>Figure 37.1 Complete Circuit </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920240" y="1019908"/>
            <a:ext cx="5303520" cy="4039468"/>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800100" y="5105400"/>
            <a:ext cx="7543800" cy="1015663"/>
          </a:xfrm>
        </p:spPr>
        <p:txBody>
          <a:bodyPr/>
          <a:lstStyle/>
          <a:p>
            <a:r>
              <a:rPr lang="en-US" sz="2000" dirty="0"/>
              <a:t>All complete circuits must have a power source, a power path, protection (fuse), an electrical load (lightbulb in this case), and a return path back to the power source</a:t>
            </a:r>
          </a:p>
        </p:txBody>
      </p:sp>
    </p:spTree>
    <p:extLst>
      <p:ext uri="{BB962C8B-B14F-4D97-AF65-F5344CB8AC3E}">
        <p14:creationId xmlns:p14="http://schemas.microsoft.com/office/powerpoint/2010/main" val="2133880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74785" y="228600"/>
            <a:ext cx="8229600" cy="646331"/>
          </a:xfrm>
        </p:spPr>
        <p:txBody>
          <a:bodyPr/>
          <a:lstStyle/>
          <a:p>
            <a:r>
              <a:rPr lang="en-US" dirty="0"/>
              <a:t>Figure 37.2 Return Path</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371600" y="952110"/>
            <a:ext cx="6400800" cy="3923711"/>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09600" y="4953000"/>
            <a:ext cx="7924800" cy="1200329"/>
          </a:xfrm>
        </p:spPr>
        <p:txBody>
          <a:bodyPr/>
          <a:lstStyle/>
          <a:p>
            <a:r>
              <a:rPr lang="en-US" sz="2400" dirty="0"/>
              <a:t>The return path back to the battery can be any electrical conductor, such as a copper wire or the metal frame or body of the vehicle</a:t>
            </a:r>
          </a:p>
        </p:txBody>
      </p:sp>
    </p:spTree>
    <p:extLst>
      <p:ext uri="{BB962C8B-B14F-4D97-AF65-F5344CB8AC3E}">
        <p14:creationId xmlns:p14="http://schemas.microsoft.com/office/powerpoint/2010/main" val="1666312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74785" y="228600"/>
            <a:ext cx="8229600" cy="646331"/>
          </a:xfrm>
        </p:spPr>
        <p:txBody>
          <a:bodyPr/>
          <a:lstStyle/>
          <a:p>
            <a:r>
              <a:rPr lang="en-US" dirty="0"/>
              <a:t>Figure 37.3 Switch</a:t>
            </a:r>
            <a:endParaRPr lang="en-US" sz="2800" dirty="0">
              <a:solidFill>
                <a:srgbClr val="FF0000"/>
              </a:solidFill>
            </a:endParaRPr>
          </a:p>
        </p:txBody>
      </p:sp>
      <p:pic>
        <p:nvPicPr>
          <p:cNvPr id="4" name="Content Placeholder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980342" y="990600"/>
            <a:ext cx="7218485" cy="3659210"/>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909270" y="4876800"/>
            <a:ext cx="7360627" cy="1200329"/>
          </a:xfrm>
        </p:spPr>
        <p:txBody>
          <a:bodyPr/>
          <a:lstStyle/>
          <a:p>
            <a:r>
              <a:rPr lang="en-US" sz="2400" dirty="0"/>
              <a:t>An electrical switch opens the circuit and no current flows. The switch could also be on the return (ground) path wire.</a:t>
            </a:r>
          </a:p>
        </p:txBody>
      </p:sp>
    </p:spTree>
    <p:extLst>
      <p:ext uri="{BB962C8B-B14F-4D97-AF65-F5344CB8AC3E}">
        <p14:creationId xmlns:p14="http://schemas.microsoft.com/office/powerpoint/2010/main" val="377287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90810"/>
            <a:ext cx="8229600" cy="646331"/>
          </a:xfrm>
        </p:spPr>
        <p:txBody>
          <a:bodyPr>
            <a:spAutoFit/>
          </a:bodyPr>
          <a:lstStyle/>
          <a:p>
            <a:r>
              <a:rPr lang="en-US" dirty="0"/>
              <a:t>Question 1: ?</a:t>
            </a:r>
            <a:endParaRPr lang="en-US" sz="2800" dirty="0"/>
          </a:p>
        </p:txBody>
      </p:sp>
      <p:sp>
        <p:nvSpPr>
          <p:cNvPr id="4" name="Content Placeholder 3"/>
          <p:cNvSpPr>
            <a:spLocks noGrp="1"/>
          </p:cNvSpPr>
          <p:nvPr>
            <p:ph idx="1"/>
          </p:nvPr>
        </p:nvSpPr>
        <p:spPr>
          <a:xfrm>
            <a:off x="457200" y="1062335"/>
            <a:ext cx="8229600" cy="461665"/>
          </a:xfrm>
        </p:spPr>
        <p:txBody>
          <a:bodyPr>
            <a:spAutoFit/>
          </a:bodyPr>
          <a:lstStyle/>
          <a:p>
            <a:pPr marL="0" indent="0">
              <a:buNone/>
            </a:pPr>
            <a:r>
              <a:rPr lang="en-IN" sz="2400" dirty="0"/>
              <a:t>What is included in a complete electrical circuit?</a:t>
            </a:r>
          </a:p>
        </p:txBody>
      </p:sp>
    </p:spTree>
    <p:extLst>
      <p:ext uri="{BB962C8B-B14F-4D97-AF65-F5344CB8AC3E}">
        <p14:creationId xmlns:p14="http://schemas.microsoft.com/office/powerpoint/2010/main" val="3495805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6278"/>
            <a:ext cx="8229600" cy="646331"/>
          </a:xfrm>
        </p:spPr>
        <p:txBody>
          <a:bodyPr>
            <a:spAutoFit/>
          </a:bodyPr>
          <a:lstStyle/>
          <a:p>
            <a:r>
              <a:rPr lang="en-US" dirty="0"/>
              <a:t>Answer 1</a:t>
            </a:r>
            <a:endParaRPr lang="en-US" sz="2800" dirty="0"/>
          </a:p>
        </p:txBody>
      </p:sp>
      <p:sp>
        <p:nvSpPr>
          <p:cNvPr id="4" name="Content Placeholder 3"/>
          <p:cNvSpPr>
            <a:spLocks noGrp="1"/>
          </p:cNvSpPr>
          <p:nvPr>
            <p:ph idx="1"/>
          </p:nvPr>
        </p:nvSpPr>
        <p:spPr>
          <a:xfrm>
            <a:off x="457200" y="997803"/>
            <a:ext cx="8229600" cy="830997"/>
          </a:xfrm>
        </p:spPr>
        <p:txBody>
          <a:bodyPr>
            <a:spAutoFit/>
          </a:bodyPr>
          <a:lstStyle/>
          <a:p>
            <a:pPr marL="0" indent="0">
              <a:buNone/>
            </a:pPr>
            <a:r>
              <a:rPr lang="en-US" sz="2400" dirty="0"/>
              <a:t>A power source, circuit protection, power path, electrical load, and a return path.</a:t>
            </a:r>
          </a:p>
        </p:txBody>
      </p:sp>
    </p:spTree>
    <p:extLst>
      <p:ext uri="{BB962C8B-B14F-4D97-AF65-F5344CB8AC3E}">
        <p14:creationId xmlns:p14="http://schemas.microsoft.com/office/powerpoint/2010/main" val="3499264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42875"/>
            <a:ext cx="8229600" cy="553998"/>
          </a:xfrm>
        </p:spPr>
        <p:txBody>
          <a:bodyPr>
            <a:noAutofit/>
          </a:bodyPr>
          <a:lstStyle/>
          <a:p>
            <a:r>
              <a:rPr lang="en-US" dirty="0"/>
              <a:t>Circuit Fault Types </a:t>
            </a:r>
            <a:r>
              <a:rPr lang="en-US" sz="2800" dirty="0"/>
              <a:t>(1 of 2)</a:t>
            </a:r>
            <a:endParaRPr lang="en-US" sz="2000" dirty="0"/>
          </a:p>
        </p:txBody>
      </p:sp>
      <p:sp>
        <p:nvSpPr>
          <p:cNvPr id="4" name="Content Placeholder 3"/>
          <p:cNvSpPr>
            <a:spLocks noGrp="1"/>
          </p:cNvSpPr>
          <p:nvPr>
            <p:ph idx="1"/>
          </p:nvPr>
        </p:nvSpPr>
        <p:spPr>
          <a:xfrm>
            <a:off x="457200" y="914400"/>
            <a:ext cx="8229600" cy="2931572"/>
          </a:xfrm>
        </p:spPr>
        <p:txBody>
          <a:bodyPr>
            <a:noAutofit/>
          </a:bodyPr>
          <a:lstStyle/>
          <a:p>
            <a:r>
              <a:rPr lang="en-IN" sz="2400" dirty="0"/>
              <a:t>Open Circuit</a:t>
            </a:r>
          </a:p>
          <a:p>
            <a:pPr lvl="1"/>
            <a:r>
              <a:rPr lang="en-IN" sz="2400" dirty="0"/>
              <a:t>An open circuit is any circuit that is not complete, or that lacks continuity.</a:t>
            </a:r>
          </a:p>
          <a:p>
            <a:r>
              <a:rPr lang="en-IN" sz="2400" dirty="0"/>
              <a:t>Short-to-Voltage</a:t>
            </a:r>
          </a:p>
          <a:p>
            <a:pPr lvl="1"/>
            <a:r>
              <a:rPr lang="en-IN" sz="2400" dirty="0"/>
              <a:t>A short-to-voltage occurs when the power side of one circuit is electrically connected to the power side of another circuit.</a:t>
            </a:r>
          </a:p>
        </p:txBody>
      </p:sp>
    </p:spTree>
    <p:extLst>
      <p:ext uri="{BB962C8B-B14F-4D97-AF65-F5344CB8AC3E}">
        <p14:creationId xmlns:p14="http://schemas.microsoft.com/office/powerpoint/2010/main" val="2794775776"/>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24241</TotalTime>
  <Words>2252</Words>
  <Application>Microsoft Office PowerPoint</Application>
  <PresentationFormat>On-screen Show (4:3)</PresentationFormat>
  <Paragraphs>173</Paragraphs>
  <Slides>33</Slides>
  <Notes>33</Notes>
  <HiddenSlides>0</HiddenSlides>
  <MMClips>5</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Times New Roman</vt:lpstr>
      <vt:lpstr>Verdana</vt:lpstr>
      <vt:lpstr>Wingdings</vt:lpstr>
      <vt:lpstr>508 Lecture</vt:lpstr>
      <vt:lpstr>Automotive Technology: Principles, Diagnosis, and Service</vt:lpstr>
      <vt:lpstr>Learning Objectives</vt:lpstr>
      <vt:lpstr>Circuits</vt:lpstr>
      <vt:lpstr>Figure 37.1 Complete Circuit </vt:lpstr>
      <vt:lpstr>Figure 37.2 Return Path</vt:lpstr>
      <vt:lpstr>Figure 37.3 Switch</vt:lpstr>
      <vt:lpstr>Question 1: ?</vt:lpstr>
      <vt:lpstr>Answer 1</vt:lpstr>
      <vt:lpstr>Circuit Fault Types (1 of 2)</vt:lpstr>
      <vt:lpstr>Figure 37.4 Open Circuits</vt:lpstr>
      <vt:lpstr>Animation: Series Circuit, Open Circuit (Animation will automatically start)</vt:lpstr>
      <vt:lpstr>Figure 37.5 Short-To-Voltage</vt:lpstr>
      <vt:lpstr>Circuit Fault Types (2 of 2)</vt:lpstr>
      <vt:lpstr>Figure 37.6 Protection Device</vt:lpstr>
      <vt:lpstr>Figure 37.7 Short-To-Ground</vt:lpstr>
      <vt:lpstr>Figure 37.8 Tech Tip Waterwheel</vt:lpstr>
      <vt:lpstr>Question 2: ?</vt:lpstr>
      <vt:lpstr>Answer 2</vt:lpstr>
      <vt:lpstr>Ohm’s Law</vt:lpstr>
      <vt:lpstr>Figure 37.9 Ohm’s Law Calculation</vt:lpstr>
      <vt:lpstr>Chart 37.1 Ohm’s Law Chart</vt:lpstr>
      <vt:lpstr>Figure 37.10 Example Ohm’s Law</vt:lpstr>
      <vt:lpstr>Animation: Ohm’s Law, Current (Animation will automatically start)</vt:lpstr>
      <vt:lpstr>Animation: Ohm’s Law, Volt (Animation will automatically start)</vt:lpstr>
      <vt:lpstr>Animation: Ohm’s Law, Resistance (Animation will automatically start)</vt:lpstr>
      <vt:lpstr>Watt’s Law</vt:lpstr>
      <vt:lpstr>Animation: Math Formula: Watt (Animation will automatically start)</vt:lpstr>
      <vt:lpstr>Figure 37.11 Watt’s Law</vt:lpstr>
      <vt:lpstr>Figure 37.12 Magic Circle</vt:lpstr>
      <vt:lpstr>Question 3: ?</vt:lpstr>
      <vt:lpstr>Answer 3</vt:lpstr>
      <vt:lpstr>Electrical and Electronic Systems Videos and Animations</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Principles, Diagnosis, and Service, Sixth Edition, Chapter 40, Electrical Circuits and Ohm’s Law</dc:title>
  <dc:subject>2612-Automotive - Core</dc:subject>
  <dc:creator>James D. Halderman</dc:creator>
  <cp:keywords>CONTAINS NOTES</cp:keywords>
  <cp:lastModifiedBy>Glen Plants</cp:lastModifiedBy>
  <cp:revision>4859</cp:revision>
  <dcterms:created xsi:type="dcterms:W3CDTF">2014-07-14T20:04:21Z</dcterms:created>
  <dcterms:modified xsi:type="dcterms:W3CDTF">2023-06-19T16:23:14Z</dcterms:modified>
</cp:coreProperties>
</file>