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1247" r:id="rId2"/>
    <p:sldId id="1135" r:id="rId3"/>
    <p:sldId id="1138" r:id="rId4"/>
    <p:sldId id="1209" r:id="rId5"/>
    <p:sldId id="1210" r:id="rId6"/>
    <p:sldId id="1211" r:id="rId7"/>
    <p:sldId id="1212" r:id="rId8"/>
    <p:sldId id="1250" r:id="rId9"/>
    <p:sldId id="1251" r:id="rId10"/>
    <p:sldId id="1252" r:id="rId11"/>
    <p:sldId id="1253" r:id="rId12"/>
    <p:sldId id="1344" r:id="rId13"/>
    <p:sldId id="1346" r:id="rId14"/>
    <p:sldId id="1254" r:id="rId15"/>
    <p:sldId id="1255" r:id="rId16"/>
    <p:sldId id="1256" r:id="rId17"/>
    <p:sldId id="1257" r:id="rId18"/>
    <p:sldId id="1276" r:id="rId19"/>
    <p:sldId id="1280" r:id="rId20"/>
    <p:sldId id="1258" r:id="rId21"/>
    <p:sldId id="1343" r:id="rId22"/>
    <p:sldId id="1259" r:id="rId23"/>
    <p:sldId id="1260" r:id="rId24"/>
    <p:sldId id="1143" r:id="rId25"/>
    <p:sldId id="1144" r:id="rId26"/>
    <p:sldId id="1145" r:id="rId27"/>
    <p:sldId id="1261" r:id="rId28"/>
    <p:sldId id="1345" r:id="rId29"/>
    <p:sldId id="1262" r:id="rId30"/>
    <p:sldId id="1281" r:id="rId31"/>
    <p:sldId id="1275" r:id="rId32"/>
    <p:sldId id="1347" r:id="rId33"/>
    <p:sldId id="1225" r:id="rId34"/>
    <p:sldId id="1226" r:id="rId35"/>
    <p:sldId id="1263" r:id="rId36"/>
    <p:sldId id="1264" r:id="rId37"/>
    <p:sldId id="1265" r:id="rId38"/>
    <p:sldId id="1348" r:id="rId39"/>
    <p:sldId id="1266" r:id="rId40"/>
    <p:sldId id="1352" r:id="rId41"/>
    <p:sldId id="1267" r:id="rId42"/>
    <p:sldId id="1277" r:id="rId43"/>
    <p:sldId id="1234" r:id="rId44"/>
    <p:sldId id="1235" r:id="rId45"/>
    <p:sldId id="1236" r:id="rId46"/>
    <p:sldId id="1268" r:id="rId47"/>
    <p:sldId id="1353" r:id="rId48"/>
    <p:sldId id="1354" r:id="rId49"/>
    <p:sldId id="1270" r:id="rId50"/>
    <p:sldId id="1355" r:id="rId51"/>
    <p:sldId id="1279" r:id="rId52"/>
    <p:sldId id="1274" r:id="rId53"/>
    <p:sldId id="1356" r:id="rId54"/>
    <p:sldId id="1171" r:id="rId55"/>
    <p:sldId id="1172" r:id="rId56"/>
    <p:sldId id="1173" r:id="rId57"/>
    <p:sldId id="1278" r:id="rId58"/>
    <p:sldId id="1205" r:id="rId59"/>
    <p:sldId id="1206" r:id="rId60"/>
    <p:sldId id="1241" r:id="rId61"/>
    <p:sldId id="1271" r:id="rId62"/>
    <p:sldId id="1243" r:id="rId63"/>
    <p:sldId id="1282" r:id="rId64"/>
    <p:sldId id="1272" r:id="rId65"/>
    <p:sldId id="1357" r:id="rId66"/>
    <p:sldId id="1273" r:id="rId67"/>
    <p:sldId id="1204" r:id="rId68"/>
    <p:sldId id="1076"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1" autoAdjust="0"/>
    <p:restoredTop sz="99878" autoAdjust="0"/>
  </p:normalViewPr>
  <p:slideViewPr>
    <p:cSldViewPr>
      <p:cViewPr varScale="1">
        <p:scale>
          <a:sx n="114" d="100"/>
          <a:sy n="114" d="100"/>
        </p:scale>
        <p:origin x="1578" y="114"/>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varScale="1">
      <p:scale>
        <a:sx n="100" d="100"/>
        <a:sy n="100" d="100"/>
      </p:scale>
      <p:origin x="0" y="-5592"/>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9224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960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465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0689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5637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4055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629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569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20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708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4217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4188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0589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532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3717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7570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2068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8053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2433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35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9254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0366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2184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9117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0962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8018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19956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8091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0806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0975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175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2246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65206008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250597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6.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8.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2.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36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Electrical Fundamentals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76074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36.3 Balanced Atom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2308324"/>
          </a:xfrm>
        </p:spPr>
        <p:txBody>
          <a:bodyPr/>
          <a:lstStyle/>
          <a:p>
            <a:r>
              <a:rPr lang="en-US" sz="2400" dirty="0"/>
              <a:t>Figure shows a balanced atom. The number of electrons is the same as the number of protons in the nucleus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3953933" cy="4137086"/>
          </a:xfrm>
        </p:spPr>
      </p:pic>
    </p:spTree>
    <p:extLst>
      <p:ext uri="{BB962C8B-B14F-4D97-AF65-F5344CB8AC3E}">
        <p14:creationId xmlns:p14="http://schemas.microsoft.com/office/powerpoint/2010/main" val="3282212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36.4 Atom Polarity</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83652" y="3581400"/>
            <a:ext cx="7010400" cy="461665"/>
          </a:xfrm>
        </p:spPr>
        <p:txBody>
          <a:bodyPr/>
          <a:lstStyle/>
          <a:p>
            <a:r>
              <a:rPr lang="en-US" sz="2400" dirty="0"/>
              <a:t>Unlike charges attract and like charges repel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2000" y="1447800"/>
            <a:ext cx="7653705" cy="1390193"/>
          </a:xfrm>
        </p:spPr>
      </p:pic>
    </p:spTree>
    <p:extLst>
      <p:ext uri="{BB962C8B-B14F-4D97-AF65-F5344CB8AC3E}">
        <p14:creationId xmlns:p14="http://schemas.microsoft.com/office/powerpoint/2010/main" val="3268067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Magnets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agnets">
            <a:hlinkClick r:id="" action="ppaction://media"/>
            <a:extLst>
              <a:ext uri="{FF2B5EF4-FFF2-40B4-BE49-F238E27FC236}">
                <a16:creationId xmlns:a16="http://schemas.microsoft.com/office/drawing/2014/main" id="{E2F121CD-7DEE-8813-1448-18566C7FD8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6770"/>
            <a:ext cx="9144000" cy="5143500"/>
          </a:xfrm>
          <a:prstGeom prst="rect">
            <a:avLst/>
          </a:prstGeom>
        </p:spPr>
      </p:pic>
    </p:spTree>
    <p:extLst>
      <p:ext uri="{BB962C8B-B14F-4D97-AF65-F5344CB8AC3E}">
        <p14:creationId xmlns:p14="http://schemas.microsoft.com/office/powerpoint/2010/main" val="29209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Travel, Magnet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_Travel_Magnet">
            <a:hlinkClick r:id="" action="ppaction://media"/>
            <a:extLst>
              <a:ext uri="{FF2B5EF4-FFF2-40B4-BE49-F238E27FC236}">
                <a16:creationId xmlns:a16="http://schemas.microsoft.com/office/drawing/2014/main" id="{973ED93F-C487-06AB-3E0C-09DB10D89B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622" y="1150340"/>
            <a:ext cx="8656818" cy="4869460"/>
          </a:xfrm>
          <a:prstGeom prst="rect">
            <a:avLst/>
          </a:prstGeom>
        </p:spPr>
      </p:pic>
    </p:spTree>
    <p:extLst>
      <p:ext uri="{BB962C8B-B14F-4D97-AF65-F5344CB8AC3E}">
        <p14:creationId xmlns:p14="http://schemas.microsoft.com/office/powerpoint/2010/main" val="17553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36.5 Unbalanced Atom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8133" y="5029200"/>
            <a:ext cx="7687733" cy="830997"/>
          </a:xfrm>
        </p:spPr>
        <p:txBody>
          <a:bodyPr/>
          <a:lstStyle/>
          <a:p>
            <a:r>
              <a:rPr lang="en-US" sz="2400" dirty="0"/>
              <a:t>An unbalanced, positively charged atom (ion) attracts electrons from neighboring atoms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85899" y="1126919"/>
            <a:ext cx="6172200" cy="3650292"/>
          </a:xfrm>
        </p:spPr>
      </p:pic>
    </p:spTree>
    <p:extLst>
      <p:ext uri="{BB962C8B-B14F-4D97-AF65-F5344CB8AC3E}">
        <p14:creationId xmlns:p14="http://schemas.microsoft.com/office/powerpoint/2010/main" val="2854225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36.6 Hydrogen Atom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200400" cy="3810000"/>
          </a:xfrm>
        </p:spPr>
        <p:txBody>
          <a:bodyPr/>
          <a:lstStyle/>
          <a:p>
            <a:r>
              <a:rPr lang="en-US" sz="2400" dirty="0"/>
              <a:t>The hydrogen atom is the simplest atom, with only one proton, one neutron, and one electron. More complex elements contain higher numbers of protons, neutrons, and electrons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4030133" cy="4682516"/>
          </a:xfrm>
        </p:spPr>
      </p:pic>
    </p:spTree>
    <p:extLst>
      <p:ext uri="{BB962C8B-B14F-4D97-AF65-F5344CB8AC3E}">
        <p14:creationId xmlns:p14="http://schemas.microsoft.com/office/powerpoint/2010/main" val="393731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36.7 Free Electron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2677656"/>
          </a:xfrm>
        </p:spPr>
        <p:txBody>
          <a:bodyPr/>
          <a:lstStyle/>
          <a:p>
            <a:r>
              <a:rPr lang="en-US" sz="2400" dirty="0"/>
              <a:t>Electrons in the outer orbit, or shell, can often be drawn away from the atom and become free electrons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1325" y="1069090"/>
            <a:ext cx="5075475" cy="4112510"/>
          </a:xfrm>
        </p:spPr>
      </p:pic>
    </p:spTree>
    <p:extLst>
      <p:ext uri="{BB962C8B-B14F-4D97-AF65-F5344CB8AC3E}">
        <p14:creationId xmlns:p14="http://schemas.microsoft.com/office/powerpoint/2010/main" val="3885735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36.8 Electrons Increase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71800" cy="2677656"/>
          </a:xfrm>
        </p:spPr>
        <p:txBody>
          <a:bodyPr/>
          <a:lstStyle/>
          <a:p>
            <a:r>
              <a:rPr lang="en-US" sz="2400" dirty="0"/>
              <a:t>As the number of electrons increases, they occupy increasing energy levels that are farther from the center of the atom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600"/>
            <a:ext cx="4427434" cy="4709515"/>
          </a:xfrm>
        </p:spPr>
      </p:pic>
    </p:spTree>
    <p:extLst>
      <p:ext uri="{BB962C8B-B14F-4D97-AF65-F5344CB8AC3E}">
        <p14:creationId xmlns:p14="http://schemas.microsoft.com/office/powerpoint/2010/main" val="119210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36.9 Conductor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1569660"/>
          </a:xfrm>
        </p:spPr>
        <p:txBody>
          <a:bodyPr/>
          <a:lstStyle/>
          <a:p>
            <a:r>
              <a:rPr lang="en-US" sz="2400" dirty="0"/>
              <a:t>A conductor is any element that has one to three electrons in its outer orbit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1015999"/>
            <a:ext cx="3801533" cy="4914839"/>
          </a:xfrm>
        </p:spPr>
      </p:pic>
    </p:spTree>
    <p:extLst>
      <p:ext uri="{BB962C8B-B14F-4D97-AF65-F5344CB8AC3E}">
        <p14:creationId xmlns:p14="http://schemas.microsoft.com/office/powerpoint/2010/main" val="3839103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22" y="1447800"/>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Is Water a Conductor?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438400"/>
            <a:ext cx="7543800" cy="3239348"/>
          </a:xfrm>
        </p:spPr>
        <p:txBody>
          <a:bodyPr/>
          <a:lstStyle/>
          <a:p>
            <a:r>
              <a:rPr lang="en-US" sz="2400" b="1" dirty="0"/>
              <a:t>Is Water a Conductor? </a:t>
            </a:r>
            <a:r>
              <a:rPr lang="en-US" sz="2400" dirty="0"/>
              <a:t>Pure water is an insulator; however, if anything is in the water, such as salt or dirt, then the water becomes conductive. Because it is difficult to keep it from becoming contaminated, water is usually thought of as being capable of conducting electricity, especially high-voltage household 110 or 220 volt outlets.</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42962" y="1676400"/>
            <a:ext cx="7458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6096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1"/>
          </p:nvPr>
        </p:nvSpPr>
        <p:spPr>
          <a:xfrm>
            <a:off x="457200" y="982133"/>
            <a:ext cx="8229600" cy="4008790"/>
          </a:xfrm>
        </p:spPr>
        <p:txBody>
          <a:bodyPr>
            <a:spAutoFit/>
          </a:bodyPr>
          <a:lstStyle/>
          <a:p>
            <a:pPr marL="685800" indent="-685800">
              <a:buNone/>
            </a:pPr>
            <a:r>
              <a:rPr lang="en-IN" sz="2400" b="1" dirty="0">
                <a:solidFill>
                  <a:srgbClr val="007FA3"/>
                </a:solidFill>
                <a:latin typeface="+mj-lt"/>
                <a:ea typeface="+mj-ea"/>
                <a:cs typeface="Times New Roman" panose="02020603050405020304" pitchFamily="18" charset="0"/>
              </a:rPr>
              <a:t>39.1 </a:t>
            </a:r>
            <a:r>
              <a:rPr lang="en-IN" sz="2400" dirty="0">
                <a:latin typeface="+mj-lt"/>
                <a:ea typeface="+mj-ea"/>
                <a:cs typeface="Times New Roman" panose="02020603050405020304" pitchFamily="18" charset="0"/>
              </a:rPr>
              <a:t>Discuss the fundamentals of electricity</a:t>
            </a:r>
          </a:p>
          <a:p>
            <a:pPr marL="685800" indent="-685800">
              <a:buNone/>
            </a:pPr>
            <a:r>
              <a:rPr lang="en-IN" sz="2400" b="1" dirty="0">
                <a:solidFill>
                  <a:srgbClr val="007FA3"/>
                </a:solidFill>
                <a:latin typeface="+mj-lt"/>
                <a:ea typeface="+mj-ea"/>
                <a:cs typeface="Times New Roman" panose="02020603050405020304" pitchFamily="18" charset="0"/>
              </a:rPr>
              <a:t>36.2</a:t>
            </a:r>
            <a:r>
              <a:rPr lang="en-IN" sz="2400" dirty="0">
                <a:latin typeface="+mj-lt"/>
                <a:ea typeface="+mj-ea"/>
                <a:cs typeface="Times New Roman" panose="02020603050405020304" pitchFamily="18" charset="0"/>
              </a:rPr>
              <a:t> Explain how electrons move through a conductor.</a:t>
            </a:r>
          </a:p>
          <a:p>
            <a:pPr marL="685800" indent="-685800">
              <a:buNone/>
            </a:pPr>
            <a:r>
              <a:rPr lang="en-IN" sz="2400" b="1" dirty="0">
                <a:solidFill>
                  <a:srgbClr val="007FA3"/>
                </a:solidFill>
                <a:latin typeface="+mj-lt"/>
                <a:ea typeface="+mj-ea"/>
                <a:cs typeface="Times New Roman" panose="02020603050405020304" pitchFamily="18" charset="0"/>
              </a:rPr>
              <a:t>36.3 </a:t>
            </a:r>
            <a:r>
              <a:rPr lang="en-US" sz="2400" dirty="0">
                <a:latin typeface="+mj-lt"/>
                <a:ea typeface="+mj-ea"/>
                <a:cs typeface="Times New Roman" panose="02020603050405020304" pitchFamily="18" charset="0"/>
              </a:rPr>
              <a:t>Explain the units of electrical measurement, and discuss the relationship among volts, amperes, and ohms.</a:t>
            </a:r>
          </a:p>
          <a:p>
            <a:pPr marL="685800" indent="-685800">
              <a:buNone/>
            </a:pPr>
            <a:r>
              <a:rPr lang="en-IN" sz="2400" b="1" dirty="0">
                <a:solidFill>
                  <a:srgbClr val="007FA3"/>
                </a:solidFill>
                <a:cs typeface="Times New Roman" panose="02020603050405020304" pitchFamily="18" charset="0"/>
              </a:rPr>
              <a:t>36.4 </a:t>
            </a:r>
            <a:r>
              <a:rPr lang="en-US" sz="2400" dirty="0">
                <a:latin typeface="+mj-lt"/>
                <a:ea typeface="+mj-ea"/>
                <a:cs typeface="Times New Roman" panose="02020603050405020304" pitchFamily="18" charset="0"/>
              </a:rPr>
              <a:t>Discuss the different sources of electricity.</a:t>
            </a:r>
          </a:p>
          <a:p>
            <a:pPr marL="685800" indent="-685800">
              <a:buNone/>
            </a:pPr>
            <a:r>
              <a:rPr lang="en-IN" sz="2400" b="1" dirty="0">
                <a:solidFill>
                  <a:srgbClr val="007FA3"/>
                </a:solidFill>
                <a:cs typeface="Times New Roman" panose="02020603050405020304" pitchFamily="18" charset="0"/>
              </a:rPr>
              <a:t>36.5 </a:t>
            </a:r>
            <a:r>
              <a:rPr lang="en-US" sz="2400" dirty="0">
                <a:latin typeface="+mj-lt"/>
                <a:ea typeface="+mj-ea"/>
                <a:cs typeface="Times New Roman" panose="02020603050405020304" pitchFamily="18" charset="0"/>
              </a:rPr>
              <a:t>Explain conductors and resistance.</a:t>
            </a:r>
          </a:p>
          <a:p>
            <a:pPr marL="685800" indent="-685800">
              <a:buNone/>
            </a:pPr>
            <a:r>
              <a:rPr lang="en-IN" sz="2400" b="1" dirty="0">
                <a:solidFill>
                  <a:srgbClr val="007FA3"/>
                </a:solidFill>
                <a:cs typeface="Times New Roman" panose="02020603050405020304" pitchFamily="18" charset="0"/>
              </a:rPr>
              <a:t>36.6 </a:t>
            </a:r>
            <a:r>
              <a:rPr lang="en-US" sz="2400" dirty="0">
                <a:latin typeface="+mj-lt"/>
                <a:ea typeface="+mj-ea"/>
                <a:cs typeface="Times New Roman" panose="02020603050405020304" pitchFamily="18" charset="0"/>
              </a:rPr>
              <a:t>Describe the function of resistors</a:t>
            </a:r>
            <a:r>
              <a:rPr lang="en-US" sz="2400" b="1" dirty="0">
                <a:solidFill>
                  <a:srgbClr val="007FA3"/>
                </a:solidFill>
                <a:latin typeface="+mj-lt"/>
                <a:ea typeface="+mj-ea"/>
                <a:cs typeface="Times New Roman" panose="02020603050405020304" pitchFamily="18" charset="0"/>
              </a:rPr>
              <a:t>.</a:t>
            </a:r>
            <a:endParaRPr lang="en-US" sz="2400" dirty="0"/>
          </a:p>
        </p:txBody>
      </p:sp>
    </p:spTree>
    <p:extLst>
      <p:ext uri="{BB962C8B-B14F-4D97-AF65-F5344CB8AC3E}">
        <p14:creationId xmlns:p14="http://schemas.microsoft.com/office/powerpoint/2010/main" val="115316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36.10 Copper Atom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3046988"/>
          </a:xfrm>
        </p:spPr>
        <p:txBody>
          <a:bodyPr/>
          <a:lstStyle/>
          <a:p>
            <a:r>
              <a:rPr lang="en-US" sz="2400" dirty="0"/>
              <a:t>Copper is an excellent conductor of electricity because it has just one electron in its outer orbit, making it easy to be knocked out of its orbit and flow to other nearby atoms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893352" cy="4462828"/>
          </a:xfrm>
        </p:spPr>
      </p:pic>
    </p:spTree>
    <p:extLst>
      <p:ext uri="{BB962C8B-B14F-4D97-AF65-F5344CB8AC3E}">
        <p14:creationId xmlns:p14="http://schemas.microsoft.com/office/powerpoint/2010/main" val="4084162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Copper Atom</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pper_atom2">
            <a:hlinkClick r:id="" action="ppaction://media"/>
            <a:extLst>
              <a:ext uri="{FF2B5EF4-FFF2-40B4-BE49-F238E27FC236}">
                <a16:creationId xmlns:a16="http://schemas.microsoft.com/office/drawing/2014/main" id="{B39E876A-C37B-AC5F-5856-AFB6784B01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1100"/>
            <a:ext cx="9067800" cy="5100638"/>
          </a:xfrm>
          <a:prstGeom prst="rect">
            <a:avLst/>
          </a:prstGeom>
        </p:spPr>
      </p:pic>
    </p:spTree>
    <p:extLst>
      <p:ext uri="{BB962C8B-B14F-4D97-AF65-F5344CB8AC3E}">
        <p14:creationId xmlns:p14="http://schemas.microsoft.com/office/powerpoint/2010/main" val="12022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36.11 Insulators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1569660"/>
          </a:xfrm>
        </p:spPr>
        <p:txBody>
          <a:bodyPr/>
          <a:lstStyle/>
          <a:p>
            <a:r>
              <a:rPr lang="en-US" sz="2400" dirty="0"/>
              <a:t>Insulators are elements with five to eight electrons in the outer orbit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71097"/>
            <a:ext cx="3617057" cy="5282644"/>
          </a:xfrm>
        </p:spPr>
      </p:pic>
    </p:spTree>
    <p:extLst>
      <p:ext uri="{BB962C8B-B14F-4D97-AF65-F5344CB8AC3E}">
        <p14:creationId xmlns:p14="http://schemas.microsoft.com/office/powerpoint/2010/main" val="351954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36.12 Semiconductor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1569660"/>
          </a:xfrm>
        </p:spPr>
        <p:txBody>
          <a:bodyPr/>
          <a:lstStyle/>
          <a:p>
            <a:r>
              <a:rPr lang="en-US" sz="2400" dirty="0"/>
              <a:t>Semiconductor elements contain exactly four electrons in the outer orbit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90600"/>
            <a:ext cx="3725333" cy="4670908"/>
          </a:xfrm>
        </p:spPr>
      </p:pic>
    </p:spTree>
    <p:extLst>
      <p:ext uri="{BB962C8B-B14F-4D97-AF65-F5344CB8AC3E}">
        <p14:creationId xmlns:p14="http://schemas.microsoft.com/office/powerpoint/2010/main" val="1996012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0335"/>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1062335"/>
            <a:ext cx="8229600" cy="461665"/>
          </a:xfrm>
        </p:spPr>
        <p:txBody>
          <a:bodyPr>
            <a:spAutoFit/>
          </a:bodyPr>
          <a:lstStyle/>
          <a:p>
            <a:pPr marL="0" indent="0">
              <a:buNone/>
            </a:pPr>
            <a:r>
              <a:rPr lang="en-US" sz="2400" dirty="0"/>
              <a:t>What is electricity?</a:t>
            </a:r>
          </a:p>
        </p:txBody>
      </p:sp>
    </p:spTree>
    <p:extLst>
      <p:ext uri="{BB962C8B-B14F-4D97-AF65-F5344CB8AC3E}">
        <p14:creationId xmlns:p14="http://schemas.microsoft.com/office/powerpoint/2010/main" val="394932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5803"/>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Electricity is the movement of electrons from one atom to another.</a:t>
            </a:r>
          </a:p>
        </p:txBody>
      </p:sp>
    </p:spTree>
    <p:extLst>
      <p:ext uri="{BB962C8B-B14F-4D97-AF65-F5344CB8AC3E}">
        <p14:creationId xmlns:p14="http://schemas.microsoft.com/office/powerpoint/2010/main" val="3273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8583"/>
            <a:ext cx="8229600" cy="1200329"/>
          </a:xfrm>
        </p:spPr>
        <p:txBody>
          <a:bodyPr>
            <a:spAutoFit/>
          </a:bodyPr>
          <a:lstStyle/>
          <a:p>
            <a:r>
              <a:rPr lang="en-IN" dirty="0"/>
              <a:t>How Electrons Move Through a Conductor</a:t>
            </a:r>
            <a:endParaRPr lang="en-US" sz="2800" dirty="0"/>
          </a:p>
        </p:txBody>
      </p:sp>
      <p:sp>
        <p:nvSpPr>
          <p:cNvPr id="4" name="Content Placeholder 3"/>
          <p:cNvSpPr>
            <a:spLocks noGrp="1"/>
          </p:cNvSpPr>
          <p:nvPr>
            <p:ph idx="1"/>
          </p:nvPr>
        </p:nvSpPr>
        <p:spPr>
          <a:xfrm>
            <a:off x="457200" y="1440879"/>
            <a:ext cx="8229600" cy="4285789"/>
          </a:xfrm>
        </p:spPr>
        <p:txBody>
          <a:bodyPr>
            <a:spAutoFit/>
          </a:bodyPr>
          <a:lstStyle/>
          <a:p>
            <a:r>
              <a:rPr lang="en-IN" sz="2400" dirty="0"/>
              <a:t>Current Flow</a:t>
            </a:r>
          </a:p>
          <a:p>
            <a:pPr lvl="1"/>
            <a:r>
              <a:rPr lang="en-IN" sz="2400" dirty="0"/>
              <a:t>For current to flow, there must be an imbalance of excess electrons at one end of circuit and a deficiency of electrons at opposite end of circuit.</a:t>
            </a:r>
          </a:p>
          <a:p>
            <a:r>
              <a:rPr lang="en-IN" sz="2400" dirty="0"/>
              <a:t>Conventional Theory Versus Electron Theory</a:t>
            </a:r>
          </a:p>
          <a:p>
            <a:pPr lvl="1"/>
            <a:r>
              <a:rPr lang="en-IN" sz="2400" dirty="0"/>
              <a:t>Conventional Theory: Flow of electrons from positive to negative.</a:t>
            </a:r>
          </a:p>
          <a:p>
            <a:pPr lvl="1"/>
            <a:r>
              <a:rPr lang="en-IN" sz="2400" dirty="0"/>
              <a:t>Electron Theory: Flow of electrons from negative to positive.</a:t>
            </a:r>
          </a:p>
          <a:p>
            <a:pPr lvl="1"/>
            <a:r>
              <a:rPr lang="en-IN" sz="2400" dirty="0"/>
              <a:t>Automotive applications use conventional theory.</a:t>
            </a:r>
          </a:p>
        </p:txBody>
      </p:sp>
    </p:spTree>
    <p:extLst>
      <p:ext uri="{BB962C8B-B14F-4D97-AF65-F5344CB8AC3E}">
        <p14:creationId xmlns:p14="http://schemas.microsoft.com/office/powerpoint/2010/main" val="2716825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36.13 Current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4333" y="3810000"/>
            <a:ext cx="7543800" cy="830997"/>
          </a:xfrm>
        </p:spPr>
        <p:txBody>
          <a:bodyPr/>
          <a:lstStyle/>
          <a:p>
            <a:r>
              <a:rPr lang="en-US" sz="2400" dirty="0"/>
              <a:t>Current electricity is the movement of electrons through a conductor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7233" y="1371600"/>
            <a:ext cx="6858000" cy="1823555"/>
          </a:xfrm>
        </p:spPr>
      </p:pic>
    </p:spTree>
    <p:extLst>
      <p:ext uri="{BB962C8B-B14F-4D97-AF65-F5344CB8AC3E}">
        <p14:creationId xmlns:p14="http://schemas.microsoft.com/office/powerpoint/2010/main" val="3751477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_flow_new">
            <a:hlinkClick r:id="" action="ppaction://media"/>
            <a:extLst>
              <a:ext uri="{FF2B5EF4-FFF2-40B4-BE49-F238E27FC236}">
                <a16:creationId xmlns:a16="http://schemas.microsoft.com/office/drawing/2014/main" id="{1BB673E5-0C8C-FC3E-CB0B-0C86D81458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145" y="1139201"/>
            <a:ext cx="8873455" cy="4991318"/>
          </a:xfrm>
          <a:prstGeom prst="rect">
            <a:avLst/>
          </a:prstGeom>
        </p:spPr>
      </p:pic>
    </p:spTree>
    <p:extLst>
      <p:ext uri="{BB962C8B-B14F-4D97-AF65-F5344CB8AC3E}">
        <p14:creationId xmlns:p14="http://schemas.microsoft.com/office/powerpoint/2010/main" val="33711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36.14 Conventional Theory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3416320"/>
          </a:xfrm>
        </p:spPr>
        <p:txBody>
          <a:bodyPr/>
          <a:lstStyle/>
          <a:p>
            <a:r>
              <a:rPr lang="en-US" sz="2400" dirty="0"/>
              <a:t>Conventional theory states that current flows through a circuit from positive (+) to negative (−). automotive electricity uses the conventional theory in all electrical diagrams and schematics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1134818"/>
            <a:ext cx="4191000" cy="3264389"/>
          </a:xfrm>
        </p:spPr>
      </p:pic>
    </p:spTree>
    <p:extLst>
      <p:ext uri="{BB962C8B-B14F-4D97-AF65-F5344CB8AC3E}">
        <p14:creationId xmlns:p14="http://schemas.microsoft.com/office/powerpoint/2010/main" val="1732940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Introduction</a:t>
            </a:r>
            <a:endParaRPr lang="en-US" sz="2800" dirty="0"/>
          </a:p>
        </p:txBody>
      </p:sp>
      <p:sp>
        <p:nvSpPr>
          <p:cNvPr id="4" name="Content Placeholder 3"/>
          <p:cNvSpPr>
            <a:spLocks noGrp="1"/>
          </p:cNvSpPr>
          <p:nvPr>
            <p:ph idx="1"/>
          </p:nvPr>
        </p:nvSpPr>
        <p:spPr>
          <a:xfrm>
            <a:off x="457200" y="990600"/>
            <a:ext cx="8229600" cy="2616101"/>
          </a:xfrm>
        </p:spPr>
        <p:txBody>
          <a:bodyPr>
            <a:spAutoFit/>
          </a:bodyPr>
          <a:lstStyle/>
          <a:p>
            <a:r>
              <a:rPr lang="en-IN" sz="2400" dirty="0"/>
              <a:t>Electricity may be difficult for some people to learn for the following reasons.</a:t>
            </a:r>
          </a:p>
          <a:p>
            <a:pPr lvl="1"/>
            <a:r>
              <a:rPr lang="en-IN" sz="2400" dirty="0"/>
              <a:t>It cannot be seen.</a:t>
            </a:r>
          </a:p>
          <a:p>
            <a:pPr lvl="1"/>
            <a:r>
              <a:rPr lang="en-IN" sz="2400" dirty="0"/>
              <a:t>Only the results of electricity can be seen.</a:t>
            </a:r>
          </a:p>
          <a:p>
            <a:pPr lvl="1"/>
            <a:r>
              <a:rPr lang="en-IN" sz="2400" dirty="0"/>
              <a:t>It has to be detected and measured.</a:t>
            </a:r>
          </a:p>
          <a:p>
            <a:pPr lvl="1"/>
            <a:r>
              <a:rPr lang="en-IN" sz="2400" dirty="0"/>
              <a:t>The test results have to be interpreted.</a:t>
            </a:r>
          </a:p>
        </p:txBody>
      </p:sp>
    </p:spTree>
    <p:extLst>
      <p:ext uri="{BB962C8B-B14F-4D97-AF65-F5344CB8AC3E}">
        <p14:creationId xmlns:p14="http://schemas.microsoft.com/office/powerpoint/2010/main" val="209166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47800"/>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12304" y="247471"/>
            <a:ext cx="8229600" cy="1200329"/>
          </a:xfrm>
        </p:spPr>
        <p:txBody>
          <a:bodyPr/>
          <a:lstStyle/>
          <a:p>
            <a:r>
              <a:rPr lang="en-US" dirty="0"/>
              <a:t>Frequently Asked Question: What Is Static Electricity?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449541"/>
            <a:ext cx="7543800" cy="3978012"/>
          </a:xfrm>
        </p:spPr>
        <p:txBody>
          <a:bodyPr/>
          <a:lstStyle/>
          <a:p>
            <a:r>
              <a:rPr lang="en-US" sz="2400" b="1" dirty="0"/>
              <a:t>What Is Static Electricity? </a:t>
            </a:r>
            <a:r>
              <a:rPr lang="en-US" sz="2400" dirty="0"/>
              <a:t>Static electricity means that isolated motionless electrical charges are present on an insulator. Static electricity is commonly created by friction. Static electricity occurs when an imbalance of electric charges is created on the surface of a material. This static charge can remain until it is discharged to a conductor. Static electricity can be created when using a hair comb or taking off a sweater. ● See Figure 36–15.</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36647" y="1641637"/>
            <a:ext cx="7458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266504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36.15 Static</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105400"/>
            <a:ext cx="7467600" cy="1200329"/>
          </a:xfrm>
        </p:spPr>
        <p:txBody>
          <a:bodyPr/>
          <a:lstStyle/>
          <a:p>
            <a:r>
              <a:rPr lang="en-US" sz="1800" dirty="0"/>
              <a:t>Static electrical charge can build up in the body if walking on an insulated floor such as on carpet. Then the static charge can discharge to a conductor, such as A door knob, resulting in a mild shock and often heard as a snapping sound.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81200" y="968064"/>
            <a:ext cx="5181600" cy="3971525"/>
          </a:xfrm>
        </p:spPr>
      </p:pic>
    </p:spTree>
    <p:extLst>
      <p:ext uri="{BB962C8B-B14F-4D97-AF65-F5344CB8AC3E}">
        <p14:creationId xmlns:p14="http://schemas.microsoft.com/office/powerpoint/2010/main" val="3187875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Static Electricity</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atic_Electricity">
            <a:hlinkClick r:id="" action="ppaction://media"/>
            <a:extLst>
              <a:ext uri="{FF2B5EF4-FFF2-40B4-BE49-F238E27FC236}">
                <a16:creationId xmlns:a16="http://schemas.microsoft.com/office/drawing/2014/main" id="{D69F7B5D-23FC-064B-43B0-0257EB0C0C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08517"/>
            <a:ext cx="8682126" cy="4883696"/>
          </a:xfrm>
          <a:prstGeom prst="rect">
            <a:avLst/>
          </a:prstGeom>
        </p:spPr>
      </p:pic>
    </p:spTree>
    <p:extLst>
      <p:ext uri="{BB962C8B-B14F-4D97-AF65-F5344CB8AC3E}">
        <p14:creationId xmlns:p14="http://schemas.microsoft.com/office/powerpoint/2010/main" val="29977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502"/>
            <a:ext cx="8229600" cy="646331"/>
          </a:xfrm>
        </p:spPr>
        <p:txBody>
          <a:bodyPr>
            <a:spAutoFit/>
          </a:bodyPr>
          <a:lstStyle/>
          <a:p>
            <a:r>
              <a:rPr lang="en-US" dirty="0"/>
              <a:t>Units of Electricity </a:t>
            </a:r>
            <a:r>
              <a:rPr lang="en-US" sz="2800" dirty="0"/>
              <a:t>(1 of 2)</a:t>
            </a:r>
          </a:p>
        </p:txBody>
      </p:sp>
      <p:sp>
        <p:nvSpPr>
          <p:cNvPr id="4" name="Content Placeholder 3"/>
          <p:cNvSpPr>
            <a:spLocks noGrp="1"/>
          </p:cNvSpPr>
          <p:nvPr>
            <p:ph idx="1"/>
          </p:nvPr>
        </p:nvSpPr>
        <p:spPr>
          <a:xfrm>
            <a:off x="457200" y="1003027"/>
            <a:ext cx="8229600" cy="1915909"/>
          </a:xfrm>
        </p:spPr>
        <p:txBody>
          <a:bodyPr>
            <a:spAutoFit/>
          </a:bodyPr>
          <a:lstStyle/>
          <a:p>
            <a:r>
              <a:rPr lang="en-IN" sz="2400" dirty="0"/>
              <a:t>Ampere</a:t>
            </a:r>
          </a:p>
          <a:p>
            <a:pPr lvl="1"/>
            <a:r>
              <a:rPr lang="en-IN" sz="2400" dirty="0"/>
              <a:t>Unit used to measure current flow.</a:t>
            </a:r>
          </a:p>
          <a:p>
            <a:r>
              <a:rPr lang="en-IN" sz="2400" dirty="0"/>
              <a:t>Volts</a:t>
            </a:r>
          </a:p>
          <a:p>
            <a:pPr lvl="1"/>
            <a:r>
              <a:rPr lang="en-IN" sz="2400" dirty="0"/>
              <a:t>Unit of measurement for electrical pressure.</a:t>
            </a:r>
          </a:p>
        </p:txBody>
      </p:sp>
    </p:spTree>
    <p:extLst>
      <p:ext uri="{BB962C8B-B14F-4D97-AF65-F5344CB8AC3E}">
        <p14:creationId xmlns:p14="http://schemas.microsoft.com/office/powerpoint/2010/main" val="1980038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502"/>
            <a:ext cx="8229600" cy="646331"/>
          </a:xfrm>
        </p:spPr>
        <p:txBody>
          <a:bodyPr>
            <a:spAutoFit/>
          </a:bodyPr>
          <a:lstStyle/>
          <a:p>
            <a:r>
              <a:rPr lang="en-US" dirty="0"/>
              <a:t>Units of Electricity </a:t>
            </a:r>
            <a:r>
              <a:rPr lang="en-US" sz="2800" dirty="0"/>
              <a:t>(2 of 2)</a:t>
            </a:r>
          </a:p>
        </p:txBody>
      </p:sp>
      <p:sp>
        <p:nvSpPr>
          <p:cNvPr id="4" name="Content Placeholder 3"/>
          <p:cNvSpPr>
            <a:spLocks noGrp="1"/>
          </p:cNvSpPr>
          <p:nvPr>
            <p:ph idx="1"/>
          </p:nvPr>
        </p:nvSpPr>
        <p:spPr>
          <a:xfrm>
            <a:off x="457200" y="1003027"/>
            <a:ext cx="8229600" cy="2285241"/>
          </a:xfrm>
        </p:spPr>
        <p:txBody>
          <a:bodyPr>
            <a:spAutoFit/>
          </a:bodyPr>
          <a:lstStyle/>
          <a:p>
            <a:r>
              <a:rPr lang="en-IN" sz="2400" dirty="0"/>
              <a:t>Ohms</a:t>
            </a:r>
          </a:p>
          <a:p>
            <a:pPr lvl="1"/>
            <a:r>
              <a:rPr lang="en-IN" sz="2400" dirty="0"/>
              <a:t>Resistance to flow of current through a conductor is measured in units called ohms.</a:t>
            </a:r>
          </a:p>
          <a:p>
            <a:r>
              <a:rPr lang="en-IN" sz="2400" dirty="0"/>
              <a:t>Watts</a:t>
            </a:r>
          </a:p>
          <a:p>
            <a:pPr lvl="1"/>
            <a:r>
              <a:rPr lang="en-IN" sz="2400" dirty="0"/>
              <a:t>Electrical unit for power, the capacity to do work.</a:t>
            </a:r>
          </a:p>
        </p:txBody>
      </p:sp>
    </p:spTree>
    <p:extLst>
      <p:ext uri="{BB962C8B-B14F-4D97-AF65-F5344CB8AC3E}">
        <p14:creationId xmlns:p14="http://schemas.microsoft.com/office/powerpoint/2010/main" val="3474519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36.16 One Ampere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500" y="4419600"/>
            <a:ext cx="8001000" cy="830997"/>
          </a:xfrm>
        </p:spPr>
        <p:txBody>
          <a:bodyPr/>
          <a:lstStyle/>
          <a:p>
            <a:r>
              <a:rPr lang="en-US" sz="2400" dirty="0"/>
              <a:t>One ampere is the movement of 1 coulomb (6.28 billion billion electrons) past a point in 1 Second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02152" y="1447800"/>
            <a:ext cx="7339696" cy="2362200"/>
          </a:xfrm>
        </p:spPr>
      </p:pic>
    </p:spTree>
    <p:extLst>
      <p:ext uri="{BB962C8B-B14F-4D97-AF65-F5344CB8AC3E}">
        <p14:creationId xmlns:p14="http://schemas.microsoft.com/office/powerpoint/2010/main" val="3977091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36.17 Ammeter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4717960"/>
            <a:ext cx="8305800" cy="1015663"/>
          </a:xfrm>
        </p:spPr>
        <p:txBody>
          <a:bodyPr/>
          <a:lstStyle/>
          <a:p>
            <a:r>
              <a:rPr lang="en-US" sz="2000" dirty="0"/>
              <a:t>An Ammeter Is Installed In the Path of the Electrons Similar to A Water Meter Used to Measure the Flow of Water In Gallons Per Minute. the Ammeter Displays Current Flow In Amperes. </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2433" y="1219200"/>
            <a:ext cx="7459133" cy="3171424"/>
          </a:xfrm>
        </p:spPr>
      </p:pic>
    </p:spTree>
    <p:extLst>
      <p:ext uri="{BB962C8B-B14F-4D97-AF65-F5344CB8AC3E}">
        <p14:creationId xmlns:p14="http://schemas.microsoft.com/office/powerpoint/2010/main" val="77224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36.18 Voltage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54416" y="4191000"/>
            <a:ext cx="7035168" cy="830997"/>
          </a:xfrm>
        </p:spPr>
        <p:txBody>
          <a:bodyPr/>
          <a:lstStyle/>
          <a:p>
            <a:r>
              <a:rPr lang="en-US" sz="2400" dirty="0"/>
              <a:t>Voltage is the electrical pressure that causes the electrons to flow through a conductor </a:t>
            </a: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80785" y="1219200"/>
            <a:ext cx="7475815" cy="2438400"/>
          </a:xfrm>
        </p:spPr>
      </p:pic>
    </p:spTree>
    <p:extLst>
      <p:ext uri="{BB962C8B-B14F-4D97-AF65-F5344CB8AC3E}">
        <p14:creationId xmlns:p14="http://schemas.microsoft.com/office/powerpoint/2010/main" val="3524052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Voltage &amp; Resistance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oltage_and_resistance">
            <a:hlinkClick r:id="" action="ppaction://media"/>
            <a:extLst>
              <a:ext uri="{FF2B5EF4-FFF2-40B4-BE49-F238E27FC236}">
                <a16:creationId xmlns:a16="http://schemas.microsoft.com/office/drawing/2014/main" id="{7A02C835-26C0-32AE-0723-67EBD3C6EB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75" y="1115479"/>
            <a:ext cx="8953850" cy="5036541"/>
          </a:xfrm>
          <a:prstGeom prst="rect">
            <a:avLst/>
          </a:prstGeom>
        </p:spPr>
      </p:pic>
    </p:spTree>
    <p:extLst>
      <p:ext uri="{BB962C8B-B14F-4D97-AF65-F5344CB8AC3E}">
        <p14:creationId xmlns:p14="http://schemas.microsoft.com/office/powerpoint/2010/main" val="10705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36.19 DMM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3416320"/>
          </a:xfrm>
        </p:spPr>
        <p:txBody>
          <a:bodyPr/>
          <a:lstStyle/>
          <a:p>
            <a:r>
              <a:rPr lang="en-US" sz="2400" dirty="0"/>
              <a:t>This Digital Multimeter Set to read DC volts Is being used to test the voltage of a vehicle battery. Most multimeters can also measure resistance (ohms) and current flow (amperes)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57572" y="1016000"/>
            <a:ext cx="4067456" cy="3502025"/>
          </a:xfrm>
        </p:spPr>
      </p:pic>
    </p:spTree>
    <p:extLst>
      <p:ext uri="{BB962C8B-B14F-4D97-AF65-F5344CB8AC3E}">
        <p14:creationId xmlns:p14="http://schemas.microsoft.com/office/powerpoint/2010/main" val="177968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619"/>
            <a:ext cx="8229600" cy="646331"/>
          </a:xfrm>
        </p:spPr>
        <p:txBody>
          <a:bodyPr>
            <a:spAutoFit/>
          </a:bodyPr>
          <a:lstStyle/>
          <a:p>
            <a:r>
              <a:rPr lang="en-US" dirty="0"/>
              <a:t>Electricity </a:t>
            </a:r>
            <a:r>
              <a:rPr lang="en-US" sz="2800" dirty="0"/>
              <a:t>(1 of 4)</a:t>
            </a:r>
          </a:p>
        </p:txBody>
      </p:sp>
      <p:sp>
        <p:nvSpPr>
          <p:cNvPr id="4" name="Content Placeholder 3"/>
          <p:cNvSpPr>
            <a:spLocks noGrp="1"/>
          </p:cNvSpPr>
          <p:nvPr>
            <p:ph idx="1"/>
          </p:nvPr>
        </p:nvSpPr>
        <p:spPr>
          <a:xfrm>
            <a:off x="457200" y="1025619"/>
            <a:ext cx="8229600" cy="2808461"/>
          </a:xfrm>
        </p:spPr>
        <p:txBody>
          <a:bodyPr>
            <a:spAutoFit/>
          </a:bodyPr>
          <a:lstStyle/>
          <a:p>
            <a:r>
              <a:rPr lang="en-IN" sz="2400" dirty="0"/>
              <a:t>Definition Electricity: </a:t>
            </a:r>
          </a:p>
          <a:p>
            <a:pPr lvl="1"/>
            <a:r>
              <a:rPr lang="en-IN" sz="2400" dirty="0"/>
              <a:t>movement of electrons from one atom to another.</a:t>
            </a:r>
          </a:p>
          <a:p>
            <a:pPr lvl="1"/>
            <a:r>
              <a:rPr lang="en-IN" sz="2400" dirty="0"/>
              <a:t>Dense center of each atom is called the nucleus</a:t>
            </a:r>
          </a:p>
          <a:p>
            <a:r>
              <a:rPr lang="en-IN" sz="2400" dirty="0"/>
              <a:t>Nucleus contains:</a:t>
            </a:r>
          </a:p>
          <a:p>
            <a:pPr lvl="1"/>
            <a:r>
              <a:rPr lang="en-IN" sz="2400" dirty="0"/>
              <a:t>Protons, have a positive charge</a:t>
            </a:r>
          </a:p>
          <a:p>
            <a:pPr lvl="1"/>
            <a:r>
              <a:rPr lang="en-IN" sz="2400" dirty="0"/>
              <a:t>Neutrons, electrically neutral (have no charge)</a:t>
            </a:r>
          </a:p>
        </p:txBody>
      </p:sp>
    </p:spTree>
    <p:extLst>
      <p:ext uri="{BB962C8B-B14F-4D97-AF65-F5344CB8AC3E}">
        <p14:creationId xmlns:p14="http://schemas.microsoft.com/office/powerpoint/2010/main" val="3013341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Battery Volt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battery_volt_check_ch51">
            <a:hlinkClick r:id="" action="ppaction://media"/>
            <a:extLst>
              <a:ext uri="{FF2B5EF4-FFF2-40B4-BE49-F238E27FC236}">
                <a16:creationId xmlns:a16="http://schemas.microsoft.com/office/drawing/2014/main" id="{88A909FA-4A63-4F25-1EF2-A5F5A10E31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862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36.20 Resistance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63916" y="4806202"/>
            <a:ext cx="7416168" cy="830997"/>
          </a:xfrm>
        </p:spPr>
        <p:txBody>
          <a:bodyPr/>
          <a:lstStyle/>
          <a:p>
            <a:r>
              <a:rPr lang="en-US" sz="2400" dirty="0"/>
              <a:t>Resistance to the flow of electrons through a conductor is measured in ohms </a:t>
            </a: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039490" y="1219200"/>
            <a:ext cx="7065020" cy="3242733"/>
          </a:xfrm>
        </p:spPr>
      </p:pic>
    </p:spTree>
    <p:extLst>
      <p:ext uri="{BB962C8B-B14F-4D97-AF65-F5344CB8AC3E}">
        <p14:creationId xmlns:p14="http://schemas.microsoft.com/office/powerpoint/2010/main" val="225152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36.21 Hand-Cranked GEN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2308324"/>
          </a:xfrm>
        </p:spPr>
        <p:txBody>
          <a:bodyPr/>
          <a:lstStyle/>
          <a:p>
            <a:r>
              <a:rPr lang="en-US" sz="2400" dirty="0"/>
              <a:t>A display at the henry ford museum in Dearborn, Michigan, which includes A hand-cranked generator and a series of lightbulbs.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55610" y="1016000"/>
            <a:ext cx="3871379" cy="3502025"/>
          </a:xfrm>
        </p:spPr>
      </p:pic>
    </p:spTree>
    <p:extLst>
      <p:ext uri="{BB962C8B-B14F-4D97-AF65-F5344CB8AC3E}">
        <p14:creationId xmlns:p14="http://schemas.microsoft.com/office/powerpoint/2010/main" val="992744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838"/>
            <a:ext cx="8229600" cy="646331"/>
          </a:xfrm>
        </p:spPr>
        <p:txBody>
          <a:bodyPr>
            <a:spAutoFit/>
          </a:bodyPr>
          <a:lstStyle/>
          <a:p>
            <a:r>
              <a:rPr lang="en-US" dirty="0"/>
              <a:t>Sources of Electricity </a:t>
            </a:r>
            <a:r>
              <a:rPr lang="en-US" sz="2800" dirty="0"/>
              <a:t>(1 of 3)</a:t>
            </a:r>
          </a:p>
        </p:txBody>
      </p:sp>
      <p:sp>
        <p:nvSpPr>
          <p:cNvPr id="4" name="Content Placeholder 3"/>
          <p:cNvSpPr>
            <a:spLocks noGrp="1"/>
          </p:cNvSpPr>
          <p:nvPr>
            <p:ph idx="1"/>
          </p:nvPr>
        </p:nvSpPr>
        <p:spPr>
          <a:xfrm>
            <a:off x="457200" y="1026363"/>
            <a:ext cx="8229600" cy="3393237"/>
          </a:xfrm>
        </p:spPr>
        <p:txBody>
          <a:bodyPr>
            <a:spAutoFit/>
          </a:bodyPr>
          <a:lstStyle/>
          <a:p>
            <a:r>
              <a:rPr lang="en-IN" sz="2400" dirty="0"/>
              <a:t>Friction</a:t>
            </a:r>
          </a:p>
          <a:p>
            <a:pPr lvl="1"/>
            <a:r>
              <a:rPr lang="en-IN" sz="2400" dirty="0"/>
              <a:t>When certain different materials are rubbed together, the friction causes electrons to be transferred from one to the other.</a:t>
            </a:r>
          </a:p>
          <a:p>
            <a:r>
              <a:rPr lang="en-IN" sz="2400" dirty="0"/>
              <a:t>Heat</a:t>
            </a:r>
          </a:p>
          <a:p>
            <a:pPr lvl="1"/>
            <a:r>
              <a:rPr lang="en-IN" sz="2400" dirty="0"/>
              <a:t>When pieces of two different metals are joined together at both ends and one junction is heated, current passes through the metals.</a:t>
            </a:r>
          </a:p>
        </p:txBody>
      </p:sp>
    </p:spTree>
    <p:extLst>
      <p:ext uri="{BB962C8B-B14F-4D97-AF65-F5344CB8AC3E}">
        <p14:creationId xmlns:p14="http://schemas.microsoft.com/office/powerpoint/2010/main" val="1084731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70"/>
            <a:ext cx="8229600" cy="646331"/>
          </a:xfrm>
        </p:spPr>
        <p:txBody>
          <a:bodyPr>
            <a:spAutoFit/>
          </a:bodyPr>
          <a:lstStyle/>
          <a:p>
            <a:r>
              <a:rPr lang="en-US" dirty="0"/>
              <a:t>Sources of Electricity </a:t>
            </a:r>
            <a:r>
              <a:rPr lang="en-US" sz="2800" dirty="0"/>
              <a:t>(2 of 3)</a:t>
            </a:r>
          </a:p>
        </p:txBody>
      </p:sp>
      <p:sp>
        <p:nvSpPr>
          <p:cNvPr id="4" name="Content Placeholder 3"/>
          <p:cNvSpPr>
            <a:spLocks noGrp="1"/>
          </p:cNvSpPr>
          <p:nvPr>
            <p:ph idx="1"/>
          </p:nvPr>
        </p:nvSpPr>
        <p:spPr>
          <a:xfrm>
            <a:off x="457200" y="1014695"/>
            <a:ext cx="8229600" cy="3023905"/>
          </a:xfrm>
        </p:spPr>
        <p:txBody>
          <a:bodyPr>
            <a:spAutoFit/>
          </a:bodyPr>
          <a:lstStyle/>
          <a:p>
            <a:r>
              <a:rPr lang="en-IN" sz="2400" dirty="0"/>
              <a:t>Light</a:t>
            </a:r>
          </a:p>
          <a:p>
            <a:pPr lvl="1"/>
            <a:r>
              <a:rPr lang="en-IN" sz="2400" dirty="0"/>
              <a:t>When certain metals are exposed to light, some of the light energy is transferred to the free electrons of the metal.</a:t>
            </a:r>
          </a:p>
          <a:p>
            <a:r>
              <a:rPr lang="en-IN" sz="2400" dirty="0"/>
              <a:t>Pressure</a:t>
            </a:r>
          </a:p>
          <a:p>
            <a:pPr lvl="1"/>
            <a:r>
              <a:rPr lang="en-IN" sz="2400" dirty="0"/>
              <a:t>Generation of voltage due to pressure applied to a crystal.</a:t>
            </a:r>
          </a:p>
        </p:txBody>
      </p:sp>
    </p:spTree>
    <p:extLst>
      <p:ext uri="{BB962C8B-B14F-4D97-AF65-F5344CB8AC3E}">
        <p14:creationId xmlns:p14="http://schemas.microsoft.com/office/powerpoint/2010/main" val="2785904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838"/>
            <a:ext cx="8229600" cy="646331"/>
          </a:xfrm>
        </p:spPr>
        <p:txBody>
          <a:bodyPr>
            <a:spAutoFit/>
          </a:bodyPr>
          <a:lstStyle/>
          <a:p>
            <a:r>
              <a:rPr lang="en-US" dirty="0"/>
              <a:t>Sources of Electricity </a:t>
            </a:r>
            <a:r>
              <a:rPr lang="en-US" sz="2800" dirty="0"/>
              <a:t>(3 of 3)</a:t>
            </a:r>
          </a:p>
        </p:txBody>
      </p:sp>
      <p:sp>
        <p:nvSpPr>
          <p:cNvPr id="4" name="Content Placeholder 3"/>
          <p:cNvSpPr>
            <a:spLocks noGrp="1"/>
          </p:cNvSpPr>
          <p:nvPr>
            <p:ph idx="1"/>
          </p:nvPr>
        </p:nvSpPr>
        <p:spPr>
          <a:xfrm>
            <a:off x="457200" y="1026363"/>
            <a:ext cx="8229600" cy="3393237"/>
          </a:xfrm>
        </p:spPr>
        <p:txBody>
          <a:bodyPr>
            <a:spAutoFit/>
          </a:bodyPr>
          <a:lstStyle/>
          <a:p>
            <a:r>
              <a:rPr lang="en-IN" sz="2400" dirty="0"/>
              <a:t>Chemical</a:t>
            </a:r>
          </a:p>
          <a:p>
            <a:pPr lvl="1"/>
            <a:r>
              <a:rPr lang="en-IN" sz="2400" dirty="0"/>
              <a:t>Two different materials (usually metals) placed in a conducting and reactive chemical solution create a difference in potential, or voltage, between them.</a:t>
            </a:r>
          </a:p>
          <a:p>
            <a:r>
              <a:rPr lang="en-IN" sz="2400" dirty="0"/>
              <a:t>Magnetism</a:t>
            </a:r>
          </a:p>
          <a:p>
            <a:pPr lvl="1"/>
            <a:r>
              <a:rPr lang="en-IN" sz="2400" dirty="0"/>
              <a:t>Electricity can be produced if a conductor is moved through a magnetic field or a moving magnetic field is moved near a conductor.</a:t>
            </a:r>
          </a:p>
        </p:txBody>
      </p:sp>
    </p:spTree>
    <p:extLst>
      <p:ext uri="{BB962C8B-B14F-4D97-AF65-F5344CB8AC3E}">
        <p14:creationId xmlns:p14="http://schemas.microsoft.com/office/powerpoint/2010/main" val="1708267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36.22 Galvanometer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4800600"/>
            <a:ext cx="7848600" cy="1015663"/>
          </a:xfrm>
        </p:spPr>
        <p:txBody>
          <a:bodyPr/>
          <a:lstStyle/>
          <a:p>
            <a:r>
              <a:rPr lang="en-US" sz="2000" dirty="0"/>
              <a:t>Electron flow is produced by heating the connection of two different metals. A galvanometer is an analog (needle type) meter designed to detect weak voltage signals </a:t>
            </a: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562100" y="965186"/>
            <a:ext cx="6019800" cy="3603650"/>
          </a:xfrm>
        </p:spPr>
      </p:pic>
    </p:spTree>
    <p:extLst>
      <p:ext uri="{BB962C8B-B14F-4D97-AF65-F5344CB8AC3E}">
        <p14:creationId xmlns:p14="http://schemas.microsoft.com/office/powerpoint/2010/main" val="1153986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Travel, Heat</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_ravel_Heat">
            <a:hlinkClick r:id="" action="ppaction://media"/>
            <a:extLst>
              <a:ext uri="{FF2B5EF4-FFF2-40B4-BE49-F238E27FC236}">
                <a16:creationId xmlns:a16="http://schemas.microsoft.com/office/drawing/2014/main" id="{F907700B-84C8-F8DE-79A5-2CEA24196B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8534"/>
            <a:ext cx="9105900" cy="5122069"/>
          </a:xfrm>
          <a:prstGeom prst="rect">
            <a:avLst/>
          </a:prstGeom>
        </p:spPr>
      </p:pic>
    </p:spTree>
    <p:extLst>
      <p:ext uri="{BB962C8B-B14F-4D97-AF65-F5344CB8AC3E}">
        <p14:creationId xmlns:p14="http://schemas.microsoft.com/office/powerpoint/2010/main" val="296950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Travel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_Travel_Light">
            <a:hlinkClick r:id="" action="ppaction://media"/>
            <a:extLst>
              <a:ext uri="{FF2B5EF4-FFF2-40B4-BE49-F238E27FC236}">
                <a16:creationId xmlns:a16="http://schemas.microsoft.com/office/drawing/2014/main" id="{248283AA-18D9-0E40-8D06-BFAF8F0EB2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802" y="1006201"/>
            <a:ext cx="8614395" cy="4845597"/>
          </a:xfrm>
          <a:prstGeom prst="rect">
            <a:avLst/>
          </a:prstGeom>
        </p:spPr>
      </p:pic>
    </p:spTree>
    <p:extLst>
      <p:ext uri="{BB962C8B-B14F-4D97-AF65-F5344CB8AC3E}">
        <p14:creationId xmlns:p14="http://schemas.microsoft.com/office/powerpoint/2010/main" val="2117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36.24 Piezoelectricity</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68716" y="5291666"/>
            <a:ext cx="6806568" cy="830997"/>
          </a:xfrm>
        </p:spPr>
        <p:txBody>
          <a:bodyPr/>
          <a:lstStyle/>
          <a:p>
            <a:r>
              <a:rPr lang="en-US" sz="2400" dirty="0"/>
              <a:t>Electron flow is produced by pressure on certain crystals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34741" y="1023513"/>
            <a:ext cx="6074518" cy="4119571"/>
          </a:xfrm>
        </p:spPr>
      </p:pic>
    </p:spTree>
    <p:extLst>
      <p:ext uri="{BB962C8B-B14F-4D97-AF65-F5344CB8AC3E}">
        <p14:creationId xmlns:p14="http://schemas.microsoft.com/office/powerpoint/2010/main" val="127614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5327"/>
            <a:ext cx="8229600" cy="646331"/>
          </a:xfrm>
        </p:spPr>
        <p:txBody>
          <a:bodyPr>
            <a:spAutoFit/>
          </a:bodyPr>
          <a:lstStyle/>
          <a:p>
            <a:r>
              <a:rPr lang="en-US" dirty="0"/>
              <a:t>Electricity </a:t>
            </a:r>
            <a:r>
              <a:rPr lang="en-US" sz="2800" dirty="0"/>
              <a:t>(2 of 4)</a:t>
            </a:r>
          </a:p>
        </p:txBody>
      </p:sp>
      <p:sp>
        <p:nvSpPr>
          <p:cNvPr id="4" name="Content Placeholder 3"/>
          <p:cNvSpPr>
            <a:spLocks noGrp="1"/>
          </p:cNvSpPr>
          <p:nvPr>
            <p:ph idx="1"/>
          </p:nvPr>
        </p:nvSpPr>
        <p:spPr>
          <a:xfrm>
            <a:off x="457200" y="997327"/>
            <a:ext cx="8229600" cy="4031873"/>
          </a:xfrm>
        </p:spPr>
        <p:txBody>
          <a:bodyPr>
            <a:spAutoFit/>
          </a:bodyPr>
          <a:lstStyle/>
          <a:p>
            <a:r>
              <a:rPr lang="en-IN" sz="2400" dirty="0"/>
              <a:t>Positive and Negative Charges</a:t>
            </a:r>
          </a:p>
          <a:p>
            <a:pPr lvl="1"/>
            <a:r>
              <a:rPr lang="en-IN" sz="2400" dirty="0"/>
              <a:t>Orbiting electrons negatively charged, while protons positively charged.</a:t>
            </a:r>
          </a:p>
          <a:p>
            <a:r>
              <a:rPr lang="en-IN" sz="2400" dirty="0"/>
              <a:t>Magnets and Electrical Charges</a:t>
            </a:r>
          </a:p>
          <a:p>
            <a:pPr lvl="1"/>
            <a:r>
              <a:rPr lang="en-IN" sz="2400" dirty="0"/>
              <a:t>An ordinary magnet has two ends, a north pole and a south pole. Like poles repel and opposite poles attract.</a:t>
            </a:r>
          </a:p>
          <a:p>
            <a:r>
              <a:rPr lang="en-IN" sz="2400" dirty="0"/>
              <a:t>Ions</a:t>
            </a:r>
          </a:p>
          <a:p>
            <a:pPr lvl="1"/>
            <a:r>
              <a:rPr lang="en-IN" sz="2400" dirty="0"/>
              <a:t>When an atom is not balanced, it becomes a charged particle called an ion.</a:t>
            </a:r>
          </a:p>
        </p:txBody>
      </p:sp>
    </p:spTree>
    <p:extLst>
      <p:ext uri="{BB962C8B-B14F-4D97-AF65-F5344CB8AC3E}">
        <p14:creationId xmlns:p14="http://schemas.microsoft.com/office/powerpoint/2010/main" val="2141600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Travel,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_travel_pressure">
            <a:hlinkClick r:id="" action="ppaction://media"/>
            <a:extLst>
              <a:ext uri="{FF2B5EF4-FFF2-40B4-BE49-F238E27FC236}">
                <a16:creationId xmlns:a16="http://schemas.microsoft.com/office/drawing/2014/main" id="{E70BA186-4F7E-0284-C006-7C98D3FEAA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02229"/>
            <a:ext cx="9144000" cy="5143500"/>
          </a:xfrm>
          <a:prstGeom prst="rect">
            <a:avLst/>
          </a:prstGeom>
        </p:spPr>
      </p:pic>
    </p:spTree>
    <p:extLst>
      <p:ext uri="{BB962C8B-B14F-4D97-AF65-F5344CB8AC3E}">
        <p14:creationId xmlns:p14="http://schemas.microsoft.com/office/powerpoint/2010/main" val="39618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04999"/>
            <a:ext cx="8089829" cy="4381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5371" y="228599"/>
            <a:ext cx="8229600" cy="1676399"/>
          </a:xfrm>
        </p:spPr>
        <p:txBody>
          <a:bodyPr/>
          <a:lstStyle/>
          <a:p>
            <a:r>
              <a:rPr lang="en-US" dirty="0"/>
              <a:t>Frequently Asked Question: How Much Voltage and Current Is Discharged in a Lightning Strike?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6147" y="2895600"/>
            <a:ext cx="7543800" cy="3608680"/>
          </a:xfrm>
        </p:spPr>
        <p:txBody>
          <a:bodyPr/>
          <a:lstStyle/>
          <a:p>
            <a:r>
              <a:rPr lang="en-US" sz="2400" b="1" dirty="0"/>
              <a:t>How Much Voltage and Current Is Discharged in a Lightning Strike? </a:t>
            </a:r>
            <a:r>
              <a:rPr lang="en-US" sz="2400" dirty="0"/>
              <a:t>Cloud-to-cloud and cloud-to-ground lightning bolts are common occurrences. Most lightning strikes carry from 5,000 amperes to over 200,000 amperes with voltages from 40,000 volts to over 120,000 volts. However, the lightning strike lasts for only a few microseconds so actual power in each strike is low. Figure 36–25.</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46147" y="2007427"/>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75991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36.25 Lightening</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2971800"/>
          </a:xfrm>
        </p:spPr>
        <p:txBody>
          <a:bodyPr/>
          <a:lstStyle/>
          <a:p>
            <a:r>
              <a:rPr lang="en-US" sz="2400" dirty="0"/>
              <a:t>Lightning created by static charges that build up in clouds can discharge to another cloud or to earth.</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138122"/>
            <a:ext cx="5005710" cy="3891078"/>
          </a:xfrm>
        </p:spPr>
      </p:pic>
    </p:spTree>
    <p:extLst>
      <p:ext uri="{BB962C8B-B14F-4D97-AF65-F5344CB8AC3E}">
        <p14:creationId xmlns:p14="http://schemas.microsoft.com/office/powerpoint/2010/main" val="3372684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Lightening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Lightning">
            <a:hlinkClick r:id="" action="ppaction://media"/>
            <a:extLst>
              <a:ext uri="{FF2B5EF4-FFF2-40B4-BE49-F238E27FC236}">
                <a16:creationId xmlns:a16="http://schemas.microsoft.com/office/drawing/2014/main" id="{FE7C31F3-7221-A7CC-1344-41881F7613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95" y="1030891"/>
            <a:ext cx="9144000" cy="5143500"/>
          </a:xfrm>
          <a:prstGeom prst="rect">
            <a:avLst/>
          </a:prstGeom>
        </p:spPr>
      </p:pic>
    </p:spTree>
    <p:extLst>
      <p:ext uri="{BB962C8B-B14F-4D97-AF65-F5344CB8AC3E}">
        <p14:creationId xmlns:p14="http://schemas.microsoft.com/office/powerpoint/2010/main" val="38342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six sources of electricity?</a:t>
            </a:r>
          </a:p>
        </p:txBody>
      </p:sp>
    </p:spTree>
    <p:extLst>
      <p:ext uri="{BB962C8B-B14F-4D97-AF65-F5344CB8AC3E}">
        <p14:creationId xmlns:p14="http://schemas.microsoft.com/office/powerpoint/2010/main" val="3506716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Friction, heat, light, pressure, chemical, and magnetism. </a:t>
            </a:r>
            <a:endParaRPr lang="en-US" sz="2400" dirty="0"/>
          </a:p>
        </p:txBody>
      </p:sp>
    </p:spTree>
    <p:extLst>
      <p:ext uri="{BB962C8B-B14F-4D97-AF65-F5344CB8AC3E}">
        <p14:creationId xmlns:p14="http://schemas.microsoft.com/office/powerpoint/2010/main" val="1169098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779"/>
            <a:ext cx="8229600" cy="646331"/>
          </a:xfrm>
        </p:spPr>
        <p:txBody>
          <a:bodyPr>
            <a:spAutoFit/>
          </a:bodyPr>
          <a:lstStyle/>
          <a:p>
            <a:r>
              <a:rPr lang="en-US" dirty="0"/>
              <a:t>Conductors and Resistance</a:t>
            </a:r>
            <a:endParaRPr lang="en-US" sz="2800" dirty="0"/>
          </a:p>
        </p:txBody>
      </p:sp>
      <p:sp>
        <p:nvSpPr>
          <p:cNvPr id="4" name="Content Placeholder 3"/>
          <p:cNvSpPr>
            <a:spLocks noGrp="1"/>
          </p:cNvSpPr>
          <p:nvPr>
            <p:ph idx="1"/>
          </p:nvPr>
        </p:nvSpPr>
        <p:spPr>
          <a:xfrm>
            <a:off x="457200" y="1000304"/>
            <a:ext cx="8229600" cy="2616101"/>
          </a:xfrm>
        </p:spPr>
        <p:txBody>
          <a:bodyPr>
            <a:spAutoFit/>
          </a:bodyPr>
          <a:lstStyle/>
          <a:p>
            <a:r>
              <a:rPr lang="en-IN" sz="2400" dirty="0"/>
              <a:t>All conductors have some resistance to current flow.</a:t>
            </a:r>
          </a:p>
          <a:p>
            <a:pPr lvl="1"/>
            <a:r>
              <a:rPr lang="en-IN" sz="2400" dirty="0"/>
              <a:t>Conductor length doubled, resistance doubles.</a:t>
            </a:r>
          </a:p>
          <a:p>
            <a:pPr lvl="1"/>
            <a:r>
              <a:rPr lang="en-IN" sz="2400" dirty="0"/>
              <a:t>Conductor diameter increased, resistance reduced.</a:t>
            </a:r>
          </a:p>
          <a:p>
            <a:pPr lvl="1"/>
            <a:r>
              <a:rPr lang="en-IN" sz="2400" dirty="0"/>
              <a:t>Temperature increases, resistance increases.</a:t>
            </a:r>
          </a:p>
          <a:p>
            <a:pPr lvl="1"/>
            <a:r>
              <a:rPr lang="en-IN" sz="2400" dirty="0"/>
              <a:t>Materials used in conductor have an impact on its resistance.</a:t>
            </a:r>
            <a:endParaRPr lang="en-US" sz="2400" dirty="0"/>
          </a:p>
        </p:txBody>
      </p:sp>
    </p:spTree>
    <p:extLst>
      <p:ext uri="{BB962C8B-B14F-4D97-AF65-F5344CB8AC3E}">
        <p14:creationId xmlns:p14="http://schemas.microsoft.com/office/powerpoint/2010/main" val="4238232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672"/>
            <a:ext cx="8229600" cy="707856"/>
          </a:xfrm>
        </p:spPr>
        <p:txBody>
          <a:bodyPr/>
          <a:lstStyle/>
          <a:p>
            <a:r>
              <a:rPr lang="en-US" dirty="0"/>
              <a:t>Chart 36.1 Conductor Ratings</a:t>
            </a:r>
          </a:p>
        </p:txBody>
      </p:sp>
      <p:graphicFrame>
        <p:nvGraphicFramePr>
          <p:cNvPr id="4" name="Table 3"/>
          <p:cNvGraphicFramePr>
            <a:graphicFrameLocks noGrp="1"/>
          </p:cNvGraphicFramePr>
          <p:nvPr>
            <p:extLst>
              <p:ext uri="{D42A27DB-BD31-4B8C-83A1-F6EECF244321}">
                <p14:modId xmlns:p14="http://schemas.microsoft.com/office/powerpoint/2010/main" val="3411611016"/>
              </p:ext>
            </p:extLst>
          </p:nvPr>
        </p:nvGraphicFramePr>
        <p:xfrm>
          <a:off x="2057400" y="1600200"/>
          <a:ext cx="5029200" cy="4013993"/>
        </p:xfrm>
        <a:graphic>
          <a:graphicData uri="http://schemas.openxmlformats.org/drawingml/2006/table">
            <a:tbl>
              <a:tblPr firstRow="1"/>
              <a:tblGrid>
                <a:gridCol w="1457552">
                  <a:extLst>
                    <a:ext uri="{9D8B030D-6E8A-4147-A177-3AD203B41FA5}">
                      <a16:colId xmlns:a16="http://schemas.microsoft.com/office/drawing/2014/main" val="20000"/>
                    </a:ext>
                  </a:extLst>
                </a:gridCol>
                <a:gridCol w="3571648">
                  <a:extLst>
                    <a:ext uri="{9D8B030D-6E8A-4147-A177-3AD203B41FA5}">
                      <a16:colId xmlns:a16="http://schemas.microsoft.com/office/drawing/2014/main" val="20001"/>
                    </a:ext>
                  </a:extLst>
                </a:gridCol>
              </a:tblGrid>
              <a:tr h="361840">
                <a:tc>
                  <a:txBody>
                    <a:bodyPr/>
                    <a:lstStyle/>
                    <a:p>
                      <a:pPr marL="62865" marR="0" eaLnBrk="0" hangingPunct="0">
                        <a:lnSpc>
                          <a:spcPct val="100000"/>
                        </a:lnSpc>
                        <a:spcBef>
                          <a:spcPts val="365"/>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365"/>
                        </a:spcBef>
                        <a:spcAft>
                          <a:spcPts val="0"/>
                        </a:spcAft>
                      </a:pPr>
                      <a:r>
                        <a:rPr lang="en-US" sz="1600" b="1"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Silver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0"/>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Copper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Gold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Aluminum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Tungsten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Zinc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Brass</a:t>
                      </a:r>
                      <a:r>
                        <a:rPr lang="en-US" sz="1600" b="1"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(copper</a:t>
                      </a:r>
                      <a:r>
                        <a:rPr lang="en-US" sz="1600" b="1"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and</a:t>
                      </a:r>
                      <a:r>
                        <a:rPr lang="en-US" sz="1600" b="1"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zinc)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Platinum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297489">
                <a:tc>
                  <a:txBody>
                    <a:bodyPr/>
                    <a:lstStyle/>
                    <a:p>
                      <a:pPr marL="62865" marR="0" eaLnBrk="0" hangingPunct="0">
                        <a:lnSpc>
                          <a:spcPct val="100000"/>
                        </a:lnSpc>
                        <a:spcBef>
                          <a:spcPts val="6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Iron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297489">
                <a:tc>
                  <a:txBody>
                    <a:bodyPr/>
                    <a:lstStyle/>
                    <a:p>
                      <a:pPr marL="62865" marR="0" eaLnBrk="0" hangingPunct="0">
                        <a:lnSpc>
                          <a:spcPct val="100000"/>
                        </a:lnSpc>
                        <a:spcBef>
                          <a:spcPts val="60"/>
                        </a:spcBef>
                        <a:spcAft>
                          <a:spcPts val="0"/>
                        </a:spcAft>
                      </a:pPr>
                      <a:r>
                        <a:rPr lang="en-US" sz="1600" b="1"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Nickel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97489">
                <a:tc>
                  <a:txBody>
                    <a:bodyPr/>
                    <a:lstStyle/>
                    <a:p>
                      <a:pPr marL="62865" marR="0" eaLnBrk="0" hangingPunct="0">
                        <a:lnSpc>
                          <a:spcPct val="100000"/>
                        </a:lnSpc>
                        <a:spcBef>
                          <a:spcPts val="60"/>
                        </a:spcBef>
                        <a:spcAft>
                          <a:spcPts val="0"/>
                        </a:spcAft>
                      </a:pPr>
                      <a:r>
                        <a:rPr lang="en-US" sz="1600" b="1"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297489">
                <a:tc>
                  <a:txBody>
                    <a:bodyPr/>
                    <a:lstStyle/>
                    <a:p>
                      <a:pPr marL="62865" marR="0" eaLnBrk="0" hangingPunct="0">
                        <a:lnSpc>
                          <a:spcPct val="100000"/>
                        </a:lnSpc>
                        <a:spcBef>
                          <a:spcPts val="60"/>
                        </a:spcBef>
                        <a:spcAft>
                          <a:spcPts val="0"/>
                        </a:spcAft>
                      </a:pPr>
                      <a:r>
                        <a:rPr lang="en-US" sz="1600" b="1"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594360" marR="0" eaLnBrk="0" hangingPunct="0">
                        <a:lnSpc>
                          <a:spcPct val="100000"/>
                        </a:lnSpc>
                        <a:spcBef>
                          <a:spcPts val="60"/>
                        </a:spcBef>
                        <a:spcAft>
                          <a:spcPts val="0"/>
                        </a:spcAft>
                      </a:pPr>
                      <a:r>
                        <a:rPr lang="en-US" sz="1600" b="1"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Steel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379774">
                <a:tc>
                  <a:txBody>
                    <a:bodyPr/>
                    <a:lstStyle/>
                    <a:p>
                      <a:pPr marL="62865" marR="0" eaLnBrk="0" hangingPunct="0">
                        <a:lnSpc>
                          <a:spcPct val="100000"/>
                        </a:lnSpc>
                        <a:spcBef>
                          <a:spcPts val="60"/>
                        </a:spcBef>
                        <a:spcAft>
                          <a:spcPts val="0"/>
                        </a:spcAft>
                      </a:pPr>
                      <a:r>
                        <a:rPr lang="en-US" sz="1600" b="1"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594360" marR="0" eaLnBrk="0" hangingPunct="0">
                        <a:lnSpc>
                          <a:spcPct val="100000"/>
                        </a:lnSpc>
                        <a:spcBef>
                          <a:spcPts val="60"/>
                        </a:spcBef>
                        <a:spcAft>
                          <a:spcPts val="0"/>
                        </a:spcAft>
                      </a:pP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Lead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09437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is the relationship between the length of a wire and its resistance?</a:t>
            </a:r>
          </a:p>
        </p:txBody>
      </p:sp>
    </p:spTree>
    <p:extLst>
      <p:ext uri="{BB962C8B-B14F-4D97-AF65-F5344CB8AC3E}">
        <p14:creationId xmlns:p14="http://schemas.microsoft.com/office/powerpoint/2010/main" val="276565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If the conductor length is doubled, its resistance doubles.</a:t>
            </a:r>
          </a:p>
        </p:txBody>
      </p:sp>
    </p:spTree>
    <p:extLst>
      <p:ext uri="{BB962C8B-B14F-4D97-AF65-F5344CB8AC3E}">
        <p14:creationId xmlns:p14="http://schemas.microsoft.com/office/powerpoint/2010/main" val="257829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9087"/>
            <a:ext cx="8229600" cy="646331"/>
          </a:xfrm>
        </p:spPr>
        <p:txBody>
          <a:bodyPr>
            <a:spAutoFit/>
          </a:bodyPr>
          <a:lstStyle/>
          <a:p>
            <a:r>
              <a:rPr lang="en-US" dirty="0"/>
              <a:t>Electricity </a:t>
            </a:r>
            <a:r>
              <a:rPr lang="en-US" sz="2800" dirty="0"/>
              <a:t>(3 of 4)</a:t>
            </a:r>
          </a:p>
        </p:txBody>
      </p:sp>
      <p:sp>
        <p:nvSpPr>
          <p:cNvPr id="4" name="Content Placeholder 3"/>
          <p:cNvSpPr>
            <a:spLocks noGrp="1"/>
          </p:cNvSpPr>
          <p:nvPr>
            <p:ph idx="1"/>
          </p:nvPr>
        </p:nvSpPr>
        <p:spPr>
          <a:xfrm>
            <a:off x="457200" y="961087"/>
            <a:ext cx="8229600" cy="3839513"/>
          </a:xfrm>
        </p:spPr>
        <p:txBody>
          <a:bodyPr>
            <a:spAutoFit/>
          </a:bodyPr>
          <a:lstStyle/>
          <a:p>
            <a:r>
              <a:rPr lang="en-IN" sz="2400" dirty="0"/>
              <a:t>Electron Shells</a:t>
            </a:r>
          </a:p>
          <a:p>
            <a:pPr lvl="1"/>
            <a:r>
              <a:rPr lang="en-IN" sz="2400" dirty="0"/>
              <a:t>Electrons orbit around the nucleus in definite paths. These paths form shells, like concentric rings, around the nucleus.</a:t>
            </a:r>
          </a:p>
          <a:p>
            <a:r>
              <a:rPr lang="en-IN" sz="2400" dirty="0"/>
              <a:t>Free and Bound Electrons</a:t>
            </a:r>
          </a:p>
          <a:p>
            <a:pPr lvl="1"/>
            <a:r>
              <a:rPr lang="en-IN" sz="2400" dirty="0"/>
              <a:t>A valance ring with three or less electrons will attract free electrons.</a:t>
            </a:r>
          </a:p>
          <a:p>
            <a:pPr lvl="1"/>
            <a:r>
              <a:rPr lang="en-IN" sz="2400" dirty="0"/>
              <a:t>A valance ring with five or more electrons will tightly hold electrons; referred to as bound electrons.</a:t>
            </a:r>
          </a:p>
        </p:txBody>
      </p:sp>
    </p:spTree>
    <p:extLst>
      <p:ext uri="{BB962C8B-B14F-4D97-AF65-F5344CB8AC3E}">
        <p14:creationId xmlns:p14="http://schemas.microsoft.com/office/powerpoint/2010/main" val="462082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762"/>
            <a:ext cx="8229600" cy="646331"/>
          </a:xfrm>
        </p:spPr>
        <p:txBody>
          <a:bodyPr>
            <a:spAutoFit/>
          </a:bodyPr>
          <a:lstStyle/>
          <a:p>
            <a:r>
              <a:rPr lang="en-US" dirty="0"/>
              <a:t>Resistors</a:t>
            </a:r>
            <a:endParaRPr lang="en-US" sz="2800" dirty="0"/>
          </a:p>
        </p:txBody>
      </p:sp>
      <p:sp>
        <p:nvSpPr>
          <p:cNvPr id="4" name="Content Placeholder 3"/>
          <p:cNvSpPr>
            <a:spLocks noGrp="1"/>
          </p:cNvSpPr>
          <p:nvPr>
            <p:ph idx="1"/>
          </p:nvPr>
        </p:nvSpPr>
        <p:spPr>
          <a:xfrm>
            <a:off x="457200" y="1037287"/>
            <a:ext cx="8229600" cy="3470181"/>
          </a:xfrm>
        </p:spPr>
        <p:txBody>
          <a:bodyPr>
            <a:spAutoFit/>
          </a:bodyPr>
          <a:lstStyle/>
          <a:p>
            <a:r>
              <a:rPr lang="en-IN" sz="2400" dirty="0"/>
              <a:t>Fixed Resistors</a:t>
            </a:r>
          </a:p>
          <a:p>
            <a:pPr lvl="1"/>
            <a:r>
              <a:rPr lang="en-IN" sz="2400" dirty="0"/>
              <a:t>Resistors represent an electrical load, or resistance to current flow.</a:t>
            </a:r>
          </a:p>
          <a:p>
            <a:r>
              <a:rPr lang="en-IN" sz="2400" dirty="0"/>
              <a:t>Variable Resistors</a:t>
            </a:r>
          </a:p>
          <a:p>
            <a:pPr lvl="1"/>
            <a:r>
              <a:rPr lang="en-IN" sz="2400" dirty="0"/>
              <a:t>Potentiometer is a 3-terminal variable resistor where a wiper contact provides a variable voltage output.</a:t>
            </a:r>
          </a:p>
          <a:p>
            <a:pPr lvl="1"/>
            <a:r>
              <a:rPr lang="en-IN" sz="2400" dirty="0"/>
              <a:t>Rheostat is a 2-terminal unit in which all of the current flows through the movable arm.</a:t>
            </a:r>
          </a:p>
        </p:txBody>
      </p:sp>
    </p:spTree>
    <p:extLst>
      <p:ext uri="{BB962C8B-B14F-4D97-AF65-F5344CB8AC3E}">
        <p14:creationId xmlns:p14="http://schemas.microsoft.com/office/powerpoint/2010/main" val="2861271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36.26 Resistor Bands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029200"/>
            <a:ext cx="7620000" cy="461665"/>
          </a:xfrm>
        </p:spPr>
        <p:txBody>
          <a:bodyPr/>
          <a:lstStyle/>
          <a:p>
            <a:r>
              <a:rPr lang="en-US" sz="2400" dirty="0"/>
              <a:t>This figure shows a resistor color-coded interpretation </a:t>
            </a: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181100" y="1011570"/>
            <a:ext cx="6781800" cy="3880991"/>
          </a:xfrm>
        </p:spPr>
      </p:pic>
    </p:spTree>
    <p:extLst>
      <p:ext uri="{BB962C8B-B14F-4D97-AF65-F5344CB8AC3E}">
        <p14:creationId xmlns:p14="http://schemas.microsoft.com/office/powerpoint/2010/main" val="446971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0377"/>
            <a:ext cx="8229600" cy="553998"/>
          </a:xfrm>
        </p:spPr>
        <p:txBody>
          <a:bodyPr>
            <a:noAutofit/>
          </a:bodyPr>
          <a:lstStyle/>
          <a:p>
            <a:r>
              <a:rPr lang="en-IN" dirty="0"/>
              <a:t>Figure 36.27 Typical Carbon Resistor </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777" y="990600"/>
            <a:ext cx="5950446" cy="5140543"/>
          </a:xfrm>
          <a:prstGeom prst="rect">
            <a:avLst/>
          </a:prstGeom>
        </p:spPr>
      </p:pic>
    </p:spTree>
    <p:extLst>
      <p:ext uri="{BB962C8B-B14F-4D97-AF65-F5344CB8AC3E}">
        <p14:creationId xmlns:p14="http://schemas.microsoft.com/office/powerpoint/2010/main" val="27634205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2001796"/>
            <a:ext cx="8089829" cy="410417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12304" y="247471"/>
            <a:ext cx="8229600" cy="1754326"/>
          </a:xfrm>
        </p:spPr>
        <p:txBody>
          <a:bodyPr/>
          <a:lstStyle/>
          <a:p>
            <a:r>
              <a:rPr lang="en-US" dirty="0"/>
              <a:t>Frequently Asked Question: Why Is Gold Used If Copper Has Lower Resistance?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895600"/>
            <a:ext cx="7543800" cy="2677656"/>
          </a:xfrm>
        </p:spPr>
        <p:txBody>
          <a:bodyPr/>
          <a:lstStyle/>
          <a:p>
            <a:r>
              <a:rPr lang="en-US" sz="2400" b="1" dirty="0"/>
              <a:t>Why Is Gold Used If Copper Has Lower Resistance?  </a:t>
            </a:r>
            <a:r>
              <a:rPr lang="en-US" sz="2400" dirty="0"/>
              <a:t>Copper is used for most automotive electrical components and wiring because it has low resistance and is reasonably priced. Gold is used in airbag connections and sensors because it does not corrode. Gold can be buried for hundreds of years and when dug up, is just as shiny as ever.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62047" y="2133600"/>
            <a:ext cx="7458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980982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36.28 Potentiometer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97782" y="4730688"/>
            <a:ext cx="7035168" cy="830997"/>
          </a:xfrm>
        </p:spPr>
        <p:txBody>
          <a:bodyPr/>
          <a:lstStyle/>
          <a:p>
            <a:r>
              <a:rPr lang="en-US" sz="2400" dirty="0"/>
              <a:t>Three-wire variable resistor is called a potentiometer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4081" y="1024467"/>
            <a:ext cx="7062570" cy="3531285"/>
          </a:xfrm>
        </p:spPr>
      </p:pic>
    </p:spTree>
    <p:extLst>
      <p:ext uri="{BB962C8B-B14F-4D97-AF65-F5344CB8AC3E}">
        <p14:creationId xmlns:p14="http://schemas.microsoft.com/office/powerpoint/2010/main" val="37215252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Potentiometer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otentiometer_A6_Chapter_39_and_A8-Chapter_73">
            <a:hlinkClick r:id="" action="ppaction://media"/>
            <a:extLst>
              <a:ext uri="{FF2B5EF4-FFF2-40B4-BE49-F238E27FC236}">
                <a16:creationId xmlns:a16="http://schemas.microsoft.com/office/drawing/2014/main" id="{608C79E4-C3D9-A638-A047-9CC2031087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36.29 Rheostat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5257800"/>
            <a:ext cx="7259534" cy="461665"/>
          </a:xfrm>
        </p:spPr>
        <p:txBody>
          <a:bodyPr/>
          <a:lstStyle/>
          <a:p>
            <a:r>
              <a:rPr lang="en-US" sz="2400" dirty="0"/>
              <a:t>Two-wire Variable resistor is called a rheostat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4900" y="1016293"/>
            <a:ext cx="6878534" cy="4100145"/>
          </a:xfrm>
        </p:spPr>
      </p:pic>
    </p:spTree>
    <p:extLst>
      <p:ext uri="{BB962C8B-B14F-4D97-AF65-F5344CB8AC3E}">
        <p14:creationId xmlns:p14="http://schemas.microsoft.com/office/powerpoint/2010/main" val="1701718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995"/>
            <a:ext cx="8229600" cy="646331"/>
          </a:xfrm>
        </p:spPr>
        <p:txBody>
          <a:bodyPr>
            <a:spAutoFit/>
          </a:bodyPr>
          <a:lstStyle/>
          <a:p>
            <a:r>
              <a:rPr lang="en-US" dirty="0"/>
              <a:t>Electricity </a:t>
            </a:r>
            <a:r>
              <a:rPr lang="en-US" sz="2800" dirty="0"/>
              <a:t>(4 of 4)</a:t>
            </a:r>
          </a:p>
        </p:txBody>
      </p:sp>
      <p:sp>
        <p:nvSpPr>
          <p:cNvPr id="4" name="Content Placeholder 3"/>
          <p:cNvSpPr>
            <a:spLocks noGrp="1"/>
          </p:cNvSpPr>
          <p:nvPr>
            <p:ph idx="1"/>
          </p:nvPr>
        </p:nvSpPr>
        <p:spPr>
          <a:xfrm>
            <a:off x="457200" y="1008995"/>
            <a:ext cx="8229600" cy="4401205"/>
          </a:xfrm>
        </p:spPr>
        <p:txBody>
          <a:bodyPr>
            <a:spAutoFit/>
          </a:bodyPr>
          <a:lstStyle/>
          <a:p>
            <a:r>
              <a:rPr lang="en-IN" sz="2400" dirty="0"/>
              <a:t>Conductors</a:t>
            </a:r>
          </a:p>
          <a:p>
            <a:pPr lvl="1"/>
            <a:r>
              <a:rPr lang="en-IN" sz="2400" dirty="0"/>
              <a:t>Conductors are materials with fewer than four electrons in their atom’s outer orbit.</a:t>
            </a:r>
          </a:p>
          <a:p>
            <a:r>
              <a:rPr lang="en-IN" sz="2400" dirty="0"/>
              <a:t>Insulators</a:t>
            </a:r>
          </a:p>
          <a:p>
            <a:pPr lvl="1"/>
            <a:r>
              <a:rPr lang="en-IN" sz="2400" dirty="0"/>
              <a:t>Insulators are materials with more than four electrons in their atom’s outer orbit.</a:t>
            </a:r>
          </a:p>
          <a:p>
            <a:r>
              <a:rPr lang="en-IN" sz="2400" dirty="0"/>
              <a:t>Semiconductors</a:t>
            </a:r>
          </a:p>
          <a:p>
            <a:pPr lvl="1"/>
            <a:r>
              <a:rPr lang="en-IN" sz="2400" dirty="0"/>
              <a:t>Materials with exactly four electrons in their outer orbit are neither conductors nor insulators, they are considered semiconductors.</a:t>
            </a:r>
          </a:p>
        </p:txBody>
      </p:sp>
    </p:spTree>
    <p:extLst>
      <p:ext uri="{BB962C8B-B14F-4D97-AF65-F5344CB8AC3E}">
        <p14:creationId xmlns:p14="http://schemas.microsoft.com/office/powerpoint/2010/main" val="1434681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36.1 Atom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4800600"/>
            <a:ext cx="7772400" cy="830997"/>
          </a:xfrm>
        </p:spPr>
        <p:txBody>
          <a:bodyPr/>
          <a:lstStyle/>
          <a:p>
            <a:r>
              <a:rPr lang="en-US" sz="2400" dirty="0"/>
              <a:t>In an atom (left), electrons orbit protons in the nucleus just as planets orbit the sun in our solar system (right)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1070812"/>
            <a:ext cx="5791200" cy="3533907"/>
          </a:xfrm>
        </p:spPr>
      </p:pic>
    </p:spTree>
    <p:extLst>
      <p:ext uri="{BB962C8B-B14F-4D97-AF65-F5344CB8AC3E}">
        <p14:creationId xmlns:p14="http://schemas.microsoft.com/office/powerpoint/2010/main" val="194341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7916333" cy="646331"/>
          </a:xfrm>
        </p:spPr>
        <p:txBody>
          <a:bodyPr/>
          <a:lstStyle/>
          <a:p>
            <a:r>
              <a:rPr lang="en-US" dirty="0"/>
              <a:t>Figure 36.2 Atom Nucleus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1938992"/>
          </a:xfrm>
        </p:spPr>
        <p:txBody>
          <a:bodyPr/>
          <a:lstStyle/>
          <a:p>
            <a:r>
              <a:rPr lang="en-US" sz="2400" dirty="0"/>
              <a:t>Nucleus of an atom has a positive (+) charge and the surrounding electrons have a negative (−) charge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3936313" cy="4679705"/>
          </a:xfrm>
        </p:spPr>
      </p:pic>
    </p:spTree>
    <p:extLst>
      <p:ext uri="{BB962C8B-B14F-4D97-AF65-F5344CB8AC3E}">
        <p14:creationId xmlns:p14="http://schemas.microsoft.com/office/powerpoint/2010/main" val="121639231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25582</TotalTime>
  <Words>2219</Words>
  <Application>Microsoft Office PowerPoint</Application>
  <PresentationFormat>On-screen Show (4:3)</PresentationFormat>
  <Paragraphs>279</Paragraphs>
  <Slides>68</Slides>
  <Notes>67</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Arial(Body)</vt:lpstr>
      <vt:lpstr>Calibri</vt:lpstr>
      <vt:lpstr>Noto Sans Symbols</vt:lpstr>
      <vt:lpstr>Times New Roman</vt:lpstr>
      <vt:lpstr>Verdana</vt:lpstr>
      <vt:lpstr>Wingdings</vt:lpstr>
      <vt:lpstr>508 Lecture</vt:lpstr>
      <vt:lpstr>Automotive Technology: Principles, Diagnosis, and Service</vt:lpstr>
      <vt:lpstr>Learning Objectives</vt:lpstr>
      <vt:lpstr>Introduction</vt:lpstr>
      <vt:lpstr>Electricity (1 of 4)</vt:lpstr>
      <vt:lpstr>Electricity (2 of 4)</vt:lpstr>
      <vt:lpstr>Electricity (3 of 4)</vt:lpstr>
      <vt:lpstr>Electricity (4 of 4)</vt:lpstr>
      <vt:lpstr>Figure 36.1 Atom</vt:lpstr>
      <vt:lpstr>Figure 36.2 Atom Nucleus</vt:lpstr>
      <vt:lpstr>Figure 36.3 Balanced Atom</vt:lpstr>
      <vt:lpstr>Figure 36.4 Atom Polarity</vt:lpstr>
      <vt:lpstr>Animation: Magnets (Animation will automatically start)</vt:lpstr>
      <vt:lpstr>Animation: Electron Travel, Magnet (Animation will automatically start)</vt:lpstr>
      <vt:lpstr>Figure 36.5 Unbalanced Atom</vt:lpstr>
      <vt:lpstr>Figure 36.6 Hydrogen Atom</vt:lpstr>
      <vt:lpstr>Figure 36.7 Free Electron</vt:lpstr>
      <vt:lpstr>Figure 36.8 Electrons Increase</vt:lpstr>
      <vt:lpstr>Figure 36.9 Conductor</vt:lpstr>
      <vt:lpstr>Frequently Asked Question: Is Water a Conductor?   </vt:lpstr>
      <vt:lpstr>Figure 36.10 Copper Atom</vt:lpstr>
      <vt:lpstr>Animation: Copper Atom (Animation will automatically start)</vt:lpstr>
      <vt:lpstr>Figure 36.11 Insulators</vt:lpstr>
      <vt:lpstr>Figure 36.12 Semiconductor  </vt:lpstr>
      <vt:lpstr>Question 1: ?</vt:lpstr>
      <vt:lpstr>Answer 1</vt:lpstr>
      <vt:lpstr>How Electrons Move Through a Conductor</vt:lpstr>
      <vt:lpstr>Figure 36.13 Current</vt:lpstr>
      <vt:lpstr>Animation: Electron Flow (Animation will automatically start)</vt:lpstr>
      <vt:lpstr>Figure 36.14 Conventional Theory </vt:lpstr>
      <vt:lpstr>Frequently Asked Question: What Is Static Electricity?   </vt:lpstr>
      <vt:lpstr>Figure 36.15 Static</vt:lpstr>
      <vt:lpstr>Animation: Static Electricity (Animation will automatically start)</vt:lpstr>
      <vt:lpstr>Units of Electricity (1 of 2)</vt:lpstr>
      <vt:lpstr>Units of Electricity (2 of 2)</vt:lpstr>
      <vt:lpstr>Figure 36.16 One Ampere</vt:lpstr>
      <vt:lpstr>Figure 36.17 Ammeter</vt:lpstr>
      <vt:lpstr>Figure 36.18 Voltage</vt:lpstr>
      <vt:lpstr>Animation: Voltage &amp; Resistance (Animation will automatically start)</vt:lpstr>
      <vt:lpstr>Figure 36.19 DMM</vt:lpstr>
      <vt:lpstr>Animation: Meter Usage, Battery Volt Check (Animation will automatically start)</vt:lpstr>
      <vt:lpstr>Figure 36.20 Resistance</vt:lpstr>
      <vt:lpstr>Figure 36.21 Hand-Cranked GEN</vt:lpstr>
      <vt:lpstr>Sources of Electricity (1 of 3)</vt:lpstr>
      <vt:lpstr>Sources of Electricity (2 of 3)</vt:lpstr>
      <vt:lpstr>Sources of Electricity (3 of 3)</vt:lpstr>
      <vt:lpstr>Figure 36.22 Galvanometer </vt:lpstr>
      <vt:lpstr>Animation: Electron Travel, Heat (Animation will automatically start)</vt:lpstr>
      <vt:lpstr>Animation: Electron Travel Light (Animation will automatically start)</vt:lpstr>
      <vt:lpstr>Figure 36.24 Piezoelectricity</vt:lpstr>
      <vt:lpstr>Animation: Electron Travel, Pressure (Animation will automatically start)</vt:lpstr>
      <vt:lpstr>Frequently Asked Question: How Much Voltage and Current Is Discharged in a Lightning Strike?   </vt:lpstr>
      <vt:lpstr>Figure 36.25 Lightening</vt:lpstr>
      <vt:lpstr>Animation: Lightening (Animation will automatically start)</vt:lpstr>
      <vt:lpstr>Question 2: ?</vt:lpstr>
      <vt:lpstr>Answer 2</vt:lpstr>
      <vt:lpstr>Conductors and Resistance</vt:lpstr>
      <vt:lpstr>Chart 36.1 Conductor Ratings</vt:lpstr>
      <vt:lpstr>Question 3: ?</vt:lpstr>
      <vt:lpstr>Answer 3</vt:lpstr>
      <vt:lpstr>Resistors</vt:lpstr>
      <vt:lpstr>Figure 36.26 Resistor Bands</vt:lpstr>
      <vt:lpstr>Figure 36.27 Typical Carbon Resistor </vt:lpstr>
      <vt:lpstr>Frequently Asked Question: Why Is Gold Used If Copper Has Lower Resistance?    </vt:lpstr>
      <vt:lpstr>Figure 36.28 Potentiometer</vt:lpstr>
      <vt:lpstr>Animation: Potentiometer (Animation will automatically start)</vt:lpstr>
      <vt:lpstr>Figure 36.29 Rheostat</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39, Electrical Fundamentals</dc:title>
  <dc:subject>2612-Automotive - Core</dc:subject>
  <dc:creator>James D. Halderman</dc:creator>
  <cp:keywords>CONTAINS NOTES</cp:keywords>
  <cp:lastModifiedBy>Glen Plants</cp:lastModifiedBy>
  <cp:revision>4960</cp:revision>
  <dcterms:created xsi:type="dcterms:W3CDTF">2014-07-14T20:04:21Z</dcterms:created>
  <dcterms:modified xsi:type="dcterms:W3CDTF">2023-06-19T16:22:48Z</dcterms:modified>
</cp:coreProperties>
</file>