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192" r:id="rId2"/>
    <p:sldId id="1110" r:id="rId3"/>
    <p:sldId id="1181" r:id="rId4"/>
    <p:sldId id="1195" r:id="rId5"/>
    <p:sldId id="1138" r:id="rId6"/>
    <p:sldId id="1139" r:id="rId7"/>
    <p:sldId id="1140" r:id="rId8"/>
    <p:sldId id="1196" r:id="rId9"/>
    <p:sldId id="1197" r:id="rId10"/>
    <p:sldId id="1144" r:id="rId11"/>
    <p:sldId id="1198" r:id="rId12"/>
    <p:sldId id="1149" r:id="rId13"/>
    <p:sldId id="1150" r:id="rId14"/>
    <p:sldId id="1183" r:id="rId15"/>
    <p:sldId id="1199" r:id="rId16"/>
    <p:sldId id="1194" r:id="rId17"/>
    <p:sldId id="1186" r:id="rId18"/>
    <p:sldId id="1200" r:id="rId19"/>
    <p:sldId id="1188" r:id="rId20"/>
    <p:sldId id="1189" r:id="rId21"/>
    <p:sldId id="1190" r:id="rId22"/>
    <p:sldId id="1204" r:id="rId23"/>
    <p:sldId id="10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1685" autoAdjust="0"/>
  </p:normalViewPr>
  <p:slideViewPr>
    <p:cSldViewPr>
      <p:cViewPr varScale="1">
        <p:scale>
          <a:sx n="114" d="100"/>
          <a:sy n="114" d="100"/>
        </p:scale>
        <p:origin x="702" y="114"/>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373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984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9453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636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422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1276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372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6/16/2023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ln>
                <a:noFill/>
              </a:ln>
            </a:endParaRPr>
          </a:p>
        </p:txBody>
      </p:sp>
    </p:spTree>
    <p:extLst>
      <p:ext uri="{BB962C8B-B14F-4D97-AF65-F5344CB8AC3E}">
        <p14:creationId xmlns:p14="http://schemas.microsoft.com/office/powerpoint/2010/main" val="3695373531"/>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4045331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jameshalderman.com/a1_vid_lib_pag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jameshalderman.com/a1_anim_lib_p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35</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Engine Installation and Break-in</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5670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7021"/>
            <a:ext cx="8229600" cy="646331"/>
          </a:xfrm>
        </p:spPr>
        <p:txBody>
          <a:bodyPr>
            <a:spAutoFit/>
          </a:bodyPr>
          <a:lstStyle/>
          <a:p>
            <a:r>
              <a:rPr lang="en-US" dirty="0"/>
              <a:t>Dressing the Engine</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8071"/>
            <a:ext cx="8229600" cy="3954929"/>
          </a:xfrm>
        </p:spPr>
        <p:txBody>
          <a:bodyPr>
            <a:spAutoFit/>
          </a:bodyPr>
          <a:lstStyle/>
          <a:p>
            <a:r>
              <a:rPr lang="en-IN" sz="2400" dirty="0"/>
              <a:t>Dressing the engine is a term used to describe the process of attaching all of the auxiliary items to the engine.</a:t>
            </a:r>
          </a:p>
          <a:p>
            <a:pPr lvl="1"/>
            <a:r>
              <a:rPr lang="en-IN" sz="2400" dirty="0"/>
              <a:t>Starter motor</a:t>
            </a:r>
          </a:p>
          <a:p>
            <a:pPr lvl="1"/>
            <a:r>
              <a:rPr lang="en-IN" sz="2400" dirty="0"/>
              <a:t>Fuel rail and related components</a:t>
            </a:r>
          </a:p>
          <a:p>
            <a:pPr lvl="1"/>
            <a:r>
              <a:rPr lang="en-IN" sz="2400" dirty="0"/>
              <a:t>Oxygen sensors</a:t>
            </a:r>
          </a:p>
          <a:p>
            <a:pPr lvl="1"/>
            <a:r>
              <a:rPr lang="en-IN" sz="2400" dirty="0"/>
              <a:t>Engine and transmission wiring harnesses</a:t>
            </a:r>
          </a:p>
          <a:p>
            <a:pPr lvl="1"/>
            <a:r>
              <a:rPr lang="en-IN" sz="2400" dirty="0"/>
              <a:t>Ignition components</a:t>
            </a:r>
          </a:p>
          <a:p>
            <a:pPr lvl="1"/>
            <a:r>
              <a:rPr lang="en-IN" sz="2400" dirty="0"/>
              <a:t>Belt driven components</a:t>
            </a:r>
          </a:p>
          <a:p>
            <a:pPr lvl="1"/>
            <a:r>
              <a:rPr lang="en-IN" sz="2400" dirty="0"/>
              <a:t>Front accessories</a:t>
            </a:r>
          </a:p>
        </p:txBody>
      </p:sp>
    </p:spTree>
    <p:extLst>
      <p:ext uri="{BB962C8B-B14F-4D97-AF65-F5344CB8AC3E}">
        <p14:creationId xmlns:p14="http://schemas.microsoft.com/office/powerpoint/2010/main" val="183369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343153"/>
            <a:ext cx="8191500" cy="646331"/>
          </a:xfrm>
        </p:spPr>
        <p:txBody>
          <a:bodyPr/>
          <a:lstStyle/>
          <a:p>
            <a:r>
              <a:rPr lang="en-US" dirty="0"/>
              <a:t>Figure 35.4 Belt Installation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93645" y="989484"/>
            <a:ext cx="4484687" cy="362933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42511" y="1010627"/>
            <a:ext cx="3525734" cy="1938992"/>
          </a:xfrm>
        </p:spPr>
        <p:txBody>
          <a:bodyPr/>
          <a:lstStyle/>
          <a:p>
            <a:r>
              <a:rPr lang="en-US" sz="2400" dirty="0"/>
              <a:t>It is often easier to install all of the accessory drive belts before the engine is installed in the vehicle </a:t>
            </a:r>
          </a:p>
        </p:txBody>
      </p:sp>
    </p:spTree>
    <p:extLst>
      <p:ext uri="{BB962C8B-B14F-4D97-AF65-F5344CB8AC3E}">
        <p14:creationId xmlns:p14="http://schemas.microsoft.com/office/powerpoint/2010/main" val="289914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Question 2: ?</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23925"/>
            <a:ext cx="8229600" cy="461665"/>
          </a:xfrm>
        </p:spPr>
        <p:txBody>
          <a:bodyPr>
            <a:spAutoFit/>
          </a:bodyPr>
          <a:lstStyle/>
          <a:p>
            <a:pPr marL="0" indent="0">
              <a:buNone/>
            </a:pPr>
            <a:r>
              <a:rPr lang="en-IN" sz="2400" dirty="0">
                <a:solidFill>
                  <a:srgbClr val="000000"/>
                </a:solidFill>
              </a:rPr>
              <a:t>What is involved in “dressing the engine”?</a:t>
            </a:r>
          </a:p>
        </p:txBody>
      </p:sp>
    </p:spTree>
    <p:extLst>
      <p:ext uri="{BB962C8B-B14F-4D97-AF65-F5344CB8AC3E}">
        <p14:creationId xmlns:p14="http://schemas.microsoft.com/office/powerpoint/2010/main" val="36453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Answer 2</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0600"/>
            <a:ext cx="8229600" cy="830997"/>
          </a:xfrm>
        </p:spPr>
        <p:txBody>
          <a:bodyPr>
            <a:spAutoFit/>
          </a:bodyPr>
          <a:lstStyle/>
          <a:p>
            <a:pPr marL="0" indent="0">
              <a:buNone/>
            </a:pPr>
            <a:r>
              <a:rPr lang="en-IN" sz="2400" dirty="0">
                <a:solidFill>
                  <a:srgbClr val="000000"/>
                </a:solidFill>
              </a:rPr>
              <a:t>The process of attaching all of the auxiliary items to the engine.</a:t>
            </a:r>
          </a:p>
        </p:txBody>
      </p:sp>
    </p:spTree>
    <p:extLst>
      <p:ext uri="{BB962C8B-B14F-4D97-AF65-F5344CB8AC3E}">
        <p14:creationId xmlns:p14="http://schemas.microsoft.com/office/powerpoint/2010/main" val="286428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014"/>
            <a:ext cx="8229600" cy="646331"/>
          </a:xfrm>
        </p:spPr>
        <p:txBody>
          <a:bodyPr>
            <a:spAutoFit/>
          </a:bodyPr>
          <a:lstStyle/>
          <a:p>
            <a:r>
              <a:rPr lang="en-US" dirty="0"/>
              <a:t>Engine Installation</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71014"/>
            <a:ext cx="8229600" cy="3600986"/>
          </a:xfrm>
        </p:spPr>
        <p:txBody>
          <a:bodyPr>
            <a:spAutoFit/>
          </a:bodyPr>
          <a:lstStyle/>
          <a:p>
            <a:r>
              <a:rPr lang="en-IN" sz="2400" dirty="0"/>
              <a:t>Secure the engine</a:t>
            </a:r>
          </a:p>
          <a:p>
            <a:r>
              <a:rPr lang="en-IN" sz="2400" dirty="0"/>
              <a:t>Install the engine</a:t>
            </a:r>
          </a:p>
          <a:p>
            <a:pPr lvl="1"/>
            <a:r>
              <a:rPr lang="en-IN" sz="2400" dirty="0"/>
              <a:t>Rear-wheel drive the engine is tipped in</a:t>
            </a:r>
          </a:p>
          <a:p>
            <a:pPr lvl="1"/>
            <a:r>
              <a:rPr lang="en-IN" sz="2400" dirty="0"/>
              <a:t>Front-wheel drive the engine is installed from bottom</a:t>
            </a:r>
          </a:p>
          <a:p>
            <a:r>
              <a:rPr lang="en-IN" sz="2400" dirty="0"/>
              <a:t>Reconnect components and connectors</a:t>
            </a:r>
          </a:p>
          <a:p>
            <a:r>
              <a:rPr lang="en-IN" sz="2400" dirty="0"/>
              <a:t>Connect and fill the cooling system</a:t>
            </a:r>
          </a:p>
          <a:p>
            <a:r>
              <a:rPr lang="en-IN" sz="2400" dirty="0"/>
              <a:t>Reinstall the electrical system and verify operation.</a:t>
            </a:r>
          </a:p>
        </p:txBody>
      </p:sp>
    </p:spTree>
    <p:extLst>
      <p:ext uri="{BB962C8B-B14F-4D97-AF65-F5344CB8AC3E}">
        <p14:creationId xmlns:p14="http://schemas.microsoft.com/office/powerpoint/2010/main" val="49814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343153"/>
            <a:ext cx="8191500" cy="646331"/>
          </a:xfrm>
        </p:spPr>
        <p:txBody>
          <a:bodyPr/>
          <a:lstStyle/>
          <a:p>
            <a:r>
              <a:rPr lang="en-US" dirty="0"/>
              <a:t>Figure 35.5 Engine Fixture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68757" y="999067"/>
            <a:ext cx="4979944" cy="40301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819400" cy="1569660"/>
          </a:xfrm>
        </p:spPr>
        <p:txBody>
          <a:bodyPr/>
          <a:lstStyle/>
          <a:p>
            <a:r>
              <a:rPr lang="en-US" sz="2400" dirty="0"/>
              <a:t>Fixture installed that is used as a place to attach the hosting chains</a:t>
            </a:r>
          </a:p>
        </p:txBody>
      </p:sp>
    </p:spTree>
    <p:extLst>
      <p:ext uri="{BB962C8B-B14F-4D97-AF65-F5344CB8AC3E}">
        <p14:creationId xmlns:p14="http://schemas.microsoft.com/office/powerpoint/2010/main" val="2003783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85" y="1464733"/>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1067" y="247471"/>
            <a:ext cx="8229600" cy="1200329"/>
          </a:xfrm>
        </p:spPr>
        <p:txBody>
          <a:bodyPr/>
          <a:lstStyle/>
          <a:p>
            <a:r>
              <a:rPr lang="en-US" dirty="0"/>
              <a:t>Frequently Asked Question: What Is Break-In Engine Oil?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2514600"/>
            <a:ext cx="7543800" cy="3978012"/>
          </a:xfrm>
        </p:spPr>
        <p:txBody>
          <a:bodyPr/>
          <a:lstStyle/>
          <a:p>
            <a:r>
              <a:rPr lang="en-US" sz="2400" b="1" dirty="0"/>
              <a:t>What Is Break-In Engine Oil? </a:t>
            </a:r>
            <a:r>
              <a:rPr lang="en-US" sz="2400" dirty="0"/>
              <a:t>Many years ago, vehicle manufacturers used straight weight oil, such as SAE 30 nondetergent engine oil, as break-in oil. Today, the engine oil recommended for break-in (running in) is the same type of oil that is recommended for use in the engine. No special break-in oil is recommended or used by the factory in new vehicles. Always use the specified viscosity oil as recommended by the vehicle manufacturer.</a:t>
            </a:r>
          </a:p>
          <a:p>
            <a:endParaRPr lang="en-US" sz="24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20183" y="1650103"/>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52094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6277"/>
            <a:ext cx="8229600" cy="646331"/>
          </a:xfrm>
        </p:spPr>
        <p:txBody>
          <a:bodyPr>
            <a:spAutoFit/>
          </a:bodyPr>
          <a:lstStyle/>
          <a:p>
            <a:r>
              <a:rPr lang="en-US" dirty="0"/>
              <a:t>Engine Start</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7327"/>
            <a:ext cx="8229600" cy="4031873"/>
          </a:xfrm>
        </p:spPr>
        <p:txBody>
          <a:bodyPr>
            <a:spAutoFit/>
          </a:bodyPr>
          <a:lstStyle/>
          <a:p>
            <a:r>
              <a:rPr lang="en-IN" sz="2400" dirty="0"/>
              <a:t>Precautions</a:t>
            </a:r>
          </a:p>
          <a:p>
            <a:pPr lvl="1"/>
            <a:r>
              <a:rPr lang="en-IN" sz="2400" dirty="0"/>
              <a:t>Give everything one last inspection</a:t>
            </a:r>
          </a:p>
          <a:p>
            <a:r>
              <a:rPr lang="en-IN" sz="2400" dirty="0"/>
              <a:t>Start-Up</a:t>
            </a:r>
          </a:p>
          <a:p>
            <a:pPr lvl="1"/>
            <a:r>
              <a:rPr lang="en-IN" sz="2400" dirty="0"/>
              <a:t>Maintaining engine speed above 1,500 RPM for the first 10 minutes of engine operation must be performed to break in a flat-bottom lifter camshaft.</a:t>
            </a:r>
          </a:p>
          <a:p>
            <a:r>
              <a:rPr lang="en-IN" sz="2400" dirty="0"/>
              <a:t>Normal Operating Temperature</a:t>
            </a:r>
          </a:p>
          <a:p>
            <a:pPr lvl="1"/>
            <a:r>
              <a:rPr lang="en-IN" sz="2400" dirty="0"/>
              <a:t>The temperature at which the upper radiator hose is hot and pressurized.</a:t>
            </a:r>
          </a:p>
        </p:txBody>
      </p:sp>
    </p:spTree>
    <p:extLst>
      <p:ext uri="{BB962C8B-B14F-4D97-AF65-F5344CB8AC3E}">
        <p14:creationId xmlns:p14="http://schemas.microsoft.com/office/powerpoint/2010/main" val="220552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343153"/>
            <a:ext cx="8191500" cy="646331"/>
          </a:xfrm>
        </p:spPr>
        <p:txBody>
          <a:bodyPr/>
          <a:lstStyle/>
          <a:p>
            <a:r>
              <a:rPr lang="en-US" dirty="0"/>
              <a:t>Figure 35.6 Temperature Gauge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3" y="1318264"/>
            <a:ext cx="4484687" cy="362933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3525734" cy="3046988"/>
          </a:xfrm>
        </p:spPr>
        <p:txBody>
          <a:bodyPr/>
          <a:lstStyle/>
          <a:p>
            <a:r>
              <a:rPr lang="en-US" sz="2400" dirty="0"/>
              <a:t>Even though the dash gauge may show normal operating temperature, a scan tool or an infrared pyrometer can also be used to verify proper coolant temperature </a:t>
            </a:r>
          </a:p>
        </p:txBody>
      </p:sp>
    </p:spTree>
    <p:extLst>
      <p:ext uri="{BB962C8B-B14F-4D97-AF65-F5344CB8AC3E}">
        <p14:creationId xmlns:p14="http://schemas.microsoft.com/office/powerpoint/2010/main" val="219967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3839"/>
            <a:ext cx="8229600" cy="646331"/>
          </a:xfrm>
        </p:spPr>
        <p:txBody>
          <a:bodyPr>
            <a:spAutoFit/>
          </a:bodyPr>
          <a:lstStyle/>
          <a:p>
            <a:r>
              <a:rPr lang="en-US" dirty="0"/>
              <a:t>Break-in Precautions</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5839"/>
            <a:ext cx="8229600" cy="4185761"/>
          </a:xfrm>
        </p:spPr>
        <p:txBody>
          <a:bodyPr>
            <a:spAutoFit/>
          </a:bodyPr>
          <a:lstStyle/>
          <a:p>
            <a:r>
              <a:rPr lang="en-IN" sz="2400" dirty="0"/>
              <a:t>Never add cold water to cooling system while engine is running.</a:t>
            </a:r>
          </a:p>
          <a:p>
            <a:r>
              <a:rPr lang="en-IN" sz="2400" dirty="0"/>
              <a:t>Never lug any engine. </a:t>
            </a:r>
          </a:p>
          <a:p>
            <a:r>
              <a:rPr lang="en-IN" sz="2400" dirty="0"/>
              <a:t>Apply loads to an engine for short periods of time to assist the breaking-in process.</a:t>
            </a:r>
          </a:p>
          <a:p>
            <a:r>
              <a:rPr lang="en-IN" sz="2400" dirty="0"/>
              <a:t>Change oil and filter at 500 miles (800 km) or after 20 hours of operation.</a:t>
            </a:r>
          </a:p>
          <a:p>
            <a:r>
              <a:rPr lang="en-IN" sz="2400" dirty="0"/>
              <a:t>Check for leaks after the engine has gone through several warm-up and cooling down periods.</a:t>
            </a:r>
          </a:p>
        </p:txBody>
      </p:sp>
    </p:spTree>
    <p:extLst>
      <p:ext uri="{BB962C8B-B14F-4D97-AF65-F5344CB8AC3E}">
        <p14:creationId xmlns:p14="http://schemas.microsoft.com/office/powerpoint/2010/main" val="243112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Learning Objectives</a:t>
            </a:r>
          </a:p>
        </p:txBody>
      </p:sp>
      <p:sp>
        <p:nvSpPr>
          <p:cNvPr id="4" name="Content Placeholder 3"/>
          <p:cNvSpPr>
            <a:spLocks noGrp="1"/>
          </p:cNvSpPr>
          <p:nvPr>
            <p:ph idx="1"/>
          </p:nvPr>
        </p:nvSpPr>
        <p:spPr>
          <a:xfrm>
            <a:off x="457200" y="993874"/>
            <a:ext cx="8229600" cy="3639458"/>
          </a:xfrm>
        </p:spPr>
        <p:txBody>
          <a:bodyPr>
            <a:spAutoFit/>
          </a:bodyPr>
          <a:lstStyle/>
          <a:p>
            <a:pPr marL="514350" indent="-514350">
              <a:buSzTx/>
              <a:buNone/>
            </a:pPr>
            <a:r>
              <a:rPr lang="en-US" altLang="en-US" sz="2400" b="1" dirty="0">
                <a:solidFill>
                  <a:schemeClr val="bg2"/>
                </a:solidFill>
              </a:rPr>
              <a:t>35.1 </a:t>
            </a:r>
            <a:r>
              <a:rPr lang="en-US" altLang="en-US" sz="2400" dirty="0"/>
              <a:t>Discuss the pre-installation checklist.</a:t>
            </a:r>
          </a:p>
          <a:p>
            <a:pPr marL="514350" indent="-514350">
              <a:buSzTx/>
              <a:buNone/>
            </a:pPr>
            <a:r>
              <a:rPr lang="en-US" altLang="en-US" sz="2400" b="1" dirty="0">
                <a:solidFill>
                  <a:schemeClr val="bg2"/>
                </a:solidFill>
              </a:rPr>
              <a:t>35.2 </a:t>
            </a:r>
            <a:r>
              <a:rPr lang="en-US" altLang="en-US" sz="2400" dirty="0"/>
              <a:t>Explain the procedure for transmission installation.</a:t>
            </a:r>
          </a:p>
          <a:p>
            <a:pPr marL="714375" indent="-714375">
              <a:buSzTx/>
              <a:buNone/>
            </a:pPr>
            <a:r>
              <a:rPr lang="en-US" altLang="en-US" sz="2400" b="1" dirty="0">
                <a:solidFill>
                  <a:schemeClr val="bg2"/>
                </a:solidFill>
              </a:rPr>
              <a:t>35.3 </a:t>
            </a:r>
            <a:r>
              <a:rPr lang="en-US" altLang="en-US" sz="2400" dirty="0"/>
              <a:t>Explain the process of dressing the engine.</a:t>
            </a:r>
          </a:p>
          <a:p>
            <a:pPr marL="714375" indent="-714375">
              <a:buSzTx/>
              <a:buNone/>
            </a:pPr>
            <a:r>
              <a:rPr lang="en-US" altLang="en-US" sz="2400" b="1" dirty="0">
                <a:solidFill>
                  <a:schemeClr val="bg2"/>
                </a:solidFill>
              </a:rPr>
              <a:t>35.4 </a:t>
            </a:r>
            <a:r>
              <a:rPr lang="en-US" altLang="en-US" sz="2400" dirty="0"/>
              <a:t>Discuss engine installation.</a:t>
            </a:r>
          </a:p>
          <a:p>
            <a:pPr marL="714375" indent="-714375">
              <a:buSzTx/>
              <a:buNone/>
            </a:pPr>
            <a:r>
              <a:rPr lang="en-US" altLang="en-US" sz="2400" b="1" dirty="0">
                <a:solidFill>
                  <a:schemeClr val="bg2"/>
                </a:solidFill>
              </a:rPr>
              <a:t>35.5 </a:t>
            </a:r>
            <a:r>
              <a:rPr lang="en-US" altLang="en-US" sz="2400" dirty="0"/>
              <a:t>Explain engine start.</a:t>
            </a:r>
          </a:p>
          <a:p>
            <a:pPr marL="714375" indent="-714375">
              <a:buSzTx/>
              <a:buNone/>
            </a:pPr>
            <a:r>
              <a:rPr lang="en-US" altLang="en-US" sz="2400" b="1" dirty="0">
                <a:solidFill>
                  <a:schemeClr val="bg2"/>
                </a:solidFill>
              </a:rPr>
              <a:t>35.6 </a:t>
            </a:r>
            <a:r>
              <a:rPr lang="en-US" altLang="en-US" sz="2400" dirty="0"/>
              <a:t>Discuss the break-in precautions of an overhauled engine.</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Question 3: ?</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14400"/>
            <a:ext cx="8229600" cy="461665"/>
          </a:xfrm>
        </p:spPr>
        <p:txBody>
          <a:bodyPr>
            <a:spAutoFit/>
          </a:bodyPr>
          <a:lstStyle/>
          <a:p>
            <a:pPr marL="0" indent="0">
              <a:buNone/>
            </a:pPr>
            <a:r>
              <a:rPr lang="en-US" sz="2400" dirty="0"/>
              <a:t>What is meant by lugging an engine?</a:t>
            </a:r>
            <a:endParaRPr lang="en-US" sz="2400" dirty="0">
              <a:solidFill>
                <a:srgbClr val="000000"/>
              </a:solidFill>
            </a:endParaRPr>
          </a:p>
        </p:txBody>
      </p:sp>
    </p:spTree>
    <p:extLst>
      <p:ext uri="{BB962C8B-B14F-4D97-AF65-F5344CB8AC3E}">
        <p14:creationId xmlns:p14="http://schemas.microsoft.com/office/powerpoint/2010/main" val="15920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Answer 3</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14400"/>
            <a:ext cx="8229600" cy="830997"/>
          </a:xfrm>
        </p:spPr>
        <p:txBody>
          <a:bodyPr>
            <a:spAutoFit/>
          </a:bodyPr>
          <a:lstStyle/>
          <a:p>
            <a:pPr marL="0" indent="0">
              <a:buNone/>
            </a:pPr>
            <a:r>
              <a:rPr lang="en-IN" sz="2400" dirty="0">
                <a:solidFill>
                  <a:srgbClr val="000000"/>
                </a:solidFill>
              </a:rPr>
              <a:t>Lugging means increasing the throttle opening without increasing engine speed (</a:t>
            </a:r>
            <a:r>
              <a:rPr lang="en-IN" sz="2400" spc="-350" dirty="0">
                <a:solidFill>
                  <a:srgbClr val="000000"/>
                </a:solidFill>
              </a:rPr>
              <a:t>R P </a:t>
            </a:r>
            <a:r>
              <a:rPr lang="en-IN" sz="2400" dirty="0">
                <a:solidFill>
                  <a:srgbClr val="000000"/>
                </a:solidFill>
              </a:rPr>
              <a:t>M).</a:t>
            </a:r>
          </a:p>
        </p:txBody>
      </p:sp>
    </p:spTree>
    <p:extLst>
      <p:ext uri="{BB962C8B-B14F-4D97-AF65-F5344CB8AC3E}">
        <p14:creationId xmlns:p14="http://schemas.microsoft.com/office/powerpoint/2010/main" val="174236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Repair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61665"/>
          </a:xfrm>
          <a:prstGeom prst="rect">
            <a:avLst/>
          </a:prstGeom>
          <a:noFill/>
        </p:spPr>
        <p:txBody>
          <a:bodyPr wrap="square" rtlCol="0">
            <a:spAutoFit/>
          </a:bodyPr>
          <a:lstStyle/>
          <a:p>
            <a:r>
              <a:rPr lang="en-US" sz="2400" dirty="0"/>
              <a:t>Videos Link: </a:t>
            </a:r>
            <a:r>
              <a:rPr lang="en-US" sz="2400" dirty="0">
                <a:hlinkClick r:id="rId3"/>
              </a:rPr>
              <a:t>(A1) Engine Repair Videos</a:t>
            </a:r>
            <a:endParaRPr lang="en-US" sz="24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61665"/>
          </a:xfrm>
          <a:prstGeom prst="rect">
            <a:avLst/>
          </a:prstGeom>
          <a:noFill/>
        </p:spPr>
        <p:txBody>
          <a:bodyPr wrap="square" rtlCol="0">
            <a:spAutoFit/>
          </a:bodyPr>
          <a:lstStyle/>
          <a:p>
            <a:r>
              <a:rPr lang="en-US" sz="2400" dirty="0"/>
              <a:t>Animations Link: </a:t>
            </a:r>
            <a:r>
              <a:rPr lang="en-US" sz="2400" dirty="0">
                <a:hlinkClick r:id="rId4"/>
              </a:rPr>
              <a:t>(A1) Engine Repair Animations</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77597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61975"/>
          </a:xfrm>
        </p:spPr>
        <p:txBody>
          <a:bodyPr>
            <a:noAutofit/>
          </a:bodyPr>
          <a:lstStyle/>
          <a:p>
            <a:r>
              <a:rPr lang="en-US" dirty="0"/>
              <a:t>Pre-installation Checklist</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14400"/>
            <a:ext cx="8229600" cy="4424288"/>
          </a:xfrm>
        </p:spPr>
        <p:txBody>
          <a:bodyPr>
            <a:noAutofit/>
          </a:bodyPr>
          <a:lstStyle/>
          <a:p>
            <a:r>
              <a:rPr lang="en-US" sz="2400" dirty="0"/>
              <a:t>Need for a Checklist</a:t>
            </a:r>
          </a:p>
          <a:p>
            <a:pPr lvl="1"/>
            <a:r>
              <a:rPr lang="en-US" sz="2400" dirty="0"/>
              <a:t>Guarantees that all accessories are correctly reinstalled on the engine.</a:t>
            </a:r>
          </a:p>
          <a:p>
            <a:r>
              <a:rPr lang="en-US" sz="2400" dirty="0"/>
              <a:t>Engine Installation Checklist</a:t>
            </a:r>
          </a:p>
          <a:p>
            <a:pPr lvl="1"/>
            <a:r>
              <a:rPr lang="en-US" sz="2400" dirty="0"/>
              <a:t>Be sure the battery is fully charged</a:t>
            </a:r>
          </a:p>
          <a:p>
            <a:pPr lvl="1"/>
            <a:r>
              <a:rPr lang="en-US" sz="2400" dirty="0"/>
              <a:t>Pre-lube the engine and check for proper oil pressure</a:t>
            </a:r>
          </a:p>
          <a:p>
            <a:pPr lvl="1"/>
            <a:r>
              <a:rPr lang="en-US" sz="2400" dirty="0"/>
              <a:t>Check all electrical connectors and wiring harnesses</a:t>
            </a:r>
          </a:p>
          <a:p>
            <a:pPr lvl="1"/>
            <a:r>
              <a:rPr lang="en-US" sz="2400" dirty="0"/>
              <a:t>Check all vacuum and fuel lines</a:t>
            </a:r>
          </a:p>
          <a:p>
            <a:pPr lvl="1"/>
            <a:r>
              <a:rPr lang="en-US" sz="2400" dirty="0"/>
              <a:t>Make sure all fluids are correct and the fuel is fresh</a:t>
            </a:r>
          </a:p>
          <a:p>
            <a:pPr lvl="1"/>
            <a:r>
              <a:rPr lang="en-US" sz="2400" dirty="0"/>
              <a:t>Check the radiator and drive belts</a:t>
            </a:r>
          </a:p>
        </p:txBody>
      </p:sp>
    </p:spTree>
    <p:extLst>
      <p:ext uri="{BB962C8B-B14F-4D97-AF65-F5344CB8AC3E}">
        <p14:creationId xmlns:p14="http://schemas.microsoft.com/office/powerpoint/2010/main" val="341225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343153"/>
            <a:ext cx="8191500" cy="646331"/>
          </a:xfrm>
        </p:spPr>
        <p:txBody>
          <a:bodyPr/>
          <a:lstStyle/>
          <a:p>
            <a:r>
              <a:rPr lang="en-US" dirty="0"/>
              <a:t>Figure 35.1 Melted Connector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3" y="1398672"/>
            <a:ext cx="4484687" cy="346851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91067" y="1250787"/>
            <a:ext cx="3525734" cy="3416320"/>
          </a:xfrm>
        </p:spPr>
        <p:txBody>
          <a:bodyPr/>
          <a:lstStyle/>
          <a:p>
            <a:r>
              <a:rPr lang="en-US" sz="2400" dirty="0"/>
              <a:t>A partially melted electrical connector indicates that excessive current flow was present. The cause of the excessive current should be located and corrected before the engine is started</a:t>
            </a:r>
          </a:p>
        </p:txBody>
      </p:sp>
    </p:spTree>
    <p:extLst>
      <p:ext uri="{BB962C8B-B14F-4D97-AF65-F5344CB8AC3E}">
        <p14:creationId xmlns:p14="http://schemas.microsoft.com/office/powerpoint/2010/main" val="162511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Question 1: ?</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09650"/>
            <a:ext cx="8229600" cy="461665"/>
          </a:xfrm>
        </p:spPr>
        <p:txBody>
          <a:bodyPr>
            <a:spAutoFit/>
          </a:bodyPr>
          <a:lstStyle/>
          <a:p>
            <a:pPr marL="0" indent="0">
              <a:buNone/>
            </a:pPr>
            <a:r>
              <a:rPr lang="en-US" sz="2400" dirty="0">
                <a:solidFill>
                  <a:srgbClr val="000000"/>
                </a:solidFill>
              </a:rPr>
              <a:t>Why is a pre-installation checklist used?</a:t>
            </a:r>
          </a:p>
        </p:txBody>
      </p:sp>
    </p:spTree>
    <p:extLst>
      <p:ext uri="{BB962C8B-B14F-4D97-AF65-F5344CB8AC3E}">
        <p14:creationId xmlns:p14="http://schemas.microsoft.com/office/powerpoint/2010/main" val="188159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6753"/>
            <a:ext cx="8229600" cy="646331"/>
          </a:xfrm>
        </p:spPr>
        <p:txBody>
          <a:bodyPr>
            <a:spAutoFit/>
          </a:bodyPr>
          <a:lstStyle/>
          <a:p>
            <a:r>
              <a:rPr lang="en-US" dirty="0"/>
              <a:t>Answer 1</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997803"/>
            <a:ext cx="8229600" cy="830997"/>
          </a:xfrm>
        </p:spPr>
        <p:txBody>
          <a:bodyPr>
            <a:spAutoFit/>
          </a:bodyPr>
          <a:lstStyle/>
          <a:p>
            <a:pPr marL="0" indent="0">
              <a:buNone/>
            </a:pPr>
            <a:r>
              <a:rPr lang="en-US" sz="2400" dirty="0">
                <a:solidFill>
                  <a:srgbClr val="000000"/>
                </a:solidFill>
              </a:rPr>
              <a:t>It guarantees that all accessories are correctly reinstalled on the engine.</a:t>
            </a:r>
          </a:p>
        </p:txBody>
      </p:sp>
    </p:spTree>
    <p:extLst>
      <p:ext uri="{BB962C8B-B14F-4D97-AF65-F5344CB8AC3E}">
        <p14:creationId xmlns:p14="http://schemas.microsoft.com/office/powerpoint/2010/main" val="379248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2311"/>
            <a:ext cx="8229600" cy="646331"/>
          </a:xfrm>
        </p:spPr>
        <p:txBody>
          <a:bodyPr>
            <a:spAutoFit/>
          </a:bodyPr>
          <a:lstStyle/>
          <a:p>
            <a:r>
              <a:rPr lang="en-US" dirty="0"/>
              <a:t>Transmission Installation</a:t>
            </a:r>
            <a:endParaRPr lang="en-US" sz="2800" dirty="0">
              <a:solidFill>
                <a:schemeClr val="bg2"/>
              </a:solidFill>
              <a:latin typeface="+mn-lt"/>
              <a:ea typeface="+mn-ea"/>
              <a:cs typeface="+mn-cs"/>
            </a:endParaRPr>
          </a:p>
        </p:txBody>
      </p:sp>
      <p:sp>
        <p:nvSpPr>
          <p:cNvPr id="4" name="Content Placeholder 3"/>
          <p:cNvSpPr>
            <a:spLocks noGrp="1"/>
          </p:cNvSpPr>
          <p:nvPr>
            <p:ph idx="1"/>
          </p:nvPr>
        </p:nvSpPr>
        <p:spPr>
          <a:xfrm>
            <a:off x="457200" y="1034311"/>
            <a:ext cx="8229600" cy="4147289"/>
          </a:xfrm>
        </p:spPr>
        <p:txBody>
          <a:bodyPr>
            <a:spAutoFit/>
          </a:bodyPr>
          <a:lstStyle/>
          <a:p>
            <a:r>
              <a:rPr lang="en-US" sz="2400" dirty="0"/>
              <a:t>Manual Transmission Installation</a:t>
            </a:r>
          </a:p>
          <a:p>
            <a:pPr lvl="1"/>
            <a:r>
              <a:rPr lang="en-US" sz="2400" dirty="0"/>
              <a:t>Use a new clutch assembly</a:t>
            </a:r>
          </a:p>
          <a:p>
            <a:pPr lvl="1"/>
            <a:r>
              <a:rPr lang="en-US" sz="2400" dirty="0"/>
              <a:t>Install bell housing</a:t>
            </a:r>
          </a:p>
          <a:p>
            <a:pPr lvl="1"/>
            <a:r>
              <a:rPr lang="en-US" sz="2400" dirty="0"/>
              <a:t>Check release yoke for proper movement</a:t>
            </a:r>
          </a:p>
          <a:p>
            <a:pPr lvl="1"/>
            <a:r>
              <a:rPr lang="en-US" sz="2400" dirty="0"/>
              <a:t>Carefully install transmission into pilot bearing</a:t>
            </a:r>
          </a:p>
          <a:p>
            <a:r>
              <a:rPr lang="en-US" sz="2400" dirty="0"/>
              <a:t>Automatic Transmission Installation</a:t>
            </a:r>
          </a:p>
          <a:p>
            <a:pPr lvl="1"/>
            <a:r>
              <a:rPr lang="en-US" sz="2400" dirty="0"/>
              <a:t>Install torque converter in transmission</a:t>
            </a:r>
          </a:p>
          <a:p>
            <a:pPr lvl="1"/>
            <a:r>
              <a:rPr lang="en-US" sz="2400" dirty="0"/>
              <a:t>Secure bell housing to block</a:t>
            </a:r>
          </a:p>
          <a:p>
            <a:pPr lvl="1"/>
            <a:r>
              <a:rPr lang="en-US" sz="2400" dirty="0"/>
              <a:t>Fasten torque converter to drive plate</a:t>
            </a:r>
          </a:p>
        </p:txBody>
      </p:sp>
    </p:spTree>
    <p:extLst>
      <p:ext uri="{BB962C8B-B14F-4D97-AF65-F5344CB8AC3E}">
        <p14:creationId xmlns:p14="http://schemas.microsoft.com/office/powerpoint/2010/main" val="365998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343153"/>
            <a:ext cx="8191500" cy="646331"/>
          </a:xfrm>
        </p:spPr>
        <p:txBody>
          <a:bodyPr/>
          <a:lstStyle/>
          <a:p>
            <a:r>
              <a:rPr lang="en-US" dirty="0"/>
              <a:t>Figure 35.2 Bell Housing Dowel Pins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78184" y="1016000"/>
            <a:ext cx="4471817" cy="422950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163784" cy="2677656"/>
          </a:xfrm>
        </p:spPr>
        <p:txBody>
          <a:bodyPr/>
          <a:lstStyle/>
          <a:p>
            <a:r>
              <a:rPr lang="en-US" sz="2400" dirty="0"/>
              <a:t>Bell housing alignment dowel pins are used to ensure proper alignment between the engine block and the transmission</a:t>
            </a:r>
          </a:p>
        </p:txBody>
      </p:sp>
    </p:spTree>
    <p:extLst>
      <p:ext uri="{BB962C8B-B14F-4D97-AF65-F5344CB8AC3E}">
        <p14:creationId xmlns:p14="http://schemas.microsoft.com/office/powerpoint/2010/main" val="357077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343153"/>
            <a:ext cx="8191500" cy="646331"/>
          </a:xfrm>
        </p:spPr>
        <p:txBody>
          <a:bodyPr/>
          <a:lstStyle/>
          <a:p>
            <a:r>
              <a:rPr lang="en-US" dirty="0"/>
              <a:t>Figure 35.3 Splines for Converter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3" y="990600"/>
            <a:ext cx="4484687" cy="362933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525734" cy="2308324"/>
          </a:xfrm>
        </p:spPr>
        <p:txBody>
          <a:bodyPr/>
          <a:lstStyle/>
          <a:p>
            <a:r>
              <a:rPr lang="en-US" sz="2400" dirty="0"/>
              <a:t>The internal splines inside the torque converter must be properly aligned with all of the splines of the automatic transmission</a:t>
            </a:r>
          </a:p>
        </p:txBody>
      </p:sp>
    </p:spTree>
    <p:extLst>
      <p:ext uri="{BB962C8B-B14F-4D97-AF65-F5344CB8AC3E}">
        <p14:creationId xmlns:p14="http://schemas.microsoft.com/office/powerpoint/2010/main" val="71297889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24022</TotalTime>
  <Words>919</Words>
  <Application>Microsoft Office PowerPoint</Application>
  <PresentationFormat>On-screen Show (4:3)</PresentationFormat>
  <Paragraphs>117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Arial(Body)</vt:lpstr>
      <vt:lpstr>Noto Sans Symbols</vt:lpstr>
      <vt:lpstr>Times New Roman</vt:lpstr>
      <vt:lpstr>Verdana</vt:lpstr>
      <vt:lpstr>Wingdings</vt:lpstr>
      <vt:lpstr>508 Lecture</vt:lpstr>
      <vt:lpstr>Automotive Technology: Principles, Diagnosis, and Service</vt:lpstr>
      <vt:lpstr>Learning Objectives</vt:lpstr>
      <vt:lpstr>Pre-installation Checklist</vt:lpstr>
      <vt:lpstr>Figure 35.1 Melted Connector</vt:lpstr>
      <vt:lpstr>Question 1: ?</vt:lpstr>
      <vt:lpstr>Answer 1</vt:lpstr>
      <vt:lpstr>Transmission Installation</vt:lpstr>
      <vt:lpstr>Figure 35.2 Bell Housing Dowel Pins</vt:lpstr>
      <vt:lpstr>Figure 35.3 Splines for Converter</vt:lpstr>
      <vt:lpstr>Dressing the Engine</vt:lpstr>
      <vt:lpstr>Figure 35.4 Belt Installation</vt:lpstr>
      <vt:lpstr>Question 2: ?</vt:lpstr>
      <vt:lpstr>Answer 2</vt:lpstr>
      <vt:lpstr>Engine Installation</vt:lpstr>
      <vt:lpstr>Figure 35.5 Engine Fixture</vt:lpstr>
      <vt:lpstr>Frequently Asked Question: What Is Break-In Engine Oil?   </vt:lpstr>
      <vt:lpstr>Engine Start</vt:lpstr>
      <vt:lpstr>Figure 35.6 Temperature Gauge</vt:lpstr>
      <vt:lpstr>Break-in Precautions</vt:lpstr>
      <vt:lpstr>Question 3: ?</vt:lpstr>
      <vt:lpstr>Answer 3</vt:lpstr>
      <vt:lpstr>Engine Repair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38, Engine Installation and Break-in</dc:title>
  <dc:subject>2612-Automotive - Core</dc:subject>
  <dc:creator>James D. Halderman</dc:creator>
  <cp:keywords>CONTAINS NOTES</cp:keywords>
  <cp:lastModifiedBy>Glen Plants</cp:lastModifiedBy>
  <cp:revision>4775</cp:revision>
  <dcterms:created xsi:type="dcterms:W3CDTF">2014-07-14T20:04:21Z</dcterms:created>
  <dcterms:modified xsi:type="dcterms:W3CDTF">2023-06-16T13:53:01Z</dcterms:modified>
</cp:coreProperties>
</file>