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5"/>
  </p:notesMasterIdLst>
  <p:handoutMasterIdLst>
    <p:handoutMasterId r:id="rId126"/>
  </p:handoutMasterIdLst>
  <p:sldIdLst>
    <p:sldId id="1264" r:id="rId2"/>
    <p:sldId id="1110" r:id="rId3"/>
    <p:sldId id="1156" r:id="rId4"/>
    <p:sldId id="1157" r:id="rId5"/>
    <p:sldId id="1332" r:id="rId6"/>
    <p:sldId id="1158" r:id="rId7"/>
    <p:sldId id="1159" r:id="rId8"/>
    <p:sldId id="1160" r:id="rId9"/>
    <p:sldId id="1331" r:id="rId10"/>
    <p:sldId id="1329" r:id="rId11"/>
    <p:sldId id="1330" r:id="rId12"/>
    <p:sldId id="1328" r:id="rId13"/>
    <p:sldId id="1327" r:id="rId14"/>
    <p:sldId id="1167" r:id="rId15"/>
    <p:sldId id="1168" r:id="rId16"/>
    <p:sldId id="1325" r:id="rId17"/>
    <p:sldId id="1324" r:id="rId18"/>
    <p:sldId id="1323" r:id="rId19"/>
    <p:sldId id="1322" r:id="rId20"/>
    <p:sldId id="1174" r:id="rId21"/>
    <p:sldId id="1175" r:id="rId22"/>
    <p:sldId id="1176" r:id="rId23"/>
    <p:sldId id="1177" r:id="rId24"/>
    <p:sldId id="1178" r:id="rId25"/>
    <p:sldId id="1320" r:id="rId26"/>
    <p:sldId id="1319" r:id="rId27"/>
    <p:sldId id="1318" r:id="rId28"/>
    <p:sldId id="1317" r:id="rId29"/>
    <p:sldId id="1316" r:id="rId30"/>
    <p:sldId id="1333" r:id="rId31"/>
    <p:sldId id="1315" r:id="rId32"/>
    <p:sldId id="1314" r:id="rId33"/>
    <p:sldId id="1313" r:id="rId34"/>
    <p:sldId id="1312" r:id="rId35"/>
    <p:sldId id="1343" r:id="rId36"/>
    <p:sldId id="1311" r:id="rId37"/>
    <p:sldId id="1310" r:id="rId38"/>
    <p:sldId id="1309" r:id="rId39"/>
    <p:sldId id="1308" r:id="rId40"/>
    <p:sldId id="1192" r:id="rId41"/>
    <p:sldId id="1307" r:id="rId42"/>
    <p:sldId id="1306" r:id="rId43"/>
    <p:sldId id="1195" r:id="rId44"/>
    <p:sldId id="1196" r:id="rId45"/>
    <p:sldId id="1197" r:id="rId46"/>
    <p:sldId id="1198" r:id="rId47"/>
    <p:sldId id="1305" r:id="rId48"/>
    <p:sldId id="1304" r:id="rId49"/>
    <p:sldId id="1336" r:id="rId50"/>
    <p:sldId id="1303" r:id="rId51"/>
    <p:sldId id="1302" r:id="rId52"/>
    <p:sldId id="1203" r:id="rId53"/>
    <p:sldId id="1301" r:id="rId54"/>
    <p:sldId id="1300" r:id="rId55"/>
    <p:sldId id="1299" r:id="rId56"/>
    <p:sldId id="1298" r:id="rId57"/>
    <p:sldId id="1297" r:id="rId58"/>
    <p:sldId id="1296" r:id="rId59"/>
    <p:sldId id="1295" r:id="rId60"/>
    <p:sldId id="1210" r:id="rId61"/>
    <p:sldId id="1211" r:id="rId62"/>
    <p:sldId id="1212" r:id="rId63"/>
    <p:sldId id="1294" r:id="rId64"/>
    <p:sldId id="1344" r:id="rId65"/>
    <p:sldId id="1345" r:id="rId66"/>
    <p:sldId id="1292" r:id="rId67"/>
    <p:sldId id="1291" r:id="rId68"/>
    <p:sldId id="1290" r:id="rId69"/>
    <p:sldId id="1349" r:id="rId70"/>
    <p:sldId id="1346" r:id="rId71"/>
    <p:sldId id="1347" r:id="rId72"/>
    <p:sldId id="1289" r:id="rId73"/>
    <p:sldId id="1334" r:id="rId74"/>
    <p:sldId id="1219" r:id="rId75"/>
    <p:sldId id="1220" r:id="rId76"/>
    <p:sldId id="1288" r:id="rId77"/>
    <p:sldId id="1350" r:id="rId78"/>
    <p:sldId id="1351" r:id="rId79"/>
    <p:sldId id="1287" r:id="rId80"/>
    <p:sldId id="1285" r:id="rId81"/>
    <p:sldId id="1348" r:id="rId82"/>
    <p:sldId id="1286" r:id="rId83"/>
    <p:sldId id="1225" r:id="rId84"/>
    <p:sldId id="1226" r:id="rId85"/>
    <p:sldId id="1227" r:id="rId86"/>
    <p:sldId id="1228" r:id="rId87"/>
    <p:sldId id="1281" r:id="rId88"/>
    <p:sldId id="1282" r:id="rId89"/>
    <p:sldId id="1283" r:id="rId90"/>
    <p:sldId id="1284" r:id="rId91"/>
    <p:sldId id="1280" r:id="rId92"/>
    <p:sldId id="1279" r:id="rId93"/>
    <p:sldId id="1235" r:id="rId94"/>
    <p:sldId id="1236" r:id="rId95"/>
    <p:sldId id="1237" r:id="rId96"/>
    <p:sldId id="1278" r:id="rId97"/>
    <p:sldId id="1277" r:id="rId98"/>
    <p:sldId id="1276" r:id="rId99"/>
    <p:sldId id="1275" r:id="rId100"/>
    <p:sldId id="1274" r:id="rId101"/>
    <p:sldId id="1273" r:id="rId102"/>
    <p:sldId id="1335" r:id="rId103"/>
    <p:sldId id="1272" r:id="rId104"/>
    <p:sldId id="1271" r:id="rId105"/>
    <p:sldId id="1270" r:id="rId106"/>
    <p:sldId id="1247" r:id="rId107"/>
    <p:sldId id="1248" r:id="rId108"/>
    <p:sldId id="1249" r:id="rId109"/>
    <p:sldId id="1269" r:id="rId110"/>
    <p:sldId id="1268" r:id="rId111"/>
    <p:sldId id="1267" r:id="rId112"/>
    <p:sldId id="1265" r:id="rId113"/>
    <p:sldId id="1254" r:id="rId114"/>
    <p:sldId id="1256" r:id="rId115"/>
    <p:sldId id="1257" r:id="rId116"/>
    <p:sldId id="1258" r:id="rId117"/>
    <p:sldId id="1259" r:id="rId118"/>
    <p:sldId id="1260" r:id="rId119"/>
    <p:sldId id="1261" r:id="rId120"/>
    <p:sldId id="1262" r:id="rId121"/>
    <p:sldId id="1263" r:id="rId122"/>
    <p:sldId id="1204" r:id="rId123"/>
    <p:sldId id="1076"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37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Vinod Kumar Sri Ramlakhan Prasad" initials="VKSRP" lastIdx="1" clrIdx="1"/>
  <p:cmAuthor id="3" name="Editorial Integra" initials="CE" lastIdx="18" clrIdx="2"/>
  <p:cmAuthor id="4" name="Author" initials="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autoAdjust="0"/>
    <p:restoredTop sz="79517" autoAdjust="0"/>
  </p:normalViewPr>
  <p:slideViewPr>
    <p:cSldViewPr>
      <p:cViewPr varScale="1">
        <p:scale>
          <a:sx n="91" d="100"/>
          <a:sy n="91" d="100"/>
        </p:scale>
        <p:origin x="1950" y="84"/>
      </p:cViewPr>
      <p:guideLst>
        <p:guide orient="horz" pos="2160"/>
        <p:guide pos="2880"/>
        <p:guide orient="horz" pos="3984"/>
        <p:guide orient="horz" pos="384"/>
        <p:guide orient="horz" pos="144"/>
        <p:guide orient="horz" pos="912"/>
        <p:guide orient="horz" pos="624"/>
        <p:guide orient="horz" pos="1248"/>
        <p:guide pos="288"/>
        <p:guide pos="5376"/>
      </p:guideLst>
    </p:cSldViewPr>
  </p:slideViewPr>
  <p:outlineViewPr>
    <p:cViewPr>
      <p:scale>
        <a:sx n="25" d="100"/>
        <a:sy n="25" d="100"/>
      </p:scale>
      <p:origin x="0" y="-177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104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08440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70752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56315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97735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“Oops”</a:t>
            </a:r>
          </a:p>
          <a:p>
            <a:r>
              <a:rPr lang="en-US" sz="1200" b="0" i="0" u="none" strike="noStrike" kern="1200" baseline="0" dirty="0">
                <a:solidFill>
                  <a:schemeClr val="tx1"/>
                </a:solidFill>
                <a:latin typeface="+mn-lt"/>
                <a:ea typeface="+mn-ea"/>
                <a:cs typeface="+mn-cs"/>
              </a:rPr>
              <a:t>After overhauling a big block Ford V-8 engine, the technician used an electric drill to rotate the oil pump with a pressure gauge connected to the oil pressure sending unit hole. When the electric drill was turned on, oil pressure would start to increase (to about 10 PSI), then drop to zero. In addition, the oil was very aerated (full of air). Replacing the oil pump did not solve the problem. After hours of troubleshooting and disassembly, it was discovered that an oil gallery plug had been left out underneath the intake manifold.</a:t>
            </a:r>
          </a:p>
          <a:p>
            <a:r>
              <a:rPr lang="en-US" sz="1200" b="0" i="0" u="none" strike="noStrike" kern="1200" baseline="0" dirty="0">
                <a:solidFill>
                  <a:schemeClr val="tx1"/>
                </a:solidFill>
                <a:latin typeface="+mn-lt"/>
                <a:ea typeface="+mn-ea"/>
                <a:cs typeface="+mn-cs"/>
              </a:rPr>
              <a:t>The oil pump was working correctly and pumped oil throughout the engine and out of the end of the unplugged oil gallery. It did not take long for the oil</a:t>
            </a:r>
          </a:p>
          <a:p>
            <a:r>
              <a:rPr lang="en-US" sz="1200" b="0" i="0" u="none" strike="noStrike" kern="1200" baseline="0" dirty="0">
                <a:solidFill>
                  <a:schemeClr val="tx1"/>
                </a:solidFill>
                <a:latin typeface="+mn-lt"/>
                <a:ea typeface="+mn-ea"/>
                <a:cs typeface="+mn-cs"/>
              </a:rPr>
              <a:t>pan to empty and the oil pump began drawing in air that aerated the oil, which caused the oil pressure to drop. Installing the gallery plug solved the problem.</a:t>
            </a:r>
          </a:p>
          <a:p>
            <a:r>
              <a:rPr lang="en-US" sz="1200" b="0" i="0" u="none" strike="noStrike" kern="1200" baseline="0" dirty="0">
                <a:solidFill>
                  <a:schemeClr val="tx1"/>
                </a:solidFill>
                <a:latin typeface="+mn-lt"/>
                <a:ea typeface="+mn-ea"/>
                <a:cs typeface="+mn-cs"/>
              </a:rPr>
              <a:t>NOTE: Many overhead camshaft engines use an oil pas- sage check valve in the block near the deck. The purpose of this valve is to hold oil in the cylinder head around the camshaft and lifters when the engine is stopped. Failure to reinstall this check valve can cause the valve train to be noisy after engine start-up.</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Complaint—Newly overhauled engine lost oil pressure shortly after start up.</a:t>
            </a:r>
          </a:p>
          <a:p>
            <a:r>
              <a:rPr lang="en-US" sz="1200" b="1" i="0" u="none" strike="noStrike" kern="1200" baseline="0" dirty="0">
                <a:solidFill>
                  <a:schemeClr val="tx1"/>
                </a:solidFill>
                <a:latin typeface="+mn-lt"/>
                <a:ea typeface="+mn-ea"/>
                <a:cs typeface="+mn-cs"/>
              </a:rPr>
              <a:t>Cause—An oil gallery plug was found to be missing.</a:t>
            </a:r>
          </a:p>
          <a:p>
            <a:r>
              <a:rPr lang="en-US" sz="1200" b="1" i="0" u="none" strike="noStrike" kern="1200" baseline="0" dirty="0">
                <a:solidFill>
                  <a:schemeClr val="tx1"/>
                </a:solidFill>
                <a:latin typeface="+mn-lt"/>
                <a:ea typeface="+mn-ea"/>
                <a:cs typeface="+mn-cs"/>
              </a:rPr>
              <a:t>Correction—The missing plug was installed and after reassembly, the engine oil pressure was normal.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05792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Install Heat Tabs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wise engine builder should install a heat tab to the back of the cylinder head(s). A heat tab uses a special heat-sensitive metal in the center of a mild steel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disc. If the temperature of the cylinder head exceeds 250°F (121°C), the center of the tab will melt and flow out indicating that the engine was overheated. ● SEE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FIGURE 34–59.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445492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8713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5862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Be Aware of BMW Engine Procedures</a:t>
            </a:r>
          </a:p>
          <a:p>
            <a:r>
              <a:rPr lang="en-US" sz="1200" b="0" i="0" u="none" strike="noStrike" kern="1200" baseline="0" dirty="0">
                <a:solidFill>
                  <a:schemeClr val="tx1"/>
                </a:solidFill>
                <a:latin typeface="+mn-lt"/>
                <a:ea typeface="+mn-ea"/>
                <a:cs typeface="+mn-cs"/>
              </a:rPr>
              <a:t>If rebuilding a BMW engine, check service information carefully because most BMW engines require that threaded inserts be installed in all head bolt threads. Performing this operation can increase the cost and time needed. Always follow all recommended service procedures on the engine being serviced. SEE FIGURE 34–3.</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92757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18887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592388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Headings)"/>
              </a:rPr>
              <a:t>1. Clean the main bearing journal and then place a strip of Plastigage material across the entire width of the journal</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Headings)"/>
              </a:rPr>
              <a:t>2. Carefully install the main bearing cap with the bearing installed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Headings)"/>
              </a:rPr>
              <a:t>3. Torque main bearing cap bolts to factory specifications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Carefully remove the bearing cap and, using the package that contained the Plastigage strips, measure the width of the compressed material. The gauge is calibrated in thousandths of the inch. Repeat for each main bearing</a:t>
            </a:r>
          </a:p>
        </p:txBody>
      </p:sp>
      <p:sp>
        <p:nvSpPr>
          <p:cNvPr id="4" name="Slide Number Placeholder 3"/>
          <p:cNvSpPr>
            <a:spLocks noGrp="1"/>
          </p:cNvSpPr>
          <p:nvPr>
            <p:ph type="sldNum" sz="quarter" idx="10"/>
          </p:nvPr>
        </p:nvSpPr>
        <p:spPr/>
        <p:txBody>
          <a:bodyPr/>
          <a:lstStyle/>
          <a:p>
            <a:fld id="{A73D6722-9B4D-4E29-B226-C325925A8118}" type="slidenum">
              <a:rPr lang="en-US" smtClean="0"/>
              <a:t>117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latin typeface="Arial (Headings)"/>
              </a:rPr>
              <a:t>5. To measure rod bearing oil clearance, start by removing the rod cap</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Clean the rod bearing journal and then place a strip of Plastigage across the entire width of the journal</a:t>
            </a:r>
          </a:p>
        </p:txBody>
      </p:sp>
      <p:sp>
        <p:nvSpPr>
          <p:cNvPr id="4" name="Slide Number Placeholder 3"/>
          <p:cNvSpPr>
            <a:spLocks noGrp="1"/>
          </p:cNvSpPr>
          <p:nvPr>
            <p:ph type="sldNum" sz="quarter" idx="10"/>
          </p:nvPr>
        </p:nvSpPr>
        <p:spPr/>
        <p:txBody>
          <a:bodyPr/>
          <a:lstStyle/>
          <a:p>
            <a:fld id="{A73D6722-9B4D-4E29-B226-C325925A8118}" type="slidenum">
              <a:rPr lang="en-US" smtClean="0"/>
              <a:t>119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Torque the rod bearing cap nuts to factory specifications</a:t>
            </a:r>
          </a:p>
        </p:txBody>
      </p:sp>
      <p:sp>
        <p:nvSpPr>
          <p:cNvPr id="4" name="Slide Number Placeholder 3"/>
          <p:cNvSpPr>
            <a:spLocks noGrp="1"/>
          </p:cNvSpPr>
          <p:nvPr>
            <p:ph type="sldNum" sz="quarter" idx="10"/>
          </p:nvPr>
        </p:nvSpPr>
        <p:spPr/>
        <p:txBody>
          <a:bodyPr/>
          <a:lstStyle/>
          <a:p>
            <a:fld id="{A73D6722-9B4D-4E29-B226-C325925A8118}" type="slidenum">
              <a:rPr lang="en-US" smtClean="0"/>
              <a:t>120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96711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Remove the rod cap and measure the oil clearance using the markings on the Plastigage package. The wider the compressed gauge material is, the narrower the bearing oil clearance. Repeat for all rod bearings</a:t>
            </a:r>
          </a:p>
        </p:txBody>
      </p:sp>
      <p:sp>
        <p:nvSpPr>
          <p:cNvPr id="4" name="Slide Number Placeholder 3"/>
          <p:cNvSpPr>
            <a:spLocks noGrp="1"/>
          </p:cNvSpPr>
          <p:nvPr>
            <p:ph type="sldNum" sz="quarter" idx="10"/>
          </p:nvPr>
        </p:nvSpPr>
        <p:spPr/>
        <p:txBody>
          <a:bodyPr/>
          <a:lstStyle/>
          <a:p>
            <a:fld id="{A73D6722-9B4D-4E29-B226-C325925A8118}" type="slidenum">
              <a:rPr lang="en-US" smtClean="0"/>
              <a:t>121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a:t>
            </a:r>
            <a:r>
              <a:rPr lang="en-US" sz="1400" b="1" i="0" u="sng" strike="noStrike" cap="none" baseline="0" dirty="0">
                <a:solidFill>
                  <a:schemeClr val="dk1"/>
                </a:solidFill>
                <a:latin typeface="Arial"/>
                <a:ea typeface="Arial"/>
                <a:cs typeface="Arial"/>
                <a:sym typeface="Arial"/>
              </a:rPr>
              <a:t> </a:t>
            </a:r>
            <a:r>
              <a:rPr lang="en-US" sz="1400" b="1" i="0" u="sng" strike="noStrike" kern="1200" baseline="0" dirty="0">
                <a:solidFill>
                  <a:schemeClr val="tx1"/>
                </a:solidFill>
                <a:latin typeface="+mn-lt"/>
                <a:ea typeface="+mn-ea"/>
                <a:cs typeface="+mn-cs"/>
              </a:rPr>
              <a:t>Keep the Engine Covered</a:t>
            </a:r>
          </a:p>
          <a:p>
            <a:r>
              <a:rPr lang="en-US" sz="1200" b="0" i="0" u="none" strike="noStrike" kern="1200" baseline="0" dirty="0">
                <a:solidFill>
                  <a:schemeClr val="tx1"/>
                </a:solidFill>
                <a:latin typeface="+mn-lt"/>
                <a:ea typeface="+mn-ea"/>
                <a:cs typeface="+mn-cs"/>
              </a:rPr>
              <a:t>Using a large plastic trash bag is an excellent way to keep the engine clean when storing it between work sessions. Figure 34-5</a:t>
            </a:r>
            <a:endParaRPr lang="en-US" sz="1200" b="0" i="0" u="none" strike="noStrike" kern="1200" baseline="30000" dirty="0">
              <a:solidFill>
                <a:schemeClr val="tx1"/>
              </a:solidFill>
              <a:latin typeface="+mn-lt"/>
              <a:ea typeface="+mn-ea"/>
              <a:cs typeface="+mn-cs"/>
            </a:endParaRPr>
          </a:p>
          <a:p>
            <a:endParaRPr lang="en-US"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0586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u="sng" strike="noStrike" cap="none" dirty="0">
                <a:solidFill>
                  <a:schemeClr val="dk1"/>
                </a:solidFill>
                <a:latin typeface="+mn-lt"/>
                <a:ea typeface="Arial"/>
                <a:cs typeface="Arial"/>
                <a:sym typeface="Arial"/>
              </a:rPr>
              <a:t>CASE STUDY:</a:t>
            </a:r>
            <a:r>
              <a:rPr lang="en-US" sz="1400" b="1" i="0" u="sng" strike="noStrike" cap="none" baseline="0" dirty="0">
                <a:solidFill>
                  <a:schemeClr val="dk1"/>
                </a:solidFill>
                <a:latin typeface="+mn-lt"/>
                <a:ea typeface="Arial"/>
                <a:cs typeface="Arial"/>
                <a:sym typeface="Arial"/>
              </a:rPr>
              <a:t> </a:t>
            </a:r>
            <a:r>
              <a:rPr lang="en-US" sz="1400" b="1" i="0" u="sng" strike="noStrike" kern="1200" baseline="0" dirty="0">
                <a:solidFill>
                  <a:schemeClr val="tx1"/>
                </a:solidFill>
                <a:latin typeface="+mn-lt"/>
                <a:ea typeface="+mn-ea"/>
                <a:cs typeface="+mn-cs"/>
              </a:rPr>
              <a:t>Valve Springs Can Vary</a:t>
            </a:r>
          </a:p>
          <a:p>
            <a:r>
              <a:rPr lang="en-US" sz="1200" b="0" i="0" u="none" strike="noStrike" kern="1200" baseline="0" dirty="0">
                <a:solidFill>
                  <a:schemeClr val="tx1"/>
                </a:solidFill>
                <a:latin typeface="+mn-lt"/>
                <a:ea typeface="+mn-ea"/>
                <a:cs typeface="+mn-cs"/>
              </a:rPr>
              <a:t>A technician was building a small block Chevrolet V-8 and found that many of the valve springs did not have the same tension. Using a valve spring tester, the technician visited a local parts store and measured all of the valve springs that the store had in stock.  The technician selected and purchased the 16 valve springs that were within specification and within a very narrow range of tension. Although having all valve springs equal may or may not affect engine operation, the technician was pleased that all of the valve springs were equal.</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Complaint—A technician discovered that valve springs did not all have the same tension.</a:t>
            </a:r>
          </a:p>
          <a:p>
            <a:r>
              <a:rPr lang="en-US" sz="1200" b="1" i="0" u="none" strike="noStrike" kern="1200" baseline="0" dirty="0">
                <a:solidFill>
                  <a:schemeClr val="tx1"/>
                </a:solidFill>
                <a:latin typeface="+mn-lt"/>
                <a:ea typeface="+mn-ea"/>
                <a:cs typeface="+mn-cs"/>
              </a:rPr>
              <a:t>Cause—Due to manufacturing tolerances, valve springs can vary in tension.</a:t>
            </a:r>
          </a:p>
          <a:p>
            <a:r>
              <a:rPr lang="en-US" sz="1200" b="1" i="0" u="none" strike="noStrike" kern="1200" baseline="0" dirty="0">
                <a:solidFill>
                  <a:schemeClr val="tx1"/>
                </a:solidFill>
                <a:latin typeface="+mn-lt"/>
                <a:ea typeface="+mn-ea"/>
                <a:cs typeface="+mn-cs"/>
              </a:rPr>
              <a:t>Correction—The technician tested all available springs and selected those that were the most equal in tension.</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dirty="0">
              <a:solidFill>
                <a:schemeClr val="dk1"/>
              </a:solidFill>
              <a:latin typeface="+mn-lt"/>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4830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Fogging Oil and Assembly Lube</a:t>
            </a:r>
          </a:p>
          <a:p>
            <a:r>
              <a:rPr lang="en-US" sz="1200" b="0" i="0" u="none" strike="noStrike" kern="1200" baseline="0" dirty="0">
                <a:solidFill>
                  <a:schemeClr val="tx1"/>
                </a:solidFill>
                <a:latin typeface="+mn-lt"/>
                <a:ea typeface="+mn-ea"/>
                <a:cs typeface="+mn-cs"/>
              </a:rPr>
              <a:t>When assembling an engine, the parts should be coated with a light oil film to keep them from rusting. This type of oil is commonly referred to as fogging oil and is available in spray cans. SHOWN IN FIGURE 34-7</a:t>
            </a:r>
            <a:r>
              <a:rPr lang="en-US" sz="1200" b="0" i="0" u="none" strike="noStrike" kern="1200" baseline="3000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During engine assembly, the internal parts should be lubricated. While engine oil or grease could be used, most experts recommend the use of a specific lubricant designed for engine assembly. This lubricant, designed to remain on the parts and not drip or run, is called assembly lube. SEE Figure 34-8</a:t>
            </a:r>
            <a:r>
              <a:rPr lang="en-US" sz="1200" b="0" i="0" u="none" strike="noStrike" kern="1200" baseline="3000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400" b="1" i="0" u="sng"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6804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1863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230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7238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774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615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CAUTION: Avoid using Teflon tape on the threads of oil gallery plugs or coolant drain plugs. The tape is often cut by the threads, and thin strips of the tape are then free to flow through the oil galleries where the tape can cause a clog, thereby limiting lubricating engine oil to important parts of the engine.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3273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095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4624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6164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8899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61592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5816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“One to Three”</a:t>
            </a:r>
          </a:p>
          <a:p>
            <a:r>
              <a:rPr lang="en-US" sz="1200" b="0" i="0" u="none" strike="noStrike" kern="1200" baseline="0" dirty="0">
                <a:solidFill>
                  <a:schemeClr val="tx1"/>
                </a:solidFill>
                <a:latin typeface="+mn-lt"/>
                <a:ea typeface="+mn-ea"/>
                <a:cs typeface="+mn-cs"/>
              </a:rPr>
              <a:t>When engine technicians are talking about clearances and specifications, the unit of measure most often used is thousandths of an inch (0.001 inch). Therefore, a clearance expressed as “one to three” would actually be a clearance of 0.001 to 0.003 inch (0.0254 to 0.076 inch).  The same applies to parts of a thousandth of an inch.  For example, a specification of 0.0005 to 0.0015 inch (0.0127 to 0.038 inch) would be spoken of as simply being “one-half to one and one-half.” The unit of a thousandth of an inch is Assumed, and this method of speaking reduces errors and misunderstandings.</a:t>
            </a:r>
          </a:p>
          <a:p>
            <a:r>
              <a:rPr lang="en-US" sz="1200" b="1" i="0" u="none" strike="noStrike" kern="1200" baseline="0" dirty="0">
                <a:solidFill>
                  <a:schemeClr val="tx1"/>
                </a:solidFill>
                <a:latin typeface="+mn-lt"/>
                <a:ea typeface="+mn-ea"/>
                <a:cs typeface="+mn-cs"/>
              </a:rPr>
              <a:t>NOTE: Most engine clearance specifications fall within one to three thousandths of an inch. The written specification could be a misprint. Therefore, if the specification does not fall within this general range, double-check the clearance value using a different source.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3315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345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1023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419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Use a Long Bolt to Hold the Camshaft: </a:t>
            </a:r>
            <a:r>
              <a:rPr lang="en-US" sz="1400" b="0" i="0" u="none" strike="noStrike" cap="none" dirty="0">
                <a:solidFill>
                  <a:schemeClr val="dk1"/>
                </a:solidFill>
                <a:latin typeface="+mn-lt"/>
                <a:ea typeface="Arial"/>
                <a:cs typeface="Arial"/>
                <a:sym typeface="Arial"/>
              </a:rPr>
              <a:t>To help install a camshaft without harming the cam bearings, install a long bolt into one of the end threaded holes in the camshaft. Then tilt the engine vertically so that gravity will cause the camshaft to fall straight down while holding onto the camshaft using the long bolt. ● SEE FIGURE 34–23</a:t>
            </a:r>
            <a:r>
              <a:rPr lang="en-US" sz="1200" b="0" i="0" u="none" strike="noStrike" cap="none" dirty="0">
                <a:solidFill>
                  <a:schemeClr val="dk1"/>
                </a:solidFill>
                <a:latin typeface="+mn-lt"/>
                <a:ea typeface="Arial"/>
                <a:cs typeface="Arial"/>
                <a:sym typeface="Arial"/>
              </a:rPr>
              <a: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18362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Two Choices If Using Flat-Bottom Lifters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An old or rebuilt engine that uses flat-bottom lifters must use one of two lubricants.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Oils that contain at least 0.15% or 1,500 parts per mil- lion (ppm) of zinc in the form of ZDDP.  Oils that contain this much zinc are designed for off-road use only and in a vehicle that does not  have a catalytic converter, such as racing oils. If the vehicle is equipped with a catalytic converter, replace the camshaft and lifters to roller type, so that newer oils with lower levels of zinc can be used.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Use a newer oil and an additive such as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GM engine oil supplement (EOS) (Part #1052367 or #88862586)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 Comp Cams® camshaft break-in oil additive (Part #159)</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 Crane Cams® Moly Paste (Part #99002-1)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d. Crane Cams® Super Lube oil additive (Part #99003-1)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 </a:t>
            </a:r>
            <a:r>
              <a:rPr lang="en-US" sz="1200" b="0" i="0" u="none" strike="noStrike" cap="none" dirty="0" err="1">
                <a:solidFill>
                  <a:schemeClr val="dk1"/>
                </a:solidFill>
                <a:latin typeface="+mn-lt"/>
                <a:ea typeface="Arial"/>
                <a:cs typeface="Arial"/>
                <a:sym typeface="Arial"/>
              </a:rPr>
              <a:t>Lumati</a:t>
            </a:r>
            <a:r>
              <a:rPr lang="en-US" sz="1200" b="0" i="0" u="none" strike="noStrike" cap="none" dirty="0">
                <a:solidFill>
                  <a:schemeClr val="dk1"/>
                </a:solidFill>
                <a:latin typeface="+mn-lt"/>
                <a:ea typeface="Arial"/>
                <a:cs typeface="Arial"/>
                <a:sym typeface="Arial"/>
              </a:rPr>
              <a:t> Assembly lube (Part #99010)</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 Mell-Lube camshaft tube oil additive (Part # M-10012)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 Other available additives designed to protect the camshaft (●        4–24.)</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9228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1581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62058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365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4192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4599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3681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3057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16505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86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9663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77259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Tightening Tip for Rod Bearings</a:t>
            </a:r>
            <a:r>
              <a:rPr lang="en-US" sz="1600" b="1" i="0" u="sng" strike="noStrike" kern="1200" baseline="0" dirty="0">
                <a:solidFill>
                  <a:schemeClr val="tx1"/>
                </a:solidFill>
                <a:latin typeface="+mn-lt"/>
                <a:ea typeface="+mn-ea"/>
                <a:cs typeface="+mn-cs"/>
              </a:rPr>
              <a:t>: </a:t>
            </a:r>
            <a:r>
              <a:rPr lang="en-US" sz="1400" b="0" i="0" u="none" strike="noStrike" kern="1200" baseline="0" dirty="0">
                <a:solidFill>
                  <a:schemeClr val="tx1"/>
                </a:solidFill>
                <a:latin typeface="+mn-lt"/>
                <a:ea typeface="+mn-ea"/>
                <a:cs typeface="+mn-cs"/>
              </a:rPr>
              <a:t>Even though the bearing clearances are checked, it is still a good idea to check and record the torque</a:t>
            </a:r>
          </a:p>
          <a:p>
            <a:r>
              <a:rPr lang="en-US" sz="1400" b="0" i="0" u="none" strike="noStrike" kern="1200" baseline="0" dirty="0">
                <a:solidFill>
                  <a:schemeClr val="tx1"/>
                </a:solidFill>
                <a:latin typeface="+mn-lt"/>
                <a:ea typeface="+mn-ea"/>
                <a:cs typeface="+mn-cs"/>
              </a:rPr>
              <a:t>required to rotate the crankshaft with all piston rings dragging on the cylinder walls. The retaining nuts on one bearing should be torqued, and then</a:t>
            </a:r>
          </a:p>
          <a:p>
            <a:r>
              <a:rPr lang="en-US" sz="1400" b="0" i="0" u="none" strike="noStrike" kern="1200" baseline="0" dirty="0">
                <a:solidFill>
                  <a:schemeClr val="tx1"/>
                </a:solidFill>
                <a:latin typeface="+mn-lt"/>
                <a:ea typeface="+mn-ea"/>
                <a:cs typeface="+mn-cs"/>
              </a:rPr>
              <a:t>the torque that is required to rotate the crankshaft should be rechecked and recorded. Follow the same procedure on all rod bearings. If tightening any one of the rod bearing caps causes a large increase in the torque required to rotate the crankshaft, immediately stop the tightening process. Determine the cause of the increased rotating torque using the same method as used on the main bearings. Rotate the crankshaft for several revolutions to ensure that the assembly is turning freely and that there are no tight spots.  The rotating torque of the crankshaft with all connecting rod cap bolts fully torqued should be as follows:</a:t>
            </a:r>
          </a:p>
          <a:p>
            <a:r>
              <a:rPr lang="de-DE" sz="1400" b="0" i="0" u="none" strike="noStrike" kern="1200" baseline="0" dirty="0">
                <a:solidFill>
                  <a:schemeClr val="tx1"/>
                </a:solidFill>
                <a:latin typeface="+mn-lt"/>
                <a:ea typeface="+mn-ea"/>
                <a:cs typeface="+mn-cs"/>
              </a:rPr>
              <a:t>• 4-cylinder engine: 20 lb-ft maximum (88 N-m)</a:t>
            </a:r>
          </a:p>
          <a:p>
            <a:r>
              <a:rPr lang="de-DE" sz="1400" b="0" i="0" u="none" strike="noStrike" kern="1200" baseline="0" dirty="0">
                <a:solidFill>
                  <a:schemeClr val="tx1"/>
                </a:solidFill>
                <a:latin typeface="+mn-lt"/>
                <a:ea typeface="+mn-ea"/>
                <a:cs typeface="+mn-cs"/>
              </a:rPr>
              <a:t>• 6-cylinder engine: 25 lb-ft maximum (110 N-m)</a:t>
            </a:r>
          </a:p>
          <a:p>
            <a:r>
              <a:rPr lang="de-DE" sz="1400" b="0" i="0" u="none" strike="noStrike" kern="1200" baseline="0" dirty="0">
                <a:solidFill>
                  <a:schemeClr val="tx1"/>
                </a:solidFill>
                <a:latin typeface="+mn-lt"/>
                <a:ea typeface="+mn-ea"/>
                <a:cs typeface="+mn-cs"/>
              </a:rPr>
              <a:t>• 8-cylinder engine: 30 lb-ft maximum (132 N-m)</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76905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308556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a:t>
            </a:r>
            <a:r>
              <a:rPr lang="en-US" sz="1400" b="1" i="0" u="sng" strike="noStrike" kern="1200" baseline="0" dirty="0">
                <a:solidFill>
                  <a:schemeClr val="tx1"/>
                </a:solidFill>
                <a:latin typeface="+mn-lt"/>
                <a:ea typeface="+mn-ea"/>
                <a:cs typeface="+mn-cs"/>
              </a:rPr>
              <a:t>Watch Out for Wet and Dry Holes</a:t>
            </a:r>
          </a:p>
          <a:p>
            <a:r>
              <a:rPr lang="en-US" sz="1200" b="0" i="0" u="none" strike="noStrike" kern="1200" baseline="0" dirty="0">
                <a:solidFill>
                  <a:schemeClr val="tx1"/>
                </a:solidFill>
                <a:latin typeface="+mn-lt"/>
                <a:ea typeface="+mn-ea"/>
                <a:cs typeface="+mn-cs"/>
              </a:rPr>
              <a:t>Many engines, such as the small block Chevrolet V-8, use head bolts that extend through the top deck of the block and end in a coolant passage. These bolt holes are called </a:t>
            </a:r>
            <a:r>
              <a:rPr lang="en-US" sz="1200" b="0" i="1" u="none" strike="noStrike" kern="1200" baseline="0" dirty="0">
                <a:solidFill>
                  <a:schemeClr val="tx1"/>
                </a:solidFill>
                <a:latin typeface="+mn-lt"/>
                <a:ea typeface="+mn-ea"/>
                <a:cs typeface="+mn-cs"/>
              </a:rPr>
              <a:t>wet holes. </a:t>
            </a:r>
            <a:r>
              <a:rPr lang="en-US" sz="1200" b="0" i="0" u="none" strike="noStrike" kern="1200" baseline="0" dirty="0">
                <a:solidFill>
                  <a:schemeClr val="tx1"/>
                </a:solidFill>
                <a:latin typeface="+mn-lt"/>
                <a:ea typeface="+mn-ea"/>
                <a:cs typeface="+mn-cs"/>
              </a:rPr>
              <a:t>When installing head bolts into holes that end up in the coolant passage, always use sealer on the threads of the head bolt. Some engines have head bolts that are “wet,” whereas others are “dry” because they end in solid cast-iron material. Dry hole bolts do not require sealant, but they still require some oil on the threads of the bolts for lubrication.  Do not put oil into a dry hole because the bolt may bottom out in the oil. The liquid oil cannot compress, so the force of the bolt being tightened is transferred to the block by hydraulic force, which can crack the block.  NOTE: Apply oil to a shop cloth and rotate the bolt in the cloth to lubricate the threads. This procedure lubricates the threads without applying too much oil.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57064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Piece of Paper Demonstration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Some students and beginning technicians forget the correct order to tighten head bolts or other fasteners of a component. Try the following demonstration: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Place a single sheet of paper on a table.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Place both hands on the paper in the center and then move your hands outward.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Nothing should have happened and the paper should have not moved.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Now place your hands on the paper at the ends and move them toward the center.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The paper will wrinkle as the hands move toward the center.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This demonstration shows that the forces are moved away toward the ends of the cylinder head if the fasteners are tightened from the inside toward the outside. However, if the cylinder head bolts were tightened incorrectly, the head would likely crack due to the forces exerted during the tightening.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8499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a:t>
            </a:r>
            <a:r>
              <a:rPr lang="en-US" sz="1400" b="1" i="0" u="sng" strike="noStrike" cap="none" baseline="0" dirty="0">
                <a:solidFill>
                  <a:schemeClr val="dk1"/>
                </a:solidFill>
                <a:latin typeface="Arial"/>
                <a:ea typeface="Arial"/>
                <a:cs typeface="Arial"/>
                <a:sym typeface="Arial"/>
              </a:rPr>
              <a:t> TIP: </a:t>
            </a:r>
            <a:r>
              <a:rPr lang="en-US" sz="1400" b="1" i="0" u="sng" strike="noStrike" kern="1200" baseline="0" dirty="0">
                <a:solidFill>
                  <a:schemeClr val="tx1"/>
                </a:solidFill>
                <a:latin typeface="+mn-lt"/>
                <a:ea typeface="+mn-ea"/>
                <a:cs typeface="+mn-cs"/>
              </a:rPr>
              <a:t>Always “Exercise” New Bolts</a:t>
            </a:r>
          </a:p>
          <a:p>
            <a:r>
              <a:rPr lang="en-US" sz="1200" b="0" i="0" u="none" strike="noStrike" kern="1200" baseline="0" dirty="0">
                <a:solidFill>
                  <a:schemeClr val="tx1"/>
                </a:solidFill>
                <a:latin typeface="+mn-lt"/>
                <a:ea typeface="+mn-ea"/>
                <a:cs typeface="+mn-cs"/>
              </a:rPr>
              <a:t>New bolts and studs are manufactured by rolling the threads and heat treating. Due to this operation, the threads usually have some rough areas, which affect the clamping force on the gasket. Many engine building experts recommend that all new bolts be installed in the engine using a new or used gasket and torqued to specifications at least five times, </a:t>
            </a:r>
            <a:r>
              <a:rPr lang="en-US" sz="1200" b="1" i="0" u="sng" strike="noStrike" kern="1200" baseline="0" dirty="0">
                <a:solidFill>
                  <a:schemeClr val="tx1"/>
                </a:solidFill>
                <a:latin typeface="+mn-lt"/>
                <a:ea typeface="+mn-ea"/>
                <a:cs typeface="+mn-cs"/>
              </a:rPr>
              <a:t>except for torque-to-yield bolts</a:t>
            </a:r>
            <a:r>
              <a:rPr lang="en-US" sz="1200" b="0" i="0" u="none" strike="noStrike" kern="1200" baseline="0" dirty="0">
                <a:solidFill>
                  <a:schemeClr val="tx1"/>
                </a:solidFill>
                <a:latin typeface="+mn-lt"/>
                <a:ea typeface="+mn-ea"/>
                <a:cs typeface="+mn-cs"/>
              </a:rPr>
              <a:t>. This process burnishes the ramps of the threads and makes the fastener provide a more even clamping force. Using the recommended lubricant, the bolts should be torqued and removed and then torqued again.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4989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39084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21342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Creep Up on the Torque Value</a:t>
            </a:r>
          </a:p>
          <a:p>
            <a:r>
              <a:rPr lang="en-US" dirty="0"/>
              <a:t>Do not jerk or rapidly rotate a torque wrench. For best</a:t>
            </a:r>
          </a:p>
          <a:p>
            <a:r>
              <a:rPr lang="en-US" dirty="0"/>
              <a:t>results and more even torque, slowly apply force to</a:t>
            </a:r>
          </a:p>
          <a:p>
            <a:r>
              <a:rPr lang="en-US" dirty="0"/>
              <a:t>the torque wrench until it reaches the preset value</a:t>
            </a:r>
          </a:p>
          <a:p>
            <a:r>
              <a:rPr lang="en-US" dirty="0"/>
              <a:t>or the designated torque. Jerky or rapidly moving</a:t>
            </a:r>
          </a:p>
          <a:p>
            <a:r>
              <a:rPr lang="en-US" dirty="0"/>
              <a:t>the torque wrench will often cause the torque to be</a:t>
            </a:r>
          </a:p>
          <a:p>
            <a:r>
              <a:rPr lang="en-US" dirty="0"/>
              <a:t>uneven and not accurate.</a:t>
            </a:r>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8883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97778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8985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311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t>
            </a:r>
            <a:r>
              <a:rPr lang="en-US" sz="1400" b="1" i="0" u="sng" strike="noStrike" kern="1200" baseline="0" dirty="0">
                <a:solidFill>
                  <a:schemeClr val="tx1"/>
                </a:solidFill>
                <a:latin typeface="+mn-lt"/>
                <a:ea typeface="+mn-ea"/>
                <a:cs typeface="+mn-cs"/>
              </a:rPr>
              <a:t>Watch Out for Different Length Pushrods</a:t>
            </a:r>
          </a:p>
          <a:p>
            <a:r>
              <a:rPr lang="en-US" sz="1400" b="0" i="0" u="none" strike="noStrike" kern="1200" baseline="0" dirty="0">
                <a:solidFill>
                  <a:schemeClr val="tx1"/>
                </a:solidFill>
                <a:latin typeface="+mn-lt"/>
                <a:ea typeface="+mn-ea"/>
                <a:cs typeface="+mn-cs"/>
              </a:rPr>
              <a:t>The very popular General Motors family of engines, including 2.8 liter, 3.1 liter, 3.4 liter, and 3.5 liter, each use different pushrod lengths for intake and exhaust valves. If the wrong pushrods are used, two things can occur: The pushrod(s) can be bent.  The engine will run rough because the longer pushrod prevents the valve from closing all the way.  Always check service information for the exact location of the pushrods</a:t>
            </a:r>
            <a:r>
              <a:rPr lang="en-US" sz="1200" b="0"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10599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21380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52717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Soak the Timing Chain</a:t>
            </a:r>
          </a:p>
          <a:p>
            <a:r>
              <a:rPr lang="en-US" sz="1200" b="0" i="0" u="none" strike="noStrike" kern="1200" baseline="0" dirty="0">
                <a:solidFill>
                  <a:schemeClr val="tx1"/>
                </a:solidFill>
                <a:latin typeface="+mn-lt"/>
                <a:ea typeface="+mn-ea"/>
                <a:cs typeface="+mn-cs"/>
              </a:rPr>
              <a:t>Many experts recommend that a new timing chain be soaked in engine oil prior to engine assembly to help ensure full lubrication at engine start-up. The timing chain is one of the last places in the engine to get lubrication when the engine first starts. This procedure may even extend the life of the chain.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016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04830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26632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967655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77180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2716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48434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1964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Check the Oil Pump Pickup to Oil Pan Clearance</a:t>
            </a:r>
          </a:p>
          <a:p>
            <a:r>
              <a:rPr lang="en-US" sz="1200" b="0" i="0" u="none" strike="noStrike" kern="1200" baseline="0" dirty="0">
                <a:solidFill>
                  <a:schemeClr val="tx1"/>
                </a:solidFill>
                <a:latin typeface="+mn-lt"/>
                <a:ea typeface="+mn-ea"/>
                <a:cs typeface="+mn-cs"/>
              </a:rPr>
              <a:t>Whenever installing the oil pan on a rebuilt engine, it is wise to check the clearance between the oil pump pickup and the bottom of the oil pan. This distance should be 3/16 to 3/8 inch (5 to 9 mm). To check the clearance, two methods can be used:</a:t>
            </a:r>
          </a:p>
          <a:p>
            <a:r>
              <a:rPr lang="en-US" sz="1200" b="0" i="0" u="none" strike="noStrike" kern="1200" baseline="0" dirty="0">
                <a:solidFill>
                  <a:schemeClr val="tx1"/>
                </a:solidFill>
                <a:latin typeface="+mn-lt"/>
                <a:ea typeface="+mn-ea"/>
                <a:cs typeface="+mn-cs"/>
              </a:rPr>
              <a:t>METHOD 1 With the engine upside down and the oil pump and pickup installed, measure the distance from the oil pan rail to the</a:t>
            </a:r>
          </a:p>
          <a:p>
            <a:r>
              <a:rPr lang="en-US" sz="1200" b="0" i="0" u="none" strike="noStrike" kern="1200" baseline="0" dirty="0">
                <a:solidFill>
                  <a:schemeClr val="tx1"/>
                </a:solidFill>
                <a:latin typeface="+mn-lt"/>
                <a:ea typeface="+mn-ea"/>
                <a:cs typeface="+mn-cs"/>
              </a:rPr>
              <a:t>top (actually the bottom) of the oil pump pickup. Then measure the distance from the oil pan rail to the bottom of the oil pan and subtract the two measurements to get the clearance.</a:t>
            </a:r>
          </a:p>
          <a:p>
            <a:r>
              <a:rPr lang="en-US" sz="1200" b="0" i="0" u="none" strike="noStrike" kern="1200" baseline="0" dirty="0">
                <a:solidFill>
                  <a:schemeClr val="tx1"/>
                </a:solidFill>
                <a:latin typeface="+mn-lt"/>
                <a:ea typeface="+mn-ea"/>
                <a:cs typeface="+mn-cs"/>
              </a:rPr>
              <a:t>METHOD 2 Place about 1/2 inch (13 mm) of modeling clay on the pickup of the oil pump. Then temporarily install the oil pan with a gasket. Press down on the oil pan to compress the modeling clay.</a:t>
            </a:r>
          </a:p>
          <a:p>
            <a:r>
              <a:rPr lang="en-US" sz="1200" b="0" i="0" u="none" strike="noStrike" kern="1200" baseline="0" dirty="0">
                <a:solidFill>
                  <a:schemeClr val="tx1"/>
                </a:solidFill>
                <a:latin typeface="+mn-lt"/>
                <a:ea typeface="+mn-ea"/>
                <a:cs typeface="+mn-cs"/>
              </a:rPr>
              <a:t>Remove the oil pan and measure the thickness of the clay. This thickness is the oil pan to oil pump pickup clearance.</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847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222570523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207364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7.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8.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9.pn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2.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3.png"/><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6.png"/><Relationship Id="rId4"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34</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Engine Assembly and Dynamometer Testing</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8665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Chart 34.1 Surface Finish</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1459758574"/>
              </p:ext>
            </p:extLst>
          </p:nvPr>
        </p:nvGraphicFramePr>
        <p:xfrm>
          <a:off x="1028700" y="1219200"/>
          <a:ext cx="7086600" cy="3200399"/>
        </p:xfrm>
        <a:graphic>
          <a:graphicData uri="http://schemas.openxmlformats.org/drawingml/2006/table">
            <a:tbl>
              <a:tblPr firstRow="1" bandRow="1">
                <a:tableStyleId>{3B4B98B0-60AC-42C2-AFA5-B58CD77FA1E5}</a:tableStyleId>
              </a:tblPr>
              <a:tblGrid>
                <a:gridCol w="2362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tblGrid>
              <a:tr h="969279">
                <a:tc>
                  <a:txBody>
                    <a:bodyPr/>
                    <a:lstStyle/>
                    <a:p>
                      <a:pPr marL="0" marR="0">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ENGINE PART MATERIAL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GASKET MATERIAL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a:lnSpc>
                          <a:spcPct val="107000"/>
                        </a:lnSpc>
                        <a:spcBef>
                          <a:spcPts val="0"/>
                        </a:spcBef>
                        <a:spcAft>
                          <a:spcPts val="800"/>
                        </a:spcAft>
                      </a:pP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ACCEPTABLE SURFACE FINISH (RA)</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extLst>
                  <a:ext uri="{0D108BD9-81ED-4DB2-BD59-A6C34878D82A}">
                    <a16:rowId xmlns:a16="http://schemas.microsoft.com/office/drawing/2014/main" val="10000"/>
                  </a:ext>
                </a:extLst>
              </a:tr>
              <a:tr h="622658">
                <a:tc>
                  <a:txBody>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Cast iron/cast iron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Composite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b="1">
                          <a:effectLst/>
                          <a:latin typeface="Arial" panose="020B0604020202020204" pitchFamily="34" charset="0"/>
                          <a:ea typeface="Calibri" panose="020F0502020204030204" pitchFamily="34" charset="0"/>
                          <a:cs typeface="Times New Roman" panose="02020603050405020304" pitchFamily="18" charset="0"/>
                        </a:rPr>
                        <a:t>60 to 80 µinch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1"/>
                  </a:ext>
                </a:extLst>
              </a:tr>
              <a:tr h="622658">
                <a:tc>
                  <a:txBody>
                    <a:bodyPr/>
                    <a:lstStyle/>
                    <a:p>
                      <a:pPr marL="0" marR="0">
                        <a:lnSpc>
                          <a:spcPct val="107000"/>
                        </a:lnSpc>
                        <a:spcBef>
                          <a:spcPts val="0"/>
                        </a:spcBef>
                        <a:spcAft>
                          <a:spcPts val="800"/>
                        </a:spcAft>
                      </a:pPr>
                      <a:r>
                        <a:rPr lang="en-US" sz="2000">
                          <a:effectLst/>
                          <a:latin typeface="Arial" panose="020B0604020202020204" pitchFamily="34" charset="0"/>
                          <a:ea typeface="Calibri" panose="020F0502020204030204" pitchFamily="34" charset="0"/>
                          <a:cs typeface="Times New Roman" panose="02020603050405020304" pitchFamily="18" charset="0"/>
                        </a:rPr>
                        <a:t>Aluminum/cast iron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Composite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20 to 30 µinch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2"/>
                  </a:ext>
                </a:extLst>
              </a:tr>
              <a:tr h="985804">
                <a:tc>
                  <a:txBody>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Aluminum/cast iron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Rubber-coated multilayered steel (MLS)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tc>
                  <a:txBody>
                    <a:bodyPr/>
                    <a:lstStyle/>
                    <a:p>
                      <a:pPr marL="0" marR="0">
                        <a:lnSpc>
                          <a:spcPct val="107000"/>
                        </a:lnSpc>
                        <a:spcBef>
                          <a:spcPts val="0"/>
                        </a:spcBef>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15 to 30 µinch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D4EAE4"/>
                    </a:solidFill>
                  </a:tcPr>
                </a:tc>
                <a:extLst>
                  <a:ext uri="{0D108BD9-81ED-4DB2-BD59-A6C34878D82A}">
                    <a16:rowId xmlns:a16="http://schemas.microsoft.com/office/drawing/2014/main" val="10003"/>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2841" y="4754007"/>
            <a:ext cx="7200900" cy="830997"/>
          </a:xfrm>
        </p:spPr>
        <p:txBody>
          <a:bodyPr/>
          <a:lstStyle/>
          <a:p>
            <a:r>
              <a:rPr lang="en-US" sz="2400" dirty="0"/>
              <a:t>The surface finish of the block and cylinder head depends on the type of gasket being used.</a:t>
            </a:r>
          </a:p>
        </p:txBody>
      </p:sp>
    </p:spTree>
    <p:extLst>
      <p:ext uri="{BB962C8B-B14F-4D97-AF65-F5344CB8AC3E}">
        <p14:creationId xmlns:p14="http://schemas.microsoft.com/office/powerpoint/2010/main" val="1874642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34.55 Oil Pickup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1"/>
            <a:ext cx="4023360" cy="51242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23769"/>
            <a:ext cx="3525734" cy="1569660"/>
          </a:xfrm>
        </p:spPr>
        <p:txBody>
          <a:bodyPr/>
          <a:lstStyle/>
          <a:p>
            <a:r>
              <a:rPr lang="en-US" sz="2400" dirty="0"/>
              <a:t>Using clay to determine the oil pan to oil pickup clearance, which should be about 1/4 inch</a:t>
            </a:r>
          </a:p>
        </p:txBody>
      </p:sp>
    </p:spTree>
    <p:extLst>
      <p:ext uri="{BB962C8B-B14F-4D97-AF65-F5344CB8AC3E}">
        <p14:creationId xmlns:p14="http://schemas.microsoft.com/office/powerpoint/2010/main" val="3955312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34.56 Pan Straightening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4944"/>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990600"/>
            <a:ext cx="3525734" cy="4893647"/>
          </a:xfrm>
        </p:spPr>
        <p:txBody>
          <a:bodyPr/>
          <a:lstStyle/>
          <a:p>
            <a:r>
              <a:rPr lang="en-US" sz="2400" dirty="0"/>
              <a:t>Using a hammer to straighten gasket rail surface of oil pan before installing a new gasket. When retaining bolts are tightened, some distortion of sheet metal covers occurs. If the area around the bolt holes is not straightened, leaks can occur with the new gasket</a:t>
            </a:r>
          </a:p>
        </p:txBody>
      </p:sp>
    </p:spTree>
    <p:extLst>
      <p:ext uri="{BB962C8B-B14F-4D97-AF65-F5344CB8AC3E}">
        <p14:creationId xmlns:p14="http://schemas.microsoft.com/office/powerpoint/2010/main" val="1774708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392"/>
            <a:ext cx="8229600" cy="1200329"/>
          </a:xfrm>
        </p:spPr>
        <p:txBody>
          <a:bodyPr/>
          <a:lstStyle/>
          <a:p>
            <a:r>
              <a:rPr lang="en-US" dirty="0"/>
              <a:t>Frequently Asked Question: What Is “Torque Paint”?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177793"/>
          </a:xfrm>
        </p:spPr>
        <p:txBody>
          <a:bodyPr/>
          <a:lstStyle/>
          <a:p>
            <a:r>
              <a:rPr lang="en-US" sz="2400" b="1" dirty="0">
                <a:solidFill>
                  <a:srgbClr val="231F20"/>
                </a:solidFill>
              </a:rPr>
              <a:t>What Is “Torque Paint”? </a:t>
            </a:r>
            <a:r>
              <a:rPr lang="en-US" sz="2400" dirty="0">
                <a:solidFill>
                  <a:srgbClr val="231F20"/>
                </a:solidFill>
              </a:rPr>
              <a:t>Whenever a major fastener is tightened to the proper torque at the assembly plant, a dab of paint is applied to the head of the fastener to indicate that it was properly torqued. This is part of the quality control procedure used to help ensure that all fasteners are properly tightened to factory specification.  See FIGURE 34–57.</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04319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34.57 Torque Paint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6313" y="988079"/>
            <a:ext cx="4484687" cy="36255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3828" y="1062886"/>
            <a:ext cx="3222372" cy="2366113"/>
          </a:xfrm>
        </p:spPr>
        <p:txBody>
          <a:bodyPr/>
          <a:lstStyle/>
          <a:p>
            <a:r>
              <a:rPr lang="en-US" sz="2400" dirty="0"/>
              <a:t>Torque paint applied to the head of the fastener indicates that it has been properly torqued to factory specification</a:t>
            </a:r>
          </a:p>
        </p:txBody>
      </p:sp>
    </p:spTree>
    <p:extLst>
      <p:ext uri="{BB962C8B-B14F-4D97-AF65-F5344CB8AC3E}">
        <p14:creationId xmlns:p14="http://schemas.microsoft.com/office/powerpoint/2010/main" val="18977030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151953" cy="646331"/>
          </a:xfrm>
        </p:spPr>
        <p:txBody>
          <a:bodyPr/>
          <a:lstStyle/>
          <a:p>
            <a:r>
              <a:rPr lang="en-US" dirty="0"/>
              <a:t>Figure 34.58 Oil Seen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1" y="994185"/>
            <a:ext cx="5132712" cy="41933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0520" y="994186"/>
            <a:ext cx="2611208" cy="1749014"/>
          </a:xfrm>
        </p:spPr>
        <p:txBody>
          <a:bodyPr/>
          <a:lstStyle/>
          <a:p>
            <a:r>
              <a:rPr lang="en-US" sz="2400" dirty="0"/>
              <a:t>Oil should be seen flowing to each rocker arm as shown</a:t>
            </a:r>
          </a:p>
        </p:txBody>
      </p:sp>
    </p:spTree>
    <p:extLst>
      <p:ext uri="{BB962C8B-B14F-4D97-AF65-F5344CB8AC3E}">
        <p14:creationId xmlns:p14="http://schemas.microsoft.com/office/powerpoint/2010/main" val="36475749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34.59 Heat Tabs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18264"/>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200329"/>
          </a:xfrm>
        </p:spPr>
        <p:txBody>
          <a:bodyPr/>
          <a:lstStyle/>
          <a:p>
            <a:r>
              <a:rPr lang="en-US" sz="2400" dirty="0"/>
              <a:t>Heat tabs can be purchased from engine supply companies</a:t>
            </a:r>
          </a:p>
        </p:txBody>
      </p:sp>
    </p:spTree>
    <p:extLst>
      <p:ext uri="{BB962C8B-B14F-4D97-AF65-F5344CB8AC3E}">
        <p14:creationId xmlns:p14="http://schemas.microsoft.com/office/powerpoint/2010/main" val="3536634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370"/>
            <a:ext cx="8229600" cy="646331"/>
          </a:xfrm>
        </p:spPr>
        <p:txBody>
          <a:bodyPr>
            <a:spAutoFit/>
          </a:bodyPr>
          <a:lstStyle/>
          <a:p>
            <a:r>
              <a:rPr lang="en-US" dirty="0"/>
              <a:t>Dynamometer Testing </a:t>
            </a:r>
            <a:r>
              <a:rPr lang="en-US" sz="2800" dirty="0"/>
              <a:t>(1 of 3)</a:t>
            </a:r>
            <a:r>
              <a:rPr lang="en-US" dirty="0"/>
              <a:t> </a:t>
            </a:r>
            <a:endParaRPr lang="en-US" sz="2800" dirty="0"/>
          </a:p>
        </p:txBody>
      </p:sp>
      <p:sp>
        <p:nvSpPr>
          <p:cNvPr id="4" name="Content Placeholder 3"/>
          <p:cNvSpPr>
            <a:spLocks noGrp="1"/>
          </p:cNvSpPr>
          <p:nvPr>
            <p:ph idx="1"/>
          </p:nvPr>
        </p:nvSpPr>
        <p:spPr>
          <a:xfrm>
            <a:off x="457200" y="1076504"/>
            <a:ext cx="8229600" cy="3354765"/>
          </a:xfrm>
        </p:spPr>
        <p:txBody>
          <a:bodyPr>
            <a:spAutoFit/>
          </a:bodyPr>
          <a:lstStyle/>
          <a:p>
            <a:r>
              <a:rPr lang="en-US" sz="2400" dirty="0"/>
              <a:t>Purposes</a:t>
            </a:r>
          </a:p>
          <a:p>
            <a:pPr lvl="1"/>
            <a:r>
              <a:rPr lang="en-US" sz="2400" dirty="0"/>
              <a:t>Allows completed engine to be started and run to operating temperature.</a:t>
            </a:r>
          </a:p>
          <a:p>
            <a:pPr lvl="1"/>
            <a:r>
              <a:rPr lang="en-US" sz="2400" dirty="0"/>
              <a:t>Permits checking for possible problems or leaks before engine is installed in a vehicle.</a:t>
            </a:r>
          </a:p>
          <a:p>
            <a:pPr lvl="1"/>
            <a:r>
              <a:rPr lang="en-US" sz="2400" dirty="0"/>
              <a:t>Allows piston rings to seat and the engine to be partially broken-in, before being installed in a vehicle.</a:t>
            </a:r>
          </a:p>
          <a:p>
            <a:pPr lvl="1"/>
            <a:r>
              <a:rPr lang="en-US" sz="2400" dirty="0"/>
              <a:t>Permits technician to determine output of the engine.</a:t>
            </a:r>
          </a:p>
        </p:txBody>
      </p:sp>
    </p:spTree>
    <p:extLst>
      <p:ext uri="{BB962C8B-B14F-4D97-AF65-F5344CB8AC3E}">
        <p14:creationId xmlns:p14="http://schemas.microsoft.com/office/powerpoint/2010/main" val="3422817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533"/>
            <a:ext cx="8229600" cy="646331"/>
          </a:xfrm>
        </p:spPr>
        <p:txBody>
          <a:bodyPr>
            <a:spAutoFit/>
          </a:bodyPr>
          <a:lstStyle/>
          <a:p>
            <a:r>
              <a:rPr lang="en-US" dirty="0"/>
              <a:t>Dynamometer Testing </a:t>
            </a:r>
            <a:r>
              <a:rPr lang="en-US" sz="2800" dirty="0"/>
              <a:t>(2 of 3)</a:t>
            </a:r>
            <a:r>
              <a:rPr lang="en-US" dirty="0"/>
              <a:t> </a:t>
            </a:r>
            <a:endParaRPr lang="en-US" sz="2800" dirty="0"/>
          </a:p>
        </p:txBody>
      </p:sp>
      <p:sp>
        <p:nvSpPr>
          <p:cNvPr id="4" name="Content Placeholder 3"/>
          <p:cNvSpPr>
            <a:spLocks noGrp="1"/>
          </p:cNvSpPr>
          <p:nvPr>
            <p:ph idx="1"/>
          </p:nvPr>
        </p:nvSpPr>
        <p:spPr>
          <a:xfrm>
            <a:off x="457200" y="1123667"/>
            <a:ext cx="8229600" cy="4362733"/>
          </a:xfrm>
        </p:spPr>
        <p:txBody>
          <a:bodyPr>
            <a:spAutoFit/>
          </a:bodyPr>
          <a:lstStyle/>
          <a:p>
            <a:r>
              <a:rPr lang="en-US" sz="2400" dirty="0"/>
              <a:t>Types of Dynamometers</a:t>
            </a:r>
          </a:p>
          <a:p>
            <a:pPr lvl="1"/>
            <a:r>
              <a:rPr lang="en-US" sz="2400" dirty="0"/>
              <a:t>A </a:t>
            </a:r>
            <a:r>
              <a:rPr lang="en-US" sz="2400" i="1" dirty="0"/>
              <a:t>brake type, </a:t>
            </a:r>
            <a:r>
              <a:rPr lang="en-US" sz="2400" dirty="0"/>
              <a:t>where a variable load is applied to the engine.</a:t>
            </a:r>
          </a:p>
          <a:p>
            <a:pPr lvl="1"/>
            <a:r>
              <a:rPr lang="en-US" sz="2400" dirty="0"/>
              <a:t>An </a:t>
            </a:r>
            <a:r>
              <a:rPr lang="en-US" sz="2400" i="1" dirty="0"/>
              <a:t>inertia type, </a:t>
            </a:r>
            <a:r>
              <a:rPr lang="en-US" sz="2400" dirty="0"/>
              <a:t>which measures engine power by using the engine to accelerate a known mass load.</a:t>
            </a:r>
          </a:p>
          <a:p>
            <a:r>
              <a:rPr lang="en-US" sz="2400" dirty="0"/>
              <a:t>Terminology</a:t>
            </a:r>
          </a:p>
          <a:p>
            <a:pPr lvl="1"/>
            <a:r>
              <a:rPr lang="en-US" sz="2400" dirty="0"/>
              <a:t>Numbers allow values to be assigned to virtually everything being measured or tested.</a:t>
            </a:r>
          </a:p>
          <a:p>
            <a:pPr lvl="1"/>
            <a:r>
              <a:rPr lang="en-US" sz="2400" dirty="0"/>
              <a:t>Measured values</a:t>
            </a:r>
          </a:p>
          <a:p>
            <a:pPr lvl="1"/>
            <a:r>
              <a:rPr lang="en-US" sz="2400" dirty="0"/>
              <a:t>Calculated values</a:t>
            </a:r>
          </a:p>
        </p:txBody>
      </p:sp>
    </p:spTree>
    <p:extLst>
      <p:ext uri="{BB962C8B-B14F-4D97-AF65-F5344CB8AC3E}">
        <p14:creationId xmlns:p14="http://schemas.microsoft.com/office/powerpoint/2010/main" val="20474744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061"/>
            <a:ext cx="8229600" cy="646331"/>
          </a:xfrm>
        </p:spPr>
        <p:txBody>
          <a:bodyPr>
            <a:spAutoFit/>
          </a:bodyPr>
          <a:lstStyle/>
          <a:p>
            <a:r>
              <a:rPr lang="en-US" dirty="0"/>
              <a:t>Dynamometer Testing </a:t>
            </a:r>
            <a:r>
              <a:rPr lang="en-US" sz="2800" dirty="0"/>
              <a:t>(3 of 3)</a:t>
            </a:r>
            <a:r>
              <a:rPr lang="en-US" dirty="0"/>
              <a:t> </a:t>
            </a:r>
            <a:endParaRPr lang="en-US" sz="2800" dirty="0"/>
          </a:p>
        </p:txBody>
      </p:sp>
      <p:sp>
        <p:nvSpPr>
          <p:cNvPr id="4" name="Content Placeholder 3"/>
          <p:cNvSpPr>
            <a:spLocks noGrp="1"/>
          </p:cNvSpPr>
          <p:nvPr>
            <p:ph idx="1"/>
          </p:nvPr>
        </p:nvSpPr>
        <p:spPr>
          <a:xfrm>
            <a:off x="457200" y="1085195"/>
            <a:ext cx="8229600" cy="4401205"/>
          </a:xfrm>
        </p:spPr>
        <p:txBody>
          <a:bodyPr>
            <a:spAutoFit/>
          </a:bodyPr>
          <a:lstStyle/>
          <a:p>
            <a:r>
              <a:rPr lang="en-US" sz="2400" dirty="0"/>
              <a:t>Measured Valves</a:t>
            </a:r>
          </a:p>
          <a:p>
            <a:pPr lvl="1"/>
            <a:r>
              <a:rPr lang="en-US" sz="2400" dirty="0"/>
              <a:t>Measured units are those that are obtained directly from sensors.</a:t>
            </a:r>
          </a:p>
          <a:p>
            <a:r>
              <a:rPr lang="en-US" sz="2400" dirty="0"/>
              <a:t>Calculated Numbers</a:t>
            </a:r>
          </a:p>
          <a:p>
            <a:pPr lvl="1"/>
            <a:r>
              <a:rPr lang="en-US" sz="2400" dirty="0"/>
              <a:t>Calculated numbers are those that are obtained by using the measured values and processing them through software.</a:t>
            </a:r>
          </a:p>
          <a:p>
            <a:r>
              <a:rPr lang="en-US" sz="2400" dirty="0"/>
              <a:t>Standards</a:t>
            </a:r>
          </a:p>
          <a:p>
            <a:pPr lvl="1"/>
            <a:r>
              <a:rPr lang="en-US" sz="2400" dirty="0"/>
              <a:t>For best results, perform testing on nice days with low relative humidity and high atmospheric pressure.</a:t>
            </a:r>
          </a:p>
        </p:txBody>
      </p:sp>
    </p:spTree>
    <p:extLst>
      <p:ext uri="{BB962C8B-B14F-4D97-AF65-F5344CB8AC3E}">
        <p14:creationId xmlns:p14="http://schemas.microsoft.com/office/powerpoint/2010/main" val="38888510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070730" cy="646331"/>
          </a:xfrm>
        </p:spPr>
        <p:txBody>
          <a:bodyPr/>
          <a:lstStyle/>
          <a:p>
            <a:r>
              <a:rPr lang="en-US" dirty="0"/>
              <a:t>Figure 34.60 Engine Dyno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40724" y="1020184"/>
            <a:ext cx="4464853" cy="41614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1741" y="1020184"/>
            <a:ext cx="3324459" cy="3416320"/>
          </a:xfrm>
        </p:spPr>
        <p:txBody>
          <a:bodyPr/>
          <a:lstStyle/>
          <a:p>
            <a:r>
              <a:rPr lang="en-US" sz="2400" dirty="0"/>
              <a:t>Dynamometer measures engine torque by applying a resistive force to the engine and measuring the force applied. Water is being used as the resistive load on this dynamometer</a:t>
            </a:r>
          </a:p>
        </p:txBody>
      </p:sp>
    </p:spTree>
    <p:extLst>
      <p:ext uri="{BB962C8B-B14F-4D97-AF65-F5344CB8AC3E}">
        <p14:creationId xmlns:p14="http://schemas.microsoft.com/office/powerpoint/2010/main" val="95784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 Installing Heli-coils®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419600" cy="41342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9908"/>
            <a:ext cx="3525734" cy="4154984"/>
          </a:xfrm>
        </p:spPr>
        <p:txBody>
          <a:bodyPr/>
          <a:lstStyle/>
          <a:p>
            <a:r>
              <a:rPr lang="en-US" sz="2400" dirty="0"/>
              <a:t>A Cadillac Northstar engine being rebuilt. The shop doing the work is installing Heli-coils® in all threaded cylinder head bolt holes as a precaution. Using duct tape to cover the engine helps prevent aluminum chips from getting into passages.</a:t>
            </a:r>
          </a:p>
        </p:txBody>
      </p:sp>
    </p:spTree>
    <p:extLst>
      <p:ext uri="{BB962C8B-B14F-4D97-AF65-F5344CB8AC3E}">
        <p14:creationId xmlns:p14="http://schemas.microsoft.com/office/powerpoint/2010/main" val="17151306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34.61 Chassis Dyno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9052" y="994186"/>
            <a:ext cx="3525734" cy="4524315"/>
          </a:xfrm>
        </p:spPr>
        <p:txBody>
          <a:bodyPr/>
          <a:lstStyle/>
          <a:p>
            <a:r>
              <a:rPr lang="en-US" sz="2400" dirty="0"/>
              <a:t>Chassis dynamometer is used to measure torque at the drive wheels. There is a power loss through the drive train, so the measured values are about 20% less than when measuring engine output at the flywheel, using an engine dynamometer</a:t>
            </a:r>
          </a:p>
        </p:txBody>
      </p:sp>
    </p:spTree>
    <p:extLst>
      <p:ext uri="{BB962C8B-B14F-4D97-AF65-F5344CB8AC3E}">
        <p14:creationId xmlns:p14="http://schemas.microsoft.com/office/powerpoint/2010/main" val="572467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34.62 Monitor Engine Speed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1" y="1006736"/>
            <a:ext cx="4953000" cy="45123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66800"/>
            <a:ext cx="2935184" cy="2553840"/>
          </a:xfrm>
        </p:spPr>
        <p:txBody>
          <a:bodyPr/>
          <a:lstStyle/>
          <a:p>
            <a:r>
              <a:rPr lang="en-US" sz="2400" dirty="0"/>
              <a:t>A magnetic pickup being used to monitor engine speed when the vehicle is being tested on a chassis dynamometer</a:t>
            </a:r>
          </a:p>
        </p:txBody>
      </p:sp>
    </p:spTree>
    <p:extLst>
      <p:ext uri="{BB962C8B-B14F-4D97-AF65-F5344CB8AC3E}">
        <p14:creationId xmlns:p14="http://schemas.microsoft.com/office/powerpoint/2010/main" val="3679070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34.63 Torque Curve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8282" y="1052560"/>
            <a:ext cx="5034036" cy="42814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9191" y="1063418"/>
            <a:ext cx="2803609" cy="3508581"/>
          </a:xfrm>
        </p:spPr>
        <p:txBody>
          <a:bodyPr/>
          <a:lstStyle/>
          <a:p>
            <a:r>
              <a:rPr lang="en-US" sz="2400" dirty="0"/>
              <a:t>Because horsepower is calculated from measured torque, the horsepower and torque curves should always cross at exactly 5,252 RPM</a:t>
            </a:r>
          </a:p>
        </p:txBody>
      </p:sp>
    </p:spTree>
    <p:extLst>
      <p:ext uri="{BB962C8B-B14F-4D97-AF65-F5344CB8AC3E}">
        <p14:creationId xmlns:p14="http://schemas.microsoft.com/office/powerpoint/2010/main" val="29305527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Plastigage</a:t>
            </a:r>
            <a:endParaRPr lang="en-US" sz="1200" dirty="0"/>
          </a:p>
        </p:txBody>
      </p:sp>
    </p:spTree>
    <p:extLst>
      <p:ext uri="{BB962C8B-B14F-4D97-AF65-F5344CB8AC3E}">
        <p14:creationId xmlns:p14="http://schemas.microsoft.com/office/powerpoint/2010/main" val="3195348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0"/>
            <a:ext cx="8229600" cy="742950"/>
          </a:xfrm>
        </p:spPr>
        <p:txBody>
          <a:bodyPr>
            <a:noAutofit/>
          </a:bodyPr>
          <a:lstStyle/>
          <a:p>
            <a:r>
              <a:rPr lang="en-IN" dirty="0">
                <a:latin typeface="Arial (Headings)"/>
              </a:rPr>
              <a:t>Material Across Entire Journal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12626"/>
            <a:ext cx="6705600" cy="4832747"/>
          </a:xfrm>
          <a:prstGeom prst="rect">
            <a:avLst/>
          </a:prstGeom>
        </p:spPr>
      </p:pic>
    </p:spTree>
    <p:extLst>
      <p:ext uri="{BB962C8B-B14F-4D97-AF65-F5344CB8AC3E}">
        <p14:creationId xmlns:p14="http://schemas.microsoft.com/office/powerpoint/2010/main" val="2981105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1306" y="252805"/>
            <a:ext cx="8229600" cy="821266"/>
          </a:xfrm>
        </p:spPr>
        <p:txBody>
          <a:bodyPr>
            <a:noAutofit/>
          </a:bodyPr>
          <a:lstStyle/>
          <a:p>
            <a:r>
              <a:rPr lang="en-US" dirty="0"/>
              <a:t>Install Main Cap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06" y="990600"/>
            <a:ext cx="7162800" cy="5162252"/>
          </a:xfrm>
          <a:prstGeom prst="rect">
            <a:avLst/>
          </a:prstGeom>
        </p:spPr>
      </p:pic>
    </p:spTree>
    <p:extLst>
      <p:ext uri="{BB962C8B-B14F-4D97-AF65-F5344CB8AC3E}">
        <p14:creationId xmlns:p14="http://schemas.microsoft.com/office/powerpoint/2010/main" val="6170821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937"/>
            <a:ext cx="8229600" cy="695325"/>
          </a:xfrm>
        </p:spPr>
        <p:txBody>
          <a:bodyPr>
            <a:noAutofit/>
          </a:bodyPr>
          <a:lstStyle/>
          <a:p>
            <a:r>
              <a:rPr lang="en-US" dirty="0"/>
              <a:t>Torque Main Cap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90600"/>
            <a:ext cx="7010400" cy="5052417"/>
          </a:xfrm>
          <a:prstGeom prst="rect">
            <a:avLst/>
          </a:prstGeom>
        </p:spPr>
      </p:pic>
    </p:spTree>
    <p:extLst>
      <p:ext uri="{BB962C8B-B14F-4D97-AF65-F5344CB8AC3E}">
        <p14:creationId xmlns:p14="http://schemas.microsoft.com/office/powerpoint/2010/main" val="65423464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6831" y="228600"/>
            <a:ext cx="8229600" cy="646331"/>
          </a:xfrm>
        </p:spPr>
        <p:txBody>
          <a:bodyPr>
            <a:spAutoFit/>
          </a:bodyPr>
          <a:lstStyle/>
          <a:p>
            <a:r>
              <a:rPr lang="en-US" dirty="0"/>
              <a:t>Measure Material Width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887482"/>
            <a:ext cx="7391400" cy="5327005"/>
          </a:xfrm>
          <a:prstGeom prst="rect">
            <a:avLst/>
          </a:prstGeom>
        </p:spPr>
      </p:pic>
    </p:spTree>
    <p:extLst>
      <p:ext uri="{BB962C8B-B14F-4D97-AF65-F5344CB8AC3E}">
        <p14:creationId xmlns:p14="http://schemas.microsoft.com/office/powerpoint/2010/main" val="17226243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646331"/>
          </a:xfrm>
        </p:spPr>
        <p:txBody>
          <a:bodyPr>
            <a:spAutoFit/>
          </a:bodyPr>
          <a:lstStyle/>
          <a:p>
            <a:r>
              <a:rPr lang="en-IN" dirty="0">
                <a:latin typeface="Arial (Headings)"/>
              </a:rPr>
              <a:t>Measure Rod Bearing Oil Clearance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509" y="990600"/>
            <a:ext cx="7320982" cy="5276254"/>
          </a:xfrm>
          <a:prstGeom prst="rect">
            <a:avLst/>
          </a:prstGeom>
        </p:spPr>
      </p:pic>
    </p:spTree>
    <p:extLst>
      <p:ext uri="{BB962C8B-B14F-4D97-AF65-F5344CB8AC3E}">
        <p14:creationId xmlns:p14="http://schemas.microsoft.com/office/powerpoint/2010/main" val="6602839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01"/>
            <a:ext cx="8229600" cy="646331"/>
          </a:xfrm>
        </p:spPr>
        <p:txBody>
          <a:bodyPr>
            <a:spAutoFit/>
          </a:bodyPr>
          <a:lstStyle/>
          <a:p>
            <a:r>
              <a:rPr lang="en-IN" dirty="0">
                <a:latin typeface="Arial (Headings)"/>
              </a:rPr>
              <a:t>Place Plastigage Across Entire Width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90600"/>
            <a:ext cx="7315200" cy="5272087"/>
          </a:xfrm>
          <a:prstGeom prst="rect">
            <a:avLst/>
          </a:prstGeom>
        </p:spPr>
      </p:pic>
    </p:spTree>
    <p:extLst>
      <p:ext uri="{BB962C8B-B14F-4D97-AF65-F5344CB8AC3E}">
        <p14:creationId xmlns:p14="http://schemas.microsoft.com/office/powerpoint/2010/main" val="2319580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 Thread Chaser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5254"/>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6570" y="1014046"/>
            <a:ext cx="3239984" cy="2677656"/>
          </a:xfrm>
        </p:spPr>
        <p:txBody>
          <a:bodyPr/>
          <a:lstStyle/>
          <a:p>
            <a:r>
              <a:rPr lang="en-US" sz="2400" dirty="0"/>
              <a:t>A thread chaser (top) is the preferred tool to clean threaded holes because it cleans without removing metal, compared to a tap (bottom)</a:t>
            </a:r>
          </a:p>
        </p:txBody>
      </p:sp>
    </p:spTree>
    <p:extLst>
      <p:ext uri="{BB962C8B-B14F-4D97-AF65-F5344CB8AC3E}">
        <p14:creationId xmlns:p14="http://schemas.microsoft.com/office/powerpoint/2010/main" val="32754861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496"/>
            <a:ext cx="8229600" cy="646331"/>
          </a:xfrm>
        </p:spPr>
        <p:txBody>
          <a:bodyPr>
            <a:spAutoFit/>
          </a:bodyPr>
          <a:lstStyle/>
          <a:p>
            <a:r>
              <a:rPr lang="en-IN" dirty="0">
                <a:latin typeface="Arial (Headings)"/>
              </a:rPr>
              <a:t>Torque Rod Bearing Cap Nuts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90600"/>
            <a:ext cx="7040880" cy="5074384"/>
          </a:xfrm>
          <a:prstGeom prst="rect">
            <a:avLst/>
          </a:prstGeom>
        </p:spPr>
      </p:pic>
    </p:spTree>
    <p:extLst>
      <p:ext uri="{BB962C8B-B14F-4D97-AF65-F5344CB8AC3E}">
        <p14:creationId xmlns:p14="http://schemas.microsoft.com/office/powerpoint/2010/main" val="36806192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646331"/>
          </a:xfrm>
        </p:spPr>
        <p:txBody>
          <a:bodyPr>
            <a:spAutoFit/>
          </a:bodyPr>
          <a:lstStyle/>
          <a:p>
            <a:r>
              <a:rPr lang="en-IN" dirty="0">
                <a:latin typeface="Arial (Headings)"/>
              </a:rPr>
              <a:t>Measure Using Plastigage Package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990600"/>
            <a:ext cx="7040880" cy="5074386"/>
          </a:xfrm>
          <a:prstGeom prst="rect">
            <a:avLst/>
          </a:prstGeom>
        </p:spPr>
      </p:pic>
    </p:spTree>
    <p:extLst>
      <p:ext uri="{BB962C8B-B14F-4D97-AF65-F5344CB8AC3E}">
        <p14:creationId xmlns:p14="http://schemas.microsoft.com/office/powerpoint/2010/main" val="3780863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 Cover Engine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9759" y="990600"/>
            <a:ext cx="5367041"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82784" cy="2782440"/>
          </a:xfrm>
        </p:spPr>
        <p:txBody>
          <a:bodyPr/>
          <a:lstStyle/>
          <a:p>
            <a:r>
              <a:rPr lang="en-US" sz="2400" dirty="0"/>
              <a:t>Using a plastic trash bag is an excellent way to keep the engine clean during all stages of assembly</a:t>
            </a:r>
          </a:p>
        </p:txBody>
      </p:sp>
    </p:spTree>
    <p:extLst>
      <p:ext uri="{BB962C8B-B14F-4D97-AF65-F5344CB8AC3E}">
        <p14:creationId xmlns:p14="http://schemas.microsoft.com/office/powerpoint/2010/main" val="172851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Cylinder Head Preparation</a:t>
            </a:r>
            <a:endParaRPr lang="en-US" sz="2000" dirty="0"/>
          </a:p>
        </p:txBody>
      </p:sp>
      <p:sp>
        <p:nvSpPr>
          <p:cNvPr id="4" name="Content Placeholder 3"/>
          <p:cNvSpPr>
            <a:spLocks noGrp="1"/>
          </p:cNvSpPr>
          <p:nvPr>
            <p:ph idx="1"/>
          </p:nvPr>
        </p:nvSpPr>
        <p:spPr>
          <a:xfrm>
            <a:off x="457200" y="1083734"/>
            <a:ext cx="8229600" cy="4108817"/>
          </a:xfrm>
        </p:spPr>
        <p:txBody>
          <a:bodyPr>
            <a:spAutoFit/>
          </a:bodyPr>
          <a:lstStyle/>
          <a:p>
            <a:r>
              <a:rPr lang="en-US" sz="2400" dirty="0"/>
              <a:t>Check the following details on the cylinder head(s).</a:t>
            </a:r>
          </a:p>
          <a:p>
            <a:pPr lvl="1"/>
            <a:r>
              <a:rPr lang="en-US" sz="2400" dirty="0"/>
              <a:t>The surface finish of the fire deck is as specified.</a:t>
            </a:r>
          </a:p>
          <a:p>
            <a:pPr lvl="1"/>
            <a:r>
              <a:rPr lang="en-US" sz="2400" dirty="0"/>
              <a:t>All valves should be checked for leakage.</a:t>
            </a:r>
          </a:p>
          <a:p>
            <a:pPr lvl="1"/>
            <a:r>
              <a:rPr lang="en-US" sz="2400" dirty="0"/>
              <a:t>All valve springs should be checked for even spring pressure and installed height.</a:t>
            </a:r>
          </a:p>
          <a:p>
            <a:pPr lvl="1"/>
            <a:r>
              <a:rPr lang="en-US" sz="2400" dirty="0"/>
              <a:t>Check for proper pushrod length.</a:t>
            </a:r>
          </a:p>
          <a:p>
            <a:r>
              <a:rPr lang="en-US" sz="2400" dirty="0"/>
              <a:t>If replacement rocker arms are used, be sure that the geometry and total lift is okay.</a:t>
            </a:r>
          </a:p>
          <a:p>
            <a:pPr marL="0" indent="0">
              <a:buNone/>
            </a:pPr>
            <a:endParaRPr lang="en-US" sz="2400" dirty="0"/>
          </a:p>
        </p:txBody>
      </p:sp>
    </p:spTree>
    <p:extLst>
      <p:ext uri="{BB962C8B-B14F-4D97-AF65-F5344CB8AC3E}">
        <p14:creationId xmlns:p14="http://schemas.microsoft.com/office/powerpoint/2010/main" val="149378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061"/>
            <a:ext cx="8229600" cy="646331"/>
          </a:xfrm>
        </p:spPr>
        <p:txBody>
          <a:bodyPr>
            <a:spAutoFit/>
          </a:bodyPr>
          <a:lstStyle/>
          <a:p>
            <a:r>
              <a:rPr lang="en-IN" dirty="0"/>
              <a:t>Trial  Assembly</a:t>
            </a:r>
            <a:endParaRPr lang="en-US" sz="2000" dirty="0"/>
          </a:p>
        </p:txBody>
      </p:sp>
      <p:sp>
        <p:nvSpPr>
          <p:cNvPr id="4" name="Content Placeholder 3"/>
          <p:cNvSpPr>
            <a:spLocks noGrp="1"/>
          </p:cNvSpPr>
          <p:nvPr>
            <p:ph idx="1"/>
          </p:nvPr>
        </p:nvSpPr>
        <p:spPr>
          <a:xfrm>
            <a:off x="457200" y="1085195"/>
            <a:ext cx="8229600" cy="4401205"/>
          </a:xfrm>
        </p:spPr>
        <p:txBody>
          <a:bodyPr>
            <a:spAutoFit/>
          </a:bodyPr>
          <a:lstStyle/>
          <a:p>
            <a:r>
              <a:rPr lang="en-US" sz="2400" dirty="0"/>
              <a:t>Short Block</a:t>
            </a:r>
          </a:p>
          <a:p>
            <a:pPr lvl="1"/>
            <a:r>
              <a:rPr lang="en-US" sz="2400" dirty="0"/>
              <a:t>Before performing final engine assembly, the wise technician checks that all parts fit and work.</a:t>
            </a:r>
          </a:p>
          <a:p>
            <a:r>
              <a:rPr lang="en-US" sz="2400" dirty="0"/>
              <a:t>Valve Train</a:t>
            </a:r>
          </a:p>
          <a:p>
            <a:pPr lvl="1"/>
            <a:r>
              <a:rPr lang="en-US" sz="2400" dirty="0"/>
              <a:t>Some timing chain mechanisms require more space than the stock component, so some machining may be needed.</a:t>
            </a:r>
          </a:p>
          <a:p>
            <a:r>
              <a:rPr lang="en-US" sz="2400" dirty="0"/>
              <a:t>Check the Angle Between the Heads</a:t>
            </a:r>
          </a:p>
          <a:p>
            <a:pPr lvl="1"/>
            <a:r>
              <a:rPr lang="en-US" sz="2400" dirty="0"/>
              <a:t>Use a gauge to check the angle to ensure proper intake manifold gasket sealing.</a:t>
            </a:r>
          </a:p>
        </p:txBody>
      </p:sp>
    </p:spTree>
    <p:extLst>
      <p:ext uri="{BB962C8B-B14F-4D97-AF65-F5344CB8AC3E}">
        <p14:creationId xmlns:p14="http://schemas.microsoft.com/office/powerpoint/2010/main" val="836523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34.6 Trial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5002" y="990600"/>
            <a:ext cx="3317398" cy="4495800"/>
          </a:xfrm>
        </p:spPr>
        <p:txBody>
          <a:bodyPr/>
          <a:lstStyle/>
          <a:p>
            <a:r>
              <a:rPr lang="en-US" sz="2400" dirty="0"/>
              <a:t>A trial assembly showed that some grinding of the block is needed to provide clearance for the counterweight of the crankshaft. Also, notice that the engine has been equipped with studs for the four-bolt main bearing caps</a:t>
            </a:r>
          </a:p>
        </p:txBody>
      </p:sp>
    </p:spTree>
    <p:extLst>
      <p:ext uri="{BB962C8B-B14F-4D97-AF65-F5344CB8AC3E}">
        <p14:creationId xmlns:p14="http://schemas.microsoft.com/office/powerpoint/2010/main" val="424741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34.7 Fogging Oil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1056939"/>
            <a:ext cx="3329363" cy="51760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4001984" cy="1938992"/>
          </a:xfrm>
        </p:spPr>
        <p:txBody>
          <a:bodyPr/>
          <a:lstStyle/>
          <a:p>
            <a:r>
              <a:rPr lang="en-US" sz="2400" dirty="0"/>
              <a:t>Fogging oil is used to cover bare metal parts when the engine is being stored to prevent corrosion</a:t>
            </a:r>
          </a:p>
        </p:txBody>
      </p:sp>
    </p:spTree>
    <p:extLst>
      <p:ext uri="{BB962C8B-B14F-4D97-AF65-F5344CB8AC3E}">
        <p14:creationId xmlns:p14="http://schemas.microsoft.com/office/powerpoint/2010/main" val="2672326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34.8 Assembly Lube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18264"/>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Engine assembly lube is recommended to be used on engine parts during assembly</a:t>
            </a:r>
          </a:p>
        </p:txBody>
      </p:sp>
    </p:spTree>
    <p:extLst>
      <p:ext uri="{BB962C8B-B14F-4D97-AF65-F5344CB8AC3E}">
        <p14:creationId xmlns:p14="http://schemas.microsoft.com/office/powerpoint/2010/main" val="3689411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34.9 Angle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2846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7398" y="994186"/>
            <a:ext cx="3525734" cy="2308324"/>
          </a:xfrm>
        </p:spPr>
        <p:txBody>
          <a:bodyPr/>
          <a:lstStyle/>
          <a:p>
            <a:r>
              <a:rPr lang="en-US" sz="2400" dirty="0"/>
              <a:t>An angle gauge being used to check the angle between the cylinder heads on this small block Chevrolet V-8 engine</a:t>
            </a:r>
          </a:p>
        </p:txBody>
      </p:sp>
    </p:spTree>
    <p:extLst>
      <p:ext uri="{BB962C8B-B14F-4D97-AF65-F5344CB8AC3E}">
        <p14:creationId xmlns:p14="http://schemas.microsoft.com/office/powerpoint/2010/main" val="907915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3"/>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00795"/>
            <a:ext cx="8229600" cy="4201150"/>
          </a:xfrm>
        </p:spPr>
        <p:txBody>
          <a:bodyPr>
            <a:spAutoFit/>
          </a:bodyPr>
          <a:lstStyle/>
          <a:p>
            <a:pPr marL="714375" indent="-714375">
              <a:buNone/>
            </a:pPr>
            <a:r>
              <a:rPr lang="en-US" sz="2400" b="1" dirty="0">
                <a:solidFill>
                  <a:schemeClr val="bg2"/>
                </a:solidFill>
              </a:rPr>
              <a:t>34.1</a:t>
            </a:r>
            <a:r>
              <a:rPr lang="en-US" sz="2400" dirty="0"/>
              <a:t> Describe steps to take when starting to assemble the engine.</a:t>
            </a:r>
          </a:p>
          <a:p>
            <a:pPr marL="0" indent="0">
              <a:buNone/>
            </a:pPr>
            <a:r>
              <a:rPr lang="en-US" sz="2400" b="1" dirty="0">
                <a:solidFill>
                  <a:schemeClr val="bg2"/>
                </a:solidFill>
              </a:rPr>
              <a:t>34.2</a:t>
            </a:r>
            <a:r>
              <a:rPr lang="en-US" sz="2400" b="1" dirty="0">
                <a:solidFill>
                  <a:srgbClr val="005A70"/>
                </a:solidFill>
              </a:rPr>
              <a:t> </a:t>
            </a:r>
            <a:r>
              <a:rPr lang="en-US" sz="2400" dirty="0"/>
              <a:t>Explain short block preparation.</a:t>
            </a:r>
          </a:p>
          <a:p>
            <a:pPr marL="0" indent="0">
              <a:buNone/>
            </a:pPr>
            <a:r>
              <a:rPr lang="en-US" sz="2400" b="1" dirty="0">
                <a:solidFill>
                  <a:schemeClr val="bg2"/>
                </a:solidFill>
              </a:rPr>
              <a:t>34.3 </a:t>
            </a:r>
            <a:r>
              <a:rPr lang="en-US" sz="2400" dirty="0"/>
              <a:t>Explain cylinder head preparation.</a:t>
            </a:r>
          </a:p>
          <a:p>
            <a:pPr marL="0" indent="0">
              <a:buNone/>
            </a:pPr>
            <a:r>
              <a:rPr lang="en-US" sz="2400" b="1" dirty="0">
                <a:solidFill>
                  <a:schemeClr val="bg2"/>
                </a:solidFill>
              </a:rPr>
              <a:t>34.4 </a:t>
            </a:r>
            <a:r>
              <a:rPr lang="en-US" sz="2400" dirty="0"/>
              <a:t>Discuss trial assembly.</a:t>
            </a:r>
          </a:p>
          <a:p>
            <a:pPr marL="0" indent="0">
              <a:buNone/>
            </a:pPr>
            <a:r>
              <a:rPr lang="en-US" sz="2400" b="1" dirty="0">
                <a:solidFill>
                  <a:schemeClr val="bg2"/>
                </a:solidFill>
              </a:rPr>
              <a:t>34.5 </a:t>
            </a:r>
            <a:r>
              <a:rPr lang="en-US" sz="2400" dirty="0"/>
              <a:t>Discuss final short block assembly.</a:t>
            </a:r>
          </a:p>
          <a:p>
            <a:pPr marL="0" indent="0">
              <a:buNone/>
            </a:pPr>
            <a:r>
              <a:rPr lang="en-US" sz="2400" b="1" dirty="0">
                <a:solidFill>
                  <a:schemeClr val="bg2"/>
                </a:solidFill>
              </a:rPr>
              <a:t>34.6 </a:t>
            </a:r>
            <a:r>
              <a:rPr lang="en-US" sz="2400" dirty="0"/>
              <a:t>Describe camshaft installation.</a:t>
            </a:r>
          </a:p>
          <a:p>
            <a:pPr marL="0" indent="0">
              <a:buNone/>
            </a:pPr>
            <a:r>
              <a:rPr lang="en-US" sz="2400" b="1" dirty="0">
                <a:solidFill>
                  <a:schemeClr val="bg2"/>
                </a:solidFill>
              </a:rPr>
              <a:t>34.7 </a:t>
            </a:r>
            <a:r>
              <a:rPr lang="en-US" sz="2400" dirty="0"/>
              <a:t>Describe piston/rod installation.</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869"/>
            <a:ext cx="8229600" cy="646331"/>
          </a:xfrm>
        </p:spPr>
        <p:txBody>
          <a:bodyPr>
            <a:spAutoFit/>
          </a:bodyPr>
          <a:lstStyle/>
          <a:p>
            <a:r>
              <a:rPr lang="en-IN" dirty="0"/>
              <a:t>Final Short Block  Assembly </a:t>
            </a:r>
            <a:r>
              <a:rPr lang="en-IN" sz="2800" dirty="0"/>
              <a:t>(1 of 5)</a:t>
            </a:r>
            <a:endParaRPr lang="en-US" sz="1600" dirty="0"/>
          </a:p>
        </p:txBody>
      </p:sp>
      <p:sp>
        <p:nvSpPr>
          <p:cNvPr id="4" name="Content Placeholder 3"/>
          <p:cNvSpPr>
            <a:spLocks noGrp="1"/>
          </p:cNvSpPr>
          <p:nvPr>
            <p:ph idx="1"/>
          </p:nvPr>
        </p:nvSpPr>
        <p:spPr>
          <a:xfrm>
            <a:off x="457200" y="1004047"/>
            <a:ext cx="8229600" cy="5101397"/>
          </a:xfrm>
        </p:spPr>
        <p:txBody>
          <a:bodyPr>
            <a:spAutoFit/>
          </a:bodyPr>
          <a:lstStyle/>
          <a:p>
            <a:r>
              <a:rPr lang="en-US" sz="2400" dirty="0"/>
              <a:t>Block Preparation</a:t>
            </a:r>
          </a:p>
          <a:p>
            <a:pPr lvl="1"/>
            <a:r>
              <a:rPr lang="en-US" sz="2400" dirty="0"/>
              <a:t>The block, including the oil gallery passages, should be thoroughly cleaned.</a:t>
            </a:r>
          </a:p>
          <a:p>
            <a:pPr lvl="1"/>
            <a:r>
              <a:rPr lang="en-US" sz="2400" dirty="0"/>
              <a:t>All threaded bolt holes should be chamfered.</a:t>
            </a:r>
          </a:p>
          <a:p>
            <a:pPr lvl="1"/>
            <a:r>
              <a:rPr lang="en-US" sz="2400" dirty="0"/>
              <a:t>All threaded holes should be cleaned with a thread chaser before final assembly.</a:t>
            </a:r>
          </a:p>
          <a:p>
            <a:r>
              <a:rPr lang="en-US" sz="2400" dirty="0"/>
              <a:t>Installing Cups and Plugs</a:t>
            </a:r>
          </a:p>
          <a:p>
            <a:pPr lvl="1"/>
            <a:r>
              <a:rPr lang="en-US" sz="2400" dirty="0"/>
              <a:t>Oil gallery plugs should be installed using sealant on the threads.</a:t>
            </a:r>
          </a:p>
          <a:p>
            <a:pPr lvl="1"/>
            <a:r>
              <a:rPr lang="en-US" sz="2400" dirty="0"/>
              <a:t>Core holes left in the external block wall are machined and sealed with soft core plugs or expansion plugs (also called freeze plugs or Welsh plugs).</a:t>
            </a:r>
          </a:p>
        </p:txBody>
      </p:sp>
    </p:spTree>
    <p:extLst>
      <p:ext uri="{BB962C8B-B14F-4D97-AF65-F5344CB8AC3E}">
        <p14:creationId xmlns:p14="http://schemas.microsoft.com/office/powerpoint/2010/main" val="3563174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690"/>
            <a:ext cx="8229600" cy="646331"/>
          </a:xfrm>
        </p:spPr>
        <p:txBody>
          <a:bodyPr>
            <a:spAutoFit/>
          </a:bodyPr>
          <a:lstStyle/>
          <a:p>
            <a:r>
              <a:rPr lang="en-IN" dirty="0"/>
              <a:t>Final Short Block  Assembly </a:t>
            </a:r>
            <a:r>
              <a:rPr lang="en-IN" sz="2800" dirty="0"/>
              <a:t>(2 of 5)</a:t>
            </a:r>
            <a:endParaRPr lang="en-US" sz="1600" dirty="0"/>
          </a:p>
        </p:txBody>
      </p:sp>
      <p:sp>
        <p:nvSpPr>
          <p:cNvPr id="4" name="Content Placeholder 3"/>
          <p:cNvSpPr>
            <a:spLocks noGrp="1"/>
          </p:cNvSpPr>
          <p:nvPr>
            <p:ph idx="1"/>
          </p:nvPr>
        </p:nvSpPr>
        <p:spPr>
          <a:xfrm>
            <a:off x="457200" y="1136824"/>
            <a:ext cx="8229600" cy="4578176"/>
          </a:xfrm>
        </p:spPr>
        <p:txBody>
          <a:bodyPr>
            <a:spAutoFit/>
          </a:bodyPr>
          <a:lstStyle/>
          <a:p>
            <a:r>
              <a:rPr lang="en-US" sz="2400" dirty="0"/>
              <a:t>Cam Bearings</a:t>
            </a:r>
          </a:p>
          <a:p>
            <a:pPr lvl="1"/>
            <a:r>
              <a:rPr lang="en-US" sz="2400" dirty="0"/>
              <a:t>A cam bearing installing tool is required to insert the new cam bearing without damaging the bearing.</a:t>
            </a:r>
          </a:p>
          <a:p>
            <a:pPr lvl="1"/>
            <a:r>
              <a:rPr lang="en-US" sz="2400" dirty="0"/>
              <a:t>The installed bearing must be checked to ensure that it has the correct depth and that the oil hole is indexed with the oil passage in the block.</a:t>
            </a:r>
          </a:p>
          <a:p>
            <a:r>
              <a:rPr lang="en-US" sz="2400" dirty="0"/>
              <a:t>Measuring Main Bearing Clearance</a:t>
            </a:r>
          </a:p>
          <a:p>
            <a:pPr lvl="1"/>
            <a:r>
              <a:rPr lang="en-US" sz="2400" dirty="0"/>
              <a:t>The oil clearance of both main and connecting rod bearings is set by selectively fitting the bearings. In this way, the oil clearance can be adjusted to within 0.0005 inch of the desired clearance.</a:t>
            </a:r>
          </a:p>
        </p:txBody>
      </p:sp>
    </p:spTree>
    <p:extLst>
      <p:ext uri="{BB962C8B-B14F-4D97-AF65-F5344CB8AC3E}">
        <p14:creationId xmlns:p14="http://schemas.microsoft.com/office/powerpoint/2010/main" val="183856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945"/>
            <a:ext cx="8229600" cy="646331"/>
          </a:xfrm>
        </p:spPr>
        <p:txBody>
          <a:bodyPr>
            <a:spAutoFit/>
          </a:bodyPr>
          <a:lstStyle/>
          <a:p>
            <a:r>
              <a:rPr lang="en-IN" dirty="0"/>
              <a:t>Final Short Block  Assembly </a:t>
            </a:r>
            <a:r>
              <a:rPr lang="en-IN" sz="2800" dirty="0"/>
              <a:t>(3 of 5)</a:t>
            </a:r>
            <a:endParaRPr lang="en-US" sz="1600" dirty="0"/>
          </a:p>
        </p:txBody>
      </p:sp>
      <p:sp>
        <p:nvSpPr>
          <p:cNvPr id="4" name="Content Placeholder 3"/>
          <p:cNvSpPr>
            <a:spLocks noGrp="1"/>
          </p:cNvSpPr>
          <p:nvPr>
            <p:ph idx="1"/>
          </p:nvPr>
        </p:nvSpPr>
        <p:spPr>
          <a:xfrm>
            <a:off x="461682" y="990600"/>
            <a:ext cx="8229600" cy="4655121"/>
          </a:xfrm>
        </p:spPr>
        <p:txBody>
          <a:bodyPr>
            <a:spAutoFit/>
          </a:bodyPr>
          <a:lstStyle/>
          <a:p>
            <a:r>
              <a:rPr lang="en-US" sz="2400" dirty="0"/>
              <a:t>Correcting Bearing Clearance</a:t>
            </a:r>
          </a:p>
          <a:p>
            <a:pPr lvl="1"/>
            <a:r>
              <a:rPr lang="en-US" sz="2400" dirty="0"/>
              <a:t>The oil clearance can be reduced by 0.001 inch by replacing both the bearing shells with bearing shells that are 0.001 inch undersize.</a:t>
            </a:r>
          </a:p>
          <a:p>
            <a:pPr lvl="1"/>
            <a:r>
              <a:rPr lang="en-US" sz="2400" dirty="0"/>
              <a:t>The clearance can be reduced by 0.0005 inch by replacing only one of the bearing shells with a bearing shell that is 0.001 inch smaller.</a:t>
            </a:r>
          </a:p>
          <a:p>
            <a:r>
              <a:rPr lang="en-US" sz="2400" dirty="0"/>
              <a:t>Lip Seal Installation</a:t>
            </a:r>
          </a:p>
          <a:p>
            <a:pPr lvl="1"/>
            <a:r>
              <a:rPr lang="en-US" sz="2400" dirty="0"/>
              <a:t>The lip of the seal should be well lubricated before the shaft and cap are installed.</a:t>
            </a:r>
          </a:p>
          <a:p>
            <a:pPr lvl="1"/>
            <a:r>
              <a:rPr lang="en-US" sz="2400" dirty="0"/>
              <a:t>Check manufacturer’s recommendations on sealant. </a:t>
            </a:r>
          </a:p>
        </p:txBody>
      </p:sp>
    </p:spTree>
    <p:extLst>
      <p:ext uri="{BB962C8B-B14F-4D97-AF65-F5344CB8AC3E}">
        <p14:creationId xmlns:p14="http://schemas.microsoft.com/office/powerpoint/2010/main" val="387950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945"/>
            <a:ext cx="8229600" cy="646331"/>
          </a:xfrm>
        </p:spPr>
        <p:txBody>
          <a:bodyPr>
            <a:spAutoFit/>
          </a:bodyPr>
          <a:lstStyle/>
          <a:p>
            <a:r>
              <a:rPr lang="en-IN" dirty="0"/>
              <a:t>Final Short Block  Assembly </a:t>
            </a:r>
            <a:r>
              <a:rPr lang="en-IN" sz="2800" dirty="0"/>
              <a:t>(4 of 5)</a:t>
            </a:r>
            <a:endParaRPr lang="en-US" sz="1600" dirty="0"/>
          </a:p>
        </p:txBody>
      </p:sp>
      <p:sp>
        <p:nvSpPr>
          <p:cNvPr id="4" name="Content Placeholder 3"/>
          <p:cNvSpPr>
            <a:spLocks noGrp="1"/>
          </p:cNvSpPr>
          <p:nvPr>
            <p:ph idx="1"/>
          </p:nvPr>
        </p:nvSpPr>
        <p:spPr>
          <a:xfrm>
            <a:off x="457200" y="1136079"/>
            <a:ext cx="8229600" cy="4362733"/>
          </a:xfrm>
        </p:spPr>
        <p:txBody>
          <a:bodyPr>
            <a:spAutoFit/>
          </a:bodyPr>
          <a:lstStyle/>
          <a:p>
            <a:r>
              <a:rPr lang="en-US" sz="2400" dirty="0"/>
              <a:t>Rope Seal Installation</a:t>
            </a:r>
          </a:p>
          <a:p>
            <a:pPr lvl="1"/>
            <a:r>
              <a:rPr lang="en-US" sz="2400" dirty="0"/>
              <a:t>Rope-type oil seals must be compressed tightly into the groove so that no oil can leak behind them.</a:t>
            </a:r>
          </a:p>
          <a:p>
            <a:pPr lvl="1"/>
            <a:r>
              <a:rPr lang="en-US" sz="2400" dirty="0"/>
              <a:t>Special care used when trimming excess rope </a:t>
            </a:r>
          </a:p>
          <a:p>
            <a:r>
              <a:rPr lang="en-US" sz="2400" dirty="0"/>
              <a:t>Crankshaft Installation</a:t>
            </a:r>
          </a:p>
          <a:p>
            <a:pPr lvl="1"/>
            <a:r>
              <a:rPr lang="en-US" sz="2400" dirty="0"/>
              <a:t>Crankshaft should be carefully placed in the bearings to avoid damage to the thrust bearing surfaces.</a:t>
            </a:r>
          </a:p>
          <a:p>
            <a:pPr lvl="1"/>
            <a:r>
              <a:rPr lang="en-US" sz="2400" dirty="0"/>
              <a:t>Main bearing cap bolts tightened finger tight, and the crankshaft is rotated. </a:t>
            </a:r>
          </a:p>
          <a:p>
            <a:pPr lvl="1"/>
            <a:r>
              <a:rPr lang="en-US" sz="2400" dirty="0"/>
              <a:t>Should rotate freely.</a:t>
            </a:r>
          </a:p>
        </p:txBody>
      </p:sp>
    </p:spTree>
    <p:extLst>
      <p:ext uri="{BB962C8B-B14F-4D97-AF65-F5344CB8AC3E}">
        <p14:creationId xmlns:p14="http://schemas.microsoft.com/office/powerpoint/2010/main" val="271700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685"/>
            <a:ext cx="8229600" cy="646331"/>
          </a:xfrm>
        </p:spPr>
        <p:txBody>
          <a:bodyPr>
            <a:spAutoFit/>
          </a:bodyPr>
          <a:lstStyle/>
          <a:p>
            <a:r>
              <a:rPr lang="en-IN" dirty="0"/>
              <a:t>Final Short Block  Assembly </a:t>
            </a:r>
            <a:r>
              <a:rPr lang="en-IN" sz="2800" dirty="0"/>
              <a:t>(5 of 5)</a:t>
            </a:r>
            <a:endParaRPr lang="en-US" sz="1600" dirty="0"/>
          </a:p>
        </p:txBody>
      </p:sp>
      <p:sp>
        <p:nvSpPr>
          <p:cNvPr id="4" name="Content Placeholder 3"/>
          <p:cNvSpPr>
            <a:spLocks noGrp="1"/>
          </p:cNvSpPr>
          <p:nvPr>
            <p:ph idx="1"/>
          </p:nvPr>
        </p:nvSpPr>
        <p:spPr>
          <a:xfrm>
            <a:off x="457200" y="990600"/>
            <a:ext cx="8229600" cy="3100849"/>
          </a:xfrm>
        </p:spPr>
        <p:txBody>
          <a:bodyPr>
            <a:spAutoFit/>
          </a:bodyPr>
          <a:lstStyle/>
          <a:p>
            <a:r>
              <a:rPr lang="en-US" sz="2400" dirty="0"/>
              <a:t>Thrust Bearing Clearance</a:t>
            </a:r>
          </a:p>
          <a:p>
            <a:pPr lvl="1"/>
            <a:r>
              <a:rPr lang="en-US" sz="2400" dirty="0"/>
              <a:t>Pry crankshaft forward and rearward to align cap half of the thrust bearing with the block saddle half.</a:t>
            </a:r>
          </a:p>
          <a:p>
            <a:pPr lvl="1"/>
            <a:r>
              <a:rPr lang="en-US" sz="2400" dirty="0"/>
              <a:t>Clearance measured with dial indicator or feeler gauge</a:t>
            </a:r>
          </a:p>
          <a:p>
            <a:r>
              <a:rPr lang="en-US" sz="2400" dirty="0"/>
              <a:t>Main Bearing Tightening Sequence</a:t>
            </a:r>
          </a:p>
          <a:p>
            <a:pPr lvl="1"/>
            <a:r>
              <a:rPr lang="en-US" sz="2400" dirty="0"/>
              <a:t>Tighten the main bearing caps to the specified assembly torque, and in the specified sequence.</a:t>
            </a:r>
          </a:p>
        </p:txBody>
      </p:sp>
    </p:spTree>
    <p:extLst>
      <p:ext uri="{BB962C8B-B14F-4D97-AF65-F5344CB8AC3E}">
        <p14:creationId xmlns:p14="http://schemas.microsoft.com/office/powerpoint/2010/main" val="1418412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34.10 Clean Cylinders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4913" y="990600"/>
            <a:ext cx="4941887" cy="399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21976"/>
            <a:ext cx="2782784" cy="4154040"/>
          </a:xfrm>
        </p:spPr>
        <p:txBody>
          <a:bodyPr/>
          <a:lstStyle/>
          <a:p>
            <a:r>
              <a:rPr lang="en-US" sz="2400" dirty="0"/>
              <a:t>best way to thoroughly clean cylinders is to use soap (detergent), water, and a large washing brush. This method floats the machining particles out of the block and washes them away</a:t>
            </a:r>
          </a:p>
        </p:txBody>
      </p:sp>
    </p:spTree>
    <p:extLst>
      <p:ext uri="{BB962C8B-B14F-4D97-AF65-F5344CB8AC3E}">
        <p14:creationId xmlns:p14="http://schemas.microsoft.com/office/powerpoint/2010/main" val="4271411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34.11 Cleaning Galleries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476974" cy="47294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938992"/>
          </a:xfrm>
        </p:spPr>
        <p:txBody>
          <a:bodyPr/>
          <a:lstStyle/>
          <a:p>
            <a:r>
              <a:rPr lang="en-US" sz="2400" dirty="0"/>
              <a:t>All oil galleries should be cleaned using soap (detergent), water, and a long oil gallery cleaning brush</a:t>
            </a:r>
          </a:p>
        </p:txBody>
      </p:sp>
    </p:spTree>
    <p:extLst>
      <p:ext uri="{BB962C8B-B14F-4D97-AF65-F5344CB8AC3E}">
        <p14:creationId xmlns:p14="http://schemas.microsoft.com/office/powerpoint/2010/main" val="3500527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34.12 Cup Plugs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0844" y="995979"/>
            <a:ext cx="4345956"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03151"/>
            <a:ext cx="3525734" cy="2308324"/>
          </a:xfrm>
        </p:spPr>
        <p:txBody>
          <a:bodyPr/>
          <a:lstStyle/>
          <a:p>
            <a:r>
              <a:rPr lang="en-US" sz="2400" dirty="0"/>
              <a:t>This engine uses many cup plugs to block off coolant and oil passages, as well as a large plug over the end of the camshaft bore</a:t>
            </a:r>
          </a:p>
        </p:txBody>
      </p:sp>
    </p:spTree>
    <p:extLst>
      <p:ext uri="{BB962C8B-B14F-4D97-AF65-F5344CB8AC3E}">
        <p14:creationId xmlns:p14="http://schemas.microsoft.com/office/powerpoint/2010/main" val="227138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34.13 Sealing Cup Plugs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18264"/>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163784" cy="1569660"/>
          </a:xfrm>
        </p:spPr>
        <p:txBody>
          <a:bodyPr/>
          <a:lstStyle/>
          <a:p>
            <a:r>
              <a:rPr lang="en-US" sz="2400" dirty="0"/>
              <a:t>Sealer should be applied to the cup plug before being driven into the block</a:t>
            </a:r>
          </a:p>
        </p:txBody>
      </p:sp>
    </p:spTree>
    <p:extLst>
      <p:ext uri="{BB962C8B-B14F-4D97-AF65-F5344CB8AC3E}">
        <p14:creationId xmlns:p14="http://schemas.microsoft.com/office/powerpoint/2010/main" val="1719287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34.14 Installing Cam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3527" y="990600"/>
            <a:ext cx="6492240" cy="37089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68204" y="4819695"/>
            <a:ext cx="7562887" cy="1477328"/>
          </a:xfrm>
        </p:spPr>
        <p:txBody>
          <a:bodyPr/>
          <a:lstStyle/>
          <a:p>
            <a:r>
              <a:rPr lang="en-US" sz="1800" dirty="0"/>
              <a:t>Screw-type puller being used to install a new cam bearing. Most cam bearings are crush fit. The full round bearing is forced into the cam bearing bore. Most vehicle manufacturers specify that the cam bearings be installed “dry” without lubrication to help prevent them from spinning, which would cause the bearing to block the oil feed hole. </a:t>
            </a:r>
          </a:p>
        </p:txBody>
      </p:sp>
    </p:spTree>
    <p:extLst>
      <p:ext uri="{BB962C8B-B14F-4D97-AF65-F5344CB8AC3E}">
        <p14:creationId xmlns:p14="http://schemas.microsoft.com/office/powerpoint/2010/main" val="3208727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544"/>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25366"/>
            <a:ext cx="8229600" cy="2708434"/>
          </a:xfrm>
        </p:spPr>
        <p:txBody>
          <a:bodyPr>
            <a:spAutoFit/>
          </a:bodyPr>
          <a:lstStyle/>
          <a:p>
            <a:pPr marL="0" indent="0">
              <a:buNone/>
            </a:pPr>
            <a:r>
              <a:rPr lang="en-US" sz="2400" b="1" dirty="0">
                <a:solidFill>
                  <a:schemeClr val="bg2"/>
                </a:solidFill>
              </a:rPr>
              <a:t>34.8 </a:t>
            </a:r>
            <a:r>
              <a:rPr lang="en-US" sz="2400" dirty="0"/>
              <a:t>Explain the cylinder head installation procedure.</a:t>
            </a:r>
          </a:p>
          <a:p>
            <a:pPr marL="0" indent="0">
              <a:buNone/>
            </a:pPr>
            <a:r>
              <a:rPr lang="en-US" sz="2400" b="1" dirty="0">
                <a:solidFill>
                  <a:schemeClr val="bg2"/>
                </a:solidFill>
              </a:rPr>
              <a:t>34.9 </a:t>
            </a:r>
            <a:r>
              <a:rPr lang="en-US" sz="2400" dirty="0"/>
              <a:t>Discuss torque-to-yield head bolts.</a:t>
            </a:r>
          </a:p>
          <a:p>
            <a:pPr marL="0" indent="0">
              <a:buNone/>
            </a:pPr>
            <a:r>
              <a:rPr lang="en-US" sz="2400" b="1" dirty="0">
                <a:solidFill>
                  <a:schemeClr val="bg2"/>
                </a:solidFill>
              </a:rPr>
              <a:t>3410 </a:t>
            </a:r>
            <a:r>
              <a:rPr lang="en-US" sz="2400" dirty="0"/>
              <a:t>Explain valve train assembly.</a:t>
            </a:r>
          </a:p>
          <a:p>
            <a:pPr marL="0" indent="0">
              <a:buNone/>
            </a:pPr>
            <a:r>
              <a:rPr lang="en-US" sz="2400" b="1" dirty="0">
                <a:solidFill>
                  <a:schemeClr val="bg2"/>
                </a:solidFill>
              </a:rPr>
              <a:t>34.11 </a:t>
            </a:r>
            <a:r>
              <a:rPr lang="en-US" sz="2400" dirty="0"/>
              <a:t>Explain final assembly of an engine.</a:t>
            </a:r>
          </a:p>
          <a:p>
            <a:pPr marL="0" indent="0">
              <a:buNone/>
            </a:pPr>
            <a:r>
              <a:rPr lang="en-US" sz="2400" b="1" dirty="0">
                <a:solidFill>
                  <a:schemeClr val="bg2"/>
                </a:solidFill>
              </a:rPr>
              <a:t>34.12 </a:t>
            </a:r>
            <a:r>
              <a:rPr lang="en-US" sz="2400" dirty="0"/>
              <a:t>Explain dynamometer testing</a:t>
            </a:r>
            <a:r>
              <a:rPr lang="en-US" sz="2400" b="1" dirty="0">
                <a:solidFill>
                  <a:schemeClr val="bg2"/>
                </a:solidFill>
              </a:rPr>
              <a:t>.</a:t>
            </a:r>
          </a:p>
        </p:txBody>
      </p:sp>
    </p:spTree>
    <p:extLst>
      <p:ext uri="{BB962C8B-B14F-4D97-AF65-F5344CB8AC3E}">
        <p14:creationId xmlns:p14="http://schemas.microsoft.com/office/powerpoint/2010/main" val="2071259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0"/>
            <a:ext cx="8089829" cy="480060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7392"/>
            <a:ext cx="8229600" cy="1059647"/>
          </a:xfrm>
        </p:spPr>
        <p:txBody>
          <a:bodyPr/>
          <a:lstStyle/>
          <a:p>
            <a:r>
              <a:rPr lang="en-US" dirty="0"/>
              <a:t>Frequently Asked Question: What Causes Premature Bearing Failure?</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2436761"/>
            <a:ext cx="7696200" cy="3669209"/>
          </a:xfrm>
        </p:spPr>
        <p:txBody>
          <a:bodyPr/>
          <a:lstStyle/>
          <a:p>
            <a:r>
              <a:rPr lang="en-US" sz="1800" b="1" dirty="0"/>
              <a:t>What Causes Premature Bearing Failure? </a:t>
            </a:r>
            <a:r>
              <a:rPr lang="en-US" sz="1800" dirty="0"/>
              <a:t>According to a major manufacturer of engine bearings, the major causes of premature (shortly after  installation) bearing failure include the following:</a:t>
            </a:r>
          </a:p>
          <a:p>
            <a:pPr lvl="1"/>
            <a:r>
              <a:rPr lang="en-US" sz="1800" dirty="0"/>
              <a:t>Dirt (45%)</a:t>
            </a:r>
          </a:p>
          <a:p>
            <a:pPr lvl="1"/>
            <a:r>
              <a:rPr lang="en-US" sz="1800" dirty="0"/>
              <a:t>Misassembly (13%)</a:t>
            </a:r>
          </a:p>
          <a:p>
            <a:pPr lvl="1"/>
            <a:r>
              <a:rPr lang="en-US" sz="1800" dirty="0"/>
              <a:t>Misalignment (13%) Lack of lubrication (11%)</a:t>
            </a:r>
          </a:p>
          <a:p>
            <a:pPr lvl="1"/>
            <a:r>
              <a:rPr lang="en-US" sz="1800" dirty="0"/>
              <a:t>Overloading or lugging (10%) Corrosion (4%)</a:t>
            </a:r>
          </a:p>
          <a:p>
            <a:pPr lvl="1"/>
            <a:r>
              <a:rPr lang="en-US" sz="1800" dirty="0"/>
              <a:t>Other (4%)</a:t>
            </a:r>
          </a:p>
          <a:p>
            <a:r>
              <a:rPr lang="en-US" sz="1800" dirty="0"/>
              <a:t>Many cases of premature bearing failure result from combination of several of these items.  To prevent bearing failure, keep everything as clean as possible.</a:t>
            </a:r>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71525" y="1600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83394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34.15 Main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968061" cy="44359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990600"/>
            <a:ext cx="3525734" cy="4893647"/>
          </a:xfrm>
        </p:spPr>
        <p:txBody>
          <a:bodyPr/>
          <a:lstStyle/>
          <a:p>
            <a:r>
              <a:rPr lang="en-US" sz="2400" dirty="0"/>
              <a:t>Typical main bearing set. Note that the upper halves are grooved for better oil flow and the lower halves are plain for better load support. This bearing set uses the center main bearing for thrust control. Notice that the upper bearing set has the holes for oil, whereas the lower set does not</a:t>
            </a:r>
          </a:p>
        </p:txBody>
      </p:sp>
    </p:spTree>
    <p:extLst>
      <p:ext uri="{BB962C8B-B14F-4D97-AF65-F5344CB8AC3E}">
        <p14:creationId xmlns:p14="http://schemas.microsoft.com/office/powerpoint/2010/main" val="2316970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34.16 Plastigage®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831724" cy="53504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9948" y="990600"/>
            <a:ext cx="3525734" cy="4893647"/>
          </a:xfrm>
        </p:spPr>
        <p:txBody>
          <a:bodyPr/>
          <a:lstStyle/>
          <a:p>
            <a:r>
              <a:rPr lang="en-US" sz="2400" dirty="0"/>
              <a:t>Width of plastic gauging strip determines oil clearance of the main bearing. An alternate method of determining oil clearance includes careful measurement of the crankshaft journal and bearings after they are installed. The main housing bore caps are torqued to specifications</a:t>
            </a:r>
          </a:p>
        </p:txBody>
      </p:sp>
    </p:spTree>
    <p:extLst>
      <p:ext uri="{BB962C8B-B14F-4D97-AF65-F5344CB8AC3E}">
        <p14:creationId xmlns:p14="http://schemas.microsoft.com/office/powerpoint/2010/main" val="2231882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34.17 Rear Main Seal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52600" y="990600"/>
            <a:ext cx="5638800" cy="39372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953000"/>
            <a:ext cx="7391400" cy="1200329"/>
          </a:xfrm>
        </p:spPr>
        <p:txBody>
          <a:bodyPr/>
          <a:lstStyle/>
          <a:p>
            <a:r>
              <a:rPr lang="en-US" sz="2400" dirty="0"/>
              <a:t>Lip-type rear main bearing seal in place in the rear main bearing cap. The lip should always be pointing toward the inside of the engine</a:t>
            </a:r>
          </a:p>
        </p:txBody>
      </p:sp>
    </p:spTree>
    <p:extLst>
      <p:ext uri="{BB962C8B-B14F-4D97-AF65-F5344CB8AC3E}">
        <p14:creationId xmlns:p14="http://schemas.microsoft.com/office/powerpoint/2010/main" val="2782366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34.18 Seal Installer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4396" y="1031146"/>
            <a:ext cx="4826470" cy="45314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2173" y="1031146"/>
            <a:ext cx="2929227" cy="2169254"/>
          </a:xfrm>
        </p:spPr>
        <p:txBody>
          <a:bodyPr/>
          <a:lstStyle/>
          <a:p>
            <a:r>
              <a:rPr lang="en-US" sz="2400" dirty="0"/>
              <a:t>Always use the proper driver to install a main seal. Never pound directly on the seal</a:t>
            </a:r>
          </a:p>
        </p:txBody>
      </p:sp>
    </p:spTree>
    <p:extLst>
      <p:ext uri="{BB962C8B-B14F-4D97-AF65-F5344CB8AC3E}">
        <p14:creationId xmlns:p14="http://schemas.microsoft.com/office/powerpoint/2010/main" val="4197434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Seal Driver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eal_driver">
            <a:hlinkClick r:id="" action="ppaction://media"/>
            <a:extLst>
              <a:ext uri="{FF2B5EF4-FFF2-40B4-BE49-F238E27FC236}">
                <a16:creationId xmlns:a16="http://schemas.microsoft.com/office/drawing/2014/main" id="{4D7C6A35-9BD5-82DA-B8F5-6186D77E38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556" y="1088313"/>
            <a:ext cx="8718044" cy="4903900"/>
          </a:xfrm>
          <a:prstGeom prst="rect">
            <a:avLst/>
          </a:prstGeom>
        </p:spPr>
      </p:pic>
    </p:spTree>
    <p:extLst>
      <p:ext uri="{BB962C8B-B14F-4D97-AF65-F5344CB8AC3E}">
        <p14:creationId xmlns:p14="http://schemas.microsoft.com/office/powerpoint/2010/main" val="120225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34.19 Seal Retainer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295475" cy="42843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6378" y="1011704"/>
            <a:ext cx="2828822" cy="2264896"/>
          </a:xfrm>
        </p:spPr>
        <p:txBody>
          <a:bodyPr/>
          <a:lstStyle/>
          <a:p>
            <a:r>
              <a:rPr lang="en-US" sz="2400" dirty="0"/>
              <a:t>The rear seal for this engine mounts to a retainer plate. The retainer is then bolted to the engine block</a:t>
            </a:r>
          </a:p>
        </p:txBody>
      </p:sp>
    </p:spTree>
    <p:extLst>
      <p:ext uri="{BB962C8B-B14F-4D97-AF65-F5344CB8AC3E}">
        <p14:creationId xmlns:p14="http://schemas.microsoft.com/office/powerpoint/2010/main" val="682839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34.20 Rope-Type Seals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09426"/>
            <a:ext cx="4117280" cy="50674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13908"/>
            <a:ext cx="3525734" cy="1569660"/>
          </a:xfrm>
        </p:spPr>
        <p:txBody>
          <a:bodyPr/>
          <a:lstStyle/>
          <a:p>
            <a:r>
              <a:rPr lang="en-US" sz="2400" dirty="0"/>
              <a:t>Many engine builders prefer to stagger the parting lines of a rope-type seal</a:t>
            </a:r>
          </a:p>
        </p:txBody>
      </p:sp>
    </p:spTree>
    <p:extLst>
      <p:ext uri="{BB962C8B-B14F-4D97-AF65-F5344CB8AC3E}">
        <p14:creationId xmlns:p14="http://schemas.microsoft.com/office/powerpoint/2010/main" val="2472085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34.21 Crankshaft Endplay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72201"/>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6362" y="1009631"/>
            <a:ext cx="3525734" cy="3416320"/>
          </a:xfrm>
        </p:spPr>
        <p:txBody>
          <a:bodyPr/>
          <a:lstStyle/>
          <a:p>
            <a:r>
              <a:rPr lang="en-US" sz="2400" dirty="0"/>
              <a:t>A dial indicator is being used to check the crankshaft end play, known as thrust bearing clearance. Always follow the manufacturer’s recommended testing procedures</a:t>
            </a:r>
          </a:p>
        </p:txBody>
      </p:sp>
    </p:spTree>
    <p:extLst>
      <p:ext uri="{BB962C8B-B14F-4D97-AF65-F5344CB8AC3E}">
        <p14:creationId xmlns:p14="http://schemas.microsoft.com/office/powerpoint/2010/main" val="2967089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34.22 Thrust Bearing Insert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7768" y="995082"/>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2312" y="990600"/>
            <a:ext cx="3525734" cy="1569660"/>
          </a:xfrm>
        </p:spPr>
        <p:txBody>
          <a:bodyPr/>
          <a:lstStyle/>
          <a:p>
            <a:r>
              <a:rPr lang="en-US" sz="2400" dirty="0"/>
              <a:t>A thrust bearing insert being installed before the crankshaft is installed</a:t>
            </a:r>
          </a:p>
        </p:txBody>
      </p:sp>
    </p:spTree>
    <p:extLst>
      <p:ext uri="{BB962C8B-B14F-4D97-AF65-F5344CB8AC3E}">
        <p14:creationId xmlns:p14="http://schemas.microsoft.com/office/powerpoint/2010/main" val="832871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Details, Details, Details</a:t>
            </a:r>
            <a:endParaRPr lang="en-US" sz="2800" dirty="0"/>
          </a:p>
        </p:txBody>
      </p:sp>
      <p:sp>
        <p:nvSpPr>
          <p:cNvPr id="4" name="Content Placeholder 3"/>
          <p:cNvSpPr>
            <a:spLocks noGrp="1"/>
          </p:cNvSpPr>
          <p:nvPr>
            <p:ph idx="1"/>
          </p:nvPr>
        </p:nvSpPr>
        <p:spPr>
          <a:xfrm>
            <a:off x="457200" y="917674"/>
            <a:ext cx="8229600" cy="3197126"/>
          </a:xfrm>
        </p:spPr>
        <p:txBody>
          <a:bodyPr>
            <a:noAutofit/>
          </a:bodyPr>
          <a:lstStyle/>
          <a:p>
            <a:r>
              <a:rPr lang="en-US" sz="2400" dirty="0"/>
              <a:t>Successful engine assembly depends on getting all of the details right.</a:t>
            </a:r>
          </a:p>
          <a:p>
            <a:r>
              <a:rPr lang="en-US" sz="2400" b="1" dirty="0"/>
              <a:t>Read</a:t>
            </a:r>
            <a:r>
              <a:rPr lang="en-US" sz="2400" dirty="0"/>
              <a:t>. Read all instructions that are included with all new parts and gaskets.</a:t>
            </a:r>
          </a:p>
          <a:p>
            <a:r>
              <a:rPr lang="en-US" sz="2400" b="1" dirty="0"/>
              <a:t>Understand</a:t>
            </a:r>
            <a:r>
              <a:rPr lang="en-US" sz="2400" dirty="0"/>
              <a:t>. Be sure to fully understand everything that is stated in the instructions.</a:t>
            </a:r>
          </a:p>
          <a:p>
            <a:r>
              <a:rPr lang="en-US" sz="2400" b="1" dirty="0"/>
              <a:t>Follow</a:t>
            </a:r>
            <a:r>
              <a:rPr lang="en-US" sz="2400" dirty="0"/>
              <a:t>. Be sure to follow all of the instructions.</a:t>
            </a:r>
            <a:endParaRPr lang="en-US" sz="2400" dirty="0">
              <a:solidFill>
                <a:srgbClr val="0000FF"/>
              </a:solidFill>
            </a:endParaRPr>
          </a:p>
        </p:txBody>
      </p:sp>
    </p:spTree>
    <p:extLst>
      <p:ext uri="{BB962C8B-B14F-4D97-AF65-F5344CB8AC3E}">
        <p14:creationId xmlns:p14="http://schemas.microsoft.com/office/powerpoint/2010/main" val="830673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353"/>
            <a:ext cx="8229600" cy="646331"/>
          </a:xfrm>
        </p:spPr>
        <p:txBody>
          <a:bodyPr>
            <a:spAutoFit/>
          </a:bodyPr>
          <a:lstStyle/>
          <a:p>
            <a:r>
              <a:rPr lang="en-IN" dirty="0"/>
              <a:t>Installing the Camshaft</a:t>
            </a:r>
            <a:endParaRPr lang="en-US" sz="1600" dirty="0"/>
          </a:p>
        </p:txBody>
      </p:sp>
      <p:sp>
        <p:nvSpPr>
          <p:cNvPr id="4" name="Content Placeholder 3"/>
          <p:cNvSpPr>
            <a:spLocks noGrp="1"/>
          </p:cNvSpPr>
          <p:nvPr>
            <p:ph idx="1"/>
          </p:nvPr>
        </p:nvSpPr>
        <p:spPr>
          <a:xfrm>
            <a:off x="457200" y="1014805"/>
            <a:ext cx="8229600" cy="3916457"/>
          </a:xfrm>
        </p:spPr>
        <p:txBody>
          <a:bodyPr>
            <a:spAutoFit/>
          </a:bodyPr>
          <a:lstStyle/>
          <a:p>
            <a:r>
              <a:rPr lang="en-US" sz="2400" dirty="0"/>
              <a:t>Prelubrication</a:t>
            </a:r>
          </a:p>
          <a:p>
            <a:pPr lvl="1"/>
            <a:r>
              <a:rPr lang="en-US" sz="2400" dirty="0"/>
              <a:t>When camshaft is installed</a:t>
            </a:r>
          </a:p>
          <a:p>
            <a:pPr lvl="1"/>
            <a:r>
              <a:rPr lang="en-US" sz="2400" dirty="0"/>
              <a:t>Lobes must be coated with a special lubricant that contains molydisulfide.</a:t>
            </a:r>
          </a:p>
          <a:p>
            <a:r>
              <a:rPr lang="en-US" sz="2400" dirty="0"/>
              <a:t>Camshaft Precautions</a:t>
            </a:r>
          </a:p>
          <a:p>
            <a:pPr lvl="1"/>
            <a:r>
              <a:rPr lang="en-US" sz="2400" dirty="0"/>
              <a:t>When installing a new camshaft, always install new valve lifters (tappets).</a:t>
            </a:r>
          </a:p>
          <a:p>
            <a:pPr lvl="1"/>
            <a:r>
              <a:rPr lang="en-US" sz="2400" dirty="0"/>
              <a:t>Never use a hydraulic lifter camshaft with solid lifters or hydraulic lifters with a solid lifter camshaft.</a:t>
            </a:r>
          </a:p>
        </p:txBody>
      </p:sp>
    </p:spTree>
    <p:extLst>
      <p:ext uri="{BB962C8B-B14F-4D97-AF65-F5344CB8AC3E}">
        <p14:creationId xmlns:p14="http://schemas.microsoft.com/office/powerpoint/2010/main" val="925015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34.23 Installing Camshaft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7350" y="1055061"/>
            <a:ext cx="4484688" cy="36255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1896" y="990600"/>
            <a:ext cx="3525734" cy="2677656"/>
          </a:xfrm>
        </p:spPr>
        <p:txBody>
          <a:bodyPr/>
          <a:lstStyle/>
          <a:p>
            <a:r>
              <a:rPr lang="en-US" sz="2400" dirty="0"/>
              <a:t>Installing a camshaft is easier if the engine is vertical so gravity can help, and this method reduces the possibility of damaging the cam bearings</a:t>
            </a:r>
          </a:p>
        </p:txBody>
      </p:sp>
    </p:spTree>
    <p:extLst>
      <p:ext uri="{BB962C8B-B14F-4D97-AF65-F5344CB8AC3E}">
        <p14:creationId xmlns:p14="http://schemas.microsoft.com/office/powerpoint/2010/main" val="3399266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34.24 ZDDP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0800" y="979329"/>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9948" y="1066800"/>
            <a:ext cx="3525734" cy="3416320"/>
          </a:xfrm>
        </p:spPr>
        <p:txBody>
          <a:bodyPr/>
          <a:lstStyle/>
          <a:p>
            <a:r>
              <a:rPr lang="en-US" sz="2400" dirty="0"/>
              <a:t>A commercial additive designed to protect a flat bottom lifter camshaft used in older vehicles when using newer oils that do not have enough ZDDP to protect the camshaft and lifters</a:t>
            </a:r>
          </a:p>
        </p:txBody>
      </p:sp>
    </p:spTree>
    <p:extLst>
      <p:ext uri="{BB962C8B-B14F-4D97-AF65-F5344CB8AC3E}">
        <p14:creationId xmlns:p14="http://schemas.microsoft.com/office/powerpoint/2010/main" val="773068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1461"/>
            <a:ext cx="8229600" cy="646331"/>
          </a:xfrm>
        </p:spPr>
        <p:txBody>
          <a:bodyPr>
            <a:spAutoFit/>
          </a:bodyPr>
          <a:lstStyle/>
          <a:p>
            <a:r>
              <a:rPr lang="en-US" dirty="0"/>
              <a:t>Piston/Rod Installation </a:t>
            </a:r>
            <a:r>
              <a:rPr lang="en-US" sz="2800" dirty="0"/>
              <a:t>(1 of 4)</a:t>
            </a:r>
            <a:endParaRPr lang="en-US" sz="1200" dirty="0"/>
          </a:p>
        </p:txBody>
      </p:sp>
      <p:sp>
        <p:nvSpPr>
          <p:cNvPr id="4" name="Content Placeholder 3"/>
          <p:cNvSpPr>
            <a:spLocks noGrp="1"/>
          </p:cNvSpPr>
          <p:nvPr>
            <p:ph idx="1"/>
          </p:nvPr>
        </p:nvSpPr>
        <p:spPr>
          <a:xfrm>
            <a:off x="457200" y="1096595"/>
            <a:ext cx="8229600" cy="1723549"/>
          </a:xfrm>
        </p:spPr>
        <p:txBody>
          <a:bodyPr>
            <a:spAutoFit/>
          </a:bodyPr>
          <a:lstStyle/>
          <a:p>
            <a:r>
              <a:rPr lang="en-US" sz="2400" dirty="0"/>
              <a:t>Checking Piston Rings</a:t>
            </a:r>
          </a:p>
          <a:p>
            <a:pPr lvl="1"/>
            <a:r>
              <a:rPr lang="en-US" sz="2400" dirty="0"/>
              <a:t>Before installing the piston assemblies</a:t>
            </a:r>
          </a:p>
          <a:p>
            <a:pPr lvl="1"/>
            <a:r>
              <a:rPr lang="en-US" sz="2400" dirty="0"/>
              <a:t>All piston rings should be checked for proper side clearance and ring gap.</a:t>
            </a:r>
          </a:p>
        </p:txBody>
      </p:sp>
    </p:spTree>
    <p:extLst>
      <p:ext uri="{BB962C8B-B14F-4D97-AF65-F5344CB8AC3E}">
        <p14:creationId xmlns:p14="http://schemas.microsoft.com/office/powerpoint/2010/main" val="3876160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5761"/>
            <a:ext cx="8229600" cy="646331"/>
          </a:xfrm>
        </p:spPr>
        <p:txBody>
          <a:bodyPr>
            <a:spAutoFit/>
          </a:bodyPr>
          <a:lstStyle/>
          <a:p>
            <a:r>
              <a:rPr lang="en-US" dirty="0"/>
              <a:t>Piston/Rod Installation </a:t>
            </a:r>
            <a:r>
              <a:rPr lang="en-US" sz="2800" dirty="0"/>
              <a:t>(2 of 4)</a:t>
            </a:r>
            <a:endParaRPr lang="en-US" sz="1200" dirty="0"/>
          </a:p>
        </p:txBody>
      </p:sp>
      <p:sp>
        <p:nvSpPr>
          <p:cNvPr id="4" name="Content Placeholder 3"/>
          <p:cNvSpPr>
            <a:spLocks noGrp="1"/>
          </p:cNvSpPr>
          <p:nvPr>
            <p:ph idx="1"/>
          </p:nvPr>
        </p:nvSpPr>
        <p:spPr>
          <a:xfrm>
            <a:off x="457200" y="1090895"/>
            <a:ext cx="8229600" cy="3023905"/>
          </a:xfrm>
        </p:spPr>
        <p:txBody>
          <a:bodyPr>
            <a:spAutoFit/>
          </a:bodyPr>
          <a:lstStyle/>
          <a:p>
            <a:r>
              <a:rPr lang="en-US" sz="2400" dirty="0"/>
              <a:t>Piston Markings</a:t>
            </a:r>
          </a:p>
          <a:p>
            <a:pPr lvl="1"/>
            <a:r>
              <a:rPr lang="en-US" sz="2400" dirty="0"/>
              <a:t>Care must be taken to ensure that the pistons and rods are in the correct cylinder and facing the correct direction.</a:t>
            </a:r>
          </a:p>
          <a:p>
            <a:r>
              <a:rPr lang="en-US" sz="2400" dirty="0"/>
              <a:t>Connecting Rod Bearing Clearance</a:t>
            </a:r>
          </a:p>
          <a:p>
            <a:pPr lvl="1"/>
            <a:r>
              <a:rPr lang="en-US" sz="2400" dirty="0"/>
              <a:t>Use Plastigage® following the same procedure discussed for main bearing clearance.</a:t>
            </a:r>
          </a:p>
        </p:txBody>
      </p:sp>
    </p:spTree>
    <p:extLst>
      <p:ext uri="{BB962C8B-B14F-4D97-AF65-F5344CB8AC3E}">
        <p14:creationId xmlns:p14="http://schemas.microsoft.com/office/powerpoint/2010/main" val="360268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473"/>
            <a:ext cx="8229600" cy="646331"/>
          </a:xfrm>
        </p:spPr>
        <p:txBody>
          <a:bodyPr>
            <a:spAutoFit/>
          </a:bodyPr>
          <a:lstStyle/>
          <a:p>
            <a:r>
              <a:rPr lang="en-US" dirty="0"/>
              <a:t>Piston/Rod Installation </a:t>
            </a:r>
            <a:r>
              <a:rPr lang="en-US" sz="2800" dirty="0"/>
              <a:t>(3 of 4)</a:t>
            </a:r>
            <a:endParaRPr lang="en-US" sz="1200" dirty="0"/>
          </a:p>
        </p:txBody>
      </p:sp>
      <p:sp>
        <p:nvSpPr>
          <p:cNvPr id="4" name="Content Placeholder 3"/>
          <p:cNvSpPr>
            <a:spLocks noGrp="1"/>
          </p:cNvSpPr>
          <p:nvPr>
            <p:ph idx="1"/>
          </p:nvPr>
        </p:nvSpPr>
        <p:spPr>
          <a:xfrm>
            <a:off x="457200" y="990600"/>
            <a:ext cx="8229600" cy="4693593"/>
          </a:xfrm>
        </p:spPr>
        <p:txBody>
          <a:bodyPr>
            <a:spAutoFit/>
          </a:bodyPr>
          <a:lstStyle/>
          <a:p>
            <a:r>
              <a:rPr lang="en-US" sz="2400" dirty="0"/>
              <a:t>Piston Installation</a:t>
            </a:r>
          </a:p>
          <a:p>
            <a:pPr lvl="1"/>
            <a:r>
              <a:rPr lang="en-US" sz="2400" dirty="0"/>
              <a:t>Apply coating of clean engine oil to cylinder walls.</a:t>
            </a:r>
          </a:p>
          <a:p>
            <a:pPr lvl="1"/>
            <a:r>
              <a:rPr lang="en-US" sz="2400" dirty="0"/>
              <a:t>Apply oil or assembly lube to rod bearings.</a:t>
            </a:r>
          </a:p>
          <a:p>
            <a:pPr lvl="1"/>
            <a:r>
              <a:rPr lang="en-US" sz="2400" dirty="0"/>
              <a:t>Align piston ring gaps (ring gap stagger) to locations specified in service information.</a:t>
            </a:r>
          </a:p>
          <a:p>
            <a:pPr lvl="1"/>
            <a:r>
              <a:rPr lang="en-US" sz="2400" dirty="0"/>
              <a:t>Using a squirt-type oil can, squirt oil over the rings and the skirt of the piston.</a:t>
            </a:r>
          </a:p>
          <a:p>
            <a:pPr lvl="1"/>
            <a:r>
              <a:rPr lang="en-US" sz="2400" dirty="0"/>
              <a:t>Install ring compressor.</a:t>
            </a:r>
          </a:p>
          <a:p>
            <a:pPr lvl="1"/>
            <a:r>
              <a:rPr lang="en-US" sz="2400" dirty="0"/>
              <a:t>Install protectors over rod bolts.</a:t>
            </a:r>
          </a:p>
          <a:p>
            <a:pPr lvl="1"/>
            <a:r>
              <a:rPr lang="en-US" sz="2400" dirty="0"/>
              <a:t>Carefully install piston into the cylinder until the rod bearing is fully seated on the journal.</a:t>
            </a:r>
          </a:p>
        </p:txBody>
      </p:sp>
    </p:spTree>
    <p:extLst>
      <p:ext uri="{BB962C8B-B14F-4D97-AF65-F5344CB8AC3E}">
        <p14:creationId xmlns:p14="http://schemas.microsoft.com/office/powerpoint/2010/main" val="3940170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Piston/Rod Installation </a:t>
            </a:r>
            <a:r>
              <a:rPr lang="en-US" sz="2800" dirty="0"/>
              <a:t>(4 of 4)</a:t>
            </a:r>
            <a:endParaRPr lang="en-US" sz="1200" dirty="0"/>
          </a:p>
        </p:txBody>
      </p:sp>
      <p:sp>
        <p:nvSpPr>
          <p:cNvPr id="4" name="Content Placeholder 3"/>
          <p:cNvSpPr>
            <a:spLocks noGrp="1"/>
          </p:cNvSpPr>
          <p:nvPr>
            <p:ph idx="1"/>
          </p:nvPr>
        </p:nvSpPr>
        <p:spPr>
          <a:xfrm>
            <a:off x="457200" y="1025562"/>
            <a:ext cx="8229600" cy="3647152"/>
          </a:xfrm>
        </p:spPr>
        <p:txBody>
          <a:bodyPr>
            <a:spAutoFit/>
          </a:bodyPr>
          <a:lstStyle/>
          <a:p>
            <a:r>
              <a:rPr lang="en-US" sz="2400" dirty="0"/>
              <a:t>Connecting Rod Side Clearance</a:t>
            </a:r>
          </a:p>
          <a:p>
            <a:pPr lvl="1"/>
            <a:r>
              <a:rPr lang="en-US" sz="2400" dirty="0"/>
              <a:t>Measured by fitting the correct thickness of feeler gauge between the connecting rod and the crankshaft cheek of the bearing journal.</a:t>
            </a:r>
          </a:p>
          <a:p>
            <a:pPr lvl="1"/>
            <a:r>
              <a:rPr lang="en-US" sz="2400" i="1" dirty="0"/>
              <a:t>If side clearance is too great, </a:t>
            </a:r>
            <a:r>
              <a:rPr lang="en-US" sz="2400" dirty="0"/>
              <a:t>excessive amounts of oil may escape that can cause lower-than-normal oil pressure.</a:t>
            </a:r>
          </a:p>
          <a:p>
            <a:pPr lvl="1"/>
            <a:r>
              <a:rPr lang="en-US" sz="2400" i="1" dirty="0"/>
              <a:t>If side clearance is too small</a:t>
            </a:r>
            <a:r>
              <a:rPr lang="en-US" sz="2400" dirty="0"/>
              <a:t>,</a:t>
            </a:r>
            <a:r>
              <a:rPr lang="en-US" sz="2400" i="1" dirty="0"/>
              <a:t> </a:t>
            </a:r>
            <a:r>
              <a:rPr lang="en-US" sz="2400" dirty="0"/>
              <a:t>there may not be enough room for heat expansion.</a:t>
            </a:r>
          </a:p>
        </p:txBody>
      </p:sp>
    </p:spTree>
    <p:extLst>
      <p:ext uri="{BB962C8B-B14F-4D97-AF65-F5344CB8AC3E}">
        <p14:creationId xmlns:p14="http://schemas.microsoft.com/office/powerpoint/2010/main" val="3542936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34.25 Ring Gap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75765"/>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75765"/>
            <a:ext cx="3525734" cy="830997"/>
          </a:xfrm>
        </p:spPr>
        <p:txBody>
          <a:bodyPr/>
          <a:lstStyle/>
          <a:p>
            <a:r>
              <a:rPr lang="en-US" sz="2400" dirty="0"/>
              <a:t>A feeler gauge is used to check piston ring gap</a:t>
            </a:r>
          </a:p>
        </p:txBody>
      </p:sp>
    </p:spTree>
    <p:extLst>
      <p:ext uri="{BB962C8B-B14F-4D97-AF65-F5344CB8AC3E}">
        <p14:creationId xmlns:p14="http://schemas.microsoft.com/office/powerpoint/2010/main" val="62435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34.26 Piston Position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4941"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990600"/>
            <a:ext cx="3525734" cy="1569660"/>
          </a:xfrm>
        </p:spPr>
        <p:txBody>
          <a:bodyPr/>
          <a:lstStyle/>
          <a:p>
            <a:r>
              <a:rPr lang="en-US" sz="2400" dirty="0"/>
              <a:t>The notch on a piston should always face toward the front of the engine</a:t>
            </a:r>
          </a:p>
        </p:txBody>
      </p:sp>
    </p:spTree>
    <p:extLst>
      <p:ext uri="{BB962C8B-B14F-4D97-AF65-F5344CB8AC3E}">
        <p14:creationId xmlns:p14="http://schemas.microsoft.com/office/powerpoint/2010/main" val="3604603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162" y="255494"/>
            <a:ext cx="8229600" cy="646331"/>
          </a:xfrm>
        </p:spPr>
        <p:txBody>
          <a:bodyPr/>
          <a:lstStyle/>
          <a:p>
            <a:r>
              <a:rPr lang="en-US" dirty="0"/>
              <a:t>Chart 34.2 Ring Gap Chart</a:t>
            </a:r>
          </a:p>
        </p:txBody>
      </p:sp>
      <p:sp>
        <p:nvSpPr>
          <p:cNvPr id="5" name="Content Placeholder 4"/>
          <p:cNvSpPr>
            <a:spLocks noGrp="1"/>
          </p:cNvSpPr>
          <p:nvPr>
            <p:ph sz="quarter" idx="14"/>
          </p:nvPr>
        </p:nvSpPr>
        <p:spPr>
          <a:xfrm>
            <a:off x="457200" y="4724400"/>
            <a:ext cx="8229600" cy="1015663"/>
          </a:xfrm>
        </p:spPr>
        <p:txBody>
          <a:bodyPr/>
          <a:lstStyle/>
          <a:p>
            <a:r>
              <a:rPr lang="en-US" sz="2000" dirty="0"/>
              <a:t>The approximate ring gap based on the size of the bore in inches. Always check service information for the exact specifications for the engine being assembled.</a:t>
            </a:r>
          </a:p>
        </p:txBody>
      </p:sp>
      <p:graphicFrame>
        <p:nvGraphicFramePr>
          <p:cNvPr id="11" name="Table 10"/>
          <p:cNvGraphicFramePr>
            <a:graphicFrameLocks noGrp="1"/>
          </p:cNvGraphicFramePr>
          <p:nvPr>
            <p:extLst>
              <p:ext uri="{D42A27DB-BD31-4B8C-83A1-F6EECF244321}">
                <p14:modId xmlns:p14="http://schemas.microsoft.com/office/powerpoint/2010/main" val="1281372799"/>
              </p:ext>
            </p:extLst>
          </p:nvPr>
        </p:nvGraphicFramePr>
        <p:xfrm>
          <a:off x="1066800" y="1295400"/>
          <a:ext cx="6896100" cy="2744254"/>
        </p:xfrm>
        <a:graphic>
          <a:graphicData uri="http://schemas.openxmlformats.org/drawingml/2006/table">
            <a:tbl>
              <a:tblPr firstRow="1"/>
              <a:tblGrid>
                <a:gridCol w="4157699">
                  <a:extLst>
                    <a:ext uri="{9D8B030D-6E8A-4147-A177-3AD203B41FA5}">
                      <a16:colId xmlns:a16="http://schemas.microsoft.com/office/drawing/2014/main" val="20000"/>
                    </a:ext>
                  </a:extLst>
                </a:gridCol>
                <a:gridCol w="2738401">
                  <a:extLst>
                    <a:ext uri="{9D8B030D-6E8A-4147-A177-3AD203B41FA5}">
                      <a16:colId xmlns:a16="http://schemas.microsoft.com/office/drawing/2014/main" val="20001"/>
                    </a:ext>
                  </a:extLst>
                </a:gridCol>
              </a:tblGrid>
              <a:tr h="914400">
                <a:tc>
                  <a:txBody>
                    <a:bodyPr/>
                    <a:lstStyle/>
                    <a:p>
                      <a:pPr marL="88900" marR="0" eaLnBrk="0" hangingPunct="0">
                        <a:lnSpc>
                          <a:spcPct val="107000"/>
                        </a:lnSpc>
                        <a:spcBef>
                          <a:spcPts val="440"/>
                        </a:spcBef>
                        <a:spcAft>
                          <a:spcPts val="0"/>
                        </a:spcAft>
                      </a:pPr>
                      <a:r>
                        <a:rPr lang="en-US" sz="2400" b="1">
                          <a:solidFill>
                            <a:schemeClr val="bg1"/>
                          </a:solidFill>
                          <a:effectLst/>
                          <a:latin typeface="+mn-lt"/>
                          <a:ea typeface="Calibri" panose="020F0502020204030204" pitchFamily="34" charset="0"/>
                          <a:cs typeface="Times New Roman" panose="02020603050405020304" pitchFamily="18" charset="0"/>
                        </a:rPr>
                        <a:t>PISTON DIAMETER (INCHES)</a:t>
                      </a:r>
                      <a:endParaRPr lang="en-US" sz="360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bg2"/>
                    </a:solidFill>
                  </a:tcPr>
                </a:tc>
                <a:tc>
                  <a:txBody>
                    <a:bodyPr/>
                    <a:lstStyle/>
                    <a:p>
                      <a:pPr marL="302895" marR="0" eaLnBrk="0" hangingPunct="0">
                        <a:lnSpc>
                          <a:spcPct val="107000"/>
                        </a:lnSpc>
                        <a:spcBef>
                          <a:spcPts val="440"/>
                        </a:spcBef>
                        <a:spcAft>
                          <a:spcPts val="0"/>
                        </a:spcAft>
                      </a:pPr>
                      <a:r>
                        <a:rPr lang="en-US" sz="2400" b="1" dirty="0">
                          <a:solidFill>
                            <a:schemeClr val="bg1"/>
                          </a:solidFill>
                          <a:effectLst/>
                          <a:latin typeface="+mn-lt"/>
                          <a:ea typeface="Calibri" panose="020F0502020204030204" pitchFamily="34" charset="0"/>
                          <a:cs typeface="Times New Roman" panose="02020603050405020304" pitchFamily="18" charset="0"/>
                        </a:rPr>
                        <a:t>RING</a:t>
                      </a:r>
                      <a:r>
                        <a:rPr lang="en-US" sz="2400" b="1" spc="-35" dirty="0">
                          <a:solidFill>
                            <a:schemeClr val="bg1"/>
                          </a:solidFill>
                          <a:effectLst/>
                          <a:latin typeface="+mn-lt"/>
                          <a:ea typeface="Calibri" panose="020F0502020204030204" pitchFamily="34" charset="0"/>
                          <a:cs typeface="Times New Roman" panose="02020603050405020304" pitchFamily="18" charset="0"/>
                        </a:rPr>
                        <a:t> </a:t>
                      </a:r>
                      <a:r>
                        <a:rPr lang="en-US" sz="2400" b="1" dirty="0">
                          <a:solidFill>
                            <a:schemeClr val="bg1"/>
                          </a:solidFill>
                          <a:effectLst/>
                          <a:latin typeface="+mn-lt"/>
                          <a:ea typeface="Calibri" panose="020F0502020204030204" pitchFamily="34" charset="0"/>
                          <a:cs typeface="Times New Roman" panose="02020603050405020304" pitchFamily="18" charset="0"/>
                        </a:rPr>
                        <a:t>GAP</a:t>
                      </a:r>
                      <a:r>
                        <a:rPr lang="en-US" sz="2400" b="1" spc="-25" dirty="0">
                          <a:solidFill>
                            <a:schemeClr val="bg1"/>
                          </a:solidFill>
                          <a:effectLst/>
                          <a:latin typeface="+mn-lt"/>
                          <a:ea typeface="Calibri" panose="020F0502020204030204" pitchFamily="34" charset="0"/>
                          <a:cs typeface="Times New Roman" panose="02020603050405020304" pitchFamily="18" charset="0"/>
                        </a:rPr>
                        <a:t> </a:t>
                      </a:r>
                      <a:r>
                        <a:rPr lang="en-US" sz="2400" b="1" dirty="0">
                          <a:solidFill>
                            <a:schemeClr val="bg1"/>
                          </a:solidFill>
                          <a:effectLst/>
                          <a:latin typeface="+mn-lt"/>
                          <a:ea typeface="Calibri" panose="020F0502020204030204" pitchFamily="34" charset="0"/>
                          <a:cs typeface="Times New Roman" panose="02020603050405020304" pitchFamily="18" charset="0"/>
                        </a:rPr>
                        <a:t>(INCHES)</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63717A"/>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59231">
                <a:tc>
                  <a:txBody>
                    <a:bodyPr/>
                    <a:lstStyle/>
                    <a:p>
                      <a:pPr marL="508000" marR="0" eaLnBrk="0" hangingPunct="0">
                        <a:lnSpc>
                          <a:spcPct val="107000"/>
                        </a:lnSpc>
                        <a:spcBef>
                          <a:spcPts val="80"/>
                        </a:spcBef>
                        <a:spcAft>
                          <a:spcPts val="0"/>
                        </a:spcAft>
                      </a:pPr>
                      <a:r>
                        <a:rPr lang="en-US" sz="2400" b="1" dirty="0">
                          <a:solidFill>
                            <a:srgbClr val="231F20"/>
                          </a:solidFill>
                          <a:effectLst/>
                          <a:latin typeface="+mn-lt"/>
                          <a:ea typeface="Calibri" panose="020F0502020204030204" pitchFamily="34" charset="0"/>
                          <a:cs typeface="Gadugi" panose="020B0502040204020203" pitchFamily="34" charset="0"/>
                        </a:rPr>
                        <a:t>2 to 3</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99085" marR="0" eaLnBrk="0" hangingPunct="0">
                        <a:lnSpc>
                          <a:spcPct val="107000"/>
                        </a:lnSpc>
                        <a:spcBef>
                          <a:spcPts val="80"/>
                        </a:spcBef>
                        <a:spcAft>
                          <a:spcPts val="0"/>
                        </a:spcAft>
                      </a:pPr>
                      <a:r>
                        <a:rPr lang="en-US" sz="2400" b="1">
                          <a:solidFill>
                            <a:srgbClr val="231F20"/>
                          </a:solidFill>
                          <a:effectLst/>
                          <a:latin typeface="+mn-lt"/>
                          <a:ea typeface="Calibri" panose="020F0502020204030204" pitchFamily="34" charset="0"/>
                          <a:cs typeface="Gadugi" panose="020B0502040204020203" pitchFamily="34" charset="0"/>
                        </a:rPr>
                        <a:t>0.007 to 0.018</a:t>
                      </a:r>
                      <a:endParaRPr lang="en-US" sz="360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557256">
                <a:tc>
                  <a:txBody>
                    <a:bodyPr/>
                    <a:lstStyle/>
                    <a:p>
                      <a:pPr marL="508000" marR="0" eaLnBrk="0" hangingPunct="0">
                        <a:lnSpc>
                          <a:spcPct val="107000"/>
                        </a:lnSpc>
                        <a:spcBef>
                          <a:spcPts val="80"/>
                        </a:spcBef>
                        <a:spcAft>
                          <a:spcPts val="0"/>
                        </a:spcAft>
                      </a:pPr>
                      <a:r>
                        <a:rPr lang="en-US" sz="2400" b="1">
                          <a:solidFill>
                            <a:srgbClr val="231F20"/>
                          </a:solidFill>
                          <a:effectLst/>
                          <a:latin typeface="+mn-lt"/>
                          <a:ea typeface="Calibri" panose="020F0502020204030204" pitchFamily="34" charset="0"/>
                          <a:cs typeface="Gadugi" panose="020B0502040204020203" pitchFamily="34" charset="0"/>
                        </a:rPr>
                        <a:t>3 to 4</a:t>
                      </a:r>
                      <a:endParaRPr lang="en-US" sz="360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64490" marR="0" eaLnBrk="0" hangingPunct="0">
                        <a:lnSpc>
                          <a:spcPct val="107000"/>
                        </a:lnSpc>
                        <a:spcBef>
                          <a:spcPts val="80"/>
                        </a:spcBef>
                        <a:spcAft>
                          <a:spcPts val="0"/>
                        </a:spcAft>
                      </a:pPr>
                      <a:r>
                        <a:rPr lang="en-US" sz="2400" b="1">
                          <a:solidFill>
                            <a:srgbClr val="231F20"/>
                          </a:solidFill>
                          <a:effectLst/>
                          <a:latin typeface="+mn-lt"/>
                          <a:ea typeface="Calibri" panose="020F0502020204030204" pitchFamily="34" charset="0"/>
                          <a:cs typeface="Gadugi" panose="020B0502040204020203" pitchFamily="34" charset="0"/>
                        </a:rPr>
                        <a:t>0.01 to 0.02</a:t>
                      </a:r>
                      <a:endParaRPr lang="en-US" sz="360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713367">
                <a:tc>
                  <a:txBody>
                    <a:bodyPr/>
                    <a:lstStyle/>
                    <a:p>
                      <a:pPr marL="508000" marR="0" eaLnBrk="0" hangingPunct="0">
                        <a:lnSpc>
                          <a:spcPct val="107000"/>
                        </a:lnSpc>
                        <a:spcBef>
                          <a:spcPts val="80"/>
                        </a:spcBef>
                        <a:spcAft>
                          <a:spcPts val="0"/>
                        </a:spcAft>
                      </a:pPr>
                      <a:r>
                        <a:rPr lang="en-US" sz="2400" b="1">
                          <a:solidFill>
                            <a:srgbClr val="231F20"/>
                          </a:solidFill>
                          <a:effectLst/>
                          <a:latin typeface="+mn-lt"/>
                          <a:ea typeface="Calibri" panose="020F0502020204030204" pitchFamily="34" charset="0"/>
                          <a:cs typeface="Gadugi" panose="020B0502040204020203" pitchFamily="34" charset="0"/>
                        </a:rPr>
                        <a:t>4 to 5</a:t>
                      </a:r>
                      <a:endParaRPr lang="en-US" sz="360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99085" marR="0" eaLnBrk="0" hangingPunct="0">
                        <a:lnSpc>
                          <a:spcPct val="107000"/>
                        </a:lnSpc>
                        <a:spcBef>
                          <a:spcPts val="80"/>
                        </a:spcBef>
                        <a:spcAft>
                          <a:spcPts val="0"/>
                        </a:spcAft>
                      </a:pPr>
                      <a:r>
                        <a:rPr lang="en-US" sz="2400" b="1" dirty="0">
                          <a:solidFill>
                            <a:srgbClr val="231F20"/>
                          </a:solidFill>
                          <a:effectLst/>
                          <a:latin typeface="+mn-lt"/>
                          <a:ea typeface="Calibri" panose="020F0502020204030204" pitchFamily="34" charset="0"/>
                          <a:cs typeface="Gadugi" panose="020B0502040204020203" pitchFamily="34" charset="0"/>
                        </a:rPr>
                        <a:t>0.013 to 0.023</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42848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34.1 Ford 3-Cylinder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43107"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5362" y="990600"/>
            <a:ext cx="3525734" cy="2677656"/>
          </a:xfrm>
        </p:spPr>
        <p:txBody>
          <a:bodyPr/>
          <a:lstStyle/>
          <a:p>
            <a:r>
              <a:rPr lang="en-US" sz="2400" dirty="0"/>
              <a:t>Ford 1.0 liter 3-cylinder engine is different than many small engines and may require detailed service information for proper assembly</a:t>
            </a:r>
          </a:p>
        </p:txBody>
      </p:sp>
    </p:spTree>
    <p:extLst>
      <p:ext uri="{BB962C8B-B14F-4D97-AF65-F5344CB8AC3E}">
        <p14:creationId xmlns:p14="http://schemas.microsoft.com/office/powerpoint/2010/main" val="2221854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34.27 Large Chamfer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0700" y="990600"/>
            <a:ext cx="5562600" cy="39492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7602" y="4953000"/>
            <a:ext cx="7988795" cy="1200329"/>
          </a:xfrm>
        </p:spPr>
        <p:txBody>
          <a:bodyPr/>
          <a:lstStyle/>
          <a:p>
            <a:r>
              <a:rPr lang="en-US" sz="2400" dirty="0"/>
              <a:t>On V-type engines that use paired rod journals, the side of the rod with the large chamfer should face toward the crank throw (outward).</a:t>
            </a:r>
          </a:p>
        </p:txBody>
      </p:sp>
    </p:spTree>
    <p:extLst>
      <p:ext uri="{BB962C8B-B14F-4D97-AF65-F5344CB8AC3E}">
        <p14:creationId xmlns:p14="http://schemas.microsoft.com/office/powerpoint/2010/main" val="4187092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34.28 Inside Diameter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4082527" cy="52607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6598"/>
            <a:ext cx="3525734" cy="4154984"/>
          </a:xfrm>
        </p:spPr>
        <p:txBody>
          <a:bodyPr/>
          <a:lstStyle/>
          <a:p>
            <a:r>
              <a:rPr lang="en-US" sz="2400" dirty="0"/>
              <a:t>An inside micrometer can be used to measure the inside diameter of the big end of the connecting rod with the bearings installed. This dimension subtracted from the rod journal diameter is equal to the bearing clearance</a:t>
            </a:r>
          </a:p>
        </p:txBody>
      </p:sp>
    </p:spTree>
    <p:extLst>
      <p:ext uri="{BB962C8B-B14F-4D97-AF65-F5344CB8AC3E}">
        <p14:creationId xmlns:p14="http://schemas.microsoft.com/office/powerpoint/2010/main" val="3948953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932"/>
            <a:ext cx="8229600" cy="2396068"/>
          </a:xfrm>
        </p:spPr>
        <p:txBody>
          <a:bodyPr>
            <a:noAutofit/>
          </a:bodyPr>
          <a:lstStyle/>
          <a:p>
            <a:r>
              <a:rPr lang="en-IN" sz="3200" dirty="0"/>
              <a:t>Figure 37.32 Ring Gap Location</a:t>
            </a:r>
            <a:endParaRPr lang="en-US" sz="3200" dirty="0"/>
          </a:p>
        </p:txBody>
      </p:sp>
      <p:pic>
        <p:nvPicPr>
          <p:cNvPr id="32770" name="Picture 2" descr="An arrow shows left side as front at positive 45-degree angle Top (no. 1) compressing gap (oil ring expander gap) at next positive 90 degree is lower oil ring gap at next positive 90 degree is second (no.2) compression ring gap at next 90-degree is upper oil ring side rail 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722" y="3164891"/>
            <a:ext cx="4358672" cy="300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009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34.29 Ring Stacking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0515" y="990600"/>
            <a:ext cx="5051525"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990600"/>
            <a:ext cx="2970353" cy="4343400"/>
          </a:xfrm>
        </p:spPr>
        <p:txBody>
          <a:bodyPr/>
          <a:lstStyle/>
          <a:p>
            <a:r>
              <a:rPr lang="en-US" sz="2400" dirty="0"/>
              <a:t>One method of piston ring installation showing the location of ring gaps. Always follow the manufacturer’s recommended method for the location of ring gaps and for ring gap spacing</a:t>
            </a:r>
          </a:p>
        </p:txBody>
      </p:sp>
    </p:spTree>
    <p:extLst>
      <p:ext uri="{BB962C8B-B14F-4D97-AF65-F5344CB8AC3E}">
        <p14:creationId xmlns:p14="http://schemas.microsoft.com/office/powerpoint/2010/main" val="1889945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34.30 Gapless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5323" y="990600"/>
            <a:ext cx="4981478" cy="4267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5605" y="990600"/>
            <a:ext cx="2807195" cy="1600200"/>
          </a:xfrm>
        </p:spPr>
        <p:txBody>
          <a:bodyPr/>
          <a:lstStyle/>
          <a:p>
            <a:r>
              <a:rPr lang="en-US" sz="2400" dirty="0"/>
              <a:t>A gapless ring is made in two pieces that overlap</a:t>
            </a:r>
          </a:p>
        </p:txBody>
      </p:sp>
    </p:spTree>
    <p:extLst>
      <p:ext uri="{BB962C8B-B14F-4D97-AF65-F5344CB8AC3E}">
        <p14:creationId xmlns:p14="http://schemas.microsoft.com/office/powerpoint/2010/main" val="1392419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34.31 Ring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6252" y="998538"/>
            <a:ext cx="4912992" cy="41830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5002" y="998872"/>
            <a:ext cx="2860198" cy="2734927"/>
          </a:xfrm>
        </p:spPr>
        <p:txBody>
          <a:bodyPr/>
          <a:lstStyle/>
          <a:p>
            <a:r>
              <a:rPr lang="en-US" sz="2400" dirty="0"/>
              <a:t>This style of ring compressor uses a ratchet to contract the spring band and compress the rings into their grooves</a:t>
            </a:r>
          </a:p>
        </p:txBody>
      </p:sp>
    </p:spTree>
    <p:extLst>
      <p:ext uri="{BB962C8B-B14F-4D97-AF65-F5344CB8AC3E}">
        <p14:creationId xmlns:p14="http://schemas.microsoft.com/office/powerpoint/2010/main" val="2514288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34.32 Ting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34947" y="1143000"/>
            <a:ext cx="6629400" cy="34679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12131" y="4754940"/>
            <a:ext cx="7675032" cy="1569660"/>
          </a:xfrm>
        </p:spPr>
        <p:txBody>
          <a:bodyPr/>
          <a:lstStyle/>
          <a:p>
            <a:r>
              <a:rPr lang="en-US" sz="2400" dirty="0"/>
              <a:t>This pliers-like tool is used to close the metal band around the piston to compress the rings. An assortment of bands is available to service different size pistons</a:t>
            </a:r>
          </a:p>
        </p:txBody>
      </p:sp>
    </p:spTree>
    <p:extLst>
      <p:ext uri="{BB962C8B-B14F-4D97-AF65-F5344CB8AC3E}">
        <p14:creationId xmlns:p14="http://schemas.microsoft.com/office/powerpoint/2010/main" val="3047387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34.33 Rod Bolt Guards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324600" y="896446"/>
            <a:ext cx="1174968" cy="50695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143000"/>
            <a:ext cx="4826158" cy="3416320"/>
          </a:xfrm>
        </p:spPr>
        <p:txBody>
          <a:bodyPr/>
          <a:lstStyle/>
          <a:p>
            <a:r>
              <a:rPr lang="en-US" sz="2400" dirty="0"/>
              <a:t>When threaded onto the rod bolts, these guides not only help align the rod, but also protect the threads and hold the bearing shell in place. The soft ends do not damage the crankshaft journals</a:t>
            </a:r>
          </a:p>
        </p:txBody>
      </p:sp>
    </p:spTree>
    <p:extLst>
      <p:ext uri="{BB962C8B-B14F-4D97-AF65-F5344CB8AC3E}">
        <p14:creationId xmlns:p14="http://schemas.microsoft.com/office/powerpoint/2010/main" val="19879242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34.34 Installing Piston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600"/>
            <a:ext cx="3554004"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9809" y="978946"/>
            <a:ext cx="3525734" cy="4893647"/>
          </a:xfrm>
        </p:spPr>
        <p:txBody>
          <a:bodyPr/>
          <a:lstStyle/>
          <a:p>
            <a:r>
              <a:rPr lang="en-US" sz="2400" dirty="0"/>
              <a:t>Installing a piston using a ring compressor to hold the rings into the ring grooves of the piston, and then using a hammer handle to drive the piston into the bore. Connecting rod bolt protectors have been installed to help prevent possible damage to the crankshaft during piston installation</a:t>
            </a:r>
          </a:p>
        </p:txBody>
      </p:sp>
    </p:spTree>
    <p:extLst>
      <p:ext uri="{BB962C8B-B14F-4D97-AF65-F5344CB8AC3E}">
        <p14:creationId xmlns:p14="http://schemas.microsoft.com/office/powerpoint/2010/main" val="3696867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34.35 Rod Side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800600" cy="43631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8155" y="998873"/>
            <a:ext cx="3175645" cy="1744327"/>
          </a:xfrm>
        </p:spPr>
        <p:txBody>
          <a:bodyPr/>
          <a:lstStyle/>
          <a:p>
            <a:r>
              <a:rPr lang="en-US" sz="2400" dirty="0"/>
              <a:t>The connecting rod side clearance is measured with a feeler gauge</a:t>
            </a:r>
          </a:p>
        </p:txBody>
      </p:sp>
    </p:spTree>
    <p:extLst>
      <p:ext uri="{BB962C8B-B14F-4D97-AF65-F5344CB8AC3E}">
        <p14:creationId xmlns:p14="http://schemas.microsoft.com/office/powerpoint/2010/main" val="2536141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218"/>
            <a:ext cx="8229600" cy="646331"/>
          </a:xfrm>
        </p:spPr>
        <p:txBody>
          <a:bodyPr>
            <a:spAutoFit/>
          </a:bodyPr>
          <a:lstStyle/>
          <a:p>
            <a:r>
              <a:rPr lang="en-IN" dirty="0"/>
              <a:t>Short Block Preparation </a:t>
            </a:r>
            <a:r>
              <a:rPr lang="en-IN" sz="2800" dirty="0"/>
              <a:t>(1 of 3)</a:t>
            </a:r>
            <a:endParaRPr lang="en-US" sz="2000" dirty="0"/>
          </a:p>
        </p:txBody>
      </p:sp>
      <p:sp>
        <p:nvSpPr>
          <p:cNvPr id="4" name="Content Placeholder 3"/>
          <p:cNvSpPr>
            <a:spLocks noGrp="1"/>
          </p:cNvSpPr>
          <p:nvPr>
            <p:ph idx="1"/>
          </p:nvPr>
        </p:nvSpPr>
        <p:spPr>
          <a:xfrm>
            <a:off x="483577" y="1016977"/>
            <a:ext cx="8229600" cy="4616648"/>
          </a:xfrm>
        </p:spPr>
        <p:txBody>
          <a:bodyPr>
            <a:spAutoFit/>
          </a:bodyPr>
          <a:lstStyle/>
          <a:p>
            <a:r>
              <a:rPr lang="en-US" sz="2400" dirty="0"/>
              <a:t>Items to Check</a:t>
            </a:r>
          </a:p>
          <a:p>
            <a:pPr lvl="1"/>
            <a:r>
              <a:rPr lang="en-US" sz="2400" dirty="0"/>
              <a:t>All passages should be clean and free of rust and debris.</a:t>
            </a:r>
          </a:p>
          <a:p>
            <a:pPr lvl="1"/>
            <a:r>
              <a:rPr lang="en-US" sz="2400" dirty="0"/>
              <a:t>All gasket surfaces are properly cleaned and checked for burrs and scratches.</a:t>
            </a:r>
          </a:p>
          <a:p>
            <a:pPr lvl="1"/>
            <a:r>
              <a:rPr lang="en-US" sz="2400" dirty="0"/>
              <a:t>All cups and plugs should be installed.</a:t>
            </a:r>
          </a:p>
          <a:p>
            <a:pPr lvl="1"/>
            <a:r>
              <a:rPr lang="en-US" sz="2400" dirty="0"/>
              <a:t>The final bore dimension is correct for the piston.</a:t>
            </a:r>
          </a:p>
          <a:p>
            <a:pPr lvl="1"/>
            <a:r>
              <a:rPr lang="en-US" sz="2400" dirty="0"/>
              <a:t>The surface finish of the cylinder bore matches with the specified finish required for the piston rings that are going to be used.</a:t>
            </a:r>
          </a:p>
          <a:p>
            <a:pPr lvl="1"/>
            <a:r>
              <a:rPr lang="en-US" sz="2400" dirty="0"/>
              <a:t>All sharp edges and burrs have been removed.</a:t>
            </a:r>
          </a:p>
        </p:txBody>
      </p:sp>
    </p:spTree>
    <p:extLst>
      <p:ext uri="{BB962C8B-B14F-4D97-AF65-F5344CB8AC3E}">
        <p14:creationId xmlns:p14="http://schemas.microsoft.com/office/powerpoint/2010/main" val="2996819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9701"/>
            <a:ext cx="8229600" cy="646331"/>
          </a:xfrm>
        </p:spPr>
        <p:txBody>
          <a:bodyPr>
            <a:spAutoFit/>
          </a:bodyPr>
          <a:lstStyle/>
          <a:p>
            <a:r>
              <a:rPr lang="en-US" dirty="0"/>
              <a:t>Cylinder Head Installation </a:t>
            </a:r>
            <a:r>
              <a:rPr lang="en-US" sz="2800" dirty="0"/>
              <a:t>(1 of 3)</a:t>
            </a:r>
            <a:endParaRPr lang="en-US" sz="1200" dirty="0"/>
          </a:p>
        </p:txBody>
      </p:sp>
      <p:sp>
        <p:nvSpPr>
          <p:cNvPr id="4" name="Content Placeholder 3"/>
          <p:cNvSpPr>
            <a:spLocks noGrp="1"/>
          </p:cNvSpPr>
          <p:nvPr>
            <p:ph idx="1"/>
          </p:nvPr>
        </p:nvSpPr>
        <p:spPr>
          <a:xfrm>
            <a:off x="457200" y="1064835"/>
            <a:ext cx="8229600" cy="3354765"/>
          </a:xfrm>
        </p:spPr>
        <p:txBody>
          <a:bodyPr>
            <a:spAutoFit/>
          </a:bodyPr>
          <a:lstStyle/>
          <a:p>
            <a:r>
              <a:rPr lang="en-US" sz="2400" dirty="0"/>
              <a:t>Installing Camshaft for </a:t>
            </a:r>
            <a:r>
              <a:rPr lang="en-US" sz="2400" spc="-200" dirty="0"/>
              <a:t>OH</a:t>
            </a:r>
            <a:r>
              <a:rPr lang="en-US" sz="2400" dirty="0"/>
              <a:t>C Engines</a:t>
            </a:r>
          </a:p>
          <a:p>
            <a:pPr lvl="1"/>
            <a:r>
              <a:rPr lang="en-US" sz="2400" dirty="0"/>
              <a:t>On some overhead camshaft engines, the camshaft is installed before the head is fastened to the block deck.</a:t>
            </a:r>
          </a:p>
          <a:p>
            <a:pPr lvl="1"/>
            <a:r>
              <a:rPr lang="en-US" sz="2400" dirty="0"/>
              <a:t>The cam bearings on these engines can be either one piece or split.</a:t>
            </a:r>
          </a:p>
          <a:p>
            <a:pPr lvl="1"/>
            <a:r>
              <a:rPr lang="en-US" sz="2400" dirty="0"/>
              <a:t>The cam bearing caps must be tightened evenly to avoid bending the camshaft.</a:t>
            </a:r>
          </a:p>
          <a:p>
            <a:pPr lvl="1"/>
            <a:r>
              <a:rPr lang="en-US" sz="2400" dirty="0"/>
              <a:t>Some engines use shims under a follower disk.</a:t>
            </a:r>
          </a:p>
        </p:txBody>
      </p:sp>
    </p:spTree>
    <p:extLst>
      <p:ext uri="{BB962C8B-B14F-4D97-AF65-F5344CB8AC3E}">
        <p14:creationId xmlns:p14="http://schemas.microsoft.com/office/powerpoint/2010/main" val="1810767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5466"/>
            <a:ext cx="8229600" cy="558801"/>
          </a:xfrm>
        </p:spPr>
        <p:txBody>
          <a:bodyPr>
            <a:noAutofit/>
          </a:bodyPr>
          <a:lstStyle/>
          <a:p>
            <a:r>
              <a:rPr lang="en-US" dirty="0"/>
              <a:t>Cylinder Head Installation </a:t>
            </a:r>
            <a:r>
              <a:rPr lang="en-US" sz="2800" dirty="0"/>
              <a:t>(2 of 3)</a:t>
            </a:r>
            <a:endParaRPr lang="en-US" sz="1200" dirty="0"/>
          </a:p>
        </p:txBody>
      </p:sp>
      <p:sp>
        <p:nvSpPr>
          <p:cNvPr id="4" name="Content Placeholder 3"/>
          <p:cNvSpPr>
            <a:spLocks noGrp="1"/>
          </p:cNvSpPr>
          <p:nvPr>
            <p:ph idx="1"/>
          </p:nvPr>
        </p:nvSpPr>
        <p:spPr>
          <a:xfrm>
            <a:off x="457200" y="990600"/>
            <a:ext cx="8229600" cy="3581400"/>
          </a:xfrm>
        </p:spPr>
        <p:txBody>
          <a:bodyPr>
            <a:noAutofit/>
          </a:bodyPr>
          <a:lstStyle/>
          <a:p>
            <a:r>
              <a:rPr lang="en-US" sz="2400" dirty="0"/>
              <a:t>Head Bolt Torque Sequence</a:t>
            </a:r>
          </a:p>
          <a:p>
            <a:pPr lvl="1"/>
            <a:r>
              <a:rPr lang="en-US" sz="2400" dirty="0"/>
              <a:t>In general, the head bolts are tightened in a specified torque sequence in three steps.</a:t>
            </a:r>
          </a:p>
          <a:p>
            <a:pPr lvl="1"/>
            <a:r>
              <a:rPr lang="en-US" sz="2400" dirty="0"/>
              <a:t>The procedure starts with the head bolts in the center and then moves to those farther and farther from the center.</a:t>
            </a:r>
          </a:p>
          <a:p>
            <a:pPr lvl="1"/>
            <a:r>
              <a:rPr lang="en-US" sz="2400" dirty="0"/>
              <a:t>By tightening the head bolts in three steps, the head gasket has time to compress and conform to the block deck and cylinder head gasket surfaces.</a:t>
            </a:r>
          </a:p>
        </p:txBody>
      </p:sp>
    </p:spTree>
    <p:extLst>
      <p:ext uri="{BB962C8B-B14F-4D97-AF65-F5344CB8AC3E}">
        <p14:creationId xmlns:p14="http://schemas.microsoft.com/office/powerpoint/2010/main" val="1366231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649"/>
            <a:ext cx="8229600" cy="646331"/>
          </a:xfrm>
        </p:spPr>
        <p:txBody>
          <a:bodyPr>
            <a:spAutoFit/>
          </a:bodyPr>
          <a:lstStyle/>
          <a:p>
            <a:r>
              <a:rPr lang="en-US" dirty="0"/>
              <a:t>Cylinder Head Installation </a:t>
            </a:r>
            <a:r>
              <a:rPr lang="en-US" sz="2800" dirty="0"/>
              <a:t>(3 of 3)</a:t>
            </a:r>
            <a:endParaRPr lang="en-US" sz="1200" dirty="0"/>
          </a:p>
        </p:txBody>
      </p:sp>
      <p:sp>
        <p:nvSpPr>
          <p:cNvPr id="4" name="Content Placeholder 3"/>
          <p:cNvSpPr>
            <a:spLocks noGrp="1"/>
          </p:cNvSpPr>
          <p:nvPr>
            <p:ph idx="1"/>
          </p:nvPr>
        </p:nvSpPr>
        <p:spPr>
          <a:xfrm>
            <a:off x="481405" y="990600"/>
            <a:ext cx="8229600" cy="3739485"/>
          </a:xfrm>
        </p:spPr>
        <p:txBody>
          <a:bodyPr>
            <a:spAutoFit/>
          </a:bodyPr>
          <a:lstStyle/>
          <a:p>
            <a:r>
              <a:rPr lang="en-US" sz="2400" dirty="0"/>
              <a:t>Clamping Force</a:t>
            </a:r>
          </a:p>
          <a:p>
            <a:pPr lvl="1"/>
            <a:r>
              <a:rPr lang="en-US" sz="2400" dirty="0"/>
              <a:t>Clamping force is amount of force exerted on a gasket.</a:t>
            </a:r>
          </a:p>
          <a:p>
            <a:r>
              <a:rPr lang="en-US" sz="2400" dirty="0"/>
              <a:t>Fastener Consideration</a:t>
            </a:r>
          </a:p>
          <a:p>
            <a:pPr lvl="1"/>
            <a:r>
              <a:rPr lang="en-US" sz="2400" dirty="0"/>
              <a:t>Clean threads of all fasteners before using.</a:t>
            </a:r>
          </a:p>
          <a:p>
            <a:pPr lvl="1"/>
            <a:r>
              <a:rPr lang="en-US" sz="2400" dirty="0"/>
              <a:t>Check service information for specified thread lubricant.</a:t>
            </a:r>
          </a:p>
          <a:p>
            <a:r>
              <a:rPr lang="en-US" sz="2400" dirty="0"/>
              <a:t>Thread Lubricant</a:t>
            </a:r>
          </a:p>
          <a:p>
            <a:pPr lvl="1"/>
            <a:r>
              <a:rPr lang="en-US" sz="2400" dirty="0"/>
              <a:t>Follow the manufacturer’s recommendations.</a:t>
            </a:r>
          </a:p>
        </p:txBody>
      </p:sp>
    </p:spTree>
    <p:extLst>
      <p:ext uri="{BB962C8B-B14F-4D97-AF65-F5344CB8AC3E}">
        <p14:creationId xmlns:p14="http://schemas.microsoft.com/office/powerpoint/2010/main" val="3427149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34.36 Valve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1019941"/>
            <a:ext cx="3432023" cy="51180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6" y="1019941"/>
            <a:ext cx="3732353" cy="3785652"/>
          </a:xfrm>
        </p:spPr>
        <p:txBody>
          <a:bodyPr/>
          <a:lstStyle/>
          <a:p>
            <a:r>
              <a:rPr lang="en-US" sz="2400" dirty="0"/>
              <a:t>Valve clearance allows the metal parts to expand and maintain proper operation, both when the engine is cold and at normal operating temperature. (a) Adjustment is achieved by turning the adjusting screw</a:t>
            </a:r>
          </a:p>
        </p:txBody>
      </p:sp>
    </p:spTree>
    <p:extLst>
      <p:ext uri="{BB962C8B-B14F-4D97-AF65-F5344CB8AC3E}">
        <p14:creationId xmlns:p14="http://schemas.microsoft.com/office/powerpoint/2010/main" val="3225124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Valve Stem Height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lve_stem_height">
            <a:hlinkClick r:id="" action="ppaction://media"/>
            <a:extLst>
              <a:ext uri="{FF2B5EF4-FFF2-40B4-BE49-F238E27FC236}">
                <a16:creationId xmlns:a16="http://schemas.microsoft.com/office/drawing/2014/main" id="{CD8F70FA-8AFF-7024-9C52-0673D34A6A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2271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Valve Spring Installed Height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alve_spring_installed_height">
            <a:hlinkClick r:id="" action="ppaction://media"/>
            <a:extLst>
              <a:ext uri="{FF2B5EF4-FFF2-40B4-BE49-F238E27FC236}">
                <a16:creationId xmlns:a16="http://schemas.microsoft.com/office/drawing/2014/main" id="{A498FD67-98B1-DE35-9CF1-4757888591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8472"/>
            <a:ext cx="9144000" cy="5143500"/>
          </a:xfrm>
          <a:prstGeom prst="rect">
            <a:avLst/>
          </a:prstGeom>
        </p:spPr>
      </p:pic>
    </p:spTree>
    <p:extLst>
      <p:ext uri="{BB962C8B-B14F-4D97-AF65-F5344CB8AC3E}">
        <p14:creationId xmlns:p14="http://schemas.microsoft.com/office/powerpoint/2010/main" val="186243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34.37 Adjustment Shims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1" y="1009631"/>
            <a:ext cx="3414656" cy="50626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8448" y="1009631"/>
            <a:ext cx="4142151" cy="3416320"/>
          </a:xfrm>
        </p:spPr>
        <p:txBody>
          <a:bodyPr/>
          <a:lstStyle/>
          <a:p>
            <a:r>
              <a:rPr lang="en-US" sz="2400" dirty="0"/>
              <a:t>Some overhead camshaft engines use valve lash adjusting shims to adjust the valve lash. A special tool is usually required to compress the valve spring so that a magnet can remove the shim</a:t>
            </a:r>
          </a:p>
        </p:txBody>
      </p:sp>
    </p:spTree>
    <p:extLst>
      <p:ext uri="{BB962C8B-B14F-4D97-AF65-F5344CB8AC3E}">
        <p14:creationId xmlns:p14="http://schemas.microsoft.com/office/powerpoint/2010/main" val="3531288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34.38 Tightening Head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3000" y="1037294"/>
            <a:ext cx="6858000" cy="43634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66800" y="5590047"/>
            <a:ext cx="6934200" cy="461665"/>
          </a:xfrm>
        </p:spPr>
        <p:txBody>
          <a:bodyPr/>
          <a:lstStyle/>
          <a:p>
            <a:r>
              <a:rPr lang="en-US" sz="2400" dirty="0"/>
              <a:t>Typical cylinder head tightening sequence</a:t>
            </a:r>
          </a:p>
        </p:txBody>
      </p:sp>
    </p:spTree>
    <p:extLst>
      <p:ext uri="{BB962C8B-B14F-4D97-AF65-F5344CB8AC3E}">
        <p14:creationId xmlns:p14="http://schemas.microsoft.com/office/powerpoint/2010/main" val="2691103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34.39 Torquing Sequence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70558" y="1272237"/>
            <a:ext cx="7802883"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85466" y="5098543"/>
            <a:ext cx="7173068" cy="830997"/>
          </a:xfrm>
        </p:spPr>
        <p:txBody>
          <a:bodyPr/>
          <a:lstStyle/>
          <a:p>
            <a:r>
              <a:rPr lang="en-US" sz="2400" dirty="0"/>
              <a:t>Examples of cylinder head bolt torquing sequences</a:t>
            </a:r>
          </a:p>
        </p:txBody>
      </p:sp>
    </p:spTree>
    <p:extLst>
      <p:ext uri="{BB962C8B-B14F-4D97-AF65-F5344CB8AC3E}">
        <p14:creationId xmlns:p14="http://schemas.microsoft.com/office/powerpoint/2010/main" val="1072592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Torquing Cylinder Head Bolts, Step 1</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head_bolts_step_1">
            <a:hlinkClick r:id="" action="ppaction://media"/>
            <a:extLst>
              <a:ext uri="{FF2B5EF4-FFF2-40B4-BE49-F238E27FC236}">
                <a16:creationId xmlns:a16="http://schemas.microsoft.com/office/drawing/2014/main" id="{F8919C4F-A3D3-4E04-8CFA-7A0EA16533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064665"/>
            <a:ext cx="9067800" cy="5100638"/>
          </a:xfrm>
          <a:prstGeom prst="rect">
            <a:avLst/>
          </a:prstGeom>
        </p:spPr>
      </p:pic>
    </p:spTree>
    <p:extLst>
      <p:ext uri="{BB962C8B-B14F-4D97-AF65-F5344CB8AC3E}">
        <p14:creationId xmlns:p14="http://schemas.microsoft.com/office/powerpoint/2010/main" val="64959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Short Block Preparation </a:t>
            </a:r>
            <a:r>
              <a:rPr lang="en-IN" sz="2800" dirty="0"/>
              <a:t>(2 of 3)</a:t>
            </a:r>
            <a:endParaRPr lang="en-US" sz="2000" dirty="0"/>
          </a:p>
        </p:txBody>
      </p:sp>
      <p:sp>
        <p:nvSpPr>
          <p:cNvPr id="4" name="Content Placeholder 3"/>
          <p:cNvSpPr>
            <a:spLocks noGrp="1"/>
          </p:cNvSpPr>
          <p:nvPr>
            <p:ph idx="1"/>
          </p:nvPr>
        </p:nvSpPr>
        <p:spPr>
          <a:xfrm>
            <a:off x="457200" y="993531"/>
            <a:ext cx="8229600" cy="3886200"/>
          </a:xfrm>
        </p:spPr>
        <p:txBody>
          <a:bodyPr>
            <a:spAutoFit/>
          </a:bodyPr>
          <a:lstStyle/>
          <a:p>
            <a:r>
              <a:rPr lang="en-US" sz="2400" dirty="0"/>
              <a:t>Surface Finish</a:t>
            </a:r>
          </a:p>
          <a:p>
            <a:pPr lvl="1"/>
            <a:r>
              <a:rPr lang="en-US" sz="2400" dirty="0"/>
              <a:t>Surface finish is measured in microinches.</a:t>
            </a:r>
          </a:p>
          <a:p>
            <a:pPr lvl="1"/>
            <a:r>
              <a:rPr lang="en-US" sz="2400" dirty="0"/>
              <a:t>The higher the microinch finish, the rougher the surface.</a:t>
            </a:r>
          </a:p>
          <a:p>
            <a:pPr lvl="1"/>
            <a:r>
              <a:rPr lang="en-US" sz="2400" dirty="0"/>
              <a:t>The lower the microinch finish, the smoother the surface.</a:t>
            </a:r>
          </a:p>
          <a:p>
            <a:r>
              <a:rPr lang="en-US" sz="2400" dirty="0"/>
              <a:t>Check Surfaces Before Assembly</a:t>
            </a:r>
          </a:p>
          <a:p>
            <a:pPr lvl="1"/>
            <a:r>
              <a:rPr lang="en-US" sz="2400" dirty="0"/>
              <a:t>All surfaces of an engine should be clean and straight and have the specified surface finish and flatness.</a:t>
            </a:r>
          </a:p>
        </p:txBody>
      </p:sp>
    </p:spTree>
    <p:extLst>
      <p:ext uri="{BB962C8B-B14F-4D97-AF65-F5344CB8AC3E}">
        <p14:creationId xmlns:p14="http://schemas.microsoft.com/office/powerpoint/2010/main" val="3706537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Torquing Cylinder Head Bolts, Step 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head_bolts_step_2">
            <a:hlinkClick r:id="" action="ppaction://media"/>
            <a:extLst>
              <a:ext uri="{FF2B5EF4-FFF2-40B4-BE49-F238E27FC236}">
                <a16:creationId xmlns:a16="http://schemas.microsoft.com/office/drawing/2014/main" id="{1239286A-95A6-F6D1-02F6-8EC0F3E4F9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64665"/>
            <a:ext cx="9144000" cy="5143500"/>
          </a:xfrm>
          <a:prstGeom prst="rect">
            <a:avLst/>
          </a:prstGeom>
        </p:spPr>
      </p:pic>
    </p:spTree>
    <p:extLst>
      <p:ext uri="{BB962C8B-B14F-4D97-AF65-F5344CB8AC3E}">
        <p14:creationId xmlns:p14="http://schemas.microsoft.com/office/powerpoint/2010/main" val="62176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Torquing Cylinder Head Bolts, Step 3</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head_bolts_final_step">
            <a:hlinkClick r:id="" action="ppaction://media"/>
            <a:extLst>
              <a:ext uri="{FF2B5EF4-FFF2-40B4-BE49-F238E27FC236}">
                <a16:creationId xmlns:a16="http://schemas.microsoft.com/office/drawing/2014/main" id="{C4BC6D7E-0487-327B-A120-2137F3C04FA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6618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34.40 Marked Front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1009426"/>
            <a:ext cx="5943600" cy="3877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4624" y="4852323"/>
            <a:ext cx="7694753" cy="1200329"/>
          </a:xfrm>
        </p:spPr>
        <p:txBody>
          <a:bodyPr/>
          <a:lstStyle/>
          <a:p>
            <a:r>
              <a:rPr lang="en-US" sz="2400" dirty="0"/>
              <a:t>Typical head gasket markings. The front means that the gasket should be at the accessory drive belt end of the block</a:t>
            </a:r>
          </a:p>
        </p:txBody>
      </p:sp>
    </p:spTree>
    <p:extLst>
      <p:ext uri="{BB962C8B-B14F-4D97-AF65-F5344CB8AC3E}">
        <p14:creationId xmlns:p14="http://schemas.microsoft.com/office/powerpoint/2010/main" val="28444367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71" y="1813215"/>
            <a:ext cx="808982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27085" y="113344"/>
            <a:ext cx="8229600" cy="1563056"/>
          </a:xfrm>
        </p:spPr>
        <p:txBody>
          <a:bodyPr/>
          <a:lstStyle/>
          <a:p>
            <a:r>
              <a:rPr lang="en-US" dirty="0"/>
              <a:t>Frequently Asked Question: Why Do Both Head Gaskets Have “Front” Marked?</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888912"/>
            <a:ext cx="7667625" cy="3577903"/>
          </a:xfrm>
        </p:spPr>
        <p:txBody>
          <a:bodyPr/>
          <a:lstStyle/>
          <a:p>
            <a:r>
              <a:rPr lang="en-US" sz="1800" b="1" dirty="0"/>
              <a:t>Why Do Both Head Gaskets Have “Front” Marked? </a:t>
            </a:r>
            <a:r>
              <a:rPr lang="en-US" sz="1800" dirty="0"/>
              <a:t>A common question asked by beginning technicians or students include how to install head gaskets on a V-6 engine that is mounted transversely (sideways) in the vehicle. The technician usually notices that “front” is marked on one gasket and therefore installs that gasket on the block, on top of the forward-facing cylinder bank. Then, the technician notices that the other gasket is also marked with “front.” How could both be marked “front”? There must be some mistake. The mistake is in the terminology used. In the case of head gaskets, the “front” means toward the accessory drive belt end of the engine and not on the cylinder bank toward the front of the vehicle. ● Figure 34–40.</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52462" y="19812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02198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685"/>
            <a:ext cx="8229600" cy="646331"/>
          </a:xfrm>
        </p:spPr>
        <p:txBody>
          <a:bodyPr>
            <a:spAutoFit/>
          </a:bodyPr>
          <a:lstStyle/>
          <a:p>
            <a:r>
              <a:rPr lang="en-IN" dirty="0"/>
              <a:t>Torque-to-Yield Head Bolts </a:t>
            </a:r>
            <a:r>
              <a:rPr lang="en-IN" sz="2800" dirty="0"/>
              <a:t>(1 of 2)</a:t>
            </a:r>
            <a:endParaRPr lang="en-US" sz="1200" dirty="0"/>
          </a:p>
        </p:txBody>
      </p:sp>
      <p:sp>
        <p:nvSpPr>
          <p:cNvPr id="4" name="Content Placeholder 3"/>
          <p:cNvSpPr>
            <a:spLocks noGrp="1"/>
          </p:cNvSpPr>
          <p:nvPr>
            <p:ph idx="1"/>
          </p:nvPr>
        </p:nvSpPr>
        <p:spPr>
          <a:xfrm>
            <a:off x="457200" y="1101819"/>
            <a:ext cx="8229600" cy="3470181"/>
          </a:xfrm>
        </p:spPr>
        <p:txBody>
          <a:bodyPr>
            <a:spAutoFit/>
          </a:bodyPr>
          <a:lstStyle/>
          <a:p>
            <a:r>
              <a:rPr lang="en-US" sz="2400" dirty="0"/>
              <a:t>Definition and Terminology</a:t>
            </a:r>
          </a:p>
          <a:p>
            <a:pPr lvl="1"/>
            <a:r>
              <a:rPr lang="en-US" sz="2400" dirty="0"/>
              <a:t>Purpose of </a:t>
            </a:r>
            <a:r>
              <a:rPr lang="en-US" sz="2400" spc="-200" dirty="0"/>
              <a:t>TT</a:t>
            </a:r>
            <a:r>
              <a:rPr lang="en-US" sz="2400" dirty="0"/>
              <a:t>Y procedure is to have a more constant clamping load from bolt to bolt.</a:t>
            </a:r>
          </a:p>
          <a:p>
            <a:r>
              <a:rPr lang="en-US" sz="2400" dirty="0"/>
              <a:t>Bolt Construction</a:t>
            </a:r>
          </a:p>
          <a:p>
            <a:pPr lvl="1"/>
            <a:r>
              <a:rPr lang="en-US" sz="2400" dirty="0"/>
              <a:t>Many torque-to-yield head bolts are made with a narrow section between the head and the threads.</a:t>
            </a:r>
          </a:p>
          <a:p>
            <a:pPr lvl="1"/>
            <a:r>
              <a:rPr lang="en-US" sz="2400" dirty="0"/>
              <a:t>As a result, many engine manufacturers specify </a:t>
            </a:r>
            <a:r>
              <a:rPr lang="en-US" sz="2400" i="1" dirty="0"/>
              <a:t>new </a:t>
            </a:r>
            <a:r>
              <a:rPr lang="en-US" sz="2400" dirty="0"/>
              <a:t>head bolts each time the head is installed.</a:t>
            </a:r>
          </a:p>
        </p:txBody>
      </p:sp>
    </p:spTree>
    <p:extLst>
      <p:ext uri="{BB962C8B-B14F-4D97-AF65-F5344CB8AC3E}">
        <p14:creationId xmlns:p14="http://schemas.microsoft.com/office/powerpoint/2010/main" val="317732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666"/>
            <a:ext cx="8229600" cy="646331"/>
          </a:xfrm>
        </p:spPr>
        <p:txBody>
          <a:bodyPr>
            <a:spAutoFit/>
          </a:bodyPr>
          <a:lstStyle/>
          <a:p>
            <a:r>
              <a:rPr lang="en-IN" dirty="0"/>
              <a:t>Torque-to-Yield Head Bolts </a:t>
            </a:r>
            <a:r>
              <a:rPr lang="en-IN" sz="2800" dirty="0"/>
              <a:t>(2 of 2)</a:t>
            </a:r>
            <a:endParaRPr lang="en-US" sz="1200" dirty="0"/>
          </a:p>
        </p:txBody>
      </p:sp>
      <p:sp>
        <p:nvSpPr>
          <p:cNvPr id="4" name="Content Placeholder 3"/>
          <p:cNvSpPr>
            <a:spLocks noGrp="1"/>
          </p:cNvSpPr>
          <p:nvPr>
            <p:ph idx="1"/>
          </p:nvPr>
        </p:nvSpPr>
        <p:spPr>
          <a:xfrm>
            <a:off x="457200" y="990600"/>
            <a:ext cx="8229600" cy="3962400"/>
          </a:xfrm>
        </p:spPr>
        <p:txBody>
          <a:bodyPr>
            <a:noAutofit/>
          </a:bodyPr>
          <a:lstStyle/>
          <a:p>
            <a:r>
              <a:rPr lang="en-US" sz="2400" dirty="0"/>
              <a:t>Torque-to-Yield Procedure</a:t>
            </a:r>
          </a:p>
          <a:p>
            <a:pPr lvl="1"/>
            <a:r>
              <a:rPr lang="en-US" sz="2400" dirty="0"/>
              <a:t>Torque-to-yield bolts are tightened to a specific initial torque, from 18 to 50 pound-feet (25 to 68 N-m). The bolts are tightened an additional specified number of degrees, following the tightening sequence.</a:t>
            </a:r>
          </a:p>
          <a:p>
            <a:r>
              <a:rPr lang="en-US" sz="2400" dirty="0"/>
              <a:t>Torque Angle Method</a:t>
            </a:r>
          </a:p>
          <a:p>
            <a:pPr lvl="1"/>
            <a:r>
              <a:rPr lang="en-US" sz="2400" dirty="0"/>
              <a:t>Some engine specifications call for a beginning torque and then a specified angle, but the fastener is not designed to yield. These head bolts can often be reused.</a:t>
            </a:r>
          </a:p>
        </p:txBody>
      </p:sp>
    </p:spTree>
    <p:extLst>
      <p:ext uri="{BB962C8B-B14F-4D97-AF65-F5344CB8AC3E}">
        <p14:creationId xmlns:p14="http://schemas.microsoft.com/office/powerpoint/2010/main" val="9370470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34.41 Torque to Yield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69184"/>
            <a:ext cx="4484687" cy="35814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86216"/>
            <a:ext cx="3427553" cy="4400183"/>
          </a:xfrm>
        </p:spPr>
        <p:txBody>
          <a:bodyPr/>
          <a:lstStyle/>
          <a:p>
            <a:r>
              <a:rPr lang="en-US" sz="2000" dirty="0"/>
              <a:t>Due to variations in clamping force with turning force (torque) of head bolts, some engines specify the torque-to-yield procedure. The first step is to torque the bolts by an even amount, called the initial torque. Final clamping load is achieved by</a:t>
            </a:r>
            <a:br>
              <a:rPr lang="en-US" sz="2000" dirty="0"/>
            </a:br>
            <a:r>
              <a:rPr lang="en-US" sz="2000" dirty="0"/>
              <a:t>turning the bolt a specified number of degrees. Bolt stretch provides the proper clamping force</a:t>
            </a:r>
          </a:p>
        </p:txBody>
      </p:sp>
    </p:spTree>
    <p:extLst>
      <p:ext uri="{BB962C8B-B14F-4D97-AF65-F5344CB8AC3E}">
        <p14:creationId xmlns:p14="http://schemas.microsoft.com/office/powerpoint/2010/main" val="19844928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Torque to </a:t>
            </a:r>
            <a:r>
              <a:rPr lang="en-US" sz="2400" dirty="0" err="1"/>
              <a:t>Tield</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To_Yield">
            <a:hlinkClick r:id="" action="ppaction://media"/>
            <a:extLst>
              <a:ext uri="{FF2B5EF4-FFF2-40B4-BE49-F238E27FC236}">
                <a16:creationId xmlns:a16="http://schemas.microsoft.com/office/drawing/2014/main" id="{F7BA7158-CD63-471E-E2F9-C13107DFC0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62707"/>
            <a:ext cx="9144000" cy="5143500"/>
          </a:xfrm>
          <a:prstGeom prst="rect">
            <a:avLst/>
          </a:prstGeom>
        </p:spPr>
      </p:pic>
    </p:spTree>
    <p:extLst>
      <p:ext uri="{BB962C8B-B14F-4D97-AF65-F5344CB8AC3E}">
        <p14:creationId xmlns:p14="http://schemas.microsoft.com/office/powerpoint/2010/main" val="31109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Torque Tighten to Specifications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Tighten_to_Specifications">
            <a:hlinkClick r:id="" action="ppaction://media"/>
            <a:extLst>
              <a:ext uri="{FF2B5EF4-FFF2-40B4-BE49-F238E27FC236}">
                <a16:creationId xmlns:a16="http://schemas.microsoft.com/office/drawing/2014/main" id="{152D1039-00E8-585F-D823-64E4D4D800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672" y="1028684"/>
            <a:ext cx="8534455" cy="4800631"/>
          </a:xfrm>
          <a:prstGeom prst="rect">
            <a:avLst/>
          </a:prstGeom>
        </p:spPr>
      </p:pic>
    </p:spTree>
    <p:extLst>
      <p:ext uri="{BB962C8B-B14F-4D97-AF65-F5344CB8AC3E}">
        <p14:creationId xmlns:p14="http://schemas.microsoft.com/office/powerpoint/2010/main" val="36334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34.42 Torque Angle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1066800"/>
            <a:ext cx="3378249" cy="51478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6640" y="990600"/>
            <a:ext cx="4187760" cy="4093428"/>
          </a:xfrm>
        </p:spPr>
        <p:txBody>
          <a:bodyPr/>
          <a:lstStyle/>
          <a:p>
            <a:r>
              <a:rPr lang="en-US" sz="2000" dirty="0"/>
              <a:t>To ensure consistent clamp force (load), many manufacturers are recommending the torque-angle or torque-to-yield method of tightening head bolts. The torque-angle method specifies tightening fasteners to a low-torque setting and then giving an additional angle of rotation. Notice that the difference in clamping force is much smaller than it would be if just a torque wrench with dirty threads were used</a:t>
            </a:r>
          </a:p>
        </p:txBody>
      </p:sp>
    </p:spTree>
    <p:extLst>
      <p:ext uri="{BB962C8B-B14F-4D97-AF65-F5344CB8AC3E}">
        <p14:creationId xmlns:p14="http://schemas.microsoft.com/office/powerpoint/2010/main" val="99812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277"/>
            <a:ext cx="8229600" cy="646331"/>
          </a:xfrm>
        </p:spPr>
        <p:txBody>
          <a:bodyPr>
            <a:spAutoFit/>
          </a:bodyPr>
          <a:lstStyle/>
          <a:p>
            <a:r>
              <a:rPr lang="en-IN" dirty="0"/>
              <a:t>Short Block Preparation </a:t>
            </a:r>
            <a:r>
              <a:rPr lang="en-IN" sz="2800" dirty="0"/>
              <a:t>(3 of 3)</a:t>
            </a:r>
            <a:endParaRPr lang="en-US" sz="2000" dirty="0"/>
          </a:p>
        </p:txBody>
      </p:sp>
      <p:sp>
        <p:nvSpPr>
          <p:cNvPr id="4" name="Content Placeholder 3"/>
          <p:cNvSpPr>
            <a:spLocks noGrp="1"/>
          </p:cNvSpPr>
          <p:nvPr>
            <p:ph idx="1"/>
          </p:nvPr>
        </p:nvSpPr>
        <p:spPr>
          <a:xfrm>
            <a:off x="462579" y="990600"/>
            <a:ext cx="8229600" cy="4285789"/>
          </a:xfrm>
        </p:spPr>
        <p:txBody>
          <a:bodyPr>
            <a:spAutoFit/>
          </a:bodyPr>
          <a:lstStyle/>
          <a:p>
            <a:r>
              <a:rPr lang="en-US" sz="2400" dirty="0"/>
              <a:t>Preparing the Block for Studs</a:t>
            </a:r>
          </a:p>
          <a:p>
            <a:pPr lvl="1"/>
            <a:r>
              <a:rPr lang="en-US" sz="2400" dirty="0"/>
              <a:t>Using studs instead of head bolts for cylinder heads is recommended for all high-performance applications.</a:t>
            </a:r>
          </a:p>
          <a:p>
            <a:pPr lvl="1"/>
            <a:r>
              <a:rPr lang="en-US" sz="2400" dirty="0"/>
              <a:t>Studs provide for more accurate and consistent torque loading and clamping force.</a:t>
            </a:r>
          </a:p>
          <a:p>
            <a:pPr lvl="1"/>
            <a:r>
              <a:rPr lang="en-US" sz="2400" dirty="0"/>
              <a:t>The use of studs for the main bearing saddles helps main cap alignment.</a:t>
            </a:r>
          </a:p>
          <a:p>
            <a:r>
              <a:rPr lang="en-US" sz="2400" dirty="0"/>
              <a:t>Preparing the Thread Holes</a:t>
            </a:r>
          </a:p>
          <a:p>
            <a:pPr lvl="1"/>
            <a:r>
              <a:rPr lang="en-US" sz="2400" dirty="0"/>
              <a:t>All threads in the block should be thoroughly cleaned and free of any liquid.</a:t>
            </a:r>
          </a:p>
        </p:txBody>
      </p:sp>
    </p:spTree>
    <p:extLst>
      <p:ext uri="{BB962C8B-B14F-4D97-AF65-F5344CB8AC3E}">
        <p14:creationId xmlns:p14="http://schemas.microsoft.com/office/powerpoint/2010/main" val="26514042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34.43 Torque Angle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1" y="1066800"/>
            <a:ext cx="4953000" cy="42742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858984" cy="1200329"/>
          </a:xfrm>
        </p:spPr>
        <p:txBody>
          <a:bodyPr/>
          <a:lstStyle/>
          <a:p>
            <a:r>
              <a:rPr lang="en-US" sz="2400" dirty="0"/>
              <a:t>Torque angle can be measured using a special adaptor</a:t>
            </a:r>
          </a:p>
        </p:txBody>
      </p:sp>
    </p:spTree>
    <p:extLst>
      <p:ext uri="{BB962C8B-B14F-4D97-AF65-F5344CB8AC3E}">
        <p14:creationId xmlns:p14="http://schemas.microsoft.com/office/powerpoint/2010/main" val="1496256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Torque to Angle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rque_head_bolts_angle_gauge">
            <a:hlinkClick r:id="" action="ppaction://media"/>
            <a:extLst>
              <a:ext uri="{FF2B5EF4-FFF2-40B4-BE49-F238E27FC236}">
                <a16:creationId xmlns:a16="http://schemas.microsoft.com/office/drawing/2014/main" id="{B3B9A0CE-6F20-52A7-4CBA-8910EC0735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2824"/>
            <a:ext cx="9144000" cy="5143500"/>
          </a:xfrm>
          <a:prstGeom prst="rect">
            <a:avLst/>
          </a:prstGeom>
        </p:spPr>
      </p:pic>
    </p:spTree>
    <p:extLst>
      <p:ext uri="{BB962C8B-B14F-4D97-AF65-F5344CB8AC3E}">
        <p14:creationId xmlns:p14="http://schemas.microsoft.com/office/powerpoint/2010/main" val="59701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34.44 Electronic Torque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830870" cy="50638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3416320"/>
          </a:xfrm>
        </p:spPr>
        <p:txBody>
          <a:bodyPr/>
          <a:lstStyle/>
          <a:p>
            <a:r>
              <a:rPr lang="en-US" sz="2400" dirty="0"/>
              <a:t>An electronic torque wrench showing the number of degrees of rotation. These very accurate and expensive torque wrenches can be programmed to display torque or number of degrees of rotation</a:t>
            </a:r>
          </a:p>
        </p:txBody>
      </p:sp>
    </p:spTree>
    <p:extLst>
      <p:ext uri="{BB962C8B-B14F-4D97-AF65-F5344CB8AC3E}">
        <p14:creationId xmlns:p14="http://schemas.microsoft.com/office/powerpoint/2010/main" val="37409521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Valve Train Assembly </a:t>
            </a:r>
            <a:r>
              <a:rPr lang="en-IN" sz="2800" dirty="0"/>
              <a:t>(1 of 4)</a:t>
            </a:r>
            <a:endParaRPr lang="en-US" sz="2800" dirty="0"/>
          </a:p>
        </p:txBody>
      </p:sp>
      <p:sp>
        <p:nvSpPr>
          <p:cNvPr id="4" name="Content Placeholder 3"/>
          <p:cNvSpPr>
            <a:spLocks noGrp="1"/>
          </p:cNvSpPr>
          <p:nvPr>
            <p:ph idx="1"/>
          </p:nvPr>
        </p:nvSpPr>
        <p:spPr>
          <a:xfrm>
            <a:off x="457200" y="1083734"/>
            <a:ext cx="8229600" cy="4267200"/>
          </a:xfrm>
        </p:spPr>
        <p:txBody>
          <a:bodyPr>
            <a:spAutoFit/>
          </a:bodyPr>
          <a:lstStyle/>
          <a:p>
            <a:r>
              <a:rPr lang="en-US" sz="2400" dirty="0"/>
              <a:t>Timing Drives for </a:t>
            </a:r>
            <a:r>
              <a:rPr lang="en-US" sz="2400" spc="-200" dirty="0"/>
              <a:t>OH</a:t>
            </a:r>
            <a:r>
              <a:rPr lang="en-US" sz="2400" dirty="0"/>
              <a:t>C Engines</a:t>
            </a:r>
          </a:p>
          <a:p>
            <a:pPr lvl="1"/>
            <a:r>
              <a:rPr lang="en-US" sz="2400" dirty="0"/>
              <a:t>Align timing marks of crankshaft and camshaft drive sprockets with their respective timing marks.</a:t>
            </a:r>
          </a:p>
          <a:p>
            <a:pPr lvl="1"/>
            <a:r>
              <a:rPr lang="en-US" sz="2400" dirty="0"/>
              <a:t>Tensioner may be on either or both sides of timing belt or chain.</a:t>
            </a:r>
          </a:p>
          <a:p>
            <a:r>
              <a:rPr lang="en-US" sz="2400" dirty="0"/>
              <a:t>Hydraulic Valve Lifter Installation</a:t>
            </a:r>
          </a:p>
          <a:p>
            <a:pPr lvl="1"/>
            <a:r>
              <a:rPr lang="en-US" sz="2400" dirty="0"/>
              <a:t>Most vehicle manufacturers recommend installing lifters </a:t>
            </a:r>
            <a:r>
              <a:rPr lang="en-US" sz="2400" i="1" dirty="0"/>
              <a:t>without </a:t>
            </a:r>
            <a:r>
              <a:rPr lang="en-US" sz="2400" dirty="0"/>
              <a:t>filling or pumping lifter full of oil.</a:t>
            </a:r>
          </a:p>
          <a:p>
            <a:pPr lvl="1"/>
            <a:r>
              <a:rPr lang="en-US" sz="2400" dirty="0"/>
              <a:t>Flat lifters require that engine assembly lube or extreme pressure (</a:t>
            </a:r>
            <a:r>
              <a:rPr lang="en-US" sz="2400" spc="-200" dirty="0"/>
              <a:t>E</a:t>
            </a:r>
            <a:r>
              <a:rPr lang="en-US" sz="2400" dirty="0"/>
              <a:t>P) grease be applied to the base.</a:t>
            </a:r>
          </a:p>
        </p:txBody>
      </p:sp>
    </p:spTree>
    <p:extLst>
      <p:ext uri="{BB962C8B-B14F-4D97-AF65-F5344CB8AC3E}">
        <p14:creationId xmlns:p14="http://schemas.microsoft.com/office/powerpoint/2010/main" val="3077614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666"/>
            <a:ext cx="8229600" cy="646331"/>
          </a:xfrm>
        </p:spPr>
        <p:txBody>
          <a:bodyPr>
            <a:spAutoFit/>
          </a:bodyPr>
          <a:lstStyle/>
          <a:p>
            <a:r>
              <a:rPr lang="en-IN" dirty="0"/>
              <a:t>Valve Train Assembly </a:t>
            </a:r>
            <a:r>
              <a:rPr lang="en-IN" sz="2800" dirty="0"/>
              <a:t>(2 of 4)</a:t>
            </a:r>
            <a:endParaRPr lang="en-US" sz="2800" dirty="0"/>
          </a:p>
        </p:txBody>
      </p:sp>
      <p:sp>
        <p:nvSpPr>
          <p:cNvPr id="4" name="Content Placeholder 3"/>
          <p:cNvSpPr>
            <a:spLocks noGrp="1"/>
          </p:cNvSpPr>
          <p:nvPr>
            <p:ph idx="1"/>
          </p:nvPr>
        </p:nvSpPr>
        <p:spPr>
          <a:xfrm>
            <a:off x="457200" y="1066800"/>
            <a:ext cx="8229600" cy="3470181"/>
          </a:xfrm>
        </p:spPr>
        <p:txBody>
          <a:bodyPr>
            <a:spAutoFit/>
          </a:bodyPr>
          <a:lstStyle/>
          <a:p>
            <a:r>
              <a:rPr lang="en-US" sz="2400" dirty="0"/>
              <a:t>Bleeding Hydraulic Lifters</a:t>
            </a:r>
          </a:p>
          <a:p>
            <a:pPr lvl="1"/>
            <a:r>
              <a:rPr lang="en-US" sz="2400" dirty="0"/>
              <a:t>Air trapped inside a hydraulic valve lifter can be bled by simply operating engine at fast idle (2,500 </a:t>
            </a:r>
            <a:r>
              <a:rPr lang="en-US" sz="2400" spc="-200" dirty="0"/>
              <a:t>RP</a:t>
            </a:r>
            <a:r>
              <a:rPr lang="en-US" sz="2400" dirty="0"/>
              <a:t>M)</a:t>
            </a:r>
          </a:p>
          <a:p>
            <a:pPr lvl="1"/>
            <a:r>
              <a:rPr lang="en-US" sz="2400" dirty="0"/>
              <a:t>Some engines require special procedure at installation</a:t>
            </a:r>
          </a:p>
          <a:p>
            <a:r>
              <a:rPr lang="en-US" sz="2400" dirty="0"/>
              <a:t>Timing Chains and Gears Installation</a:t>
            </a:r>
          </a:p>
          <a:p>
            <a:pPr lvl="1"/>
            <a:r>
              <a:rPr lang="en-US" sz="2400" dirty="0"/>
              <a:t>On cam-in-block (</a:t>
            </a:r>
            <a:r>
              <a:rPr lang="en-US" sz="2400" spc="-200" dirty="0"/>
              <a:t>OH</a:t>
            </a:r>
            <a:r>
              <a:rPr lang="en-US" sz="2400" dirty="0"/>
              <a:t>V) engines, timing gears or chain and sprocket can be installed after crankshaft and camshaft.</a:t>
            </a:r>
          </a:p>
        </p:txBody>
      </p:sp>
    </p:spTree>
    <p:extLst>
      <p:ext uri="{BB962C8B-B14F-4D97-AF65-F5344CB8AC3E}">
        <p14:creationId xmlns:p14="http://schemas.microsoft.com/office/powerpoint/2010/main" val="28964693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2114"/>
            <a:ext cx="8229600" cy="646331"/>
          </a:xfrm>
        </p:spPr>
        <p:txBody>
          <a:bodyPr>
            <a:spAutoFit/>
          </a:bodyPr>
          <a:lstStyle/>
          <a:p>
            <a:r>
              <a:rPr lang="en-IN" dirty="0"/>
              <a:t>Valve Train Assembly </a:t>
            </a:r>
            <a:r>
              <a:rPr lang="en-IN" sz="2800" dirty="0"/>
              <a:t>(3 of 4)</a:t>
            </a:r>
            <a:endParaRPr lang="en-US" sz="2800" dirty="0"/>
          </a:p>
        </p:txBody>
      </p:sp>
      <p:sp>
        <p:nvSpPr>
          <p:cNvPr id="4" name="Content Placeholder 3"/>
          <p:cNvSpPr>
            <a:spLocks noGrp="1"/>
          </p:cNvSpPr>
          <p:nvPr>
            <p:ph idx="1"/>
          </p:nvPr>
        </p:nvSpPr>
        <p:spPr>
          <a:xfrm>
            <a:off x="457200" y="1077248"/>
            <a:ext cx="8229600" cy="2908489"/>
          </a:xfrm>
        </p:spPr>
        <p:txBody>
          <a:bodyPr>
            <a:spAutoFit/>
          </a:bodyPr>
          <a:lstStyle/>
          <a:p>
            <a:r>
              <a:rPr lang="en-US" sz="2400" spc="-200" dirty="0"/>
              <a:t>OH</a:t>
            </a:r>
            <a:r>
              <a:rPr lang="en-US" sz="2400" dirty="0"/>
              <a:t>V Engine Lifter and Pushrod Installation</a:t>
            </a:r>
          </a:p>
          <a:p>
            <a:pPr lvl="1"/>
            <a:r>
              <a:rPr lang="en-US" sz="2400" dirty="0"/>
              <a:t>Outside of lifters and lifter bores in the block should be cleaned and coated with assembly lubricant.</a:t>
            </a:r>
          </a:p>
          <a:p>
            <a:pPr lvl="1"/>
            <a:r>
              <a:rPr lang="en-US" sz="2400" dirty="0"/>
              <a:t>Make sure that pushrods installed in proper location.</a:t>
            </a:r>
          </a:p>
          <a:p>
            <a:pPr lvl="1"/>
            <a:r>
              <a:rPr lang="en-US" sz="2400" dirty="0"/>
              <a:t>Rocker arm shafts should have their retaining bolts tightened a little at a time, alternating between the retaining bolts.</a:t>
            </a:r>
          </a:p>
        </p:txBody>
      </p:sp>
    </p:spTree>
    <p:extLst>
      <p:ext uri="{BB962C8B-B14F-4D97-AF65-F5344CB8AC3E}">
        <p14:creationId xmlns:p14="http://schemas.microsoft.com/office/powerpoint/2010/main" val="2312385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685"/>
            <a:ext cx="8229600" cy="646331"/>
          </a:xfrm>
        </p:spPr>
        <p:txBody>
          <a:bodyPr>
            <a:spAutoFit/>
          </a:bodyPr>
          <a:lstStyle/>
          <a:p>
            <a:r>
              <a:rPr lang="en-IN" dirty="0"/>
              <a:t>Valve Train Assembly </a:t>
            </a:r>
            <a:r>
              <a:rPr lang="en-IN" sz="2800" dirty="0"/>
              <a:t>(4 of 4)</a:t>
            </a:r>
            <a:endParaRPr lang="en-US" sz="2800" dirty="0"/>
          </a:p>
        </p:txBody>
      </p:sp>
      <p:sp>
        <p:nvSpPr>
          <p:cNvPr id="4" name="Content Placeholder 3"/>
          <p:cNvSpPr>
            <a:spLocks noGrp="1"/>
          </p:cNvSpPr>
          <p:nvPr>
            <p:ph idx="1"/>
          </p:nvPr>
        </p:nvSpPr>
        <p:spPr>
          <a:xfrm>
            <a:off x="457200" y="1101819"/>
            <a:ext cx="8229600" cy="3470181"/>
          </a:xfrm>
        </p:spPr>
        <p:txBody>
          <a:bodyPr>
            <a:spAutoFit/>
          </a:bodyPr>
          <a:lstStyle/>
          <a:p>
            <a:r>
              <a:rPr lang="en-US" sz="2400" dirty="0"/>
              <a:t>Hydraulic Lifter Adjustment</a:t>
            </a:r>
          </a:p>
          <a:p>
            <a:pPr lvl="1"/>
            <a:r>
              <a:rPr lang="en-US" sz="2400" dirty="0"/>
              <a:t>Retaining nut on some rocker arms mounted on studs can be tightened to specified torque.</a:t>
            </a:r>
          </a:p>
          <a:p>
            <a:pPr lvl="1"/>
            <a:r>
              <a:rPr lang="en-US" sz="2400" dirty="0"/>
              <a:t>Other types of rocker arms require tightening </a:t>
            </a:r>
            <a:r>
              <a:rPr lang="en-US" sz="2400" dirty="0" err="1"/>
              <a:t>Rnut</a:t>
            </a:r>
            <a:r>
              <a:rPr lang="en-US" sz="2400" dirty="0"/>
              <a:t> to a position that centers hydraulic lifter.</a:t>
            </a:r>
          </a:p>
          <a:p>
            <a:r>
              <a:rPr lang="en-US" sz="2400" dirty="0"/>
              <a:t>Solid Lifter Adjustment</a:t>
            </a:r>
          </a:p>
          <a:p>
            <a:pPr lvl="1"/>
            <a:r>
              <a:rPr lang="en-US" sz="2400" dirty="0"/>
              <a:t>The valve clearance or lash must be set on a solid lifter engine, so that the valves can positively seat.</a:t>
            </a:r>
          </a:p>
        </p:txBody>
      </p:sp>
    </p:spTree>
    <p:extLst>
      <p:ext uri="{BB962C8B-B14F-4D97-AF65-F5344CB8AC3E}">
        <p14:creationId xmlns:p14="http://schemas.microsoft.com/office/powerpoint/2010/main" val="1352299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34.45 DOHC Timing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92967" y="990600"/>
            <a:ext cx="4876800"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35184" cy="2325240"/>
          </a:xfrm>
        </p:spPr>
        <p:txBody>
          <a:bodyPr/>
          <a:lstStyle/>
          <a:p>
            <a:r>
              <a:rPr lang="en-US" sz="2400" dirty="0"/>
              <a:t>Both camshafts have to be timed on this engine, and the timing belt also drives the water pump</a:t>
            </a:r>
          </a:p>
        </p:txBody>
      </p:sp>
    </p:spTree>
    <p:extLst>
      <p:ext uri="{BB962C8B-B14F-4D97-AF65-F5344CB8AC3E}">
        <p14:creationId xmlns:p14="http://schemas.microsoft.com/office/powerpoint/2010/main" val="30438861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34.46 Plated Links for Timing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41265"/>
            <a:ext cx="4380903" cy="50291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4569" y="1032300"/>
            <a:ext cx="2950631" cy="2853899"/>
          </a:xfrm>
        </p:spPr>
        <p:txBody>
          <a:bodyPr/>
          <a:lstStyle/>
          <a:p>
            <a:r>
              <a:rPr lang="en-US" sz="2400" dirty="0"/>
              <a:t>Some timing chains have plated links that are used to correctly position the chain on the sprockets</a:t>
            </a:r>
          </a:p>
        </p:txBody>
      </p:sp>
    </p:spTree>
    <p:extLst>
      <p:ext uri="{BB962C8B-B14F-4D97-AF65-F5344CB8AC3E}">
        <p14:creationId xmlns:p14="http://schemas.microsoft.com/office/powerpoint/2010/main" val="3485948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34.47 Hydraulic Adjusters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32697" y="990600"/>
            <a:ext cx="4254103"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990600"/>
            <a:ext cx="3525734" cy="3416320"/>
          </a:xfrm>
        </p:spPr>
        <p:txBody>
          <a:bodyPr/>
          <a:lstStyle/>
          <a:p>
            <a:r>
              <a:rPr lang="en-US" sz="2400" dirty="0"/>
              <a:t>A special tool may be needed to bleed air from the hydraulic lash adjusters (HLA) through the bleed hole. These lash adjusters are part of the valve end of the rocker arms in this example</a:t>
            </a:r>
          </a:p>
        </p:txBody>
      </p:sp>
    </p:spTree>
    <p:extLst>
      <p:ext uri="{BB962C8B-B14F-4D97-AF65-F5344CB8AC3E}">
        <p14:creationId xmlns:p14="http://schemas.microsoft.com/office/powerpoint/2010/main" val="2644393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34.2 Deburring Sharp Edges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0621" y="996462"/>
            <a:ext cx="4336179"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6462"/>
            <a:ext cx="3525734" cy="1569660"/>
          </a:xfrm>
        </p:spPr>
        <p:txBody>
          <a:bodyPr/>
          <a:lstStyle/>
          <a:p>
            <a:r>
              <a:rPr lang="en-US" sz="2400" dirty="0"/>
              <a:t>Deburring all sharp edges is an important step to achieve proper engine assembly</a:t>
            </a:r>
          </a:p>
        </p:txBody>
      </p:sp>
    </p:spTree>
    <p:extLst>
      <p:ext uri="{BB962C8B-B14F-4D97-AF65-F5344CB8AC3E}">
        <p14:creationId xmlns:p14="http://schemas.microsoft.com/office/powerpoint/2010/main" val="1970416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34.48 Timing Marks Aligned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0"/>
            <a:ext cx="3353806" cy="51617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0837" y="1027355"/>
            <a:ext cx="3925784" cy="3046988"/>
          </a:xfrm>
        </p:spPr>
        <p:txBody>
          <a:bodyPr/>
          <a:lstStyle/>
          <a:p>
            <a:r>
              <a:rPr lang="en-US" sz="2400" dirty="0"/>
              <a:t>Timing chain and gears can be installed after the crankshaft and camshaft have been installed and the timing marks are aligned with cylinder 1 at top dead center (TDC)</a:t>
            </a:r>
          </a:p>
        </p:txBody>
      </p:sp>
    </p:spTree>
    <p:extLst>
      <p:ext uri="{BB962C8B-B14F-4D97-AF65-F5344CB8AC3E}">
        <p14:creationId xmlns:p14="http://schemas.microsoft.com/office/powerpoint/2010/main" val="573171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34.49 Zero Lash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0"/>
            <a:ext cx="3532666" cy="52174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6500" y="1009631"/>
            <a:ext cx="4025499" cy="2677656"/>
          </a:xfrm>
        </p:spPr>
        <p:txBody>
          <a:bodyPr/>
          <a:lstStyle/>
          <a:p>
            <a:r>
              <a:rPr lang="en-US" sz="2400" dirty="0"/>
              <a:t>With the lifter resting on the base circle of the cam, zero lash is achieved by tightening the rocker arm lock nut until the pushrod no longer rotates freely</a:t>
            </a:r>
          </a:p>
        </p:txBody>
      </p:sp>
    </p:spTree>
    <p:extLst>
      <p:ext uri="{BB962C8B-B14F-4D97-AF65-F5344CB8AC3E}">
        <p14:creationId xmlns:p14="http://schemas.microsoft.com/office/powerpoint/2010/main" val="6507114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34.50 Adjustment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20042" y="990600"/>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990600"/>
            <a:ext cx="3525734" cy="4401205"/>
          </a:xfrm>
        </p:spPr>
        <p:txBody>
          <a:bodyPr/>
          <a:lstStyle/>
          <a:p>
            <a:r>
              <a:rPr lang="en-US" sz="2000" dirty="0"/>
              <a:t>Most adjustable valves use a nut to keep the adjustment from changing. Therefore, to adjust the valves, the nut has to be loosened and the screw rotated until the proper valve clearance is achieved. Then the screw should be held while tightening the lock nut to keep the adjustment from changing. Double-check the valve clearance after tightening the nut</a:t>
            </a:r>
          </a:p>
        </p:txBody>
      </p:sp>
    </p:spTree>
    <p:extLst>
      <p:ext uri="{BB962C8B-B14F-4D97-AF65-F5344CB8AC3E}">
        <p14:creationId xmlns:p14="http://schemas.microsoft.com/office/powerpoint/2010/main" val="30145261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Final Assembly </a:t>
            </a:r>
            <a:r>
              <a:rPr lang="en-US" sz="2800" dirty="0"/>
              <a:t>(1 of 3)</a:t>
            </a:r>
          </a:p>
        </p:txBody>
      </p:sp>
      <p:sp>
        <p:nvSpPr>
          <p:cNvPr id="4" name="Content Placeholder 3"/>
          <p:cNvSpPr>
            <a:spLocks noGrp="1"/>
          </p:cNvSpPr>
          <p:nvPr>
            <p:ph idx="1"/>
          </p:nvPr>
        </p:nvSpPr>
        <p:spPr>
          <a:xfrm>
            <a:off x="457200" y="990600"/>
            <a:ext cx="8229600" cy="4362733"/>
          </a:xfrm>
        </p:spPr>
        <p:txBody>
          <a:bodyPr>
            <a:spAutoFit/>
          </a:bodyPr>
          <a:lstStyle/>
          <a:p>
            <a:r>
              <a:rPr lang="en-US" sz="2400" dirty="0"/>
              <a:t>Manifold Installation</a:t>
            </a:r>
          </a:p>
          <a:p>
            <a:pPr lvl="1"/>
            <a:r>
              <a:rPr lang="en-US" sz="2400" dirty="0"/>
              <a:t>Intake manifold gasket for a V-type engine may be a one-piece gasket or it may have several pieces.</a:t>
            </a:r>
          </a:p>
          <a:p>
            <a:pPr lvl="1"/>
            <a:r>
              <a:rPr lang="en-US" sz="2400" dirty="0"/>
              <a:t>Inline engines usually use one-piece intake manifold gasket.</a:t>
            </a:r>
          </a:p>
          <a:p>
            <a:pPr lvl="1"/>
            <a:r>
              <a:rPr lang="en-US" sz="2400" dirty="0"/>
              <a:t>Only some exhaust manifolds use gaskets.</a:t>
            </a:r>
          </a:p>
          <a:p>
            <a:r>
              <a:rPr lang="en-US" sz="2400" dirty="0"/>
              <a:t>Timing Cover Installation</a:t>
            </a:r>
          </a:p>
          <a:p>
            <a:pPr lvl="1"/>
            <a:r>
              <a:rPr lang="en-US" sz="2400" dirty="0"/>
              <a:t>Timing cover with seal installed and gasket are placed over timing gears and/or chain and sprockets.</a:t>
            </a:r>
          </a:p>
          <a:p>
            <a:pPr lvl="1"/>
            <a:r>
              <a:rPr lang="en-US" sz="2400" dirty="0"/>
              <a:t>Some timing covers use </a:t>
            </a:r>
            <a:r>
              <a:rPr lang="en-US" sz="2400" spc="-200" dirty="0"/>
              <a:t>RT</a:t>
            </a:r>
            <a:r>
              <a:rPr lang="en-US" sz="2400" dirty="0"/>
              <a:t>V instead of a gasket.</a:t>
            </a:r>
          </a:p>
        </p:txBody>
      </p:sp>
    </p:spTree>
    <p:extLst>
      <p:ext uri="{BB962C8B-B14F-4D97-AF65-F5344CB8AC3E}">
        <p14:creationId xmlns:p14="http://schemas.microsoft.com/office/powerpoint/2010/main" val="31661596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0985"/>
            <a:ext cx="8229600" cy="646331"/>
          </a:xfrm>
        </p:spPr>
        <p:txBody>
          <a:bodyPr>
            <a:spAutoFit/>
          </a:bodyPr>
          <a:lstStyle/>
          <a:p>
            <a:r>
              <a:rPr lang="en-US" dirty="0"/>
              <a:t>Final Assembly </a:t>
            </a:r>
            <a:r>
              <a:rPr lang="en-US" sz="2800" dirty="0"/>
              <a:t>(2 of 3)</a:t>
            </a:r>
          </a:p>
        </p:txBody>
      </p:sp>
      <p:sp>
        <p:nvSpPr>
          <p:cNvPr id="4" name="Content Placeholder 3"/>
          <p:cNvSpPr>
            <a:spLocks noGrp="1"/>
          </p:cNvSpPr>
          <p:nvPr>
            <p:ph idx="1"/>
          </p:nvPr>
        </p:nvSpPr>
        <p:spPr>
          <a:xfrm>
            <a:off x="457200" y="1096119"/>
            <a:ext cx="8229600" cy="4478149"/>
          </a:xfrm>
        </p:spPr>
        <p:txBody>
          <a:bodyPr>
            <a:spAutoFit/>
          </a:bodyPr>
          <a:lstStyle/>
          <a:p>
            <a:r>
              <a:rPr lang="en-US" sz="2400" dirty="0"/>
              <a:t>Vibration Damper Installation</a:t>
            </a:r>
          </a:p>
          <a:p>
            <a:pPr lvl="1"/>
            <a:r>
              <a:rPr lang="en-US" sz="2400" dirty="0"/>
              <a:t>Damper either bolted or pressed into position.</a:t>
            </a:r>
          </a:p>
          <a:p>
            <a:r>
              <a:rPr lang="en-US" sz="2400" dirty="0"/>
              <a:t>Oil Pump Installation</a:t>
            </a:r>
          </a:p>
          <a:p>
            <a:pPr lvl="1"/>
            <a:r>
              <a:rPr lang="en-US" sz="2400" dirty="0"/>
              <a:t>When an engine is rebuilt, oil pump should be replaced with a new pump and oil pickup screen.</a:t>
            </a:r>
          </a:p>
          <a:p>
            <a:pPr lvl="1"/>
            <a:r>
              <a:rPr lang="en-US" sz="2400" dirty="0"/>
              <a:t>Oil pump gears should be coated with assembly lubricant before the cover is put on the pump.</a:t>
            </a:r>
          </a:p>
          <a:p>
            <a:r>
              <a:rPr lang="en-US" sz="2400" dirty="0"/>
              <a:t>Oil Pan Installation</a:t>
            </a:r>
          </a:p>
          <a:p>
            <a:pPr lvl="1"/>
            <a:r>
              <a:rPr lang="en-US" sz="2400" dirty="0"/>
              <a:t>Pan should be checked and straightened as necessary. The bolts should be torqued to specification.</a:t>
            </a:r>
          </a:p>
        </p:txBody>
      </p:sp>
    </p:spTree>
    <p:extLst>
      <p:ext uri="{BB962C8B-B14F-4D97-AF65-F5344CB8AC3E}">
        <p14:creationId xmlns:p14="http://schemas.microsoft.com/office/powerpoint/2010/main" val="3242728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9317"/>
            <a:ext cx="8229600" cy="646331"/>
          </a:xfrm>
        </p:spPr>
        <p:txBody>
          <a:bodyPr>
            <a:spAutoFit/>
          </a:bodyPr>
          <a:lstStyle/>
          <a:p>
            <a:r>
              <a:rPr lang="en-US" dirty="0"/>
              <a:t>Final Assembly </a:t>
            </a:r>
            <a:r>
              <a:rPr lang="en-US" sz="2800" dirty="0"/>
              <a:t>(3 of 3)</a:t>
            </a:r>
          </a:p>
        </p:txBody>
      </p:sp>
      <p:sp>
        <p:nvSpPr>
          <p:cNvPr id="4" name="Content Placeholder 3"/>
          <p:cNvSpPr>
            <a:spLocks noGrp="1"/>
          </p:cNvSpPr>
          <p:nvPr>
            <p:ph idx="1"/>
          </p:nvPr>
        </p:nvSpPr>
        <p:spPr>
          <a:xfrm>
            <a:off x="457200" y="990600"/>
            <a:ext cx="8229600" cy="4478149"/>
          </a:xfrm>
        </p:spPr>
        <p:txBody>
          <a:bodyPr>
            <a:spAutoFit/>
          </a:bodyPr>
          <a:lstStyle/>
          <a:p>
            <a:r>
              <a:rPr lang="en-US" sz="2400" dirty="0"/>
              <a:t>Water Pump Installation</a:t>
            </a:r>
          </a:p>
          <a:p>
            <a:pPr lvl="1"/>
            <a:r>
              <a:rPr lang="en-US" sz="2400" dirty="0"/>
              <a:t>Reconditioned, rebuilt, or new water pump should be used.</a:t>
            </a:r>
          </a:p>
          <a:p>
            <a:pPr lvl="1"/>
            <a:r>
              <a:rPr lang="en-US" sz="2400" dirty="0"/>
              <a:t>New thermostat should be installed.</a:t>
            </a:r>
          </a:p>
          <a:p>
            <a:r>
              <a:rPr lang="en-US" sz="2400" dirty="0"/>
              <a:t>Engine Painting</a:t>
            </a:r>
          </a:p>
          <a:p>
            <a:pPr lvl="1"/>
            <a:r>
              <a:rPr lang="en-US" sz="2400" dirty="0"/>
              <a:t>Painting an engine helps prevent rust and corrosion and makes the engine look new.</a:t>
            </a:r>
          </a:p>
          <a:p>
            <a:r>
              <a:rPr lang="en-US" sz="2400" dirty="0"/>
              <a:t>Prelubricating Engine</a:t>
            </a:r>
          </a:p>
          <a:p>
            <a:pPr lvl="1"/>
            <a:r>
              <a:rPr lang="en-US" sz="2400" dirty="0"/>
              <a:t>Oil pressure should be established before the engine is started.</a:t>
            </a:r>
          </a:p>
        </p:txBody>
      </p:sp>
    </p:spTree>
    <p:extLst>
      <p:ext uri="{BB962C8B-B14F-4D97-AF65-F5344CB8AC3E}">
        <p14:creationId xmlns:p14="http://schemas.microsoft.com/office/powerpoint/2010/main" val="2212240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34.51 Intake Gasket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4137144" cy="45004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66800"/>
            <a:ext cx="3525734" cy="2677656"/>
          </a:xfrm>
        </p:spPr>
        <p:txBody>
          <a:bodyPr/>
          <a:lstStyle/>
          <a:p>
            <a:r>
              <a:rPr lang="en-US" sz="2400" dirty="0"/>
              <a:t>This intake manifold gasket includes end seals and a full shield cover for the valley to keep hot engine oil from heating the intake manifold</a:t>
            </a:r>
          </a:p>
        </p:txBody>
      </p:sp>
    </p:spTree>
    <p:extLst>
      <p:ext uri="{BB962C8B-B14F-4D97-AF65-F5344CB8AC3E}">
        <p14:creationId xmlns:p14="http://schemas.microsoft.com/office/powerpoint/2010/main" val="2396208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34.52 Exhaust Gaskets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47800" y="1069855"/>
            <a:ext cx="6248400" cy="41140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3489" y="5334000"/>
            <a:ext cx="7477022" cy="830997"/>
          </a:xfrm>
        </p:spPr>
        <p:txBody>
          <a:bodyPr/>
          <a:lstStyle/>
          <a:p>
            <a:r>
              <a:rPr lang="en-US" sz="2400" dirty="0"/>
              <a:t>An exhaust manifold gasket is used on some engines. It seals exhaust manifold to cylinder head</a:t>
            </a:r>
          </a:p>
        </p:txBody>
      </p:sp>
    </p:spTree>
    <p:extLst>
      <p:ext uri="{BB962C8B-B14F-4D97-AF65-F5344CB8AC3E}">
        <p14:creationId xmlns:p14="http://schemas.microsoft.com/office/powerpoint/2010/main" val="18020244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34.53 RTV</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6875"/>
            <a:ext cx="4484687" cy="36293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9052" y="996874"/>
            <a:ext cx="2869948" cy="2584525"/>
          </a:xfrm>
        </p:spPr>
        <p:txBody>
          <a:bodyPr/>
          <a:lstStyle/>
          <a:p>
            <a:r>
              <a:rPr lang="en-US" sz="2400" dirty="0"/>
              <a:t>A 1/8 to 3/16 inch (3 to 5 mm) bead of RTV silicon on a parting surface with silicon going around the bolt hole</a:t>
            </a:r>
          </a:p>
        </p:txBody>
      </p:sp>
    </p:spTree>
    <p:extLst>
      <p:ext uri="{BB962C8B-B14F-4D97-AF65-F5344CB8AC3E}">
        <p14:creationId xmlns:p14="http://schemas.microsoft.com/office/powerpoint/2010/main" val="3318246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534847" y="228600"/>
            <a:ext cx="8229600" cy="646331"/>
          </a:xfrm>
        </p:spPr>
        <p:txBody>
          <a:bodyPr/>
          <a:lstStyle/>
          <a:p>
            <a:r>
              <a:rPr lang="en-US" dirty="0"/>
              <a:t>Figure 34.54 Tighten Oil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600"/>
            <a:ext cx="4417760" cy="42199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47" y="1011704"/>
            <a:ext cx="3525734" cy="1938992"/>
          </a:xfrm>
        </p:spPr>
        <p:txBody>
          <a:bodyPr/>
          <a:lstStyle/>
          <a:p>
            <a:r>
              <a:rPr lang="en-US" sz="2400" dirty="0"/>
              <a:t>A beam-type torque wrench being used to tighten the oil pump pickup assembly to factory specification</a:t>
            </a:r>
          </a:p>
        </p:txBody>
      </p:sp>
    </p:spTree>
    <p:extLst>
      <p:ext uri="{BB962C8B-B14F-4D97-AF65-F5344CB8AC3E}">
        <p14:creationId xmlns:p14="http://schemas.microsoft.com/office/powerpoint/2010/main" val="3063008153"/>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26546</TotalTime>
  <Words>7661</Words>
  <Application>Microsoft Office PowerPoint</Application>
  <PresentationFormat>On-screen Show (4:3)</PresentationFormat>
  <Paragraphs>620</Paragraphs>
  <Slides>123</Slides>
  <Notes>122</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123</vt:i4>
      </vt:variant>
    </vt:vector>
  </HeadingPairs>
  <TitlesOfParts>
    <vt:vector size="130" baseType="lpstr">
      <vt:lpstr>Arial</vt:lpstr>
      <vt:lpstr>Arial (Headings)</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Details, Details, Details</vt:lpstr>
      <vt:lpstr>Figure 34.1 Ford 3-Cylinder</vt:lpstr>
      <vt:lpstr>Short Block Preparation (1 of 3)</vt:lpstr>
      <vt:lpstr>Short Block Preparation (2 of 3)</vt:lpstr>
      <vt:lpstr>Short Block Preparation (3 of 3)</vt:lpstr>
      <vt:lpstr>Figure 34.2 Deburring Sharp Edges</vt:lpstr>
      <vt:lpstr>Chart 34.1 Surface Finish</vt:lpstr>
      <vt:lpstr>Figure 34.3 Installing Heli-coils® </vt:lpstr>
      <vt:lpstr>Figure 34.4 Thread Chaser</vt:lpstr>
      <vt:lpstr>Figure 34.5 Cover Engine</vt:lpstr>
      <vt:lpstr>Cylinder Head Preparation</vt:lpstr>
      <vt:lpstr>Trial  Assembly</vt:lpstr>
      <vt:lpstr>Figure 34.6 Trial Assembly</vt:lpstr>
      <vt:lpstr>Figure 34.7 Fogging Oil</vt:lpstr>
      <vt:lpstr>Figure 34.8 Assembly Lube</vt:lpstr>
      <vt:lpstr>Figure 34.9 Angle Gauge</vt:lpstr>
      <vt:lpstr>Final Short Block  Assembly (1 of 5)</vt:lpstr>
      <vt:lpstr>Final Short Block  Assembly (2 of 5)</vt:lpstr>
      <vt:lpstr>Final Short Block  Assembly (3 of 5)</vt:lpstr>
      <vt:lpstr>Final Short Block  Assembly (4 of 5)</vt:lpstr>
      <vt:lpstr>Final Short Block  Assembly (5 of 5)</vt:lpstr>
      <vt:lpstr>Figure 34.10 Clean Cylinders</vt:lpstr>
      <vt:lpstr>Figure 34.11 Cleaning Galleries</vt:lpstr>
      <vt:lpstr>Figure 34.12 Cup Plugs</vt:lpstr>
      <vt:lpstr>Figure 34.13 Sealing Cup Plugs</vt:lpstr>
      <vt:lpstr>Figure 34.14 Installing Cam Bearings</vt:lpstr>
      <vt:lpstr>Frequently Asked Question: What Causes Premature Bearing Failure?   </vt:lpstr>
      <vt:lpstr>Figure 34.15 Main Bearings</vt:lpstr>
      <vt:lpstr>Figure 34.16 Plastigage® </vt:lpstr>
      <vt:lpstr>Figure 34.17 Rear Main Seal</vt:lpstr>
      <vt:lpstr>Figure 34.18 Seal Installer</vt:lpstr>
      <vt:lpstr>Animation: Seal Driver (Animation will automatically start)</vt:lpstr>
      <vt:lpstr>Figure 34.19 Seal Retainer</vt:lpstr>
      <vt:lpstr>Figure 34.20 Rope-Type Seals</vt:lpstr>
      <vt:lpstr>Figure 34.21 Crankshaft Endplay</vt:lpstr>
      <vt:lpstr>Figure 34.22 Thrust Bearing Insert</vt:lpstr>
      <vt:lpstr>Installing the Camshaft</vt:lpstr>
      <vt:lpstr>Figure 34.23 Installing Camshaft</vt:lpstr>
      <vt:lpstr>Figure 34.24 ZDDP </vt:lpstr>
      <vt:lpstr>Piston/Rod Installation (1 of 4)</vt:lpstr>
      <vt:lpstr>Piston/Rod Installation (2 of 4)</vt:lpstr>
      <vt:lpstr>Piston/Rod Installation (3 of 4)</vt:lpstr>
      <vt:lpstr>Piston/Rod Installation (4 of 4)</vt:lpstr>
      <vt:lpstr>Figure 34.25 Ring Gap</vt:lpstr>
      <vt:lpstr>Figure 34.26 Piston Position</vt:lpstr>
      <vt:lpstr>Chart 34.2 Ring Gap Chart</vt:lpstr>
      <vt:lpstr>Figure 34.27 Large Chamfer</vt:lpstr>
      <vt:lpstr>Figure 34.28 Inside Diameter</vt:lpstr>
      <vt:lpstr>Figure 37.32 Ring Gap Location</vt:lpstr>
      <vt:lpstr>Figure 34.29 Ring Stacking</vt:lpstr>
      <vt:lpstr>Figure 34.30 Gapless Ring</vt:lpstr>
      <vt:lpstr>Figure 34.31 Ring Compressor</vt:lpstr>
      <vt:lpstr>Figure 34.32 Ting Compressor</vt:lpstr>
      <vt:lpstr>Figure 34.33 Rod Bolt Guards</vt:lpstr>
      <vt:lpstr>Figure 34.34 Installing Piston</vt:lpstr>
      <vt:lpstr>Figure 34.35 Rod Side Clearance</vt:lpstr>
      <vt:lpstr>Cylinder Head Installation (1 of 3)</vt:lpstr>
      <vt:lpstr>Cylinder Head Installation (2 of 3)</vt:lpstr>
      <vt:lpstr>Cylinder Head Installation (3 of 3)</vt:lpstr>
      <vt:lpstr>Figure 34.36 Valve Clearance</vt:lpstr>
      <vt:lpstr>Animation: Valve Stem Height (Animation will automatically start)</vt:lpstr>
      <vt:lpstr>Animation: Valve Spring Installed Height (Animation will automatically start)</vt:lpstr>
      <vt:lpstr>Figure 34.37 Adjustment Shims</vt:lpstr>
      <vt:lpstr>Figure 34.38 Tightening Head</vt:lpstr>
      <vt:lpstr>Figure 34.39 Torquing Sequence</vt:lpstr>
      <vt:lpstr>Animation: Torquing Cylinder Head Bolts, Step 1 (Animation will automatically start)</vt:lpstr>
      <vt:lpstr>Animation: Torquing Cylinder Head Bolts, Step 2 (Animation will automatically start)</vt:lpstr>
      <vt:lpstr>Animation: Torquing Cylinder Head Bolts, Step 3 (Animation will automatically start)</vt:lpstr>
      <vt:lpstr>Figure 34.40 Marked Front</vt:lpstr>
      <vt:lpstr>Frequently Asked Question: Why Do Both Head Gaskets Have “Front” Marked?</vt:lpstr>
      <vt:lpstr>Torque-to-Yield Head Bolts (1 of 2)</vt:lpstr>
      <vt:lpstr>Torque-to-Yield Head Bolts (2 of 2)</vt:lpstr>
      <vt:lpstr>Figure 34.41 Torque to Yield</vt:lpstr>
      <vt:lpstr>Animation: Torque to Tield (Animation will automatically start)</vt:lpstr>
      <vt:lpstr>Animation: Torque Tighten to Specifications (Animation will automatically start)</vt:lpstr>
      <vt:lpstr>Figure 34.42 Torque Angle</vt:lpstr>
      <vt:lpstr>Figure 34.43 Torque Angle Tool</vt:lpstr>
      <vt:lpstr>Animation: Torque to Angle (Animation will automatically start)</vt:lpstr>
      <vt:lpstr>Figure 34.44 Electronic Torque</vt:lpstr>
      <vt:lpstr>Valve Train Assembly (1 of 4)</vt:lpstr>
      <vt:lpstr>Valve Train Assembly (2 of 4)</vt:lpstr>
      <vt:lpstr>Valve Train Assembly (3 of 4)</vt:lpstr>
      <vt:lpstr>Valve Train Assembly (4 of 4)</vt:lpstr>
      <vt:lpstr>Figure 34.45 DOHC Timing</vt:lpstr>
      <vt:lpstr>Figure 34.46 Plated Links for Timing</vt:lpstr>
      <vt:lpstr>Figure 34.47 Hydraulic Adjusters </vt:lpstr>
      <vt:lpstr>Figure 34.48 Timing Marks Aligned</vt:lpstr>
      <vt:lpstr>Figure 34.49 Zero Lash</vt:lpstr>
      <vt:lpstr>Figure 34.50 Adjustment Nut</vt:lpstr>
      <vt:lpstr>Final Assembly (1 of 3)</vt:lpstr>
      <vt:lpstr>Final Assembly (2 of 3)</vt:lpstr>
      <vt:lpstr>Final Assembly (3 of 3)</vt:lpstr>
      <vt:lpstr>Figure 34.51 Intake Gasket</vt:lpstr>
      <vt:lpstr>Figure 34.52 Exhaust Gaskets</vt:lpstr>
      <vt:lpstr>Figure 34.53 RTV</vt:lpstr>
      <vt:lpstr>Figure 34.54 Tighten Oil Pump</vt:lpstr>
      <vt:lpstr>Figure 34.55 Oil Pickup Clearance</vt:lpstr>
      <vt:lpstr>Figure 34.56 Pan Straightening</vt:lpstr>
      <vt:lpstr>Frequently Asked Question: What Is “Torque Paint”?   </vt:lpstr>
      <vt:lpstr>Figure 34.57 Torque Paint</vt:lpstr>
      <vt:lpstr>Figure 34.58 Oil Seen</vt:lpstr>
      <vt:lpstr>Figure 34.59 Heat Tabs</vt:lpstr>
      <vt:lpstr>Dynamometer Testing (1 of 3) </vt:lpstr>
      <vt:lpstr>Dynamometer Testing (2 of 3) </vt:lpstr>
      <vt:lpstr>Dynamometer Testing (3 of 3) </vt:lpstr>
      <vt:lpstr>Figure 34.60 Engine Dyno</vt:lpstr>
      <vt:lpstr>Figure 34.61 Chassis Dyno</vt:lpstr>
      <vt:lpstr>Figure 34.62 Monitor Engine Speed</vt:lpstr>
      <vt:lpstr>Figure 34.63 Torque Curve</vt:lpstr>
      <vt:lpstr>Plastigage</vt:lpstr>
      <vt:lpstr>Material Across Entire Journal </vt:lpstr>
      <vt:lpstr>Install Main Cap</vt:lpstr>
      <vt:lpstr>Torque Main Cap</vt:lpstr>
      <vt:lpstr>Measure Material Width</vt:lpstr>
      <vt:lpstr>Measure Rod Bearing Oil Clearance</vt:lpstr>
      <vt:lpstr>Place Plastigage Across Entire Width</vt:lpstr>
      <vt:lpstr>Torque Rod Bearing Cap Nuts</vt:lpstr>
      <vt:lpstr>Measure Using Plastigage Package</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37, Engine Assembly and Dynamometer Testing</dc:title>
  <dc:subject>2612-Automotive - Core</dc:subject>
  <dc:creator>James D. Halderman</dc:creator>
  <cp:keywords>CONTAINS NOTES</cp:keywords>
  <cp:lastModifiedBy>Glen Plants</cp:lastModifiedBy>
  <cp:revision>4816</cp:revision>
  <dcterms:created xsi:type="dcterms:W3CDTF">2014-07-14T20:04:21Z</dcterms:created>
  <dcterms:modified xsi:type="dcterms:W3CDTF">2023-06-16T13:47:48Z</dcterms:modified>
</cp:coreProperties>
</file>