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1166" r:id="rId2"/>
    <p:sldId id="1134" r:id="rId3"/>
    <p:sldId id="1136" r:id="rId4"/>
    <p:sldId id="1169" r:id="rId5"/>
    <p:sldId id="1352" r:id="rId6"/>
    <p:sldId id="1355" r:id="rId7"/>
    <p:sldId id="1138" r:id="rId8"/>
    <p:sldId id="1139" r:id="rId9"/>
    <p:sldId id="1140" r:id="rId10"/>
    <p:sldId id="1170" r:id="rId11"/>
    <p:sldId id="1353" r:id="rId12"/>
    <p:sldId id="1171" r:id="rId13"/>
    <p:sldId id="1172" r:id="rId14"/>
    <p:sldId id="1173" r:id="rId15"/>
    <p:sldId id="1174" r:id="rId16"/>
    <p:sldId id="1146" r:id="rId17"/>
    <p:sldId id="1147" r:id="rId18"/>
    <p:sldId id="1148" r:id="rId19"/>
    <p:sldId id="1149" r:id="rId20"/>
    <p:sldId id="1175" r:id="rId21"/>
    <p:sldId id="1176" r:id="rId22"/>
    <p:sldId id="1177" r:id="rId23"/>
    <p:sldId id="1178" r:id="rId24"/>
    <p:sldId id="1154" r:id="rId25"/>
    <p:sldId id="1354" r:id="rId26"/>
    <p:sldId id="1356" r:id="rId27"/>
    <p:sldId id="1179" r:id="rId28"/>
    <p:sldId id="1156" r:id="rId29"/>
    <p:sldId id="1180" r:id="rId30"/>
    <p:sldId id="1158" r:id="rId31"/>
    <p:sldId id="1181" r:id="rId32"/>
    <p:sldId id="1182" r:id="rId33"/>
    <p:sldId id="1183" r:id="rId34"/>
    <p:sldId id="1184" r:id="rId35"/>
    <p:sldId id="1185" r:id="rId36"/>
    <p:sldId id="1163" r:id="rId37"/>
    <p:sldId id="1164" r:id="rId38"/>
    <p:sldId id="1204" r:id="rId39"/>
    <p:sldId id="107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95" autoAdjust="0"/>
    <p:restoredTop sz="75834" autoAdjust="0"/>
  </p:normalViewPr>
  <p:slideViewPr>
    <p:cSldViewPr>
      <p:cViewPr varScale="1">
        <p:scale>
          <a:sx n="87" d="100"/>
          <a:sy n="87" d="100"/>
        </p:scale>
        <p:origin x="2040" y="78"/>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6/16/2023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9271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2011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2549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Wow! I Can’t Believe a Cylinder Can </a:t>
            </a:r>
            <a:r>
              <a:rPr lang="en-US" sz="1400" b="1" i="0" u="sng" strike="noStrike" cap="none" dirty="0" err="1">
                <a:solidFill>
                  <a:schemeClr val="dk1"/>
                </a:solidFill>
                <a:latin typeface="+mn-lt"/>
                <a:ea typeface="Arial"/>
                <a:cs typeface="Arial"/>
                <a:sym typeface="Arial"/>
              </a:rPr>
              <a:t>DeformThat</a:t>
            </a:r>
            <a:r>
              <a:rPr lang="en-US" sz="1400" b="1" i="0" u="sng" strike="noStrike" cap="none" dirty="0">
                <a:solidFill>
                  <a:schemeClr val="dk1"/>
                </a:solidFill>
                <a:latin typeface="+mn-lt"/>
                <a:ea typeface="Arial"/>
                <a:cs typeface="Arial"/>
                <a:sym typeface="Arial"/>
              </a:rPr>
              <a:t> Much!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 automotive instructor used a dial bore gauge in a 4-cylinder, cast-iron engine block to show students how much a block can deform. Using just one hand, the instructor was able to grasp both sides of the block and then squeeze it. The dial bore gauge showed that the cylinder deflected about 0.0003 inch (3/10, 000 of an inch) just by squeezing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block with one hand—and that was with a cast-iron block! After this demonstration, the students were more careful during engine assembly and always used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torque wrench on each and every fastener that was installed in or on the engine block.</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632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7369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8323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6033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6923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5698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5396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Rubber and Contact Cement</a:t>
            </a:r>
          </a:p>
          <a:p>
            <a:r>
              <a:rPr lang="en-US" dirty="0"/>
              <a:t>One of the reasons why gaskets fail is due to their movement during installation. Some gaskets, </a:t>
            </a:r>
          </a:p>
          <a:p>
            <a:r>
              <a:rPr lang="en-US" dirty="0"/>
              <a:t>such as cork or rubber valve cover gaskets or oil pan gaskets, can be held onto the cover using a </a:t>
            </a:r>
          </a:p>
          <a:p>
            <a:r>
              <a:rPr lang="en-US" dirty="0"/>
              <a:t>rubber or contact cement.</a:t>
            </a:r>
          </a:p>
          <a:p>
            <a:r>
              <a:rPr lang="en-US" dirty="0"/>
              <a:t>To use a rubber or contact cement, use the following steps:</a:t>
            </a:r>
          </a:p>
          <a:p>
            <a:r>
              <a:rPr lang="en-US" dirty="0"/>
              <a:t>STEP 1 Apply a thin layer to one side of the gasket and to the cover where the gasket will be placed.</a:t>
            </a:r>
          </a:p>
          <a:p>
            <a:r>
              <a:rPr lang="en-US" dirty="0"/>
              <a:t>STEP 2 Allow the surfaces to air dry until touch free.</a:t>
            </a:r>
          </a:p>
          <a:p>
            <a:r>
              <a:rPr lang="en-US" dirty="0"/>
              <a:t>STEP 3 Carefully place the gaskets onto the cover, being sure to align all of the holes.</a:t>
            </a:r>
          </a:p>
          <a:p>
            <a:r>
              <a:rPr lang="en-US" dirty="0"/>
              <a:t>CAUTION: Do not attempt to remove the gasket and reposition it. The glue is strong and the gasket </a:t>
            </a:r>
          </a:p>
          <a:p>
            <a:r>
              <a:rPr lang="en-US" dirty="0"/>
              <a:t>will be damaged if removed. If the gasket has been incorrectly installed, remove the entire </a:t>
            </a:r>
          </a:p>
          <a:p>
            <a:r>
              <a:rPr lang="en-US" dirty="0"/>
              <a:t>gasket, clean the gasket surface, and repeat the installation using a</a:t>
            </a:r>
          </a:p>
          <a:p>
            <a:r>
              <a:rPr lang="en-US" dirty="0"/>
              <a:t>new gasket.</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9450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a:t>
            </a:r>
            <a:r>
              <a:rPr lang="en-US" sz="1400" b="1" i="0" u="sng" strike="noStrike" kern="1200" baseline="0" dirty="0">
                <a:solidFill>
                  <a:schemeClr val="tx1"/>
                </a:solidFill>
                <a:latin typeface="+mn-lt"/>
                <a:ea typeface="+mn-ea"/>
                <a:cs typeface="+mn-cs"/>
              </a:rPr>
              <a:t>Hints for Gasket Usage</a:t>
            </a:r>
          </a:p>
          <a:p>
            <a:r>
              <a:rPr lang="en-US" sz="1200" b="0" i="0" u="none" strike="noStrike" kern="1200" baseline="0" dirty="0">
                <a:solidFill>
                  <a:schemeClr val="tx1"/>
                </a:solidFill>
                <a:latin typeface="+mn-lt"/>
                <a:ea typeface="+mn-ea"/>
                <a:cs typeface="+mn-cs"/>
              </a:rPr>
              <a:t>Never reuse an old gasket. A used gasket or seal has already been compressed, has lost some of its resilience, and has taken a set. If a used gasket does reseal, it will not seal as well as a new gasket or seal.</a:t>
            </a:r>
          </a:p>
          <a:p>
            <a:r>
              <a:rPr lang="en-US" sz="1200" b="0" i="0" u="none" strike="noStrike" kern="1200" baseline="0" dirty="0">
                <a:solidFill>
                  <a:schemeClr val="tx1"/>
                </a:solidFill>
                <a:latin typeface="+mn-lt"/>
                <a:ea typeface="+mn-ea"/>
                <a:cs typeface="+mn-cs"/>
              </a:rPr>
              <a:t>A gasket should be checked to make sure it is the correct gasket. Also check the list on the outside of the gasket set to make sure that the set has all the gaskets that may be needed </a:t>
            </a:r>
            <a:r>
              <a:rPr lang="en-US" sz="1200" b="0" i="1" u="none" strike="noStrike" kern="1200" baseline="0" dirty="0">
                <a:solidFill>
                  <a:schemeClr val="tx1"/>
                </a:solidFill>
                <a:latin typeface="+mn-lt"/>
                <a:ea typeface="+mn-ea"/>
                <a:cs typeface="+mn-cs"/>
              </a:rPr>
              <a:t>before </a:t>
            </a:r>
            <a:r>
              <a:rPr lang="en-US" sz="1200" b="0" i="0" u="none" strike="noStrike" kern="1200" baseline="0" dirty="0">
                <a:solidFill>
                  <a:schemeClr val="tx1"/>
                </a:solidFill>
                <a:latin typeface="+mn-lt"/>
                <a:ea typeface="+mn-ea"/>
                <a:cs typeface="+mn-cs"/>
              </a:rPr>
              <a:t>the package is opened.</a:t>
            </a:r>
          </a:p>
          <a:p>
            <a:r>
              <a:rPr lang="en-US" sz="1200" b="0" i="0" u="none" strike="noStrike" kern="1200" baseline="0" dirty="0">
                <a:solidFill>
                  <a:schemeClr val="tx1"/>
                </a:solidFill>
                <a:latin typeface="+mn-lt"/>
                <a:ea typeface="+mn-ea"/>
                <a:cs typeface="+mn-cs"/>
              </a:rPr>
              <a:t>Read the instruction sheet. An instruction sheet is included with most gaskets. It includes a review of the things the technician should do to prepare and install the gaskets, to give the best chance of a good seal. The instruction sheet also includes special tips on how to seal re difficult to seal or that require special care</a:t>
            </a:r>
          </a:p>
          <a:p>
            <a:r>
              <a:rPr lang="en-US" sz="1200" b="0" i="0" u="none" strike="noStrike" kern="1200" baseline="0" dirty="0">
                <a:solidFill>
                  <a:schemeClr val="tx1"/>
                </a:solidFill>
                <a:latin typeface="+mn-lt"/>
                <a:ea typeface="+mn-ea"/>
                <a:cs typeface="+mn-cs"/>
              </a:rPr>
              <a:t>to seal on a particular engine.</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Always Check the VIN results.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There are so many variations in engines that it is important that the correct gasket or seal be used.  For example, a similar engine may be used in a front wheel-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drive or a rear-wheel-drive application, and this could affect the type or style of gasket or seal used.  For best results, the wise technician should know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vehicle identification number (VIN) when ordering any engine part.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2329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1954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5719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9928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7429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8372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402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ln>
                <a:noFill/>
              </a:ln>
            </a:endParaRPr>
          </a:p>
        </p:txBody>
      </p:sp>
    </p:spTree>
    <p:extLst>
      <p:ext uri="{BB962C8B-B14F-4D97-AF65-F5344CB8AC3E}">
        <p14:creationId xmlns:p14="http://schemas.microsoft.com/office/powerpoint/2010/main" val="1553040445"/>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9956951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33</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Gaskets and Seals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864895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33.2 Head Gasket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00400" y="990600"/>
            <a:ext cx="5469467" cy="48177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1569660"/>
          </a:xfrm>
        </p:spPr>
        <p:txBody>
          <a:bodyPr/>
          <a:lstStyle/>
          <a:p>
            <a:r>
              <a:rPr lang="en-US" sz="2400" dirty="0"/>
              <a:t>Gaskets Help Prevent Leaks Between Two Surfaces</a:t>
            </a:r>
          </a:p>
        </p:txBody>
      </p:sp>
    </p:spTree>
    <p:extLst>
      <p:ext uri="{BB962C8B-B14F-4D97-AF65-F5344CB8AC3E}">
        <p14:creationId xmlns:p14="http://schemas.microsoft.com/office/powerpoint/2010/main" val="4260338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Replace Head Gasket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place Head Gasket">
            <a:hlinkClick r:id="" action="ppaction://media"/>
            <a:extLst>
              <a:ext uri="{FF2B5EF4-FFF2-40B4-BE49-F238E27FC236}">
                <a16:creationId xmlns:a16="http://schemas.microsoft.com/office/drawing/2014/main" id="{070D7E7D-F98C-6F6C-76E3-317B18C1B4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7700" y="1143000"/>
            <a:ext cx="7620000" cy="4778984"/>
          </a:xfrm>
          <a:prstGeom prst="rect">
            <a:avLst/>
          </a:prstGeom>
        </p:spPr>
      </p:pic>
    </p:spTree>
    <p:extLst>
      <p:ext uri="{BB962C8B-B14F-4D97-AF65-F5344CB8AC3E}">
        <p14:creationId xmlns:p14="http://schemas.microsoft.com/office/powerpoint/2010/main" val="32080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33.3 Composite Facing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4877156" cy="45913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590800" cy="2667000"/>
          </a:xfrm>
        </p:spPr>
        <p:txBody>
          <a:bodyPr/>
          <a:lstStyle/>
          <a:p>
            <a:r>
              <a:rPr lang="en-US" sz="2400" dirty="0"/>
              <a:t>A typical perforated steel core head gasket with a graphite or composite facing material</a:t>
            </a:r>
          </a:p>
        </p:txBody>
      </p:sp>
    </p:spTree>
    <p:extLst>
      <p:ext uri="{BB962C8B-B14F-4D97-AF65-F5344CB8AC3E}">
        <p14:creationId xmlns:p14="http://schemas.microsoft.com/office/powerpoint/2010/main" val="232766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33.4 Nonstick Coating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9067"/>
            <a:ext cx="5029200" cy="43983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2677656"/>
          </a:xfrm>
        </p:spPr>
        <p:txBody>
          <a:bodyPr/>
          <a:lstStyle/>
          <a:p>
            <a:r>
              <a:rPr lang="en-US" sz="2400" dirty="0"/>
              <a:t>Solid steel core head gasket with a nonstick coating, which allows some movement between the block and the head</a:t>
            </a:r>
          </a:p>
        </p:txBody>
      </p:sp>
    </p:spTree>
    <p:extLst>
      <p:ext uri="{BB962C8B-B14F-4D97-AF65-F5344CB8AC3E}">
        <p14:creationId xmlns:p14="http://schemas.microsoft.com/office/powerpoint/2010/main" val="2258242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33.5 Armor 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00400" y="990600"/>
            <a:ext cx="5486400" cy="42561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057400" cy="1569660"/>
          </a:xfrm>
        </p:spPr>
        <p:txBody>
          <a:bodyPr/>
          <a:lstStyle/>
          <a:p>
            <a:r>
              <a:rPr lang="en-US" sz="2400" dirty="0"/>
              <a:t>Armor ring can be made from steel or copper</a:t>
            </a:r>
          </a:p>
        </p:txBody>
      </p:sp>
    </p:spTree>
    <p:extLst>
      <p:ext uri="{BB962C8B-B14F-4D97-AF65-F5344CB8AC3E}">
        <p14:creationId xmlns:p14="http://schemas.microsoft.com/office/powerpoint/2010/main" val="2922033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33.6 Multi-Layer (MLS)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09700" y="1065496"/>
            <a:ext cx="6324600" cy="35699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4826000"/>
            <a:ext cx="7772400" cy="1200329"/>
          </a:xfrm>
        </p:spPr>
        <p:txBody>
          <a:bodyPr/>
          <a:lstStyle/>
          <a:p>
            <a:r>
              <a:rPr lang="en-US" sz="2400" dirty="0"/>
              <a:t>Multilayer Steel (MLS) gaskets are used on many newer all-aluminum engines, as well as on engines that use a cast block with aluminum cylinder heads</a:t>
            </a:r>
          </a:p>
        </p:txBody>
      </p:sp>
    </p:spTree>
    <p:extLst>
      <p:ext uri="{BB962C8B-B14F-4D97-AF65-F5344CB8AC3E}">
        <p14:creationId xmlns:p14="http://schemas.microsoft.com/office/powerpoint/2010/main" val="3488846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4135"/>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Why is armor used in head gaskets?</a:t>
            </a:r>
          </a:p>
        </p:txBody>
      </p:sp>
    </p:spTree>
    <p:extLst>
      <p:ext uri="{BB962C8B-B14F-4D97-AF65-F5344CB8AC3E}">
        <p14:creationId xmlns:p14="http://schemas.microsoft.com/office/powerpoint/2010/main" val="2916857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4135"/>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So the head gasket can withstand high cylinder pressures.</a:t>
            </a:r>
          </a:p>
        </p:txBody>
      </p:sp>
    </p:spTree>
    <p:extLst>
      <p:ext uri="{BB962C8B-B14F-4D97-AF65-F5344CB8AC3E}">
        <p14:creationId xmlns:p14="http://schemas.microsoft.com/office/powerpoint/2010/main" val="4029249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Cover Gasket Materials </a:t>
            </a:r>
            <a:r>
              <a:rPr lang="en-US" sz="2800" dirty="0"/>
              <a:t>(1 of 2)</a:t>
            </a:r>
          </a:p>
        </p:txBody>
      </p:sp>
      <p:sp>
        <p:nvSpPr>
          <p:cNvPr id="4" name="Content Placeholder 3"/>
          <p:cNvSpPr>
            <a:spLocks noGrp="1"/>
          </p:cNvSpPr>
          <p:nvPr>
            <p:ph idx="1"/>
          </p:nvPr>
        </p:nvSpPr>
        <p:spPr>
          <a:xfrm>
            <a:off x="457200" y="1066800"/>
            <a:ext cx="8229600" cy="2514600"/>
          </a:xfrm>
        </p:spPr>
        <p:txBody>
          <a:bodyPr>
            <a:spAutoFit/>
          </a:bodyPr>
          <a:lstStyle/>
          <a:p>
            <a:r>
              <a:rPr lang="en-US" sz="2400" dirty="0"/>
              <a:t>Cover Gasket Requirements</a:t>
            </a:r>
          </a:p>
          <a:p>
            <a:pPr lvl="1"/>
            <a:r>
              <a:rPr lang="en-US" sz="2400" dirty="0"/>
              <a:t>The gasket must be impermeable to the fluids it is designed to seal in or out.</a:t>
            </a:r>
          </a:p>
          <a:p>
            <a:pPr lvl="1"/>
            <a:r>
              <a:rPr lang="en-US" sz="2400" dirty="0"/>
              <a:t>The gasket must conform to the shape of the surface, and it must be resilient, or elastic, to maintain the sealing force as it is compressed.</a:t>
            </a:r>
          </a:p>
        </p:txBody>
      </p:sp>
    </p:spTree>
    <p:extLst>
      <p:ext uri="{BB962C8B-B14F-4D97-AF65-F5344CB8AC3E}">
        <p14:creationId xmlns:p14="http://schemas.microsoft.com/office/powerpoint/2010/main" val="1555114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Cover Gasket Materials </a:t>
            </a:r>
            <a:r>
              <a:rPr lang="en-US" sz="2800" dirty="0"/>
              <a:t>(2 of 2)</a:t>
            </a:r>
          </a:p>
        </p:txBody>
      </p:sp>
      <p:sp>
        <p:nvSpPr>
          <p:cNvPr id="4" name="Content Placeholder 3"/>
          <p:cNvSpPr>
            <a:spLocks noGrp="1"/>
          </p:cNvSpPr>
          <p:nvPr>
            <p:ph idx="1"/>
          </p:nvPr>
        </p:nvSpPr>
        <p:spPr>
          <a:xfrm>
            <a:off x="457200" y="1066800"/>
            <a:ext cx="8229600" cy="3200400"/>
          </a:xfrm>
        </p:spPr>
        <p:txBody>
          <a:bodyPr>
            <a:spAutoFit/>
          </a:bodyPr>
          <a:lstStyle/>
          <a:p>
            <a:r>
              <a:rPr lang="en-US" sz="2400" dirty="0"/>
              <a:t>Types of Gaskets</a:t>
            </a:r>
          </a:p>
          <a:p>
            <a:pPr lvl="1"/>
            <a:r>
              <a:rPr lang="en-US" sz="2400" dirty="0"/>
              <a:t>Cork gaskets</a:t>
            </a:r>
          </a:p>
          <a:p>
            <a:pPr lvl="1"/>
            <a:r>
              <a:rPr lang="en-US" sz="2400" dirty="0"/>
              <a:t>Fiber gaskets</a:t>
            </a:r>
          </a:p>
          <a:p>
            <a:pPr lvl="1"/>
            <a:r>
              <a:rPr lang="en-US" sz="2400" dirty="0"/>
              <a:t>Synthetic rubber gaskets</a:t>
            </a:r>
          </a:p>
          <a:p>
            <a:pPr lvl="1"/>
            <a:r>
              <a:rPr lang="en-US" sz="2400" dirty="0"/>
              <a:t>Rubber-coated metal gaskets</a:t>
            </a:r>
          </a:p>
          <a:p>
            <a:pPr lvl="1"/>
            <a:r>
              <a:rPr lang="en-US" sz="2400" dirty="0"/>
              <a:t>Formed in place gaskets</a:t>
            </a:r>
          </a:p>
          <a:p>
            <a:pPr lvl="1"/>
            <a:r>
              <a:rPr lang="en-US" sz="2400" dirty="0"/>
              <a:t>Plastic/rubber gaskets</a:t>
            </a:r>
          </a:p>
        </p:txBody>
      </p:sp>
    </p:spTree>
    <p:extLst>
      <p:ext uri="{BB962C8B-B14F-4D97-AF65-F5344CB8AC3E}">
        <p14:creationId xmlns:p14="http://schemas.microsoft.com/office/powerpoint/2010/main" val="943336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1667"/>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48733" y="990600"/>
            <a:ext cx="8229600" cy="3831818"/>
          </a:xfrm>
        </p:spPr>
        <p:txBody>
          <a:bodyPr>
            <a:spAutoFit/>
          </a:bodyPr>
          <a:lstStyle/>
          <a:p>
            <a:pPr marL="0" indent="0">
              <a:buNone/>
            </a:pPr>
            <a:r>
              <a:rPr lang="en-US" sz="2400" b="1" dirty="0">
                <a:solidFill>
                  <a:srgbClr val="007FA3"/>
                </a:solidFill>
                <a:latin typeface="+mj-lt"/>
                <a:ea typeface="+mj-ea"/>
                <a:cs typeface="Times New Roman" panose="02020603050405020304" pitchFamily="18" charset="0"/>
              </a:rPr>
              <a:t>33.1</a:t>
            </a:r>
            <a:r>
              <a:rPr lang="en-US" sz="2400" dirty="0"/>
              <a:t> Discuss the need for gaskets and sealants.</a:t>
            </a:r>
          </a:p>
          <a:p>
            <a:pPr marL="0" indent="0">
              <a:buNone/>
            </a:pPr>
            <a:r>
              <a:rPr lang="en-US" sz="2400" b="1" dirty="0">
                <a:solidFill>
                  <a:srgbClr val="007FA3"/>
                </a:solidFill>
                <a:latin typeface="+mj-lt"/>
                <a:ea typeface="+mj-ea"/>
                <a:cs typeface="Times New Roman" panose="02020603050405020304" pitchFamily="18" charset="0"/>
              </a:rPr>
              <a:t>33.2</a:t>
            </a:r>
            <a:r>
              <a:rPr lang="en-US" sz="2400" dirty="0"/>
              <a:t> Describe head gaskets and the types of head gaskets.</a:t>
            </a:r>
          </a:p>
          <a:p>
            <a:pPr marL="0" indent="0">
              <a:buNone/>
            </a:pPr>
            <a:r>
              <a:rPr lang="en-US" sz="2400" b="1" dirty="0">
                <a:solidFill>
                  <a:srgbClr val="007FA3"/>
                </a:solidFill>
                <a:latin typeface="+mj-lt"/>
                <a:ea typeface="+mj-ea"/>
                <a:cs typeface="Times New Roman" panose="02020603050405020304" pitchFamily="18" charset="0"/>
              </a:rPr>
              <a:t>33.3</a:t>
            </a:r>
            <a:r>
              <a:rPr lang="en-US" sz="2400" dirty="0"/>
              <a:t> Discuss cover gasket materials.</a:t>
            </a:r>
          </a:p>
          <a:p>
            <a:pPr marL="0" indent="0">
              <a:buNone/>
            </a:pPr>
            <a:r>
              <a:rPr lang="en-US" sz="2400" b="1" dirty="0">
                <a:solidFill>
                  <a:srgbClr val="007FA3"/>
                </a:solidFill>
                <a:cs typeface="Times New Roman" panose="02020603050405020304" pitchFamily="18" charset="0"/>
              </a:rPr>
              <a:t>33.4 </a:t>
            </a:r>
            <a:r>
              <a:rPr lang="en-US" sz="2400" dirty="0"/>
              <a:t>Discuss gasket failures.</a:t>
            </a:r>
          </a:p>
          <a:p>
            <a:pPr marL="0" indent="0">
              <a:buNone/>
            </a:pPr>
            <a:r>
              <a:rPr lang="en-US" sz="2400" b="1" dirty="0">
                <a:solidFill>
                  <a:srgbClr val="007FA3"/>
                </a:solidFill>
                <a:cs typeface="Times New Roman" panose="02020603050405020304" pitchFamily="18" charset="0"/>
              </a:rPr>
              <a:t>33.5 </a:t>
            </a:r>
            <a:r>
              <a:rPr lang="en-US" sz="2400" dirty="0"/>
              <a:t>Discuss the purpose and function of oil seals.</a:t>
            </a:r>
          </a:p>
          <a:p>
            <a:pPr marL="0" indent="0">
              <a:buNone/>
            </a:pPr>
            <a:r>
              <a:rPr lang="en-US" sz="2400" b="1" dirty="0">
                <a:solidFill>
                  <a:srgbClr val="007FA3"/>
                </a:solidFill>
                <a:cs typeface="Times New Roman" panose="02020603050405020304" pitchFamily="18" charset="0"/>
              </a:rPr>
              <a:t>33.6 </a:t>
            </a:r>
            <a:r>
              <a:rPr lang="en-US" sz="2400" dirty="0"/>
              <a:t>Discuss the purpose and function of assembly sealants.</a:t>
            </a:r>
          </a:p>
          <a:p>
            <a:pPr marL="0" indent="0">
              <a:buNone/>
            </a:pPr>
            <a:r>
              <a:rPr lang="en-US" sz="2400" b="1" dirty="0">
                <a:solidFill>
                  <a:srgbClr val="007FA3"/>
                </a:solidFill>
                <a:cs typeface="Times New Roman" panose="02020603050405020304" pitchFamily="18" charset="0"/>
              </a:rPr>
              <a:t>33.7 </a:t>
            </a:r>
            <a:r>
              <a:rPr lang="en-US" sz="2400" dirty="0"/>
              <a:t>Discuss cover gasket materials and gasket failures.</a:t>
            </a:r>
          </a:p>
        </p:txBody>
      </p:sp>
    </p:spTree>
    <p:extLst>
      <p:ext uri="{BB962C8B-B14F-4D97-AF65-F5344CB8AC3E}">
        <p14:creationId xmlns:p14="http://schemas.microsoft.com/office/powerpoint/2010/main" val="12361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33.7 Gasket Types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6393" y="990600"/>
            <a:ext cx="4990407" cy="4038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2308324"/>
          </a:xfrm>
        </p:spPr>
        <p:txBody>
          <a:bodyPr/>
          <a:lstStyle/>
          <a:p>
            <a:r>
              <a:rPr lang="en-US" sz="2400" dirty="0"/>
              <a:t>Left to right: cork-rubber, paper, composite, and synthetic rubber (elastomer) gaskets</a:t>
            </a:r>
          </a:p>
        </p:txBody>
      </p:sp>
    </p:spTree>
    <p:extLst>
      <p:ext uri="{BB962C8B-B14F-4D97-AF65-F5344CB8AC3E}">
        <p14:creationId xmlns:p14="http://schemas.microsoft.com/office/powerpoint/2010/main" val="2649306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33.8 Rubber Coated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43000" y="1219200"/>
            <a:ext cx="6858000" cy="31878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4790766"/>
            <a:ext cx="7696200" cy="1200329"/>
          </a:xfrm>
        </p:spPr>
        <p:txBody>
          <a:bodyPr/>
          <a:lstStyle/>
          <a:p>
            <a:r>
              <a:rPr lang="en-US" sz="2400" dirty="0"/>
              <a:t>Rubber-coated steel gaskets have replaced many oil pan gaskets that once had separate side rail gaskets and end seals</a:t>
            </a:r>
          </a:p>
        </p:txBody>
      </p:sp>
    </p:spTree>
    <p:extLst>
      <p:ext uri="{BB962C8B-B14F-4D97-AF65-F5344CB8AC3E}">
        <p14:creationId xmlns:p14="http://schemas.microsoft.com/office/powerpoint/2010/main" val="400797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33.9 Formed-In-Place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6600" y="990600"/>
            <a:ext cx="5246687" cy="42460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286000" cy="3276600"/>
          </a:xfrm>
        </p:spPr>
        <p:txBody>
          <a:bodyPr/>
          <a:lstStyle/>
          <a:p>
            <a:r>
              <a:rPr lang="en-US" sz="2400" dirty="0"/>
              <a:t>Formed in place gaskets often use silicone rubber and are applied at the factory using a robot</a:t>
            </a:r>
          </a:p>
        </p:txBody>
      </p:sp>
    </p:spTree>
    <p:extLst>
      <p:ext uri="{BB962C8B-B14F-4D97-AF65-F5344CB8AC3E}">
        <p14:creationId xmlns:p14="http://schemas.microsoft.com/office/powerpoint/2010/main" val="2477200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33.10 Intake Gasket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2235" y="990600"/>
            <a:ext cx="5084565"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3416320"/>
          </a:xfrm>
        </p:spPr>
        <p:txBody>
          <a:bodyPr/>
          <a:lstStyle/>
          <a:p>
            <a:r>
              <a:rPr lang="en-US" sz="2400" dirty="0"/>
              <a:t>Typical Intake manifold gasket showing the metal washer at each fastener location, which keeps the gasket from being compressed too much</a:t>
            </a:r>
          </a:p>
        </p:txBody>
      </p:sp>
    </p:spTree>
    <p:extLst>
      <p:ext uri="{BB962C8B-B14F-4D97-AF65-F5344CB8AC3E}">
        <p14:creationId xmlns:p14="http://schemas.microsoft.com/office/powerpoint/2010/main" val="2993869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Gasket Failures</a:t>
            </a:r>
            <a:endParaRPr lang="en-US" sz="2800" dirty="0"/>
          </a:p>
        </p:txBody>
      </p:sp>
      <p:sp>
        <p:nvSpPr>
          <p:cNvPr id="4" name="Content Placeholder 3"/>
          <p:cNvSpPr>
            <a:spLocks noGrp="1"/>
          </p:cNvSpPr>
          <p:nvPr>
            <p:ph idx="1"/>
          </p:nvPr>
        </p:nvSpPr>
        <p:spPr>
          <a:xfrm>
            <a:off x="457200" y="1066800"/>
            <a:ext cx="8229600" cy="2895600"/>
          </a:xfrm>
        </p:spPr>
        <p:txBody>
          <a:bodyPr>
            <a:spAutoFit/>
          </a:bodyPr>
          <a:lstStyle/>
          <a:p>
            <a:r>
              <a:rPr lang="en-US" sz="2400" dirty="0"/>
              <a:t>Causes of Gasket Failures</a:t>
            </a:r>
          </a:p>
          <a:p>
            <a:pPr lvl="1"/>
            <a:r>
              <a:rPr lang="en-US" sz="2400" dirty="0"/>
              <a:t>Detonation (spark knock or ping) may cause extreme pressure</a:t>
            </a:r>
          </a:p>
          <a:p>
            <a:pPr lvl="1"/>
            <a:r>
              <a:rPr lang="en-US" sz="2400" dirty="0"/>
              <a:t>A plugged </a:t>
            </a:r>
            <a:r>
              <a:rPr lang="en-US" sz="2400" spc="-300" dirty="0"/>
              <a:t>P C </a:t>
            </a:r>
            <a:r>
              <a:rPr lang="en-US" sz="2400" dirty="0"/>
              <a:t>V system can increase crankcase pressure</a:t>
            </a:r>
          </a:p>
          <a:p>
            <a:pPr lvl="1"/>
            <a:r>
              <a:rPr lang="en-US" sz="2400" dirty="0"/>
              <a:t>Improper installation, such as incorrect torqueing sequence</a:t>
            </a:r>
          </a:p>
        </p:txBody>
      </p:sp>
    </p:spTree>
    <p:extLst>
      <p:ext uri="{BB962C8B-B14F-4D97-AF65-F5344CB8AC3E}">
        <p14:creationId xmlns:p14="http://schemas.microsoft.com/office/powerpoint/2010/main" val="3097828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Head Gasket Failures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ead Gasket Failures">
            <a:hlinkClick r:id="" action="ppaction://media"/>
            <a:extLst>
              <a:ext uri="{FF2B5EF4-FFF2-40B4-BE49-F238E27FC236}">
                <a16:creationId xmlns:a16="http://schemas.microsoft.com/office/drawing/2014/main" id="{6AEDA18D-95CF-E62C-8D08-AEC973185C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2603" y="984784"/>
            <a:ext cx="5943600" cy="4901002"/>
          </a:xfrm>
          <a:prstGeom prst="rect">
            <a:avLst/>
          </a:prstGeom>
        </p:spPr>
      </p:pic>
    </p:spTree>
    <p:extLst>
      <p:ext uri="{BB962C8B-B14F-4D97-AF65-F5344CB8AC3E}">
        <p14:creationId xmlns:p14="http://schemas.microsoft.com/office/powerpoint/2010/main" val="275131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Head Gasket Leak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ac_gauge_3_head_gask_leak">
            <a:hlinkClick r:id="" action="ppaction://media"/>
            <a:extLst>
              <a:ext uri="{FF2B5EF4-FFF2-40B4-BE49-F238E27FC236}">
                <a16:creationId xmlns:a16="http://schemas.microsoft.com/office/drawing/2014/main" id="{7E1C3217-B045-4EEF-5D41-055D4A9A85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84143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33.11 Intake Gasket Failure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4290" y="1066800"/>
            <a:ext cx="4915198" cy="3733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3416320"/>
          </a:xfrm>
        </p:spPr>
        <p:txBody>
          <a:bodyPr/>
          <a:lstStyle/>
          <a:p>
            <a:r>
              <a:rPr lang="en-US" sz="2400" dirty="0"/>
              <a:t>This intake manifold gasket was damaged due to fretting. Newer designs allow for more movement between the intake manifold and the cylinder head</a:t>
            </a:r>
          </a:p>
        </p:txBody>
      </p:sp>
    </p:spTree>
    <p:extLst>
      <p:ext uri="{BB962C8B-B14F-4D97-AF65-F5344CB8AC3E}">
        <p14:creationId xmlns:p14="http://schemas.microsoft.com/office/powerpoint/2010/main" val="1121895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Oil Seals</a:t>
            </a:r>
            <a:endParaRPr lang="en-US" sz="2800" dirty="0"/>
          </a:p>
        </p:txBody>
      </p:sp>
      <p:sp>
        <p:nvSpPr>
          <p:cNvPr id="4" name="Content Placeholder 3"/>
          <p:cNvSpPr>
            <a:spLocks noGrp="1"/>
          </p:cNvSpPr>
          <p:nvPr>
            <p:ph idx="1"/>
          </p:nvPr>
        </p:nvSpPr>
        <p:spPr>
          <a:xfrm>
            <a:off x="457200" y="1095375"/>
            <a:ext cx="8229600" cy="3171825"/>
          </a:xfrm>
        </p:spPr>
        <p:txBody>
          <a:bodyPr>
            <a:spAutoFit/>
          </a:bodyPr>
          <a:lstStyle/>
          <a:p>
            <a:r>
              <a:rPr lang="en-US" sz="2400" dirty="0"/>
              <a:t>Purpose and Function</a:t>
            </a:r>
          </a:p>
          <a:p>
            <a:pPr lvl="1"/>
            <a:r>
              <a:rPr lang="en-US" sz="2400" dirty="0"/>
              <a:t>Oil seals allow the shaft to rotate and seal the area around the shaft to prevent oil or coolant from leaking.</a:t>
            </a:r>
          </a:p>
          <a:p>
            <a:r>
              <a:rPr lang="en-US" sz="2400" dirty="0"/>
              <a:t>Seal Materials</a:t>
            </a:r>
          </a:p>
          <a:p>
            <a:pPr lvl="1"/>
            <a:r>
              <a:rPr lang="en-US" sz="2400" dirty="0"/>
              <a:t>Buna-N</a:t>
            </a:r>
          </a:p>
          <a:p>
            <a:pPr lvl="1"/>
            <a:r>
              <a:rPr lang="en-US" sz="2400" dirty="0"/>
              <a:t>Viton</a:t>
            </a:r>
            <a:r>
              <a:rPr lang="en-US" sz="2400" baseline="30000" dirty="0"/>
              <a:t>®</a:t>
            </a:r>
            <a:r>
              <a:rPr lang="en-US" sz="2400" dirty="0"/>
              <a:t> (fluorocarbon)</a:t>
            </a:r>
          </a:p>
          <a:p>
            <a:pPr lvl="1"/>
            <a:r>
              <a:rPr lang="en-US" sz="2400" dirty="0"/>
              <a:t>Teflon</a:t>
            </a:r>
            <a:r>
              <a:rPr lang="en-US" sz="2400" baseline="30000" dirty="0"/>
              <a:t>®</a:t>
            </a:r>
            <a:r>
              <a:rPr lang="en-US" sz="2400" dirty="0"/>
              <a:t> (</a:t>
            </a:r>
            <a:r>
              <a:rPr lang="en-US" sz="2400" dirty="0" err="1"/>
              <a:t>polytetrafluorethylene</a:t>
            </a:r>
            <a:r>
              <a:rPr lang="en-US" sz="2400" dirty="0"/>
              <a:t>, also called </a:t>
            </a:r>
            <a:r>
              <a:rPr lang="en-US" sz="2400" spc="-300" dirty="0"/>
              <a:t>P T F </a:t>
            </a:r>
            <a:r>
              <a:rPr lang="en-US" sz="2400" dirty="0"/>
              <a:t>E)</a:t>
            </a:r>
          </a:p>
        </p:txBody>
      </p:sp>
    </p:spTree>
    <p:extLst>
      <p:ext uri="{BB962C8B-B14F-4D97-AF65-F5344CB8AC3E}">
        <p14:creationId xmlns:p14="http://schemas.microsoft.com/office/powerpoint/2010/main" val="2575553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33.12 Rear Main Seal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82133"/>
            <a:ext cx="5105400" cy="47126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3046988"/>
          </a:xfrm>
        </p:spPr>
        <p:txBody>
          <a:bodyPr/>
          <a:lstStyle/>
          <a:p>
            <a:r>
              <a:rPr lang="en-US" sz="2400" dirty="0"/>
              <a:t>Rear main seal has to be designed to seal oil from leaking around the crankshaft under all temperature conditions</a:t>
            </a:r>
          </a:p>
        </p:txBody>
      </p:sp>
    </p:spTree>
    <p:extLst>
      <p:ext uri="{BB962C8B-B14F-4D97-AF65-F5344CB8AC3E}">
        <p14:creationId xmlns:p14="http://schemas.microsoft.com/office/powerpoint/2010/main" val="2914163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2131"/>
            <a:ext cx="8229600" cy="646331"/>
          </a:xfrm>
        </p:spPr>
        <p:txBody>
          <a:bodyPr>
            <a:spAutoFit/>
          </a:bodyPr>
          <a:lstStyle/>
          <a:p>
            <a:r>
              <a:rPr lang="en-US" dirty="0"/>
              <a:t>Purpose and Function</a:t>
            </a:r>
            <a:endParaRPr lang="en-US" sz="2800" dirty="0"/>
          </a:p>
        </p:txBody>
      </p:sp>
      <p:sp>
        <p:nvSpPr>
          <p:cNvPr id="4" name="Content Placeholder 3"/>
          <p:cNvSpPr>
            <a:spLocks noGrp="1"/>
          </p:cNvSpPr>
          <p:nvPr>
            <p:ph idx="1"/>
          </p:nvPr>
        </p:nvSpPr>
        <p:spPr>
          <a:xfrm>
            <a:off x="457200" y="1024131"/>
            <a:ext cx="8229600" cy="3624069"/>
          </a:xfrm>
        </p:spPr>
        <p:txBody>
          <a:bodyPr>
            <a:spAutoFit/>
          </a:bodyPr>
          <a:lstStyle/>
          <a:p>
            <a:r>
              <a:rPr lang="en-US" sz="2400" dirty="0"/>
              <a:t>Need for Gaskets and Sealants</a:t>
            </a:r>
          </a:p>
          <a:p>
            <a:pPr lvl="1"/>
            <a:r>
              <a:rPr lang="en-US" sz="2400" dirty="0"/>
              <a:t>Gaskets and sealants are used in engines to seal gaps and potential gaps between two or more parts.</a:t>
            </a:r>
          </a:p>
          <a:p>
            <a:r>
              <a:rPr lang="en-US" sz="2400" dirty="0"/>
              <a:t>Gasket and Sealant Requirements</a:t>
            </a:r>
          </a:p>
          <a:p>
            <a:pPr lvl="1"/>
            <a:r>
              <a:rPr lang="en-US" sz="2400" dirty="0"/>
              <a:t>Withstand normal engine temperatures</a:t>
            </a:r>
          </a:p>
          <a:p>
            <a:pPr lvl="1"/>
            <a:r>
              <a:rPr lang="en-US" sz="2400" dirty="0"/>
              <a:t>Withstand normal engine vibrations</a:t>
            </a:r>
          </a:p>
          <a:p>
            <a:pPr lvl="1"/>
            <a:r>
              <a:rPr lang="en-US" sz="2400" dirty="0"/>
              <a:t>Withstand acids and chemicals normally found</a:t>
            </a:r>
          </a:p>
          <a:p>
            <a:pPr lvl="1"/>
            <a:r>
              <a:rPr lang="en-US" sz="2400" dirty="0"/>
              <a:t>Expand and contract at different rates</a:t>
            </a:r>
          </a:p>
        </p:txBody>
      </p:sp>
    </p:spTree>
    <p:extLst>
      <p:ext uri="{BB962C8B-B14F-4D97-AF65-F5344CB8AC3E}">
        <p14:creationId xmlns:p14="http://schemas.microsoft.com/office/powerpoint/2010/main" val="3643156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1658"/>
            <a:ext cx="8229600" cy="646331"/>
          </a:xfrm>
        </p:spPr>
        <p:txBody>
          <a:bodyPr>
            <a:spAutoFit/>
          </a:bodyPr>
          <a:lstStyle/>
          <a:p>
            <a:r>
              <a:rPr lang="en-US" dirty="0"/>
              <a:t>Assembly Sealants</a:t>
            </a:r>
            <a:endParaRPr lang="en-US" sz="2800" dirty="0"/>
          </a:p>
        </p:txBody>
      </p:sp>
      <p:sp>
        <p:nvSpPr>
          <p:cNvPr id="4" name="Content Placeholder 3"/>
          <p:cNvSpPr>
            <a:spLocks noGrp="1"/>
          </p:cNvSpPr>
          <p:nvPr>
            <p:ph idx="1"/>
          </p:nvPr>
        </p:nvSpPr>
        <p:spPr>
          <a:xfrm>
            <a:off x="457200" y="1129858"/>
            <a:ext cx="8229600" cy="2146742"/>
          </a:xfrm>
        </p:spPr>
        <p:txBody>
          <a:bodyPr>
            <a:spAutoFit/>
          </a:bodyPr>
          <a:lstStyle/>
          <a:p>
            <a:r>
              <a:rPr lang="en-US" sz="2400" spc="-300" dirty="0"/>
              <a:t>R T </a:t>
            </a:r>
            <a:r>
              <a:rPr lang="en-US" sz="2400" dirty="0"/>
              <a:t>V Silicone</a:t>
            </a:r>
          </a:p>
          <a:p>
            <a:r>
              <a:rPr lang="en-US" sz="2400" dirty="0"/>
              <a:t>Anaerobic Sealers</a:t>
            </a:r>
          </a:p>
          <a:p>
            <a:r>
              <a:rPr lang="en-US" sz="2400" dirty="0"/>
              <a:t>Non-hardening Sealers</a:t>
            </a:r>
          </a:p>
          <a:p>
            <a:r>
              <a:rPr lang="en-US" sz="2400" dirty="0"/>
              <a:t>Anti-seize Compounds</a:t>
            </a:r>
          </a:p>
        </p:txBody>
      </p:sp>
    </p:spTree>
    <p:extLst>
      <p:ext uri="{BB962C8B-B14F-4D97-AF65-F5344CB8AC3E}">
        <p14:creationId xmlns:p14="http://schemas.microsoft.com/office/powerpoint/2010/main" val="1294531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33.13 RTV</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8200" y="990600"/>
            <a:ext cx="3723321" cy="51154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429000" cy="1938992"/>
          </a:xfrm>
        </p:spPr>
        <p:txBody>
          <a:bodyPr/>
          <a:lstStyle/>
          <a:p>
            <a:r>
              <a:rPr lang="en-US" sz="2400" dirty="0"/>
              <a:t>Room-Temperature Vulcanization (RTV) is designed to be a gasket substitute on non-machined surfaces</a:t>
            </a:r>
          </a:p>
        </p:txBody>
      </p:sp>
    </p:spTree>
    <p:extLst>
      <p:ext uri="{BB962C8B-B14F-4D97-AF65-F5344CB8AC3E}">
        <p14:creationId xmlns:p14="http://schemas.microsoft.com/office/powerpoint/2010/main" val="3475689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33.14 Anaerobic sealer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81009" y="1066800"/>
            <a:ext cx="7251162" cy="3505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6697" y="4860706"/>
            <a:ext cx="7390606" cy="1219200"/>
          </a:xfrm>
        </p:spPr>
        <p:txBody>
          <a:bodyPr/>
          <a:lstStyle/>
          <a:p>
            <a:r>
              <a:rPr lang="en-US" sz="2400" dirty="0"/>
              <a:t>Anaerobic sealer is used to seal machined surfaces. Always follow the instructions on the tube for best results</a:t>
            </a:r>
          </a:p>
        </p:txBody>
      </p:sp>
    </p:spTree>
    <p:extLst>
      <p:ext uri="{BB962C8B-B14F-4D97-AF65-F5344CB8AC3E}">
        <p14:creationId xmlns:p14="http://schemas.microsoft.com/office/powerpoint/2010/main" val="894459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33.15 Thread Locker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5029200" cy="44091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4154984"/>
          </a:xfrm>
        </p:spPr>
        <p:txBody>
          <a:bodyPr/>
          <a:lstStyle/>
          <a:p>
            <a:r>
              <a:rPr lang="en-US" sz="2400" dirty="0"/>
              <a:t>The strength of the thread locker depends on whether the fastener is to be removed by hand (blue). High strength thread locker (red) can only be removed if heated</a:t>
            </a:r>
          </a:p>
        </p:txBody>
      </p:sp>
    </p:spTree>
    <p:extLst>
      <p:ext uri="{BB962C8B-B14F-4D97-AF65-F5344CB8AC3E}">
        <p14:creationId xmlns:p14="http://schemas.microsoft.com/office/powerpoint/2010/main" val="3792805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33.16 Anti-Seize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5645" y="1007532"/>
            <a:ext cx="5041156" cy="37168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2308324"/>
          </a:xfrm>
        </p:spPr>
        <p:txBody>
          <a:bodyPr/>
          <a:lstStyle/>
          <a:p>
            <a:r>
              <a:rPr lang="en-US" sz="2400" dirty="0"/>
              <a:t>Applying anti-seize compound to the threads of a bolt helps prevent the threads from galling or rusting</a:t>
            </a:r>
          </a:p>
        </p:txBody>
      </p:sp>
    </p:spTree>
    <p:extLst>
      <p:ext uri="{BB962C8B-B14F-4D97-AF65-F5344CB8AC3E}">
        <p14:creationId xmlns:p14="http://schemas.microsoft.com/office/powerpoint/2010/main" val="2430674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Chart 33.1 Sealants</a:t>
            </a:r>
            <a:endParaRPr lang="en-US" sz="2800" dirty="0">
              <a:solidFill>
                <a:srgbClr val="FF0000"/>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4122619874"/>
              </p:ext>
            </p:extLst>
          </p:nvPr>
        </p:nvGraphicFramePr>
        <p:xfrm>
          <a:off x="1371600" y="882551"/>
          <a:ext cx="6400800" cy="5226177"/>
        </p:xfrm>
        <a:graphic>
          <a:graphicData uri="http://schemas.openxmlformats.org/drawingml/2006/table">
            <a:tbl>
              <a:tblPr firstRow="1" bandRow="1">
                <a:tableStyleId>{3B4B98B0-60AC-42C2-AFA5-B58CD77FA1E5}</a:tableStyleId>
              </a:tblPr>
              <a:tblGrid>
                <a:gridCol w="1615440">
                  <a:extLst>
                    <a:ext uri="{9D8B030D-6E8A-4147-A177-3AD203B41FA5}">
                      <a16:colId xmlns:a16="http://schemas.microsoft.com/office/drawing/2014/main" val="20000"/>
                    </a:ext>
                  </a:extLst>
                </a:gridCol>
                <a:gridCol w="1615440">
                  <a:extLst>
                    <a:ext uri="{9D8B030D-6E8A-4147-A177-3AD203B41FA5}">
                      <a16:colId xmlns:a16="http://schemas.microsoft.com/office/drawing/2014/main" val="20001"/>
                    </a:ext>
                  </a:extLst>
                </a:gridCol>
                <a:gridCol w="1615440">
                  <a:extLst>
                    <a:ext uri="{9D8B030D-6E8A-4147-A177-3AD203B41FA5}">
                      <a16:colId xmlns:a16="http://schemas.microsoft.com/office/drawing/2014/main" val="20002"/>
                    </a:ext>
                  </a:extLst>
                </a:gridCol>
                <a:gridCol w="1554480">
                  <a:extLst>
                    <a:ext uri="{9D8B030D-6E8A-4147-A177-3AD203B41FA5}">
                      <a16:colId xmlns:a16="http://schemas.microsoft.com/office/drawing/2014/main" val="20003"/>
                    </a:ext>
                  </a:extLst>
                </a:gridCol>
              </a:tblGrid>
              <a:tr h="370840">
                <a:tc>
                  <a:txBody>
                    <a:bodyPr/>
                    <a:lstStyle/>
                    <a:p>
                      <a:pPr marL="113665" marR="0" eaLnBrk="0" hangingPunct="0">
                        <a:lnSpc>
                          <a:spcPct val="100000"/>
                        </a:lnSpc>
                        <a:spcBef>
                          <a:spcPts val="515"/>
                        </a:spcBef>
                        <a:spcAft>
                          <a:spcPts val="0"/>
                        </a:spcAft>
                      </a:pPr>
                      <a:r>
                        <a:rPr lang="en-US" sz="1050" b="1" spc="-10" dirty="0">
                          <a:solidFill>
                            <a:schemeClr val="bg1"/>
                          </a:solidFill>
                          <a:effectLst/>
                          <a:latin typeface="+mn-lt"/>
                          <a:ea typeface="Calibri" panose="020F0502020204030204" pitchFamily="34" charset="0"/>
                          <a:cs typeface="Times New Roman" panose="02020603050405020304" pitchFamily="18" charset="0"/>
                        </a:rPr>
                        <a:t>PRODUCTS</a:t>
                      </a:r>
                      <a:endParaRPr lang="en-US" sz="1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solidFill>
                      <a:schemeClr val="bg2"/>
                    </a:solidFill>
                  </a:tcPr>
                </a:tc>
                <a:tc>
                  <a:txBody>
                    <a:bodyPr/>
                    <a:lstStyle/>
                    <a:p>
                      <a:pPr marL="86995" marR="0" eaLnBrk="0" hangingPunct="0">
                        <a:lnSpc>
                          <a:spcPct val="100000"/>
                        </a:lnSpc>
                        <a:spcBef>
                          <a:spcPts val="515"/>
                        </a:spcBef>
                        <a:spcAft>
                          <a:spcPts val="0"/>
                        </a:spcAft>
                      </a:pPr>
                      <a:r>
                        <a:rPr lang="en-US" sz="1050" b="1" dirty="0">
                          <a:solidFill>
                            <a:schemeClr val="bg1"/>
                          </a:solidFill>
                          <a:effectLst/>
                          <a:latin typeface="+mn-lt"/>
                          <a:ea typeface="Calibri" panose="020F0502020204030204" pitchFamily="34" charset="0"/>
                          <a:cs typeface="Times New Roman" panose="02020603050405020304" pitchFamily="18" charset="0"/>
                        </a:rPr>
                        <a:t>COMMON TRADE NAMES</a:t>
                      </a:r>
                      <a:endParaRPr lang="en-US" sz="1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solidFill>
                      <a:schemeClr val="bg2"/>
                    </a:solidFill>
                  </a:tcPr>
                </a:tc>
                <a:tc>
                  <a:txBody>
                    <a:bodyPr/>
                    <a:lstStyle/>
                    <a:p>
                      <a:pPr marL="70485" marR="0" eaLnBrk="0" hangingPunct="0">
                        <a:lnSpc>
                          <a:spcPct val="100000"/>
                        </a:lnSpc>
                        <a:spcBef>
                          <a:spcPts val="515"/>
                        </a:spcBef>
                        <a:spcAft>
                          <a:spcPts val="0"/>
                        </a:spcAft>
                      </a:pPr>
                      <a:r>
                        <a:rPr lang="en-US" sz="1050" b="1" spc="-20" dirty="0">
                          <a:solidFill>
                            <a:schemeClr val="bg1"/>
                          </a:solidFill>
                          <a:effectLst/>
                          <a:latin typeface="+mn-lt"/>
                          <a:ea typeface="Calibri" panose="020F0502020204030204" pitchFamily="34" charset="0"/>
                          <a:cs typeface="Times New Roman" panose="02020603050405020304" pitchFamily="18" charset="0"/>
                        </a:rPr>
                        <a:t>USES</a:t>
                      </a:r>
                      <a:endParaRPr lang="en-US" sz="1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solidFill>
                      <a:schemeClr val="bg2"/>
                    </a:solidFill>
                  </a:tcPr>
                </a:tc>
                <a:tc>
                  <a:txBody>
                    <a:bodyPr/>
                    <a:lstStyle/>
                    <a:p>
                      <a:pPr marL="60960" marR="0" eaLnBrk="0" hangingPunct="0">
                        <a:lnSpc>
                          <a:spcPct val="100000"/>
                        </a:lnSpc>
                        <a:spcBef>
                          <a:spcPts val="515"/>
                        </a:spcBef>
                        <a:spcAft>
                          <a:spcPts val="0"/>
                        </a:spcAft>
                      </a:pPr>
                      <a:r>
                        <a:rPr lang="en-US" sz="1050" b="1" spc="-10" dirty="0">
                          <a:solidFill>
                            <a:schemeClr val="bg1"/>
                          </a:solidFill>
                          <a:effectLst/>
                          <a:latin typeface="+mn-lt"/>
                          <a:ea typeface="Calibri" panose="020F0502020204030204" pitchFamily="34" charset="0"/>
                          <a:cs typeface="Times New Roman" panose="02020603050405020304" pitchFamily="18" charset="0"/>
                        </a:rPr>
                        <a:t>EXAMPLES</a:t>
                      </a:r>
                      <a:endParaRPr lang="en-US" sz="1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solidFill>
                      <a:schemeClr val="bg2"/>
                    </a:solidFill>
                  </a:tcPr>
                </a:tc>
                <a:extLst>
                  <a:ext uri="{0D108BD9-81ED-4DB2-BD59-A6C34878D82A}">
                    <a16:rowId xmlns:a16="http://schemas.microsoft.com/office/drawing/2014/main" val="10000"/>
                  </a:ext>
                </a:extLst>
              </a:tr>
              <a:tr h="370840">
                <a:tc>
                  <a:txBody>
                    <a:bodyPr/>
                    <a:lstStyle/>
                    <a:p>
                      <a:pPr marL="113665" marR="0" algn="l" eaLnBrk="0" hangingPunct="0">
                        <a:lnSpc>
                          <a:spcPct val="95000"/>
                        </a:lnSpc>
                        <a:spcBef>
                          <a:spcPts val="110"/>
                        </a:spcBef>
                        <a:spcAft>
                          <a:spcPts val="0"/>
                        </a:spcAft>
                      </a:pPr>
                      <a:r>
                        <a:rPr lang="en-US" sz="1050" spc="-10" dirty="0">
                          <a:solidFill>
                            <a:srgbClr val="231F20"/>
                          </a:solidFill>
                          <a:effectLst/>
                          <a:latin typeface="+mn-lt"/>
                          <a:ea typeface="Calibri" panose="020F0502020204030204" pitchFamily="34" charset="0"/>
                          <a:cs typeface="Times New Roman" panose="02020603050405020304" pitchFamily="18" charset="0"/>
                        </a:rPr>
                        <a:t>RTV</a:t>
                      </a:r>
                      <a:r>
                        <a:rPr lang="en-US" sz="1050" spc="-45" dirty="0">
                          <a:solidFill>
                            <a:srgbClr val="231F20"/>
                          </a:solidFill>
                          <a:effectLst/>
                          <a:latin typeface="+mn-lt"/>
                          <a:ea typeface="Calibri" panose="020F0502020204030204" pitchFamily="34" charset="0"/>
                          <a:cs typeface="Times New Roman" panose="02020603050405020304" pitchFamily="18" charset="0"/>
                        </a:rPr>
                        <a:t> </a:t>
                      </a:r>
                      <a:r>
                        <a:rPr lang="en-US" sz="1050" spc="-10" dirty="0">
                          <a:solidFill>
                            <a:srgbClr val="231F20"/>
                          </a:solidFill>
                          <a:effectLst/>
                          <a:latin typeface="+mn-lt"/>
                          <a:ea typeface="Calibri" panose="020F0502020204030204" pitchFamily="34" charset="0"/>
                          <a:cs typeface="Times New Roman" panose="02020603050405020304" pitchFamily="18" charset="0"/>
                        </a:rPr>
                        <a:t>(room-temperature vulcanization)</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86995" marR="0" algn="l" eaLnBrk="0" hangingPunct="0">
                        <a:lnSpc>
                          <a:spcPct val="107000"/>
                        </a:lnSpc>
                        <a:spcBef>
                          <a:spcPts val="60"/>
                        </a:spcBef>
                        <a:spcAft>
                          <a:spcPts val="0"/>
                        </a:spcAft>
                      </a:pPr>
                      <a:r>
                        <a:rPr lang="en-US" sz="1050" spc="-10" dirty="0">
                          <a:solidFill>
                            <a:srgbClr val="231F20"/>
                          </a:solidFill>
                          <a:effectLst/>
                          <a:latin typeface="+mn-lt"/>
                          <a:ea typeface="Calibri" panose="020F0502020204030204" pitchFamily="34" charset="0"/>
                          <a:cs typeface="Times New Roman" panose="02020603050405020304" pitchFamily="18" charset="0"/>
                        </a:rPr>
                        <a:t>Silicone</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70485" marR="0" algn="l" eaLnBrk="0" hangingPunct="0">
                        <a:lnSpc>
                          <a:spcPct val="95000"/>
                        </a:lnSpc>
                        <a:spcBef>
                          <a:spcPts val="11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As</a:t>
                      </a:r>
                      <a:r>
                        <a:rPr lang="en-US" sz="1050" spc="-4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a</a:t>
                      </a:r>
                      <a:r>
                        <a:rPr lang="en-US" sz="1050" spc="-3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gasket</a:t>
                      </a:r>
                      <a:r>
                        <a:rPr lang="en-US" sz="1050" spc="-3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substitute or fill gaps</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60960" marR="152400" algn="l" eaLnBrk="0" hangingPunct="0">
                        <a:lnSpc>
                          <a:spcPts val="1200"/>
                        </a:lnSpc>
                        <a:spcBef>
                          <a:spcPts val="9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Valve covers, oil pans, intake manifold end seals, timing covers, transmission </a:t>
                      </a:r>
                      <a:r>
                        <a:rPr lang="en-US" sz="1050" spc="-20" dirty="0">
                          <a:solidFill>
                            <a:srgbClr val="231F20"/>
                          </a:solidFill>
                          <a:effectLst/>
                          <a:latin typeface="+mn-lt"/>
                          <a:ea typeface="Calibri" panose="020F0502020204030204" pitchFamily="34" charset="0"/>
                          <a:cs typeface="Times New Roman" panose="02020603050405020304" pitchFamily="18" charset="0"/>
                        </a:rPr>
                        <a:t>pans</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extLst>
                  <a:ext uri="{0D108BD9-81ED-4DB2-BD59-A6C34878D82A}">
                    <a16:rowId xmlns:a16="http://schemas.microsoft.com/office/drawing/2014/main" val="10001"/>
                  </a:ext>
                </a:extLst>
              </a:tr>
              <a:tr h="370840">
                <a:tc>
                  <a:txBody>
                    <a:bodyPr/>
                    <a:lstStyle/>
                    <a:p>
                      <a:pPr marL="113665" marR="0" algn="l" eaLnBrk="0" hangingPunct="0">
                        <a:lnSpc>
                          <a:spcPts val="1200"/>
                        </a:lnSpc>
                        <a:spcBef>
                          <a:spcPts val="90"/>
                        </a:spcBef>
                        <a:spcAft>
                          <a:spcPts val="0"/>
                        </a:spcAft>
                      </a:pPr>
                      <a:r>
                        <a:rPr lang="en-US" sz="1050">
                          <a:solidFill>
                            <a:srgbClr val="231F20"/>
                          </a:solidFill>
                          <a:effectLst/>
                          <a:latin typeface="+mn-lt"/>
                          <a:ea typeface="Calibri" panose="020F0502020204030204" pitchFamily="34" charset="0"/>
                          <a:cs typeface="Times New Roman" panose="02020603050405020304" pitchFamily="18" charset="0"/>
                        </a:rPr>
                        <a:t>Anaerobic sealer (thread- locker)</a:t>
                      </a:r>
                      <a:r>
                        <a:rPr lang="en-US" sz="1050" spc="-45">
                          <a:solidFill>
                            <a:srgbClr val="231F20"/>
                          </a:solidFill>
                          <a:effectLst/>
                          <a:latin typeface="+mn-lt"/>
                          <a:ea typeface="Calibri" panose="020F0502020204030204" pitchFamily="34" charset="0"/>
                          <a:cs typeface="Times New Roman" panose="02020603050405020304" pitchFamily="18" charset="0"/>
                        </a:rPr>
                        <a:t> </a:t>
                      </a:r>
                      <a:r>
                        <a:rPr lang="en-US" sz="1050">
                          <a:solidFill>
                            <a:srgbClr val="231F20"/>
                          </a:solidFill>
                          <a:effectLst/>
                          <a:latin typeface="+mn-lt"/>
                          <a:ea typeface="Calibri" panose="020F0502020204030204" pitchFamily="34" charset="0"/>
                          <a:cs typeface="Times New Roman" panose="02020603050405020304" pitchFamily="18" charset="0"/>
                        </a:rPr>
                        <a:t>medium</a:t>
                      </a:r>
                      <a:r>
                        <a:rPr lang="en-US" sz="1050" spc="-45">
                          <a:solidFill>
                            <a:srgbClr val="231F20"/>
                          </a:solidFill>
                          <a:effectLst/>
                          <a:latin typeface="+mn-lt"/>
                          <a:ea typeface="Calibri" panose="020F0502020204030204" pitchFamily="34" charset="0"/>
                          <a:cs typeface="Times New Roman" panose="02020603050405020304" pitchFamily="18" charset="0"/>
                        </a:rPr>
                        <a:t> </a:t>
                      </a:r>
                      <a:r>
                        <a:rPr lang="en-US" sz="1050">
                          <a:solidFill>
                            <a:srgbClr val="231F20"/>
                          </a:solidFill>
                          <a:effectLst/>
                          <a:latin typeface="+mn-lt"/>
                          <a:ea typeface="Calibri" panose="020F0502020204030204" pitchFamily="34" charset="0"/>
                          <a:cs typeface="Times New Roman" panose="02020603050405020304" pitchFamily="18" charset="0"/>
                        </a:rPr>
                        <a:t>strength</a:t>
                      </a:r>
                      <a:endParaRPr lang="en-US" sz="100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83185" marR="0" algn="l" eaLnBrk="0" hangingPunct="0">
                        <a:lnSpc>
                          <a:spcPct val="107000"/>
                        </a:lnSpc>
                        <a:spcBef>
                          <a:spcPts val="55"/>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Loctite®</a:t>
                      </a:r>
                      <a:r>
                        <a:rPr lang="en-US" sz="1050" spc="20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Blue</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71120" marR="0" algn="l" eaLnBrk="0" hangingPunct="0">
                        <a:lnSpc>
                          <a:spcPts val="1200"/>
                        </a:lnSpc>
                        <a:spcBef>
                          <a:spcPts val="9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Keeps fasteners from vibrating</a:t>
                      </a:r>
                      <a:r>
                        <a:rPr lang="en-US" sz="1050" spc="-8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loose</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61595" marR="0" algn="l" eaLnBrk="0" hangingPunct="0">
                        <a:lnSpc>
                          <a:spcPts val="1235"/>
                        </a:lnSpc>
                        <a:spcBef>
                          <a:spcPts val="60"/>
                        </a:spcBef>
                        <a:spcAft>
                          <a:spcPts val="0"/>
                        </a:spcAft>
                      </a:pPr>
                      <a:r>
                        <a:rPr lang="en-US" sz="1050" spc="-30" dirty="0">
                          <a:solidFill>
                            <a:srgbClr val="231F20"/>
                          </a:solidFill>
                          <a:effectLst/>
                          <a:latin typeface="+mn-lt"/>
                          <a:ea typeface="Calibri" panose="020F0502020204030204" pitchFamily="34" charset="0"/>
                          <a:cs typeface="Times New Roman" panose="02020603050405020304" pitchFamily="18" charset="0"/>
                        </a:rPr>
                        <a:t>For</a:t>
                      </a:r>
                      <a:r>
                        <a:rPr lang="en-US" sz="1050" spc="-55" dirty="0">
                          <a:solidFill>
                            <a:srgbClr val="231F20"/>
                          </a:solidFill>
                          <a:effectLst/>
                          <a:latin typeface="+mn-lt"/>
                          <a:ea typeface="Calibri" panose="020F0502020204030204" pitchFamily="34" charset="0"/>
                          <a:cs typeface="Times New Roman" panose="02020603050405020304" pitchFamily="18" charset="0"/>
                        </a:rPr>
                        <a:t> </a:t>
                      </a:r>
                      <a:r>
                        <a:rPr lang="en-US" sz="1050" spc="-30" dirty="0">
                          <a:solidFill>
                            <a:srgbClr val="231F20"/>
                          </a:solidFill>
                          <a:effectLst/>
                          <a:latin typeface="+mn-lt"/>
                          <a:ea typeface="Calibri" panose="020F0502020204030204" pitchFamily="34" charset="0"/>
                          <a:cs typeface="Times New Roman" panose="02020603050405020304" pitchFamily="18" charset="0"/>
                        </a:rPr>
                        <a:t>nut</a:t>
                      </a:r>
                      <a:r>
                        <a:rPr lang="en-US" sz="1050" spc="-55" dirty="0">
                          <a:solidFill>
                            <a:srgbClr val="231F20"/>
                          </a:solidFill>
                          <a:effectLst/>
                          <a:latin typeface="+mn-lt"/>
                          <a:ea typeface="Calibri" panose="020F0502020204030204" pitchFamily="34" charset="0"/>
                          <a:cs typeface="Times New Roman" panose="02020603050405020304" pitchFamily="18" charset="0"/>
                        </a:rPr>
                        <a:t> </a:t>
                      </a:r>
                      <a:r>
                        <a:rPr lang="en-US" sz="1050" spc="-30" dirty="0">
                          <a:solidFill>
                            <a:srgbClr val="231F20"/>
                          </a:solidFill>
                          <a:effectLst/>
                          <a:latin typeface="+mn-lt"/>
                          <a:ea typeface="Calibri" panose="020F0502020204030204" pitchFamily="34" charset="0"/>
                          <a:cs typeface="Times New Roman" panose="02020603050405020304" pitchFamily="18" charset="0"/>
                        </a:rPr>
                        <a:t>and</a:t>
                      </a:r>
                      <a:r>
                        <a:rPr lang="en-US" sz="1050" spc="-55" dirty="0">
                          <a:solidFill>
                            <a:srgbClr val="231F20"/>
                          </a:solidFill>
                          <a:effectLst/>
                          <a:latin typeface="+mn-lt"/>
                          <a:ea typeface="Calibri" panose="020F0502020204030204" pitchFamily="34" charset="0"/>
                          <a:cs typeface="Times New Roman" panose="02020603050405020304" pitchFamily="18" charset="0"/>
                        </a:rPr>
                        <a:t> </a:t>
                      </a:r>
                      <a:r>
                        <a:rPr lang="en-US" sz="1050" spc="-30" dirty="0">
                          <a:solidFill>
                            <a:srgbClr val="231F20"/>
                          </a:solidFill>
                          <a:effectLst/>
                          <a:latin typeface="+mn-lt"/>
                          <a:ea typeface="Calibri" panose="020F0502020204030204" pitchFamily="34" charset="0"/>
                          <a:cs typeface="Times New Roman" panose="02020603050405020304" pitchFamily="18" charset="0"/>
                        </a:rPr>
                        <a:t>bolt</a:t>
                      </a:r>
                      <a:r>
                        <a:rPr lang="en-US" sz="1050" spc="-55" dirty="0">
                          <a:solidFill>
                            <a:srgbClr val="231F20"/>
                          </a:solidFill>
                          <a:effectLst/>
                          <a:latin typeface="+mn-lt"/>
                          <a:ea typeface="Calibri" panose="020F0502020204030204" pitchFamily="34" charset="0"/>
                          <a:cs typeface="Times New Roman" panose="02020603050405020304" pitchFamily="18" charset="0"/>
                        </a:rPr>
                        <a:t> </a:t>
                      </a:r>
                      <a:r>
                        <a:rPr lang="en-US" sz="1050" spc="-30" dirty="0">
                          <a:solidFill>
                            <a:srgbClr val="231F20"/>
                          </a:solidFill>
                          <a:effectLst/>
                          <a:latin typeface="+mn-lt"/>
                          <a:ea typeface="Calibri" panose="020F0502020204030204" pitchFamily="34" charset="0"/>
                          <a:cs typeface="Times New Roman" panose="02020603050405020304" pitchFamily="18" charset="0"/>
                        </a:rPr>
                        <a:t>applications</a:t>
                      </a:r>
                      <a:endParaRPr lang="en-US" sz="1000" dirty="0">
                        <a:effectLst/>
                        <a:latin typeface="+mn-lt"/>
                        <a:ea typeface="Calibri" panose="020F0502020204030204" pitchFamily="34" charset="0"/>
                        <a:cs typeface="Times New Roman" panose="02020603050405020304" pitchFamily="18" charset="0"/>
                      </a:endParaRPr>
                    </a:p>
                    <a:p>
                      <a:pPr marL="55880" marR="0" algn="l" eaLnBrk="0" hangingPunct="0">
                        <a:lnSpc>
                          <a:spcPts val="1215"/>
                        </a:lnSpc>
                        <a:spcBef>
                          <a:spcPts val="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1/4 to</a:t>
                      </a:r>
                      <a:r>
                        <a:rPr lang="en-US" sz="1050" spc="-3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3/4 inch</a:t>
                      </a:r>
                      <a:r>
                        <a:rPr lang="en-US" sz="1050" spc="-2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(6</a:t>
                      </a:r>
                      <a:r>
                        <a:rPr lang="en-US" sz="1050" spc="-2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to</a:t>
                      </a:r>
                      <a:r>
                        <a:rPr lang="en-US" sz="1050" spc="-3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20</a:t>
                      </a:r>
                      <a:r>
                        <a:rPr lang="en-US" sz="1050" spc="-2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mm)</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extLst>
                  <a:ext uri="{0D108BD9-81ED-4DB2-BD59-A6C34878D82A}">
                    <a16:rowId xmlns:a16="http://schemas.microsoft.com/office/drawing/2014/main" val="10002"/>
                  </a:ext>
                </a:extLst>
              </a:tr>
              <a:tr h="370840">
                <a:tc>
                  <a:txBody>
                    <a:bodyPr/>
                    <a:lstStyle/>
                    <a:p>
                      <a:pPr marL="113665" marR="163830" algn="l" eaLnBrk="0" hangingPunct="0">
                        <a:lnSpc>
                          <a:spcPts val="1200"/>
                        </a:lnSpc>
                        <a:spcBef>
                          <a:spcPts val="9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Anaerobic sealer (thread- locker) high temperature, high</a:t>
                      </a:r>
                      <a:r>
                        <a:rPr lang="en-US" sz="1050" spc="-4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strength</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81915" marR="0" algn="l" eaLnBrk="0" hangingPunct="0">
                        <a:lnSpc>
                          <a:spcPct val="107000"/>
                        </a:lnSpc>
                        <a:spcBef>
                          <a:spcPts val="7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Loctite®</a:t>
                      </a:r>
                      <a:r>
                        <a:rPr lang="en-US" sz="1050" spc="20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Red</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70485" marR="599440" algn="l" eaLnBrk="0" hangingPunct="0">
                        <a:lnSpc>
                          <a:spcPct val="95000"/>
                        </a:lnSpc>
                        <a:spcBef>
                          <a:spcPts val="110"/>
                        </a:spcBef>
                        <a:spcAft>
                          <a:spcPts val="0"/>
                        </a:spcAft>
                      </a:pPr>
                      <a:r>
                        <a:rPr lang="en-US" sz="1050" spc="-30" dirty="0">
                          <a:solidFill>
                            <a:srgbClr val="231F20"/>
                          </a:solidFill>
                          <a:effectLst/>
                          <a:latin typeface="+mn-lt"/>
                          <a:ea typeface="Calibri" panose="020F0502020204030204" pitchFamily="34" charset="0"/>
                          <a:cs typeface="Times New Roman" panose="02020603050405020304" pitchFamily="18" charset="0"/>
                        </a:rPr>
                        <a:t>Heavy-duty </a:t>
                      </a:r>
                      <a:r>
                        <a:rPr lang="en-US" sz="1050" spc="-10" dirty="0">
                          <a:solidFill>
                            <a:srgbClr val="231F20"/>
                          </a:solidFill>
                          <a:effectLst/>
                          <a:latin typeface="+mn-lt"/>
                          <a:ea typeface="Calibri" panose="020F0502020204030204" pitchFamily="34" charset="0"/>
                          <a:cs typeface="Times New Roman" panose="02020603050405020304" pitchFamily="18" charset="0"/>
                        </a:rPr>
                        <a:t>applications</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61595" marR="0" algn="l" eaLnBrk="0" hangingPunct="0">
                        <a:lnSpc>
                          <a:spcPts val="1235"/>
                        </a:lnSpc>
                        <a:spcBef>
                          <a:spcPts val="60"/>
                        </a:spcBef>
                        <a:spcAft>
                          <a:spcPts val="0"/>
                        </a:spcAft>
                      </a:pPr>
                      <a:r>
                        <a:rPr lang="en-US" sz="1050" spc="-10" dirty="0">
                          <a:solidFill>
                            <a:srgbClr val="231F20"/>
                          </a:solidFill>
                          <a:effectLst/>
                          <a:latin typeface="+mn-lt"/>
                          <a:ea typeface="Calibri" panose="020F0502020204030204" pitchFamily="34" charset="0"/>
                          <a:cs typeface="Times New Roman" panose="02020603050405020304" pitchFamily="18" charset="0"/>
                        </a:rPr>
                        <a:t>For</a:t>
                      </a:r>
                      <a:r>
                        <a:rPr lang="en-US" sz="1050" spc="-70" dirty="0">
                          <a:solidFill>
                            <a:srgbClr val="231F20"/>
                          </a:solidFill>
                          <a:effectLst/>
                          <a:latin typeface="+mn-lt"/>
                          <a:ea typeface="Calibri" panose="020F0502020204030204" pitchFamily="34" charset="0"/>
                          <a:cs typeface="Times New Roman" panose="02020603050405020304" pitchFamily="18" charset="0"/>
                        </a:rPr>
                        <a:t> </a:t>
                      </a:r>
                      <a:r>
                        <a:rPr lang="en-US" sz="1050" spc="-10" dirty="0">
                          <a:solidFill>
                            <a:srgbClr val="231F20"/>
                          </a:solidFill>
                          <a:effectLst/>
                          <a:latin typeface="+mn-lt"/>
                          <a:ea typeface="Calibri" panose="020F0502020204030204" pitchFamily="34" charset="0"/>
                          <a:cs typeface="Times New Roman" panose="02020603050405020304" pitchFamily="18" charset="0"/>
                        </a:rPr>
                        <a:t>larger</a:t>
                      </a:r>
                      <a:r>
                        <a:rPr lang="en-US" sz="1050" spc="-70" dirty="0">
                          <a:solidFill>
                            <a:srgbClr val="231F20"/>
                          </a:solidFill>
                          <a:effectLst/>
                          <a:latin typeface="+mn-lt"/>
                          <a:ea typeface="Calibri" panose="020F0502020204030204" pitchFamily="34" charset="0"/>
                          <a:cs typeface="Times New Roman" panose="02020603050405020304" pitchFamily="18" charset="0"/>
                        </a:rPr>
                        <a:t> </a:t>
                      </a:r>
                      <a:r>
                        <a:rPr lang="en-US" sz="1050" spc="-10" dirty="0">
                          <a:solidFill>
                            <a:srgbClr val="231F20"/>
                          </a:solidFill>
                          <a:effectLst/>
                          <a:latin typeface="+mn-lt"/>
                          <a:ea typeface="Calibri" panose="020F0502020204030204" pitchFamily="34" charset="0"/>
                          <a:cs typeface="Times New Roman" panose="02020603050405020304" pitchFamily="18" charset="0"/>
                        </a:rPr>
                        <a:t>fasteners</a:t>
                      </a:r>
                      <a:endParaRPr lang="en-US" sz="1000" dirty="0">
                        <a:effectLst/>
                        <a:latin typeface="+mn-lt"/>
                        <a:ea typeface="Calibri" panose="020F0502020204030204" pitchFamily="34" charset="0"/>
                        <a:cs typeface="Times New Roman" panose="02020603050405020304" pitchFamily="18" charset="0"/>
                      </a:endParaRPr>
                    </a:p>
                    <a:p>
                      <a:pPr marL="62865" marR="0" algn="l" eaLnBrk="0" hangingPunct="0">
                        <a:lnSpc>
                          <a:spcPts val="1350"/>
                        </a:lnSpc>
                        <a:spcBef>
                          <a:spcPts val="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3/8 </a:t>
                      </a:r>
                      <a:r>
                        <a:rPr lang="en-US" sz="1050" spc="75" dirty="0">
                          <a:solidFill>
                            <a:srgbClr val="231F20"/>
                          </a:solidFill>
                          <a:effectLst/>
                          <a:latin typeface="+mn-lt"/>
                          <a:ea typeface="Calibri" panose="020F0502020204030204" pitchFamily="34" charset="0"/>
                          <a:cs typeface="Times New Roman" panose="02020603050405020304" pitchFamily="18" charset="0"/>
                        </a:rPr>
                        <a:t>to1</a:t>
                      </a:r>
                      <a:r>
                        <a:rPr lang="en-US" sz="1050" spc="-14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inch (9.5</a:t>
                      </a:r>
                      <a:r>
                        <a:rPr lang="en-US" sz="1050" spc="-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to 25</a:t>
                      </a:r>
                      <a:r>
                        <a:rPr lang="en-US" sz="1050" spc="-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mm)</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extLst>
                  <a:ext uri="{0D108BD9-81ED-4DB2-BD59-A6C34878D82A}">
                    <a16:rowId xmlns:a16="http://schemas.microsoft.com/office/drawing/2014/main" val="10003"/>
                  </a:ext>
                </a:extLst>
              </a:tr>
              <a:tr h="370840">
                <a:tc>
                  <a:txBody>
                    <a:bodyPr/>
                    <a:lstStyle/>
                    <a:p>
                      <a:pPr marL="113665" marR="0" algn="l" eaLnBrk="0" hangingPunct="0">
                        <a:lnSpc>
                          <a:spcPct val="107000"/>
                        </a:lnSpc>
                        <a:spcBef>
                          <a:spcPts val="6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Antiseize (general purpose)</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75565" marR="0" algn="l" eaLnBrk="0" hangingPunct="0">
                        <a:lnSpc>
                          <a:spcPct val="123000"/>
                        </a:lnSpc>
                        <a:spcBef>
                          <a:spcPts val="140"/>
                        </a:spcBef>
                        <a:spcAft>
                          <a:spcPts val="0"/>
                        </a:spcAft>
                      </a:pPr>
                      <a:r>
                        <a:rPr lang="en-US" sz="1050">
                          <a:solidFill>
                            <a:srgbClr val="231F20"/>
                          </a:solidFill>
                          <a:effectLst/>
                          <a:latin typeface="+mn-lt"/>
                          <a:ea typeface="Calibri" panose="020F0502020204030204" pitchFamily="34" charset="0"/>
                          <a:cs typeface="Times New Roman" panose="02020603050405020304" pitchFamily="18" charset="0"/>
                        </a:rPr>
                        <a:t>Neverseez™</a:t>
                      </a:r>
                      <a:r>
                        <a:rPr lang="en-US" sz="1050" spc="-25">
                          <a:solidFill>
                            <a:srgbClr val="231F20"/>
                          </a:solidFill>
                          <a:effectLst/>
                          <a:latin typeface="+mn-lt"/>
                          <a:ea typeface="Calibri" panose="020F0502020204030204" pitchFamily="34" charset="0"/>
                          <a:cs typeface="Times New Roman" panose="02020603050405020304" pitchFamily="18" charset="0"/>
                        </a:rPr>
                        <a:t> </a:t>
                      </a:r>
                      <a:r>
                        <a:rPr lang="en-US" sz="1050">
                          <a:solidFill>
                            <a:srgbClr val="231F20"/>
                          </a:solidFill>
                          <a:effectLst/>
                          <a:latin typeface="+mn-lt"/>
                          <a:ea typeface="Calibri" panose="020F0502020204030204" pitchFamily="34" charset="0"/>
                          <a:cs typeface="Times New Roman" panose="02020603050405020304" pitchFamily="18" charset="0"/>
                        </a:rPr>
                        <a:t>Kopr Kote™</a:t>
                      </a:r>
                      <a:r>
                        <a:rPr lang="en-US" sz="1050" spc="-25">
                          <a:solidFill>
                            <a:srgbClr val="231F20"/>
                          </a:solidFill>
                          <a:effectLst/>
                          <a:latin typeface="+mn-lt"/>
                          <a:ea typeface="Calibri" panose="020F0502020204030204" pitchFamily="34" charset="0"/>
                          <a:cs typeface="Times New Roman" panose="02020603050405020304" pitchFamily="18" charset="0"/>
                        </a:rPr>
                        <a:t> </a:t>
                      </a:r>
                      <a:r>
                        <a:rPr lang="en-US" sz="1050">
                          <a:solidFill>
                            <a:srgbClr val="231F20"/>
                          </a:solidFill>
                          <a:effectLst/>
                          <a:latin typeface="+mn-lt"/>
                          <a:ea typeface="Calibri" panose="020F0502020204030204" pitchFamily="34" charset="0"/>
                          <a:cs typeface="Times New Roman" panose="02020603050405020304" pitchFamily="18" charset="0"/>
                        </a:rPr>
                        <a:t>E-Z </a:t>
                      </a:r>
                      <a:r>
                        <a:rPr lang="en-US" sz="1050" spc="-10">
                          <a:solidFill>
                            <a:srgbClr val="231F20"/>
                          </a:solidFill>
                          <a:effectLst/>
                          <a:latin typeface="+mn-lt"/>
                          <a:ea typeface="Calibri" panose="020F0502020204030204" pitchFamily="34" charset="0"/>
                          <a:cs typeface="Times New Roman" panose="02020603050405020304" pitchFamily="18" charset="0"/>
                        </a:rPr>
                        <a:t>Break™</a:t>
                      </a:r>
                      <a:endParaRPr lang="en-US" sz="100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70485" marR="0" algn="l" eaLnBrk="0" hangingPunct="0">
                        <a:lnSpc>
                          <a:spcPct val="95000"/>
                        </a:lnSpc>
                        <a:spcBef>
                          <a:spcPts val="11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For</a:t>
                      </a:r>
                      <a:r>
                        <a:rPr lang="en-US" sz="1050" spc="-4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preventing corrosion seizing</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61595" marR="0" algn="l" eaLnBrk="0" hangingPunct="0">
                        <a:lnSpc>
                          <a:spcPct val="95000"/>
                        </a:lnSpc>
                        <a:spcBef>
                          <a:spcPts val="11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Oxygen sensors, spring bolts, exhaust manifold</a:t>
                      </a:r>
                      <a:r>
                        <a:rPr lang="en-US" sz="1050" spc="-7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bolts/nuts</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extLst>
                  <a:ext uri="{0D108BD9-81ED-4DB2-BD59-A6C34878D82A}">
                    <a16:rowId xmlns:a16="http://schemas.microsoft.com/office/drawing/2014/main" val="10004"/>
                  </a:ext>
                </a:extLst>
              </a:tr>
              <a:tr h="370840">
                <a:tc>
                  <a:txBody>
                    <a:bodyPr/>
                    <a:lstStyle/>
                    <a:p>
                      <a:pPr marL="113665" marR="0" algn="l" eaLnBrk="0" hangingPunct="0">
                        <a:lnSpc>
                          <a:spcPct val="107000"/>
                        </a:lnSpc>
                        <a:spcBef>
                          <a:spcPts val="60"/>
                        </a:spcBef>
                        <a:spcAft>
                          <a:spcPts val="0"/>
                        </a:spcAft>
                      </a:pPr>
                      <a:r>
                        <a:rPr lang="en-US" sz="1050">
                          <a:solidFill>
                            <a:srgbClr val="231F20"/>
                          </a:solidFill>
                          <a:effectLst/>
                          <a:latin typeface="+mn-lt"/>
                          <a:ea typeface="Calibri" panose="020F0502020204030204" pitchFamily="34" charset="0"/>
                          <a:cs typeface="Times New Roman" panose="02020603050405020304" pitchFamily="18" charset="0"/>
                        </a:rPr>
                        <a:t>Antiseize</a:t>
                      </a:r>
                      <a:r>
                        <a:rPr lang="en-US" sz="1050" spc="-70">
                          <a:solidFill>
                            <a:srgbClr val="231F20"/>
                          </a:solidFill>
                          <a:effectLst/>
                          <a:latin typeface="+mn-lt"/>
                          <a:ea typeface="Calibri" panose="020F0502020204030204" pitchFamily="34" charset="0"/>
                          <a:cs typeface="Times New Roman" panose="02020603050405020304" pitchFamily="18" charset="0"/>
                        </a:rPr>
                        <a:t> </a:t>
                      </a:r>
                      <a:r>
                        <a:rPr lang="en-US" sz="1050">
                          <a:solidFill>
                            <a:srgbClr val="231F20"/>
                          </a:solidFill>
                          <a:effectLst/>
                          <a:latin typeface="+mn-lt"/>
                          <a:ea typeface="Calibri" panose="020F0502020204030204" pitchFamily="34" charset="0"/>
                          <a:cs typeface="Times New Roman" panose="02020603050405020304" pitchFamily="18" charset="0"/>
                        </a:rPr>
                        <a:t>(nickel)</a:t>
                      </a:r>
                      <a:endParaRPr lang="en-US" sz="100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81915" marR="0" algn="l" eaLnBrk="0" hangingPunct="0">
                        <a:lnSpc>
                          <a:spcPct val="107000"/>
                        </a:lnSpc>
                        <a:spcBef>
                          <a:spcPts val="55"/>
                        </a:spcBef>
                        <a:spcAft>
                          <a:spcPts val="0"/>
                        </a:spcAft>
                      </a:pPr>
                      <a:r>
                        <a:rPr lang="en-US" sz="1050">
                          <a:solidFill>
                            <a:srgbClr val="231F20"/>
                          </a:solidFill>
                          <a:effectLst/>
                          <a:latin typeface="+mn-lt"/>
                          <a:ea typeface="Calibri" panose="020F0502020204030204" pitchFamily="34" charset="0"/>
                          <a:cs typeface="Times New Roman" panose="02020603050405020304" pitchFamily="18" charset="0"/>
                        </a:rPr>
                        <a:t>Neverseez™</a:t>
                      </a:r>
                      <a:r>
                        <a:rPr lang="en-US" sz="1050" spc="200">
                          <a:solidFill>
                            <a:srgbClr val="231F20"/>
                          </a:solidFill>
                          <a:effectLst/>
                          <a:latin typeface="+mn-lt"/>
                          <a:ea typeface="Calibri" panose="020F0502020204030204" pitchFamily="34" charset="0"/>
                          <a:cs typeface="Times New Roman" panose="02020603050405020304" pitchFamily="18" charset="0"/>
                        </a:rPr>
                        <a:t> </a:t>
                      </a:r>
                      <a:r>
                        <a:rPr lang="en-US" sz="1050">
                          <a:solidFill>
                            <a:srgbClr val="231F20"/>
                          </a:solidFill>
                          <a:effectLst/>
                          <a:latin typeface="+mn-lt"/>
                          <a:ea typeface="Calibri" panose="020F0502020204030204" pitchFamily="34" charset="0"/>
                          <a:cs typeface="Times New Roman" panose="02020603050405020304" pitchFamily="18" charset="0"/>
                        </a:rPr>
                        <a:t>Thred-Gard™</a:t>
                      </a:r>
                      <a:endParaRPr lang="en-US" sz="100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70485" marR="83185" algn="l" eaLnBrk="0" hangingPunct="0">
                        <a:lnSpc>
                          <a:spcPts val="1200"/>
                        </a:lnSpc>
                        <a:spcBef>
                          <a:spcPts val="9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For</a:t>
                      </a:r>
                      <a:r>
                        <a:rPr lang="en-US" sz="1050" spc="-4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stainless</a:t>
                      </a:r>
                      <a:r>
                        <a:rPr lang="en-US" sz="1050" spc="-3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steel and</a:t>
                      </a:r>
                      <a:r>
                        <a:rPr lang="en-US" sz="1050" spc="-7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other</a:t>
                      </a:r>
                      <a:r>
                        <a:rPr lang="en-US" sz="1050" spc="-8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metal </a:t>
                      </a:r>
                      <a:r>
                        <a:rPr lang="en-US" sz="1050" spc="-10" dirty="0">
                          <a:solidFill>
                            <a:srgbClr val="231F20"/>
                          </a:solidFill>
                          <a:effectLst/>
                          <a:latin typeface="+mn-lt"/>
                          <a:ea typeface="Calibri" panose="020F0502020204030204" pitchFamily="34" charset="0"/>
                          <a:cs typeface="Times New Roman" panose="02020603050405020304" pitchFamily="18" charset="0"/>
                        </a:rPr>
                        <a:t>applications</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61595" marR="0" algn="l" eaLnBrk="0" hangingPunct="0">
                        <a:lnSpc>
                          <a:spcPct val="107000"/>
                        </a:lnSpc>
                        <a:spcBef>
                          <a:spcPts val="60"/>
                        </a:spcBef>
                        <a:spcAft>
                          <a:spcPts val="0"/>
                        </a:spcAft>
                      </a:pPr>
                      <a:r>
                        <a:rPr lang="en-US" sz="1050" spc="-30" dirty="0">
                          <a:solidFill>
                            <a:srgbClr val="231F20"/>
                          </a:solidFill>
                          <a:effectLst/>
                          <a:latin typeface="+mn-lt"/>
                          <a:ea typeface="Calibri" panose="020F0502020204030204" pitchFamily="34" charset="0"/>
                          <a:cs typeface="Times New Roman" panose="02020603050405020304" pitchFamily="18" charset="0"/>
                        </a:rPr>
                        <a:t>Harsh</a:t>
                      </a:r>
                      <a:r>
                        <a:rPr lang="en-US" sz="1050" spc="-70" dirty="0">
                          <a:solidFill>
                            <a:srgbClr val="231F20"/>
                          </a:solidFill>
                          <a:effectLst/>
                          <a:latin typeface="+mn-lt"/>
                          <a:ea typeface="Calibri" panose="020F0502020204030204" pitchFamily="34" charset="0"/>
                          <a:cs typeface="Times New Roman" panose="02020603050405020304" pitchFamily="18" charset="0"/>
                        </a:rPr>
                        <a:t> </a:t>
                      </a:r>
                      <a:r>
                        <a:rPr lang="en-US" sz="1050" spc="-30" dirty="0">
                          <a:solidFill>
                            <a:srgbClr val="231F20"/>
                          </a:solidFill>
                          <a:effectLst/>
                          <a:latin typeface="+mn-lt"/>
                          <a:ea typeface="Calibri" panose="020F0502020204030204" pitchFamily="34" charset="0"/>
                          <a:cs typeface="Times New Roman" panose="02020603050405020304" pitchFamily="18" charset="0"/>
                        </a:rPr>
                        <a:t>chemical</a:t>
                      </a:r>
                      <a:r>
                        <a:rPr lang="en-US" sz="1050" spc="-70" dirty="0">
                          <a:solidFill>
                            <a:srgbClr val="231F20"/>
                          </a:solidFill>
                          <a:effectLst/>
                          <a:latin typeface="+mn-lt"/>
                          <a:ea typeface="Calibri" panose="020F0502020204030204" pitchFamily="34" charset="0"/>
                          <a:cs typeface="Times New Roman" panose="02020603050405020304" pitchFamily="18" charset="0"/>
                        </a:rPr>
                        <a:t> </a:t>
                      </a:r>
                      <a:r>
                        <a:rPr lang="en-US" sz="1050" spc="-30" dirty="0">
                          <a:solidFill>
                            <a:srgbClr val="231F20"/>
                          </a:solidFill>
                          <a:effectLst/>
                          <a:latin typeface="+mn-lt"/>
                          <a:ea typeface="Calibri" panose="020F0502020204030204" pitchFamily="34" charset="0"/>
                          <a:cs typeface="Times New Roman" panose="02020603050405020304" pitchFamily="18" charset="0"/>
                        </a:rPr>
                        <a:t>environments</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extLst>
                  <a:ext uri="{0D108BD9-81ED-4DB2-BD59-A6C34878D82A}">
                    <a16:rowId xmlns:a16="http://schemas.microsoft.com/office/drawing/2014/main" val="10005"/>
                  </a:ext>
                </a:extLst>
              </a:tr>
              <a:tr h="370840">
                <a:tc>
                  <a:txBody>
                    <a:bodyPr/>
                    <a:lstStyle/>
                    <a:p>
                      <a:pPr marL="113665" marR="0" algn="l" eaLnBrk="0" hangingPunct="0">
                        <a:lnSpc>
                          <a:spcPct val="107000"/>
                        </a:lnSpc>
                        <a:spcBef>
                          <a:spcPts val="60"/>
                        </a:spcBef>
                        <a:spcAft>
                          <a:spcPts val="0"/>
                        </a:spcAft>
                      </a:pPr>
                      <a:r>
                        <a:rPr lang="en-US" sz="1050">
                          <a:solidFill>
                            <a:srgbClr val="231F20"/>
                          </a:solidFill>
                          <a:effectLst/>
                          <a:latin typeface="+mn-lt"/>
                          <a:ea typeface="Calibri" panose="020F0502020204030204" pitchFamily="34" charset="0"/>
                          <a:cs typeface="Times New Roman" panose="02020603050405020304" pitchFamily="18" charset="0"/>
                        </a:rPr>
                        <a:t>Hardening</a:t>
                      </a:r>
                      <a:r>
                        <a:rPr lang="en-US" sz="1050" spc="-60">
                          <a:solidFill>
                            <a:srgbClr val="231F20"/>
                          </a:solidFill>
                          <a:effectLst/>
                          <a:latin typeface="+mn-lt"/>
                          <a:ea typeface="Calibri" panose="020F0502020204030204" pitchFamily="34" charset="0"/>
                          <a:cs typeface="Times New Roman" panose="02020603050405020304" pitchFamily="18" charset="0"/>
                        </a:rPr>
                        <a:t> </a:t>
                      </a:r>
                      <a:r>
                        <a:rPr lang="en-US" sz="1050">
                          <a:solidFill>
                            <a:srgbClr val="231F20"/>
                          </a:solidFill>
                          <a:effectLst/>
                          <a:latin typeface="+mn-lt"/>
                          <a:ea typeface="Calibri" panose="020F0502020204030204" pitchFamily="34" charset="0"/>
                          <a:cs typeface="Times New Roman" panose="02020603050405020304" pitchFamily="18" charset="0"/>
                        </a:rPr>
                        <a:t>gasket</a:t>
                      </a:r>
                      <a:r>
                        <a:rPr lang="en-US" sz="1050" spc="-65">
                          <a:solidFill>
                            <a:srgbClr val="231F20"/>
                          </a:solidFill>
                          <a:effectLst/>
                          <a:latin typeface="+mn-lt"/>
                          <a:ea typeface="Calibri" panose="020F0502020204030204" pitchFamily="34" charset="0"/>
                          <a:cs typeface="Times New Roman" panose="02020603050405020304" pitchFamily="18" charset="0"/>
                        </a:rPr>
                        <a:t> </a:t>
                      </a:r>
                      <a:r>
                        <a:rPr lang="en-US" sz="1050">
                          <a:solidFill>
                            <a:srgbClr val="231F20"/>
                          </a:solidFill>
                          <a:effectLst/>
                          <a:latin typeface="+mn-lt"/>
                          <a:ea typeface="Calibri" panose="020F0502020204030204" pitchFamily="34" charset="0"/>
                          <a:cs typeface="Times New Roman" panose="02020603050405020304" pitchFamily="18" charset="0"/>
                        </a:rPr>
                        <a:t>sealant</a:t>
                      </a:r>
                      <a:endParaRPr lang="en-US" sz="100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81915" marR="0" algn="l" eaLnBrk="0" hangingPunct="0">
                        <a:lnSpc>
                          <a:spcPct val="107000"/>
                        </a:lnSpc>
                        <a:spcBef>
                          <a:spcPts val="50"/>
                        </a:spcBef>
                        <a:spcAft>
                          <a:spcPts val="0"/>
                        </a:spcAft>
                      </a:pPr>
                      <a:r>
                        <a:rPr lang="en-US" sz="1050">
                          <a:solidFill>
                            <a:srgbClr val="231F20"/>
                          </a:solidFill>
                          <a:effectLst/>
                          <a:latin typeface="+mn-lt"/>
                          <a:ea typeface="Calibri" panose="020F0502020204030204" pitchFamily="34" charset="0"/>
                          <a:cs typeface="Times New Roman" panose="02020603050405020304" pitchFamily="18" charset="0"/>
                        </a:rPr>
                        <a:t>Permatex®</a:t>
                      </a:r>
                      <a:r>
                        <a:rPr lang="en-US" sz="1050" spc="200">
                          <a:solidFill>
                            <a:srgbClr val="231F20"/>
                          </a:solidFill>
                          <a:effectLst/>
                          <a:latin typeface="+mn-lt"/>
                          <a:ea typeface="Calibri" panose="020F0502020204030204" pitchFamily="34" charset="0"/>
                          <a:cs typeface="Times New Roman" panose="02020603050405020304" pitchFamily="18" charset="0"/>
                        </a:rPr>
                        <a:t> </a:t>
                      </a:r>
                      <a:r>
                        <a:rPr lang="en-US" sz="1050">
                          <a:solidFill>
                            <a:srgbClr val="231F20"/>
                          </a:solidFill>
                          <a:effectLst/>
                          <a:latin typeface="+mn-lt"/>
                          <a:ea typeface="Calibri" panose="020F0502020204030204" pitchFamily="34" charset="0"/>
                          <a:cs typeface="Times New Roman" panose="02020603050405020304" pitchFamily="18" charset="0"/>
                        </a:rPr>
                        <a:t>#1</a:t>
                      </a:r>
                      <a:endParaRPr lang="en-US" sz="100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71120" marR="48260" algn="l" eaLnBrk="0" hangingPunct="0">
                        <a:lnSpc>
                          <a:spcPts val="1200"/>
                        </a:lnSpc>
                        <a:spcBef>
                          <a:spcPts val="9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Holds</a:t>
                      </a:r>
                      <a:r>
                        <a:rPr lang="en-US" sz="1050" spc="-4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gaskets</a:t>
                      </a:r>
                      <a:r>
                        <a:rPr lang="en-US" sz="1050" spc="-3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in</a:t>
                      </a:r>
                      <a:r>
                        <a:rPr lang="en-US" sz="1050" spc="-3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place during</a:t>
                      </a:r>
                      <a:r>
                        <a:rPr lang="en-US" sz="1050" spc="-5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assembly;</a:t>
                      </a:r>
                      <a:r>
                        <a:rPr lang="en-US" sz="1050" spc="-4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also </a:t>
                      </a:r>
                      <a:r>
                        <a:rPr lang="en-US" sz="1050" spc="-10" dirty="0">
                          <a:solidFill>
                            <a:srgbClr val="231F20"/>
                          </a:solidFill>
                          <a:effectLst/>
                          <a:latin typeface="+mn-lt"/>
                          <a:ea typeface="Calibri" panose="020F0502020204030204" pitchFamily="34" charset="0"/>
                          <a:cs typeface="Times New Roman" panose="02020603050405020304" pitchFamily="18" charset="0"/>
                        </a:rPr>
                        <a:t>seals</a:t>
                      </a:r>
                      <a:r>
                        <a:rPr lang="en-US" sz="1050" spc="-50" dirty="0">
                          <a:solidFill>
                            <a:srgbClr val="231F20"/>
                          </a:solidFill>
                          <a:effectLst/>
                          <a:latin typeface="+mn-lt"/>
                          <a:ea typeface="Calibri" panose="020F0502020204030204" pitchFamily="34" charset="0"/>
                          <a:cs typeface="Times New Roman" panose="02020603050405020304" pitchFamily="18" charset="0"/>
                        </a:rPr>
                        <a:t> </a:t>
                      </a:r>
                      <a:r>
                        <a:rPr lang="en-US" sz="1050" spc="-10" dirty="0">
                          <a:solidFill>
                            <a:srgbClr val="231F20"/>
                          </a:solidFill>
                          <a:effectLst/>
                          <a:latin typeface="+mn-lt"/>
                          <a:ea typeface="Calibri" panose="020F0502020204030204" pitchFamily="34" charset="0"/>
                          <a:cs typeface="Times New Roman" panose="02020603050405020304" pitchFamily="18" charset="0"/>
                        </a:rPr>
                        <a:t>paper</a:t>
                      </a:r>
                      <a:r>
                        <a:rPr lang="en-US" sz="1050" spc="-55" dirty="0">
                          <a:solidFill>
                            <a:srgbClr val="231F20"/>
                          </a:solidFill>
                          <a:effectLst/>
                          <a:latin typeface="+mn-lt"/>
                          <a:ea typeface="Calibri" panose="020F0502020204030204" pitchFamily="34" charset="0"/>
                          <a:cs typeface="Times New Roman" panose="02020603050405020304" pitchFamily="18" charset="0"/>
                        </a:rPr>
                        <a:t> </a:t>
                      </a:r>
                      <a:r>
                        <a:rPr lang="en-US" sz="1050" spc="-10" dirty="0">
                          <a:solidFill>
                            <a:srgbClr val="231F20"/>
                          </a:solidFill>
                          <a:effectLst/>
                          <a:latin typeface="+mn-lt"/>
                          <a:ea typeface="Calibri" panose="020F0502020204030204" pitchFamily="34" charset="0"/>
                          <a:cs typeface="Times New Roman" panose="02020603050405020304" pitchFamily="18" charset="0"/>
                        </a:rPr>
                        <a:t>and</a:t>
                      </a:r>
                      <a:r>
                        <a:rPr lang="en-US" sz="1050" spc="-50" dirty="0">
                          <a:solidFill>
                            <a:srgbClr val="231F20"/>
                          </a:solidFill>
                          <a:effectLst/>
                          <a:latin typeface="+mn-lt"/>
                          <a:ea typeface="Calibri" panose="020F0502020204030204" pitchFamily="34" charset="0"/>
                          <a:cs typeface="Times New Roman" panose="02020603050405020304" pitchFamily="18" charset="0"/>
                        </a:rPr>
                        <a:t> </a:t>
                      </a:r>
                      <a:r>
                        <a:rPr lang="en-US" sz="1050" spc="-10" dirty="0">
                          <a:solidFill>
                            <a:srgbClr val="231F20"/>
                          </a:solidFill>
                          <a:effectLst/>
                          <a:latin typeface="+mn-lt"/>
                          <a:ea typeface="Calibri" panose="020F0502020204030204" pitchFamily="34" charset="0"/>
                          <a:cs typeface="Times New Roman" panose="02020603050405020304" pitchFamily="18" charset="0"/>
                        </a:rPr>
                        <a:t>cork gaskets</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61595" marR="0" algn="l" eaLnBrk="0" hangingPunct="0">
                        <a:lnSpc>
                          <a:spcPts val="1200"/>
                        </a:lnSpc>
                        <a:spcBef>
                          <a:spcPts val="9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Transmission and engine oil pan gaskets,</a:t>
                      </a:r>
                      <a:r>
                        <a:rPr lang="en-US" sz="1050" spc="-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timing</a:t>
                      </a:r>
                      <a:r>
                        <a:rPr lang="en-US" sz="1050" spc="-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cover</a:t>
                      </a:r>
                      <a:r>
                        <a:rPr lang="en-US" sz="1050" spc="-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(paper</a:t>
                      </a:r>
                      <a:r>
                        <a:rPr lang="en-US" sz="1050" spc="-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gaskets) valve cover gaskets, and intake manifold</a:t>
                      </a:r>
                      <a:r>
                        <a:rPr lang="en-US" sz="1050" spc="-3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gaskets</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extLst>
                  <a:ext uri="{0D108BD9-81ED-4DB2-BD59-A6C34878D82A}">
                    <a16:rowId xmlns:a16="http://schemas.microsoft.com/office/drawing/2014/main" val="10006"/>
                  </a:ext>
                </a:extLst>
              </a:tr>
              <a:tr h="370840">
                <a:tc>
                  <a:txBody>
                    <a:bodyPr/>
                    <a:lstStyle/>
                    <a:p>
                      <a:pPr marL="113665" marR="0" algn="l" eaLnBrk="0" hangingPunct="0">
                        <a:lnSpc>
                          <a:spcPct val="107000"/>
                        </a:lnSpc>
                        <a:spcBef>
                          <a:spcPts val="60"/>
                        </a:spcBef>
                        <a:spcAft>
                          <a:spcPts val="0"/>
                        </a:spcAft>
                      </a:pPr>
                      <a:r>
                        <a:rPr lang="en-US" sz="1050" spc="-10">
                          <a:solidFill>
                            <a:srgbClr val="231F20"/>
                          </a:solidFill>
                          <a:effectLst/>
                          <a:latin typeface="+mn-lt"/>
                          <a:ea typeface="Calibri" panose="020F0502020204030204" pitchFamily="34" charset="0"/>
                          <a:cs typeface="Times New Roman" panose="02020603050405020304" pitchFamily="18" charset="0"/>
                        </a:rPr>
                        <a:t>Non-hardening</a:t>
                      </a:r>
                      <a:r>
                        <a:rPr lang="en-US" sz="1050" spc="-70">
                          <a:solidFill>
                            <a:srgbClr val="231F20"/>
                          </a:solidFill>
                          <a:effectLst/>
                          <a:latin typeface="+mn-lt"/>
                          <a:ea typeface="Calibri" panose="020F0502020204030204" pitchFamily="34" charset="0"/>
                          <a:cs typeface="Times New Roman" panose="02020603050405020304" pitchFamily="18" charset="0"/>
                        </a:rPr>
                        <a:t> </a:t>
                      </a:r>
                      <a:r>
                        <a:rPr lang="en-US" sz="1050" spc="-10">
                          <a:solidFill>
                            <a:srgbClr val="231F20"/>
                          </a:solidFill>
                          <a:effectLst/>
                          <a:latin typeface="+mn-lt"/>
                          <a:ea typeface="Calibri" panose="020F0502020204030204" pitchFamily="34" charset="0"/>
                          <a:cs typeface="Times New Roman" panose="02020603050405020304" pitchFamily="18" charset="0"/>
                        </a:rPr>
                        <a:t>sealant</a:t>
                      </a:r>
                      <a:endParaRPr lang="en-US" sz="100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81915" marR="0" algn="l" eaLnBrk="0" hangingPunct="0">
                        <a:lnSpc>
                          <a:spcPct val="107000"/>
                        </a:lnSpc>
                        <a:spcBef>
                          <a:spcPts val="5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Permatex®</a:t>
                      </a:r>
                      <a:r>
                        <a:rPr lang="en-US" sz="1050" spc="20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#2</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71120" marR="354965" algn="l" eaLnBrk="0" hangingPunct="0">
                        <a:lnSpc>
                          <a:spcPct val="95000"/>
                        </a:lnSpc>
                        <a:spcBef>
                          <a:spcPts val="110"/>
                        </a:spcBef>
                        <a:spcAft>
                          <a:spcPts val="0"/>
                        </a:spcAft>
                      </a:pPr>
                      <a:r>
                        <a:rPr lang="en-US" sz="1050">
                          <a:solidFill>
                            <a:srgbClr val="231F20"/>
                          </a:solidFill>
                          <a:effectLst/>
                          <a:latin typeface="+mn-lt"/>
                          <a:ea typeface="Calibri" panose="020F0502020204030204" pitchFamily="34" charset="0"/>
                          <a:cs typeface="Times New Roman" panose="02020603050405020304" pitchFamily="18" charset="0"/>
                        </a:rPr>
                        <a:t>Allows</a:t>
                      </a:r>
                      <a:r>
                        <a:rPr lang="en-US" sz="1050" spc="-55">
                          <a:solidFill>
                            <a:srgbClr val="231F20"/>
                          </a:solidFill>
                          <a:effectLst/>
                          <a:latin typeface="+mn-lt"/>
                          <a:ea typeface="Calibri" panose="020F0502020204030204" pitchFamily="34" charset="0"/>
                          <a:cs typeface="Times New Roman" panose="02020603050405020304" pitchFamily="18" charset="0"/>
                        </a:rPr>
                        <a:t> </a:t>
                      </a:r>
                      <a:r>
                        <a:rPr lang="en-US" sz="1050">
                          <a:solidFill>
                            <a:srgbClr val="231F20"/>
                          </a:solidFill>
                          <a:effectLst/>
                          <a:latin typeface="+mn-lt"/>
                          <a:ea typeface="Calibri" panose="020F0502020204030204" pitchFamily="34" charset="0"/>
                          <a:cs typeface="Times New Roman" panose="02020603050405020304" pitchFamily="18" charset="0"/>
                        </a:rPr>
                        <a:t>repeated disassembly and </a:t>
                      </a:r>
                      <a:r>
                        <a:rPr lang="en-US" sz="1050" spc="-10">
                          <a:solidFill>
                            <a:srgbClr val="231F20"/>
                          </a:solidFill>
                          <a:effectLst/>
                          <a:latin typeface="+mn-lt"/>
                          <a:ea typeface="Calibri" panose="020F0502020204030204" pitchFamily="34" charset="0"/>
                          <a:cs typeface="Times New Roman" panose="02020603050405020304" pitchFamily="18" charset="0"/>
                        </a:rPr>
                        <a:t>reassembly</a:t>
                      </a:r>
                      <a:endParaRPr lang="en-US" sz="100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61595" marR="0" algn="l" eaLnBrk="0" hangingPunct="0">
                        <a:lnSpc>
                          <a:spcPts val="1200"/>
                        </a:lnSpc>
                        <a:spcBef>
                          <a:spcPts val="9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Thermostat housings, differential coverings, intake manifolds, fuel injectors and fuel pumps, transmission </a:t>
                      </a:r>
                      <a:r>
                        <a:rPr lang="en-US" sz="1050" spc="-30" dirty="0">
                          <a:solidFill>
                            <a:srgbClr val="231F20"/>
                          </a:solidFill>
                          <a:effectLst/>
                          <a:latin typeface="+mn-lt"/>
                          <a:ea typeface="Calibri" panose="020F0502020204030204" pitchFamily="34" charset="0"/>
                          <a:cs typeface="Times New Roman" panose="02020603050405020304" pitchFamily="18" charset="0"/>
                        </a:rPr>
                        <a:t>and</a:t>
                      </a:r>
                      <a:r>
                        <a:rPr lang="en-US" sz="1050" spc="-60" dirty="0">
                          <a:solidFill>
                            <a:srgbClr val="231F20"/>
                          </a:solidFill>
                          <a:effectLst/>
                          <a:latin typeface="+mn-lt"/>
                          <a:ea typeface="Calibri" panose="020F0502020204030204" pitchFamily="34" charset="0"/>
                          <a:cs typeface="Times New Roman" panose="02020603050405020304" pitchFamily="18" charset="0"/>
                        </a:rPr>
                        <a:t> </a:t>
                      </a:r>
                      <a:r>
                        <a:rPr lang="en-US" sz="1050" spc="-30" dirty="0">
                          <a:solidFill>
                            <a:srgbClr val="231F20"/>
                          </a:solidFill>
                          <a:effectLst/>
                          <a:latin typeface="+mn-lt"/>
                          <a:ea typeface="Calibri" panose="020F0502020204030204" pitchFamily="34" charset="0"/>
                          <a:cs typeface="Times New Roman" panose="02020603050405020304" pitchFamily="18" charset="0"/>
                        </a:rPr>
                        <a:t>torque</a:t>
                      </a:r>
                      <a:r>
                        <a:rPr lang="en-US" sz="1050" spc="-60" dirty="0">
                          <a:solidFill>
                            <a:srgbClr val="231F20"/>
                          </a:solidFill>
                          <a:effectLst/>
                          <a:latin typeface="+mn-lt"/>
                          <a:ea typeface="Calibri" panose="020F0502020204030204" pitchFamily="34" charset="0"/>
                          <a:cs typeface="Times New Roman" panose="02020603050405020304" pitchFamily="18" charset="0"/>
                        </a:rPr>
                        <a:t> </a:t>
                      </a:r>
                      <a:r>
                        <a:rPr lang="en-US" sz="1050" spc="-30" dirty="0">
                          <a:solidFill>
                            <a:srgbClr val="231F20"/>
                          </a:solidFill>
                          <a:effectLst/>
                          <a:latin typeface="+mn-lt"/>
                          <a:ea typeface="Calibri" panose="020F0502020204030204" pitchFamily="34" charset="0"/>
                          <a:cs typeface="Times New Roman" panose="02020603050405020304" pitchFamily="18" charset="0"/>
                        </a:rPr>
                        <a:t>converter</a:t>
                      </a:r>
                      <a:r>
                        <a:rPr lang="en-US" sz="1050" spc="-60" dirty="0">
                          <a:solidFill>
                            <a:srgbClr val="231F20"/>
                          </a:solidFill>
                          <a:effectLst/>
                          <a:latin typeface="+mn-lt"/>
                          <a:ea typeface="Calibri" panose="020F0502020204030204" pitchFamily="34" charset="0"/>
                          <a:cs typeface="Times New Roman" panose="02020603050405020304" pitchFamily="18" charset="0"/>
                        </a:rPr>
                        <a:t> </a:t>
                      </a:r>
                      <a:r>
                        <a:rPr lang="en-US" sz="1050" spc="-30" dirty="0">
                          <a:solidFill>
                            <a:srgbClr val="231F20"/>
                          </a:solidFill>
                          <a:effectLst/>
                          <a:latin typeface="+mn-lt"/>
                          <a:ea typeface="Calibri" panose="020F0502020204030204" pitchFamily="34" charset="0"/>
                          <a:cs typeface="Times New Roman" panose="02020603050405020304" pitchFamily="18" charset="0"/>
                        </a:rPr>
                        <a:t>seals</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extLst>
                  <a:ext uri="{0D108BD9-81ED-4DB2-BD59-A6C34878D82A}">
                    <a16:rowId xmlns:a16="http://schemas.microsoft.com/office/drawing/2014/main" val="10007"/>
                  </a:ext>
                </a:extLst>
              </a:tr>
              <a:tr h="370840">
                <a:tc>
                  <a:txBody>
                    <a:bodyPr/>
                    <a:lstStyle/>
                    <a:p>
                      <a:pPr marL="113665" marR="0" algn="l" eaLnBrk="0" hangingPunct="0">
                        <a:lnSpc>
                          <a:spcPct val="95000"/>
                        </a:lnSpc>
                        <a:spcBef>
                          <a:spcPts val="105"/>
                        </a:spcBef>
                        <a:spcAft>
                          <a:spcPts val="0"/>
                        </a:spcAft>
                      </a:pPr>
                      <a:r>
                        <a:rPr lang="en-US" sz="1050">
                          <a:solidFill>
                            <a:srgbClr val="231F20"/>
                          </a:solidFill>
                          <a:effectLst/>
                          <a:latin typeface="+mn-lt"/>
                          <a:ea typeface="Calibri" panose="020F0502020204030204" pitchFamily="34" charset="0"/>
                          <a:cs typeface="Times New Roman" panose="02020603050405020304" pitchFamily="18" charset="0"/>
                        </a:rPr>
                        <a:t>Aviation cement/contact </a:t>
                      </a:r>
                      <a:r>
                        <a:rPr lang="en-US" sz="1050" spc="-10">
                          <a:solidFill>
                            <a:srgbClr val="231F20"/>
                          </a:solidFill>
                          <a:effectLst/>
                          <a:latin typeface="+mn-lt"/>
                          <a:ea typeface="Calibri" panose="020F0502020204030204" pitchFamily="34" charset="0"/>
                          <a:cs typeface="Times New Roman" panose="02020603050405020304" pitchFamily="18" charset="0"/>
                        </a:rPr>
                        <a:t>cement</a:t>
                      </a:r>
                      <a:endParaRPr lang="en-US" sz="100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87630" marR="0" algn="l" eaLnBrk="0" hangingPunct="0">
                        <a:lnSpc>
                          <a:spcPct val="107000"/>
                        </a:lnSpc>
                        <a:spcBef>
                          <a:spcPts val="105"/>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Aviation Form-A- Gasket #3™</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70485" marR="0" algn="l" eaLnBrk="0" hangingPunct="0">
                        <a:lnSpc>
                          <a:spcPct val="95000"/>
                        </a:lnSpc>
                        <a:spcBef>
                          <a:spcPts val="11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Holds</a:t>
                      </a:r>
                      <a:r>
                        <a:rPr lang="en-US" sz="1050" spc="-4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gaskets</a:t>
                      </a:r>
                      <a:r>
                        <a:rPr lang="en-US" sz="1050" spc="-3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in</a:t>
                      </a:r>
                      <a:r>
                        <a:rPr lang="en-US" sz="1050" spc="-30"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place for</a:t>
                      </a:r>
                      <a:r>
                        <a:rPr lang="en-US" sz="1050" spc="-45" dirty="0">
                          <a:solidFill>
                            <a:srgbClr val="231F20"/>
                          </a:solidFill>
                          <a:effectLst/>
                          <a:latin typeface="+mn-lt"/>
                          <a:ea typeface="Calibri" panose="020F0502020204030204" pitchFamily="34" charset="0"/>
                          <a:cs typeface="Times New Roman" panose="02020603050405020304" pitchFamily="18" charset="0"/>
                        </a:rPr>
                        <a:t> </a:t>
                      </a:r>
                      <a:r>
                        <a:rPr lang="en-US" sz="1050" dirty="0">
                          <a:solidFill>
                            <a:srgbClr val="231F20"/>
                          </a:solidFill>
                          <a:effectLst/>
                          <a:latin typeface="+mn-lt"/>
                          <a:ea typeface="Calibri" panose="020F0502020204030204" pitchFamily="34" charset="0"/>
                          <a:cs typeface="Times New Roman" panose="02020603050405020304" pitchFamily="18" charset="0"/>
                        </a:rPr>
                        <a:t>assembly</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61595" marR="0" algn="l" eaLnBrk="0" hangingPunct="0">
                        <a:lnSpc>
                          <a:spcPct val="107000"/>
                        </a:lnSpc>
                        <a:spcBef>
                          <a:spcPts val="60"/>
                        </a:spcBef>
                        <a:spcAft>
                          <a:spcPts val="0"/>
                        </a:spcAft>
                      </a:pPr>
                      <a:r>
                        <a:rPr lang="en-US" sz="1050" dirty="0">
                          <a:solidFill>
                            <a:srgbClr val="231F20"/>
                          </a:solidFill>
                          <a:effectLst/>
                          <a:latin typeface="+mn-lt"/>
                          <a:ea typeface="Calibri" panose="020F0502020204030204" pitchFamily="34" charset="0"/>
                          <a:cs typeface="Times New Roman" panose="02020603050405020304" pitchFamily="18" charset="0"/>
                        </a:rPr>
                        <a:t>All types of hoses and gaskets</a:t>
                      </a:r>
                      <a:endParaRPr lang="en-US" sz="1000" dirty="0">
                        <a:effectLst/>
                        <a:latin typeface="+mn-lt"/>
                        <a:ea typeface="Calibri" panose="020F0502020204030204" pitchFamily="34" charset="0"/>
                        <a:cs typeface="Times New Roman" panose="02020603050405020304" pitchFamily="18" charset="0"/>
                      </a:endParaRPr>
                    </a:p>
                  </a:txBody>
                  <a:tcPr marL="0" marR="0" marT="0" marB="0">
                    <a:solidFill>
                      <a:srgbClr val="D4EAE4"/>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635163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3: ?</a:t>
            </a:r>
            <a:endParaRPr lang="en-US" sz="2800" dirty="0"/>
          </a:p>
        </p:txBody>
      </p:sp>
      <p:sp>
        <p:nvSpPr>
          <p:cNvPr id="4" name="Content Placeholder 3"/>
          <p:cNvSpPr>
            <a:spLocks noGrp="1"/>
          </p:cNvSpPr>
          <p:nvPr>
            <p:ph idx="1"/>
          </p:nvPr>
        </p:nvSpPr>
        <p:spPr>
          <a:xfrm>
            <a:off x="457200" y="1066800"/>
            <a:ext cx="8229600" cy="457200"/>
          </a:xfrm>
        </p:spPr>
        <p:txBody>
          <a:bodyPr>
            <a:spAutoFit/>
          </a:bodyPr>
          <a:lstStyle/>
          <a:p>
            <a:pPr marL="0" indent="0">
              <a:buNone/>
            </a:pPr>
            <a:r>
              <a:rPr lang="en-US" sz="2400" dirty="0"/>
              <a:t>What is needed for an anaerobic sealer to cure?</a:t>
            </a:r>
          </a:p>
        </p:txBody>
      </p:sp>
    </p:spTree>
    <p:extLst>
      <p:ext uri="{BB962C8B-B14F-4D97-AF65-F5344CB8AC3E}">
        <p14:creationId xmlns:p14="http://schemas.microsoft.com/office/powerpoint/2010/main" val="2499999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3</a:t>
            </a:r>
            <a:endParaRPr lang="en-US" sz="2800" dirty="0"/>
          </a:p>
        </p:txBody>
      </p:sp>
      <p:sp>
        <p:nvSpPr>
          <p:cNvPr id="4" name="Content Placeholder 3"/>
          <p:cNvSpPr>
            <a:spLocks noGrp="1"/>
          </p:cNvSpPr>
          <p:nvPr>
            <p:ph idx="1"/>
          </p:nvPr>
        </p:nvSpPr>
        <p:spPr>
          <a:xfrm>
            <a:off x="457200" y="1066800"/>
            <a:ext cx="8229600" cy="457200"/>
          </a:xfrm>
        </p:spPr>
        <p:txBody>
          <a:bodyPr>
            <a:spAutoFit/>
          </a:bodyPr>
          <a:lstStyle/>
          <a:p>
            <a:pPr marL="0" indent="0">
              <a:buNone/>
            </a:pPr>
            <a:r>
              <a:rPr lang="en-US" sz="2400" dirty="0"/>
              <a:t>The absence of air.</a:t>
            </a:r>
          </a:p>
        </p:txBody>
      </p:sp>
    </p:spTree>
    <p:extLst>
      <p:ext uri="{BB962C8B-B14F-4D97-AF65-F5344CB8AC3E}">
        <p14:creationId xmlns:p14="http://schemas.microsoft.com/office/powerpoint/2010/main" val="2527564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33.1 Gasket Locations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4870976" cy="50079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1200329"/>
          </a:xfrm>
        </p:spPr>
        <p:txBody>
          <a:bodyPr/>
          <a:lstStyle/>
          <a:p>
            <a:r>
              <a:rPr lang="en-US" sz="2400" dirty="0"/>
              <a:t>Gaskets are used in many locations in the engine</a:t>
            </a:r>
          </a:p>
        </p:txBody>
      </p:sp>
    </p:spTree>
    <p:extLst>
      <p:ext uri="{BB962C8B-B14F-4D97-AF65-F5344CB8AC3E}">
        <p14:creationId xmlns:p14="http://schemas.microsoft.com/office/powerpoint/2010/main" val="196393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Gaskets and Seals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askets_and_Seals">
            <a:hlinkClick r:id="" action="ppaction://media"/>
            <a:extLst>
              <a:ext uri="{FF2B5EF4-FFF2-40B4-BE49-F238E27FC236}">
                <a16:creationId xmlns:a16="http://schemas.microsoft.com/office/drawing/2014/main" id="{FE5929F4-D905-E4A5-2109-C9C7218913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614" y="1101451"/>
            <a:ext cx="8875986" cy="4992742"/>
          </a:xfrm>
          <a:prstGeom prst="rect">
            <a:avLst/>
          </a:prstGeom>
        </p:spPr>
      </p:pic>
    </p:spTree>
    <p:extLst>
      <p:ext uri="{BB962C8B-B14F-4D97-AF65-F5344CB8AC3E}">
        <p14:creationId xmlns:p14="http://schemas.microsoft.com/office/powerpoint/2010/main" val="427233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Valve Cover Gasket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alve_cover_gasket">
            <a:hlinkClick r:id="" action="ppaction://media"/>
            <a:extLst>
              <a:ext uri="{FF2B5EF4-FFF2-40B4-BE49-F238E27FC236}">
                <a16:creationId xmlns:a16="http://schemas.microsoft.com/office/drawing/2014/main" id="{B9057934-2736-BD20-344B-75687DBFA6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88514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990600"/>
            <a:ext cx="8229600" cy="457200"/>
          </a:xfrm>
        </p:spPr>
        <p:txBody>
          <a:bodyPr>
            <a:spAutoFit/>
          </a:bodyPr>
          <a:lstStyle/>
          <a:p>
            <a:pPr marL="0" indent="0">
              <a:buNone/>
            </a:pPr>
            <a:r>
              <a:rPr lang="en-US" sz="2400" dirty="0"/>
              <a:t>What is the purpose of a gasket?</a:t>
            </a:r>
          </a:p>
        </p:txBody>
      </p:sp>
    </p:spTree>
    <p:extLst>
      <p:ext uri="{BB962C8B-B14F-4D97-AF65-F5344CB8AC3E}">
        <p14:creationId xmlns:p14="http://schemas.microsoft.com/office/powerpoint/2010/main" val="2789499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90600"/>
            <a:ext cx="8229600" cy="457200"/>
          </a:xfrm>
        </p:spPr>
        <p:txBody>
          <a:bodyPr>
            <a:spAutoFit/>
          </a:bodyPr>
          <a:lstStyle/>
          <a:p>
            <a:pPr marL="0" indent="0">
              <a:buNone/>
            </a:pPr>
            <a:r>
              <a:rPr lang="en-US" sz="2400" dirty="0"/>
              <a:t>Seal gaps and potential gaps between two or more parts.</a:t>
            </a:r>
          </a:p>
        </p:txBody>
      </p:sp>
    </p:spTree>
    <p:extLst>
      <p:ext uri="{BB962C8B-B14F-4D97-AF65-F5344CB8AC3E}">
        <p14:creationId xmlns:p14="http://schemas.microsoft.com/office/powerpoint/2010/main" val="3051331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9539"/>
            <a:ext cx="8229600" cy="646331"/>
          </a:xfrm>
        </p:spPr>
        <p:txBody>
          <a:bodyPr>
            <a:spAutoFit/>
          </a:bodyPr>
          <a:lstStyle/>
          <a:p>
            <a:r>
              <a:rPr lang="en-US" dirty="0"/>
              <a:t>Head Gaskets</a:t>
            </a:r>
            <a:endParaRPr lang="en-US" sz="2800" dirty="0"/>
          </a:p>
        </p:txBody>
      </p:sp>
      <p:sp>
        <p:nvSpPr>
          <p:cNvPr id="4" name="Content Placeholder 3"/>
          <p:cNvSpPr>
            <a:spLocks noGrp="1"/>
          </p:cNvSpPr>
          <p:nvPr>
            <p:ph idx="1"/>
          </p:nvPr>
        </p:nvSpPr>
        <p:spPr>
          <a:xfrm>
            <a:off x="457200" y="1001539"/>
            <a:ext cx="8229600" cy="2808461"/>
          </a:xfrm>
        </p:spPr>
        <p:txBody>
          <a:bodyPr>
            <a:spAutoFit/>
          </a:bodyPr>
          <a:lstStyle/>
          <a:p>
            <a:r>
              <a:rPr lang="en-US" sz="2400" dirty="0"/>
              <a:t>Requirements Needed</a:t>
            </a:r>
          </a:p>
          <a:p>
            <a:pPr lvl="1"/>
            <a:r>
              <a:rPr lang="en-US" sz="2400" dirty="0"/>
              <a:t>High clamping loads</a:t>
            </a:r>
          </a:p>
          <a:p>
            <a:pPr lvl="1"/>
            <a:r>
              <a:rPr lang="en-US" sz="2400" dirty="0"/>
              <a:t>Wide operating temperature range</a:t>
            </a:r>
          </a:p>
          <a:p>
            <a:r>
              <a:rPr lang="en-US" sz="2400" dirty="0"/>
              <a:t>Types of Head Gaskets</a:t>
            </a:r>
          </a:p>
          <a:p>
            <a:pPr lvl="1"/>
            <a:r>
              <a:rPr lang="en-US" sz="2400" dirty="0"/>
              <a:t>Perforated steel core gaskets</a:t>
            </a:r>
          </a:p>
          <a:p>
            <a:pPr lvl="1"/>
            <a:r>
              <a:rPr lang="en-US" sz="2400" dirty="0"/>
              <a:t>Multilayered steel gaskets (</a:t>
            </a:r>
            <a:r>
              <a:rPr lang="en-US" sz="2400" spc="-300" dirty="0"/>
              <a:t>M L </a:t>
            </a:r>
            <a:r>
              <a:rPr lang="en-US" sz="2400" dirty="0"/>
              <a:t>S)</a:t>
            </a:r>
          </a:p>
        </p:txBody>
      </p:sp>
    </p:spTree>
    <p:extLst>
      <p:ext uri="{BB962C8B-B14F-4D97-AF65-F5344CB8AC3E}">
        <p14:creationId xmlns:p14="http://schemas.microsoft.com/office/powerpoint/2010/main" val="710515053"/>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25316</TotalTime>
  <Words>1842</Words>
  <Application>Microsoft Office PowerPoint</Application>
  <PresentationFormat>On-screen Show (4:3)</PresentationFormat>
  <Paragraphs>214</Paragraphs>
  <Slides>39</Slides>
  <Notes>39</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Times New Roman</vt:lpstr>
      <vt:lpstr>Verdana</vt:lpstr>
      <vt:lpstr>Wingdings</vt:lpstr>
      <vt:lpstr>508 Lecture</vt:lpstr>
      <vt:lpstr>Automotive Technology: Principles, Diagnosis, and Service</vt:lpstr>
      <vt:lpstr>Learning Objectives (1 of 2)</vt:lpstr>
      <vt:lpstr>Purpose and Function</vt:lpstr>
      <vt:lpstr>Figure 33.1 Gasket Locations</vt:lpstr>
      <vt:lpstr>Animation: Gaskets and Seals (Animation will automatically start)</vt:lpstr>
      <vt:lpstr>Animation: Valve Cover Gasket (Animation will automatically start)</vt:lpstr>
      <vt:lpstr>Question 1: ?</vt:lpstr>
      <vt:lpstr>Answer 1</vt:lpstr>
      <vt:lpstr>Head Gaskets</vt:lpstr>
      <vt:lpstr>Figure 33.2 Head Gasket</vt:lpstr>
      <vt:lpstr>Animation: Replace Head Gasket (Animation will automatically start)</vt:lpstr>
      <vt:lpstr>Figure 33.3 Composite Facing</vt:lpstr>
      <vt:lpstr>Figure 33.4 Nonstick Coating</vt:lpstr>
      <vt:lpstr>Figure 33.5 Armor Ring</vt:lpstr>
      <vt:lpstr>Figure 33.6 Multi-Layer (MLS)</vt:lpstr>
      <vt:lpstr>Question 2: ?</vt:lpstr>
      <vt:lpstr>Answer 2</vt:lpstr>
      <vt:lpstr>Cover Gasket Materials (1 of 2)</vt:lpstr>
      <vt:lpstr>Cover Gasket Materials (2 of 2)</vt:lpstr>
      <vt:lpstr>Figure 33.7 Gasket Types</vt:lpstr>
      <vt:lpstr>Figure 33.8 Rubber Coated</vt:lpstr>
      <vt:lpstr>Figure 33.9 Formed-In-Place</vt:lpstr>
      <vt:lpstr>Figure 33.10 Intake Gasket</vt:lpstr>
      <vt:lpstr>Gasket Failures</vt:lpstr>
      <vt:lpstr>Animation: Head Gasket Failures (Animation will automatically start)</vt:lpstr>
      <vt:lpstr>Animation: Head Gasket Leak (Animation will automatically start)</vt:lpstr>
      <vt:lpstr>Figure 33.11 Intake Gasket Failure</vt:lpstr>
      <vt:lpstr>Oil Seals</vt:lpstr>
      <vt:lpstr>Figure 33.12 Rear Main Seal</vt:lpstr>
      <vt:lpstr>Assembly Sealants</vt:lpstr>
      <vt:lpstr>Figure 33.13 RTV</vt:lpstr>
      <vt:lpstr>Figure 33.14 Anaerobic sealer </vt:lpstr>
      <vt:lpstr>Figure 33.15 Thread Locker</vt:lpstr>
      <vt:lpstr>Figure 33.16 Anti-Seize</vt:lpstr>
      <vt:lpstr>Chart 33.1 Sealants</vt:lpstr>
      <vt:lpstr>Question 3: ?</vt:lpstr>
      <vt:lpstr>Answer 3</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36, Gaskets and Sealants</dc:title>
  <dc:subject>2612-Automotive - Core</dc:subject>
  <dc:creator>James D. Halderman</dc:creator>
  <cp:keywords>CONTAINS NOTES</cp:keywords>
  <cp:lastModifiedBy>Glen Plants</cp:lastModifiedBy>
  <cp:revision>4731</cp:revision>
  <dcterms:created xsi:type="dcterms:W3CDTF">2014-07-14T20:04:21Z</dcterms:created>
  <dcterms:modified xsi:type="dcterms:W3CDTF">2023-06-16T13:45:31Z</dcterms:modified>
</cp:coreProperties>
</file>