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handoutMasterIdLst>
    <p:handoutMasterId r:id="rId82"/>
  </p:handoutMasterIdLst>
  <p:sldIdLst>
    <p:sldId id="1210" r:id="rId2"/>
    <p:sldId id="1135" r:id="rId3"/>
    <p:sldId id="1136" r:id="rId4"/>
    <p:sldId id="1137" r:id="rId5"/>
    <p:sldId id="1138" r:id="rId6"/>
    <p:sldId id="1254" r:id="rId7"/>
    <p:sldId id="1253" r:id="rId8"/>
    <p:sldId id="1252" r:id="rId9"/>
    <p:sldId id="1251" r:id="rId10"/>
    <p:sldId id="1143" r:id="rId11"/>
    <p:sldId id="1144" r:id="rId12"/>
    <p:sldId id="1145" r:id="rId13"/>
    <p:sldId id="1250" r:id="rId14"/>
    <p:sldId id="1249" r:id="rId15"/>
    <p:sldId id="1248" r:id="rId16"/>
    <p:sldId id="1149" r:id="rId17"/>
    <p:sldId id="1247" r:id="rId18"/>
    <p:sldId id="1256" r:id="rId19"/>
    <p:sldId id="1153" r:id="rId20"/>
    <p:sldId id="1207" r:id="rId21"/>
    <p:sldId id="1154" r:id="rId22"/>
    <p:sldId id="1260" r:id="rId23"/>
    <p:sldId id="1255" r:id="rId24"/>
    <p:sldId id="1246" r:id="rId25"/>
    <p:sldId id="1208" r:id="rId26"/>
    <p:sldId id="1245" r:id="rId27"/>
    <p:sldId id="1259" r:id="rId28"/>
    <p:sldId id="1244" r:id="rId29"/>
    <p:sldId id="1243" r:id="rId30"/>
    <p:sldId id="1242" r:id="rId31"/>
    <p:sldId id="1241" r:id="rId32"/>
    <p:sldId id="1257" r:id="rId33"/>
    <p:sldId id="1163" r:id="rId34"/>
    <p:sldId id="1164" r:id="rId35"/>
    <p:sldId id="1240" r:id="rId36"/>
    <p:sldId id="1239" r:id="rId37"/>
    <p:sldId id="1167" r:id="rId38"/>
    <p:sldId id="1238" r:id="rId39"/>
    <p:sldId id="1344" r:id="rId40"/>
    <p:sldId id="1237" r:id="rId41"/>
    <p:sldId id="1236" r:id="rId42"/>
    <p:sldId id="1171" r:id="rId43"/>
    <p:sldId id="1172" r:id="rId44"/>
    <p:sldId id="1173" r:id="rId45"/>
    <p:sldId id="1343" r:id="rId46"/>
    <p:sldId id="1174" r:id="rId47"/>
    <p:sldId id="1175" r:id="rId48"/>
    <p:sldId id="1235" r:id="rId49"/>
    <p:sldId id="1234" r:id="rId50"/>
    <p:sldId id="1233" r:id="rId51"/>
    <p:sldId id="1232" r:id="rId52"/>
    <p:sldId id="1183" r:id="rId53"/>
    <p:sldId id="1184" r:id="rId54"/>
    <p:sldId id="1185" r:id="rId55"/>
    <p:sldId id="1186" r:id="rId56"/>
    <p:sldId id="1228" r:id="rId57"/>
    <p:sldId id="1227" r:id="rId58"/>
    <p:sldId id="1226" r:id="rId59"/>
    <p:sldId id="1225" r:id="rId60"/>
    <p:sldId id="1224" r:id="rId61"/>
    <p:sldId id="1223" r:id="rId62"/>
    <p:sldId id="1222" r:id="rId63"/>
    <p:sldId id="1194" r:id="rId64"/>
    <p:sldId id="1195" r:id="rId65"/>
    <p:sldId id="1196" r:id="rId66"/>
    <p:sldId id="1220" r:id="rId67"/>
    <p:sldId id="1219" r:id="rId68"/>
    <p:sldId id="1218" r:id="rId69"/>
    <p:sldId id="1217" r:id="rId70"/>
    <p:sldId id="1258" r:id="rId71"/>
    <p:sldId id="1201" r:id="rId72"/>
    <p:sldId id="1215" r:id="rId73"/>
    <p:sldId id="1214" r:id="rId74"/>
    <p:sldId id="1213" r:id="rId75"/>
    <p:sldId id="1345" r:id="rId76"/>
    <p:sldId id="1205" r:id="rId77"/>
    <p:sldId id="1206" r:id="rId78"/>
    <p:sldId id="1204" r:id="rId79"/>
    <p:sldId id="1076"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624">
          <p15:clr>
            <a:srgbClr val="A4A3A4"/>
          </p15:clr>
        </p15:guide>
        <p15:guide id="4" orient="horz" pos="3984">
          <p15:clr>
            <a:srgbClr val="A4A3A4"/>
          </p15:clr>
        </p15:guide>
        <p15:guide id="5" orient="horz" pos="384">
          <p15:clr>
            <a:srgbClr val="A4A3A4"/>
          </p15:clr>
        </p15:guide>
        <p15:guide id="6" orient="horz" pos="144">
          <p15:clr>
            <a:srgbClr val="A4A3A4"/>
          </p15:clr>
        </p15:guide>
        <p15:guide id="7" orient="horz" pos="912">
          <p15:clr>
            <a:srgbClr val="A4A3A4"/>
          </p15:clr>
        </p15:guide>
        <p15:guide id="8" pos="288">
          <p15:clr>
            <a:srgbClr val="A4A3A4"/>
          </p15:clr>
        </p15:guide>
        <p15:guide id="9"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11" autoAdjust="0"/>
    <p:restoredTop sz="80207" autoAdjust="0"/>
  </p:normalViewPr>
  <p:slideViewPr>
    <p:cSldViewPr>
      <p:cViewPr varScale="1">
        <p:scale>
          <a:sx n="92" d="100"/>
          <a:sy n="92" d="100"/>
        </p:scale>
        <p:origin x="2058" y="78"/>
      </p:cViewPr>
      <p:guideLst>
        <p:guide orient="horz" pos="2160"/>
        <p:guide pos="2880"/>
        <p:guide orient="horz" pos="624"/>
        <p:guide orient="horz" pos="3984"/>
        <p:guide orient="horz" pos="384"/>
        <p:guide orient="horz" pos="144"/>
        <p:guide orient="horz" pos="912"/>
        <p:guide pos="288"/>
        <p:guide pos="5472"/>
      </p:guideLst>
    </p:cSldViewPr>
  </p:slideViewPr>
  <p:outlineViewPr>
    <p:cViewPr>
      <p:scale>
        <a:sx n="25" d="100"/>
        <a:sy n="25"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6/16/2023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6/16/2023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0974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16151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39132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99914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87377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03692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12009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CASE STUDY: The Mysterious Engine Vibration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 Buick 3.8 liter V-6 engine vibrated the whole car after a new short block had been installed.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technician who had installed the replacement engine did all of the following: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1. Checked the spark plugs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2. Checked the spark plug wires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3.  Disconnected the torque converter from the flex plate (drive plate) to eliminate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possibility of a torque converter or automatic transmission pump problem</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4. Removed all accessory drive belts one at a time Yet the vibration still existed.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Another technician checked the engine mounts and found that the left (driver’s side) engine mount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was out of location, ripped, and cocked. The transmission mount was also defective. After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technician replaced both mounts and made certain that all mounts were properly set, the vibration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was eliminated.</a:t>
            </a:r>
          </a:p>
          <a:p>
            <a:pPr marL="0" marR="0" lvl="0" indent="0" algn="l" rtl="0">
              <a:lnSpc>
                <a:spcPct val="100000"/>
              </a:lnSpc>
              <a:spcBef>
                <a:spcPts val="0"/>
              </a:spcBef>
              <a:spcAft>
                <a:spcPts val="0"/>
              </a:spcAft>
              <a:buClr>
                <a:schemeClr val="dk1"/>
              </a:buClr>
              <a:buSzPct val="25000"/>
              <a:buFont typeface="Arial"/>
              <a:buNone/>
            </a:pPr>
            <a:r>
              <a:rPr lang="en-US" sz="1400" b="1" i="0" u="none" strike="noStrike" cap="none" dirty="0">
                <a:solidFill>
                  <a:schemeClr val="dk1"/>
                </a:solidFill>
                <a:latin typeface="+mn-lt"/>
                <a:ea typeface="Arial"/>
                <a:cs typeface="Arial"/>
                <a:sym typeface="Arial"/>
              </a:rPr>
              <a:t>Summary:</a:t>
            </a:r>
          </a:p>
          <a:p>
            <a:pPr marL="0" marR="0" lvl="0" indent="0" algn="l" rtl="0">
              <a:lnSpc>
                <a:spcPct val="100000"/>
              </a:lnSpc>
              <a:spcBef>
                <a:spcPts val="0"/>
              </a:spcBef>
              <a:spcAft>
                <a:spcPts val="0"/>
              </a:spcAft>
              <a:buClr>
                <a:schemeClr val="dk1"/>
              </a:buClr>
              <a:buSzPct val="25000"/>
              <a:buFont typeface="Arial"/>
              <a:buNone/>
            </a:pPr>
            <a:r>
              <a:rPr lang="en-US" sz="1400" b="1" i="0" u="none" strike="noStrike" cap="none" dirty="0">
                <a:solidFill>
                  <a:schemeClr val="dk1"/>
                </a:solidFill>
                <a:latin typeface="+mn-lt"/>
                <a:ea typeface="Arial"/>
                <a:cs typeface="Arial"/>
                <a:sym typeface="Arial"/>
              </a:rPr>
              <a:t>Complaint—Vehicle vibrated after a replacement engine block was installed.</a:t>
            </a:r>
          </a:p>
          <a:p>
            <a:pPr marL="0" marR="0" lvl="0" indent="0" algn="l" rtl="0">
              <a:lnSpc>
                <a:spcPct val="100000"/>
              </a:lnSpc>
              <a:spcBef>
                <a:spcPts val="0"/>
              </a:spcBef>
              <a:spcAft>
                <a:spcPts val="0"/>
              </a:spcAft>
              <a:buClr>
                <a:schemeClr val="dk1"/>
              </a:buClr>
              <a:buSzPct val="25000"/>
              <a:buFont typeface="Arial"/>
              <a:buNone/>
            </a:pPr>
            <a:r>
              <a:rPr lang="en-US" sz="1400" b="1" i="0" u="none" strike="noStrike" cap="none" dirty="0">
                <a:solidFill>
                  <a:schemeClr val="dk1"/>
                </a:solidFill>
                <a:latin typeface="+mn-lt"/>
                <a:ea typeface="Arial"/>
                <a:cs typeface="Arial"/>
                <a:sym typeface="Arial"/>
              </a:rPr>
              <a:t>Cause—Defective engine and transmission mounts.</a:t>
            </a:r>
          </a:p>
          <a:p>
            <a:pPr marL="0" marR="0" lvl="0" indent="0" algn="l" rtl="0">
              <a:lnSpc>
                <a:spcPct val="100000"/>
              </a:lnSpc>
              <a:spcBef>
                <a:spcPts val="0"/>
              </a:spcBef>
              <a:spcAft>
                <a:spcPts val="0"/>
              </a:spcAft>
              <a:buClr>
                <a:schemeClr val="dk1"/>
              </a:buClr>
              <a:buSzPct val="25000"/>
              <a:buFont typeface="Arial"/>
              <a:buNone/>
            </a:pPr>
            <a:r>
              <a:rPr lang="en-US" sz="1400" b="1" i="0" u="none" strike="noStrike" cap="none" dirty="0">
                <a:solidFill>
                  <a:schemeClr val="dk1"/>
                </a:solidFill>
                <a:latin typeface="+mn-lt"/>
                <a:ea typeface="Arial"/>
                <a:cs typeface="Arial"/>
                <a:sym typeface="Arial"/>
              </a:rPr>
              <a:t>Correction—Both mounts were replaced which corrected the vibration</a:t>
            </a:r>
            <a:r>
              <a:rPr lang="en-US" sz="1200" b="0" i="0" u="none" strike="noStrike" cap="none" dirty="0">
                <a:solidFill>
                  <a:schemeClr val="dk1"/>
                </a:solidFill>
                <a:latin typeface="+mn-lt"/>
                <a:ea typeface="Arial"/>
                <a:cs typeface="Arial"/>
                <a:sym typeface="Arial"/>
              </a:rPr>
              <a: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641265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990341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763870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578103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795909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72658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381222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CROSS-PLANE CRANKSHAFTS </a:t>
            </a:r>
            <a:r>
              <a:rPr lang="en-US" sz="1400" b="0" i="0" u="none" strike="noStrike" cap="none" dirty="0">
                <a:solidFill>
                  <a:schemeClr val="dk1"/>
                </a:solidFill>
                <a:latin typeface="+mn-lt"/>
                <a:ea typeface="Arial"/>
                <a:cs typeface="Arial"/>
                <a:sym typeface="Arial"/>
              </a:rPr>
              <a:t>The cross-plane crankshaft is used in most every production V8 sold in America today.  A cross-plane crankshaft has four crank journals with two connecting rods per journal arranged at 90-degree intervals. When viewing this type of crankshaft from either end, it looks like plus sign. Using the traditional V8 firing order of most OHV V8s, a cross-plane crankshaft will produce unevenly spaced firings within each side (cylinder bank) resulting in a balance between the two banks. A cross-plane crankshaft requires counterweights that are required to keep the engine properly balanced reducing vibration and provides smoother operation, but adds rotational mass. ● FIGURE 32–16.</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Advantages: Smooth, vibration-free performance; distinctive American muscle car exhaust sound</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Disadvantages: Heavier and requires larger crankcase.</a:t>
            </a:r>
            <a:endParaRPr sz="14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680019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FLAT-PLANE CRANKSHAFTS </a:t>
            </a:r>
            <a:r>
              <a:rPr lang="en-US" sz="1400" b="0" i="0" u="none" strike="noStrike" cap="none" dirty="0">
                <a:solidFill>
                  <a:schemeClr val="dk1"/>
                </a:solidFill>
                <a:latin typeface="+mn-lt"/>
                <a:ea typeface="Arial"/>
                <a:cs typeface="Arial"/>
                <a:sym typeface="Arial"/>
              </a:rPr>
              <a:t>The flat-plane crank is a type of crankshaft for use in internal combustion engines that have a 180-degree angle between crank throws. No matter the firing order, flat plane engines will always alternate back and forth between the two cylinder banks. This produces more efficient exhaust scavenging without the need to have header primaries cross over from one bank to the other. Another thing that differentiates a flat plane crankshaft from a cross-plane crank is the lack of massive counterweights. Without the additional mass of the counterweights, the lighter flat plane cranks will spin more easily than their cross-plane counterparts, making them more ideal for high-revving, high-rpm applications. The downside is flat-plane crankshafts tend to create more vibration within the engine without the help of counterweights. Flat plane crankshafts are typically found on race cars and high end exotic cars because of their high-rpm performance. In most cases, race car drivers do not mind a little extra vibration in their engine, and exotic car companies will spend money on lighter-weight materials to reduce vibration in street-oriented cars. It also gives the Shelby GT350 a totally different sound from other American performance cars. ● SEE FIGURE 32–17.</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Advantages: Lighter, more compact, more responsive (high-revving), better exhaust scavenging.</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Disadvantages: Prone to vibration, lower torque levels</a:t>
            </a:r>
            <a:r>
              <a:rPr lang="en-US" sz="1200" b="0" i="0" u="none" strike="noStrike" cap="none" dirty="0">
                <a:solidFill>
                  <a:schemeClr val="dk1"/>
                </a:solidFill>
                <a:latin typeface="+mn-lt"/>
                <a:ea typeface="Arial"/>
                <a:cs typeface="Arial"/>
                <a:sym typeface="Arial"/>
              </a:rPr>
              <a:t>.</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741448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206046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497399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644761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76712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413820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18850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78059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090317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591007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771332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479247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803235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79992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008010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774921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779501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09740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055912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621966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958849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61055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849176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483683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333491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793549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506645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78</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09534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36057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52623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4040811175"/>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11251948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66321"/>
            <a:ext cx="8229600" cy="646331"/>
          </a:xfrm>
          <a:prstGeom prst="rect">
            <a:avLst/>
          </a:prstGeom>
        </p:spPr>
        <p:txBody>
          <a:bodyPr vert="horz" lIns="0" tIns="45720" rIns="0" bIns="45720" rtlCol="0" anchor="b">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7" r:id="rId3"/>
    <p:sldLayoutId id="2147483668" r:id="rId4"/>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7.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7.png"/><Relationship Id="rId4"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hyperlink" Target="https://jameshalderman.com/a1_vid_lib_page/" TargetMode="External"/><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hyperlink" Target="https://jameshalderman.com/a1_anim_lib_page/"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49.sv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32</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Crankshafts, Balance Shafts, and Bearings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455355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7119"/>
            <a:ext cx="8229600" cy="646331"/>
          </a:xfrm>
        </p:spPr>
        <p:txBody>
          <a:bodyPr>
            <a:spAutoFit/>
          </a:bodyPr>
          <a:lstStyle/>
          <a:p>
            <a:r>
              <a:rPr lang="en-US" dirty="0"/>
              <a:t>Question 1: ?</a:t>
            </a:r>
            <a:endParaRPr lang="en-US" sz="2800" dirty="0"/>
          </a:p>
        </p:txBody>
      </p:sp>
      <p:sp>
        <p:nvSpPr>
          <p:cNvPr id="4" name="Content Placeholder 3"/>
          <p:cNvSpPr>
            <a:spLocks noGrp="1"/>
          </p:cNvSpPr>
          <p:nvPr>
            <p:ph idx="1"/>
          </p:nvPr>
        </p:nvSpPr>
        <p:spPr>
          <a:xfrm>
            <a:off x="457200" y="1143000"/>
            <a:ext cx="8229600" cy="457200"/>
          </a:xfrm>
        </p:spPr>
        <p:txBody>
          <a:bodyPr>
            <a:spAutoFit/>
          </a:bodyPr>
          <a:lstStyle/>
          <a:p>
            <a:pPr marL="0" indent="0">
              <a:buNone/>
            </a:pPr>
            <a:r>
              <a:rPr lang="en-US" sz="2400" dirty="0"/>
              <a:t>What is the main job of the crankshaft bearings?</a:t>
            </a:r>
          </a:p>
        </p:txBody>
      </p:sp>
    </p:spTree>
    <p:extLst>
      <p:ext uri="{BB962C8B-B14F-4D97-AF65-F5344CB8AC3E}">
        <p14:creationId xmlns:p14="http://schemas.microsoft.com/office/powerpoint/2010/main" val="3949320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7119"/>
            <a:ext cx="8229600" cy="646331"/>
          </a:xfrm>
        </p:spPr>
        <p:txBody>
          <a:bodyPr>
            <a:spAutoFit/>
          </a:bodyPr>
          <a:lstStyle/>
          <a:p>
            <a:r>
              <a:rPr lang="en-US" dirty="0"/>
              <a:t>Answer 1</a:t>
            </a:r>
            <a:endParaRPr lang="en-US" sz="2800" dirty="0"/>
          </a:p>
        </p:txBody>
      </p:sp>
      <p:sp>
        <p:nvSpPr>
          <p:cNvPr id="4" name="Content Placeholder 3"/>
          <p:cNvSpPr>
            <a:spLocks noGrp="1"/>
          </p:cNvSpPr>
          <p:nvPr>
            <p:ph idx="1"/>
          </p:nvPr>
        </p:nvSpPr>
        <p:spPr>
          <a:xfrm>
            <a:off x="457200" y="1143000"/>
            <a:ext cx="8229600" cy="457200"/>
          </a:xfrm>
        </p:spPr>
        <p:txBody>
          <a:bodyPr>
            <a:spAutoFit/>
          </a:bodyPr>
          <a:lstStyle/>
          <a:p>
            <a:pPr marL="0" indent="0">
              <a:buNone/>
            </a:pPr>
            <a:r>
              <a:rPr lang="en-US" sz="2400" dirty="0"/>
              <a:t>Support the crankshaft.</a:t>
            </a:r>
          </a:p>
        </p:txBody>
      </p:sp>
    </p:spTree>
    <p:extLst>
      <p:ext uri="{BB962C8B-B14F-4D97-AF65-F5344CB8AC3E}">
        <p14:creationId xmlns:p14="http://schemas.microsoft.com/office/powerpoint/2010/main" val="32738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7119"/>
            <a:ext cx="8229600" cy="646331"/>
          </a:xfrm>
        </p:spPr>
        <p:txBody>
          <a:bodyPr>
            <a:spAutoFit/>
          </a:bodyPr>
          <a:lstStyle/>
          <a:p>
            <a:r>
              <a:rPr lang="en-US" dirty="0"/>
              <a:t>Crankshaft Construction</a:t>
            </a:r>
            <a:endParaRPr lang="en-US" sz="2800" dirty="0"/>
          </a:p>
        </p:txBody>
      </p:sp>
      <p:sp>
        <p:nvSpPr>
          <p:cNvPr id="4" name="Content Placeholder 3"/>
          <p:cNvSpPr>
            <a:spLocks noGrp="1"/>
          </p:cNvSpPr>
          <p:nvPr>
            <p:ph idx="1"/>
          </p:nvPr>
        </p:nvSpPr>
        <p:spPr>
          <a:xfrm>
            <a:off x="457200" y="1143000"/>
            <a:ext cx="8229600" cy="4495800"/>
          </a:xfrm>
        </p:spPr>
        <p:txBody>
          <a:bodyPr>
            <a:spAutoFit/>
          </a:bodyPr>
          <a:lstStyle/>
          <a:p>
            <a:r>
              <a:rPr lang="en-US" sz="2400" dirty="0"/>
              <a:t>Forged</a:t>
            </a:r>
          </a:p>
          <a:p>
            <a:pPr lvl="1"/>
            <a:r>
              <a:rPr lang="en-US" sz="2400" dirty="0"/>
              <a:t>Forged crankshafts are stronger than the cast crankshaft, but they are more expensive.</a:t>
            </a:r>
          </a:p>
          <a:p>
            <a:r>
              <a:rPr lang="en-US" sz="2400" dirty="0"/>
              <a:t>Cast Crankshafts</a:t>
            </a:r>
          </a:p>
          <a:p>
            <a:pPr lvl="1"/>
            <a:r>
              <a:rPr lang="en-US" sz="2400" dirty="0"/>
              <a:t>Casting materials and techniques have improved cast crankshaft quality so that cast crankshafts are used in most production automotive engines.</a:t>
            </a:r>
          </a:p>
          <a:p>
            <a:r>
              <a:rPr lang="en-US" sz="2400" dirty="0"/>
              <a:t>Billet Crankshafts</a:t>
            </a:r>
          </a:p>
          <a:p>
            <a:pPr lvl="1"/>
            <a:r>
              <a:rPr lang="en-US" sz="2400" dirty="0"/>
              <a:t>A billet crankshaft is machined from a solid piece of forged steel called a billet.</a:t>
            </a:r>
          </a:p>
        </p:txBody>
      </p:sp>
    </p:spTree>
    <p:extLst>
      <p:ext uri="{BB962C8B-B14F-4D97-AF65-F5344CB8AC3E}">
        <p14:creationId xmlns:p14="http://schemas.microsoft.com/office/powerpoint/2010/main" val="2716825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32.5 Separation Lines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45280" y="990600"/>
            <a:ext cx="4389120" cy="492813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6" y="990600"/>
            <a:ext cx="3525734" cy="830997"/>
          </a:xfrm>
        </p:spPr>
        <p:txBody>
          <a:bodyPr/>
          <a:lstStyle/>
          <a:p>
            <a:r>
              <a:rPr lang="en-US" sz="2400" dirty="0"/>
              <a:t>Wide separation lines of a forged crankshaft</a:t>
            </a:r>
          </a:p>
        </p:txBody>
      </p:sp>
    </p:spTree>
    <p:extLst>
      <p:ext uri="{BB962C8B-B14F-4D97-AF65-F5344CB8AC3E}">
        <p14:creationId xmlns:p14="http://schemas.microsoft.com/office/powerpoint/2010/main" val="2355026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32.6 Bearing Journal Overlap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029200" y="990600"/>
            <a:ext cx="3534684" cy="506462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6" y="999067"/>
            <a:ext cx="4001984" cy="2706240"/>
          </a:xfrm>
        </p:spPr>
        <p:txBody>
          <a:bodyPr/>
          <a:lstStyle/>
          <a:p>
            <a:r>
              <a:rPr lang="en-US" sz="2400" dirty="0"/>
              <a:t>Cast crankshaft showing the bearing journal overlap and a straight, narrow cast mold parting line. The amount of overlap determines the strength of the crankshaft</a:t>
            </a:r>
          </a:p>
        </p:txBody>
      </p:sp>
    </p:spTree>
    <p:extLst>
      <p:ext uri="{BB962C8B-B14F-4D97-AF65-F5344CB8AC3E}">
        <p14:creationId xmlns:p14="http://schemas.microsoft.com/office/powerpoint/2010/main" val="3620939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32.7 Crankshaft Billet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729219" y="1481667"/>
            <a:ext cx="7685561" cy="27432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59958" y="4831603"/>
            <a:ext cx="7654822" cy="1200329"/>
          </a:xfrm>
        </p:spPr>
        <p:txBody>
          <a:bodyPr/>
          <a:lstStyle/>
          <a:p>
            <a:r>
              <a:rPr lang="en-US" sz="2400" dirty="0"/>
              <a:t>Billet crankshaft showing how it is machined from a solid chuck of steel, usually 4340 steel, at the right and the finished crankshaft on the left.</a:t>
            </a:r>
          </a:p>
        </p:txBody>
      </p:sp>
    </p:spTree>
    <p:extLst>
      <p:ext uri="{BB962C8B-B14F-4D97-AF65-F5344CB8AC3E}">
        <p14:creationId xmlns:p14="http://schemas.microsoft.com/office/powerpoint/2010/main" val="880204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7119"/>
            <a:ext cx="8229600" cy="646331"/>
          </a:xfrm>
        </p:spPr>
        <p:txBody>
          <a:bodyPr>
            <a:spAutoFit/>
          </a:bodyPr>
          <a:lstStyle/>
          <a:p>
            <a:r>
              <a:rPr lang="en-US" dirty="0"/>
              <a:t>Crankshaft Oiling Holes</a:t>
            </a:r>
            <a:endParaRPr lang="en-US" sz="2800" dirty="0"/>
          </a:p>
        </p:txBody>
      </p:sp>
      <p:sp>
        <p:nvSpPr>
          <p:cNvPr id="4" name="Content Placeholder 3"/>
          <p:cNvSpPr>
            <a:spLocks noGrp="1"/>
          </p:cNvSpPr>
          <p:nvPr>
            <p:ph idx="1"/>
          </p:nvPr>
        </p:nvSpPr>
        <p:spPr>
          <a:xfrm>
            <a:off x="457200" y="1143000"/>
            <a:ext cx="8229600" cy="2438400"/>
          </a:xfrm>
        </p:spPr>
        <p:txBody>
          <a:bodyPr>
            <a:spAutoFit/>
          </a:bodyPr>
          <a:lstStyle/>
          <a:p>
            <a:r>
              <a:rPr lang="en-US" sz="2400" dirty="0"/>
              <a:t>Purpose and Function</a:t>
            </a:r>
          </a:p>
          <a:p>
            <a:pPr lvl="1"/>
            <a:r>
              <a:rPr lang="en-US" sz="2400" dirty="0"/>
              <a:t>The crankshaft is drilled to allow oil from the main bearing oil groove to be directed to the connecting rod bearings.</a:t>
            </a:r>
          </a:p>
          <a:p>
            <a:pPr lvl="1"/>
            <a:r>
              <a:rPr lang="en-US" sz="2400" dirty="0"/>
              <a:t>The oil on the bearings forms a hydrodynamic oil film to support bearing loads.</a:t>
            </a:r>
          </a:p>
        </p:txBody>
      </p:sp>
    </p:spTree>
    <p:extLst>
      <p:ext uri="{BB962C8B-B14F-4D97-AF65-F5344CB8AC3E}">
        <p14:creationId xmlns:p14="http://schemas.microsoft.com/office/powerpoint/2010/main" val="2615356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32.8 Drilled Oil Passages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14800" y="990600"/>
            <a:ext cx="4484687" cy="365242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200400" cy="1938992"/>
          </a:xfrm>
        </p:spPr>
        <p:txBody>
          <a:bodyPr/>
          <a:lstStyle/>
          <a:p>
            <a:r>
              <a:rPr lang="en-US" sz="2400" dirty="0"/>
              <a:t>Crankshaft sawed in half, showing drilled oil passages between the main and rod bearing journals</a:t>
            </a:r>
          </a:p>
        </p:txBody>
      </p:sp>
    </p:spTree>
    <p:extLst>
      <p:ext uri="{BB962C8B-B14F-4D97-AF65-F5344CB8AC3E}">
        <p14:creationId xmlns:p14="http://schemas.microsoft.com/office/powerpoint/2010/main" val="401013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32.9 Chamfered Hole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95800" y="990600"/>
            <a:ext cx="4039372" cy="452221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525734" cy="1200329"/>
          </a:xfrm>
        </p:spPr>
        <p:txBody>
          <a:bodyPr/>
          <a:lstStyle/>
          <a:p>
            <a:r>
              <a:rPr lang="en-US" sz="2400" dirty="0"/>
              <a:t>Typical chamfered hole in a crankshaft bearing journal</a:t>
            </a:r>
          </a:p>
        </p:txBody>
      </p:sp>
    </p:spTree>
    <p:extLst>
      <p:ext uri="{BB962C8B-B14F-4D97-AF65-F5344CB8AC3E}">
        <p14:creationId xmlns:p14="http://schemas.microsoft.com/office/powerpoint/2010/main" val="4072992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7646"/>
            <a:ext cx="8229600" cy="646331"/>
          </a:xfrm>
        </p:spPr>
        <p:txBody>
          <a:bodyPr>
            <a:spAutoFit/>
          </a:bodyPr>
          <a:lstStyle/>
          <a:p>
            <a:r>
              <a:rPr lang="en-US" dirty="0"/>
              <a:t>Engine Crankshaft Types </a:t>
            </a:r>
            <a:r>
              <a:rPr lang="en-US" sz="2800" dirty="0"/>
              <a:t>(1 of 3)</a:t>
            </a:r>
          </a:p>
        </p:txBody>
      </p:sp>
      <p:sp>
        <p:nvSpPr>
          <p:cNvPr id="4" name="Content Placeholder 3"/>
          <p:cNvSpPr>
            <a:spLocks noGrp="1"/>
          </p:cNvSpPr>
          <p:nvPr>
            <p:ph idx="1"/>
          </p:nvPr>
        </p:nvSpPr>
        <p:spPr>
          <a:xfrm>
            <a:off x="457200" y="1073527"/>
            <a:ext cx="8229600" cy="4031873"/>
          </a:xfrm>
        </p:spPr>
        <p:txBody>
          <a:bodyPr>
            <a:spAutoFit/>
          </a:bodyPr>
          <a:lstStyle/>
          <a:p>
            <a:r>
              <a:rPr lang="en-US" sz="2400" dirty="0"/>
              <a:t>V-8 Engine Arrangement</a:t>
            </a:r>
          </a:p>
          <a:p>
            <a:pPr lvl="1"/>
            <a:r>
              <a:rPr lang="en-US" sz="2400" dirty="0"/>
              <a:t>V-8 engine crankshaft has 2 planes, so there is one throw every 90°</a:t>
            </a:r>
          </a:p>
          <a:p>
            <a:r>
              <a:rPr lang="en-US" sz="2400" dirty="0"/>
              <a:t>4 Cylinder Engine Crankshafts</a:t>
            </a:r>
          </a:p>
          <a:p>
            <a:pPr lvl="1"/>
            <a:r>
              <a:rPr lang="en-US" sz="2400" dirty="0"/>
              <a:t>Crankshaft on 4-cylinder inline engines use 4 throws on a single plane.</a:t>
            </a:r>
          </a:p>
          <a:p>
            <a:r>
              <a:rPr lang="en-US" sz="2400" dirty="0"/>
              <a:t>5 Cylinder Engine Crankshafts</a:t>
            </a:r>
          </a:p>
          <a:p>
            <a:pPr lvl="1"/>
            <a:r>
              <a:rPr lang="en-US" sz="2400" dirty="0"/>
              <a:t>Inline 5-cylinder engine has a 5-throw crankshaft with one throw at each 72°</a:t>
            </a:r>
          </a:p>
        </p:txBody>
      </p:sp>
    </p:spTree>
    <p:extLst>
      <p:ext uri="{BB962C8B-B14F-4D97-AF65-F5344CB8AC3E}">
        <p14:creationId xmlns:p14="http://schemas.microsoft.com/office/powerpoint/2010/main" val="1820760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Learning Objectives </a:t>
            </a:r>
            <a:r>
              <a:rPr lang="en-US" sz="2800" dirty="0"/>
              <a:t>(1 of 2)</a:t>
            </a:r>
          </a:p>
        </p:txBody>
      </p:sp>
      <p:sp>
        <p:nvSpPr>
          <p:cNvPr id="4" name="Content Placeholder 3"/>
          <p:cNvSpPr>
            <a:spLocks noGrp="1"/>
          </p:cNvSpPr>
          <p:nvPr>
            <p:ph idx="1"/>
          </p:nvPr>
        </p:nvSpPr>
        <p:spPr>
          <a:xfrm>
            <a:off x="457200" y="990600"/>
            <a:ext cx="8229600" cy="4393510"/>
          </a:xfrm>
        </p:spPr>
        <p:txBody>
          <a:bodyPr>
            <a:spAutoFit/>
          </a:bodyPr>
          <a:lstStyle/>
          <a:p>
            <a:pPr marL="685800" indent="-685800">
              <a:buNone/>
            </a:pPr>
            <a:r>
              <a:rPr lang="en-US" sz="2400" b="1" dirty="0">
                <a:solidFill>
                  <a:srgbClr val="007FA3"/>
                </a:solidFill>
                <a:latin typeface="+mj-lt"/>
                <a:ea typeface="+mj-ea"/>
                <a:cs typeface="Times New Roman" panose="02020603050405020304" pitchFamily="18" charset="0"/>
              </a:rPr>
              <a:t>32.1</a:t>
            </a:r>
            <a:r>
              <a:rPr lang="en-US" sz="2400" dirty="0"/>
              <a:t> Explain the purpose of crankshaft.</a:t>
            </a:r>
          </a:p>
          <a:p>
            <a:pPr marL="0" indent="0">
              <a:buNone/>
            </a:pPr>
            <a:r>
              <a:rPr lang="en-US" sz="2400" b="1" dirty="0">
                <a:solidFill>
                  <a:srgbClr val="007FA3"/>
                </a:solidFill>
                <a:latin typeface="+mj-lt"/>
                <a:ea typeface="+mj-ea"/>
                <a:cs typeface="Times New Roman" panose="02020603050405020304" pitchFamily="18" charset="0"/>
              </a:rPr>
              <a:t>32.2</a:t>
            </a:r>
            <a:r>
              <a:rPr lang="en-US" sz="2400" dirty="0">
                <a:latin typeface="+mj-lt"/>
                <a:ea typeface="+mj-ea"/>
                <a:cs typeface="Times New Roman" panose="02020603050405020304" pitchFamily="18" charset="0"/>
              </a:rPr>
              <a:t> Describe crankshaft construction.</a:t>
            </a:r>
          </a:p>
          <a:p>
            <a:pPr marL="0" indent="0">
              <a:buNone/>
            </a:pPr>
            <a:r>
              <a:rPr lang="en-US" sz="2400" b="1" dirty="0">
                <a:solidFill>
                  <a:srgbClr val="007FA3"/>
                </a:solidFill>
                <a:cs typeface="Times New Roman" panose="02020603050405020304" pitchFamily="18" charset="0"/>
              </a:rPr>
              <a:t>32.3 </a:t>
            </a:r>
            <a:r>
              <a:rPr lang="en-US" sz="2400" dirty="0">
                <a:latin typeface="+mj-lt"/>
                <a:ea typeface="+mj-ea"/>
                <a:cs typeface="Times New Roman" panose="02020603050405020304" pitchFamily="18" charset="0"/>
              </a:rPr>
              <a:t>Describe crankshaft oiling holes.</a:t>
            </a:r>
          </a:p>
          <a:p>
            <a:pPr marL="0" indent="0">
              <a:buNone/>
            </a:pPr>
            <a:r>
              <a:rPr lang="en-US" sz="2400" b="1" dirty="0">
                <a:solidFill>
                  <a:srgbClr val="007FA3"/>
                </a:solidFill>
                <a:cs typeface="Times New Roman" panose="02020603050405020304" pitchFamily="18" charset="0"/>
              </a:rPr>
              <a:t>32.4 </a:t>
            </a:r>
            <a:r>
              <a:rPr lang="en-US" sz="2400" dirty="0">
                <a:latin typeface="+mj-lt"/>
                <a:ea typeface="+mj-ea"/>
                <a:cs typeface="Times New Roman" panose="02020603050405020304" pitchFamily="18" charset="0"/>
              </a:rPr>
              <a:t>Discuss engine crankshaft types.</a:t>
            </a:r>
          </a:p>
          <a:p>
            <a:pPr marL="0" indent="0">
              <a:buNone/>
            </a:pPr>
            <a:r>
              <a:rPr lang="en-US" sz="2400" b="1" dirty="0">
                <a:solidFill>
                  <a:srgbClr val="007FA3"/>
                </a:solidFill>
                <a:cs typeface="Times New Roman" panose="02020603050405020304" pitchFamily="18" charset="0"/>
              </a:rPr>
              <a:t>32.5 </a:t>
            </a:r>
            <a:r>
              <a:rPr lang="en-US" sz="2400" dirty="0">
                <a:latin typeface="+mj-lt"/>
                <a:ea typeface="+mj-ea"/>
                <a:cs typeface="Times New Roman" panose="02020603050405020304" pitchFamily="18" charset="0"/>
              </a:rPr>
              <a:t>Explain the purpose and function of counterweights.</a:t>
            </a:r>
          </a:p>
          <a:p>
            <a:pPr marL="0" indent="0">
              <a:buNone/>
            </a:pPr>
            <a:r>
              <a:rPr lang="en-US" sz="2400" b="1" dirty="0">
                <a:solidFill>
                  <a:srgbClr val="007FA3"/>
                </a:solidFill>
                <a:cs typeface="Times New Roman" panose="02020603050405020304" pitchFamily="18" charset="0"/>
              </a:rPr>
              <a:t>32.6 </a:t>
            </a:r>
            <a:r>
              <a:rPr lang="en-US" sz="2400" dirty="0">
                <a:latin typeface="+mj-lt"/>
                <a:ea typeface="+mj-ea"/>
                <a:cs typeface="Times New Roman" panose="02020603050405020304" pitchFamily="18" charset="0"/>
              </a:rPr>
              <a:t>Explain externally and internally balanced engines.</a:t>
            </a:r>
          </a:p>
          <a:p>
            <a:pPr marL="0" indent="0">
              <a:buNone/>
            </a:pPr>
            <a:r>
              <a:rPr lang="en-US" sz="2400" b="1" dirty="0">
                <a:solidFill>
                  <a:srgbClr val="007FA3"/>
                </a:solidFill>
                <a:cs typeface="Times New Roman" panose="02020603050405020304" pitchFamily="18" charset="0"/>
              </a:rPr>
              <a:t>32.7 </a:t>
            </a:r>
            <a:r>
              <a:rPr lang="en-US" sz="2400" dirty="0">
                <a:latin typeface="+mj-lt"/>
                <a:ea typeface="+mj-ea"/>
                <a:cs typeface="Times New Roman" panose="02020603050405020304" pitchFamily="18" charset="0"/>
              </a:rPr>
              <a:t>Compare flat-plane and cross-plane crankshafts.</a:t>
            </a:r>
          </a:p>
          <a:p>
            <a:pPr marL="0" indent="0">
              <a:buNone/>
            </a:pPr>
            <a:r>
              <a:rPr lang="en-US" sz="2400" b="1" dirty="0">
                <a:solidFill>
                  <a:srgbClr val="007FA3"/>
                </a:solidFill>
                <a:cs typeface="Times New Roman" panose="02020603050405020304" pitchFamily="18" charset="0"/>
              </a:rPr>
              <a:t>32.8 </a:t>
            </a:r>
            <a:r>
              <a:rPr lang="en-US" sz="2400" dirty="0">
                <a:latin typeface="+mj-lt"/>
                <a:ea typeface="+mj-ea"/>
                <a:cs typeface="Times New Roman" panose="02020603050405020304" pitchFamily="18" charset="0"/>
              </a:rPr>
              <a:t>Explain engine balance.</a:t>
            </a:r>
            <a:endParaRPr lang="en-US" sz="2400" dirty="0"/>
          </a:p>
        </p:txBody>
      </p:sp>
    </p:spTree>
    <p:extLst>
      <p:ext uri="{BB962C8B-B14F-4D97-AF65-F5344CB8AC3E}">
        <p14:creationId xmlns:p14="http://schemas.microsoft.com/office/powerpoint/2010/main" val="11531629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7119"/>
            <a:ext cx="8229600" cy="646331"/>
          </a:xfrm>
        </p:spPr>
        <p:txBody>
          <a:bodyPr>
            <a:spAutoFit/>
          </a:bodyPr>
          <a:lstStyle/>
          <a:p>
            <a:r>
              <a:rPr lang="en-US" dirty="0"/>
              <a:t>Engine Crankshaft Types </a:t>
            </a:r>
            <a:r>
              <a:rPr lang="en-US" sz="2800" dirty="0"/>
              <a:t>(2 of 3)</a:t>
            </a:r>
          </a:p>
        </p:txBody>
      </p:sp>
      <p:sp>
        <p:nvSpPr>
          <p:cNvPr id="4" name="Content Placeholder 3"/>
          <p:cNvSpPr>
            <a:spLocks noGrp="1"/>
          </p:cNvSpPr>
          <p:nvPr>
            <p:ph idx="1"/>
          </p:nvPr>
        </p:nvSpPr>
        <p:spPr>
          <a:xfrm>
            <a:off x="457200" y="1143000"/>
            <a:ext cx="8229600" cy="2654573"/>
          </a:xfrm>
        </p:spPr>
        <p:txBody>
          <a:bodyPr>
            <a:spAutoFit/>
          </a:bodyPr>
          <a:lstStyle/>
          <a:p>
            <a:r>
              <a:rPr lang="en-US" sz="2400" dirty="0"/>
              <a:t>3 Cylinder Engine Crankshafts</a:t>
            </a:r>
          </a:p>
          <a:p>
            <a:pPr lvl="1"/>
            <a:r>
              <a:rPr lang="en-US" sz="2400" dirty="0"/>
              <a:t>3-cylinder engine uses a 120-degree 3-throw crankshaft with 4 main bearings</a:t>
            </a:r>
          </a:p>
          <a:p>
            <a:r>
              <a:rPr lang="en-US" sz="2400" dirty="0"/>
              <a:t>Inline 6 Cylinder Crankshafts</a:t>
            </a:r>
          </a:p>
          <a:p>
            <a:pPr lvl="1"/>
            <a:r>
              <a:rPr lang="en-US" sz="2400" dirty="0"/>
              <a:t>Inline 6-cylinder engine crankshafts ride on 4 or 7 main bearings and use 6 crank throws in 3 planes 120°apart</a:t>
            </a:r>
          </a:p>
        </p:txBody>
      </p:sp>
    </p:spTree>
    <p:extLst>
      <p:ext uri="{BB962C8B-B14F-4D97-AF65-F5344CB8AC3E}">
        <p14:creationId xmlns:p14="http://schemas.microsoft.com/office/powerpoint/2010/main" val="3003259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069"/>
            <a:ext cx="8229600" cy="646331"/>
          </a:xfrm>
        </p:spPr>
        <p:txBody>
          <a:bodyPr>
            <a:spAutoFit/>
          </a:bodyPr>
          <a:lstStyle/>
          <a:p>
            <a:r>
              <a:rPr lang="en-US" dirty="0"/>
              <a:t>Engine Crankshaft Types </a:t>
            </a:r>
            <a:r>
              <a:rPr lang="en-US" sz="2800" dirty="0"/>
              <a:t>(3 of 3)</a:t>
            </a:r>
          </a:p>
        </p:txBody>
      </p:sp>
      <p:sp>
        <p:nvSpPr>
          <p:cNvPr id="4" name="Content Placeholder 3"/>
          <p:cNvSpPr>
            <a:spLocks noGrp="1"/>
          </p:cNvSpPr>
          <p:nvPr>
            <p:ph idx="1"/>
          </p:nvPr>
        </p:nvSpPr>
        <p:spPr>
          <a:xfrm>
            <a:off x="457200" y="990600"/>
            <a:ext cx="8229600" cy="2654573"/>
          </a:xfrm>
        </p:spPr>
        <p:txBody>
          <a:bodyPr>
            <a:spAutoFit/>
          </a:bodyPr>
          <a:lstStyle/>
          <a:p>
            <a:r>
              <a:rPr lang="en-US" sz="2400" dirty="0"/>
              <a:t>90 Degree V-6 Engine Crankshafts</a:t>
            </a:r>
          </a:p>
          <a:p>
            <a:pPr lvl="1"/>
            <a:r>
              <a:rPr lang="en-US" sz="2400" dirty="0"/>
              <a:t>Crank throws for an even-firing V-6 engine are split, making separate crankpins for each cylinder</a:t>
            </a:r>
          </a:p>
          <a:p>
            <a:r>
              <a:rPr lang="en-US" sz="2400" dirty="0"/>
              <a:t>60 Degree V-6 Engine Crankshafts</a:t>
            </a:r>
          </a:p>
          <a:p>
            <a:pPr lvl="1"/>
            <a:r>
              <a:rPr lang="en-US" sz="2400" dirty="0"/>
              <a:t>Adjacent pairs of crankpins on crankshaft used in 60° V-6 engine have a splay angle of 60°</a:t>
            </a:r>
          </a:p>
        </p:txBody>
      </p:sp>
    </p:spTree>
    <p:extLst>
      <p:ext uri="{BB962C8B-B14F-4D97-AF65-F5344CB8AC3E}">
        <p14:creationId xmlns:p14="http://schemas.microsoft.com/office/powerpoint/2010/main" val="1139777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71" y="1813215"/>
            <a:ext cx="8089829" cy="4472835"/>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20771" y="58889"/>
            <a:ext cx="8229600" cy="1754326"/>
          </a:xfrm>
        </p:spPr>
        <p:txBody>
          <a:bodyPr/>
          <a:lstStyle/>
          <a:p>
            <a:r>
              <a:rPr lang="en-US" dirty="0"/>
              <a:t>Frequently Asked Question: What Does a “Cross-Drilled Crankshaft” Mean?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22349" y="2831953"/>
            <a:ext cx="7543800" cy="3416320"/>
          </a:xfrm>
        </p:spPr>
        <p:txBody>
          <a:bodyPr/>
          <a:lstStyle/>
          <a:p>
            <a:r>
              <a:rPr lang="en-US" sz="2400" b="1" dirty="0"/>
              <a:t>What Does a “Cross-Drilled Crankshaft” Mean? </a:t>
            </a:r>
            <a:r>
              <a:rPr lang="en-US" sz="2400" dirty="0"/>
              <a:t>A cross-drilled crankshaft means that there are two instead of only one oil hole leading from the main bearing journal to the rod bearing journal. Oil is supplied to the main bearing journals through oil galleries in the block. A cross-drilled crankshaft has two outlet holes for oil to reach the drilled passage that supplies oil to the rod journal. ● SEE FIGURE 32–10</a:t>
            </a:r>
            <a:r>
              <a:rPr lang="en-US" dirty="0"/>
              <a:t>.</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27074" y="1950361"/>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400972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32.10 Cross-Drilled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15368" y="999066"/>
            <a:ext cx="5079899" cy="403013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2819400" cy="2743200"/>
          </a:xfrm>
        </p:spPr>
        <p:txBody>
          <a:bodyPr/>
          <a:lstStyle/>
          <a:p>
            <a:r>
              <a:rPr lang="en-US" sz="2400" dirty="0"/>
              <a:t>Cross-drilled crankshaft is used on some production engines and is a common racing modification</a:t>
            </a:r>
          </a:p>
        </p:txBody>
      </p:sp>
    </p:spTree>
    <p:extLst>
      <p:ext uri="{BB962C8B-B14F-4D97-AF65-F5344CB8AC3E}">
        <p14:creationId xmlns:p14="http://schemas.microsoft.com/office/powerpoint/2010/main" val="2303179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32.11 Splayed Crankshaft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95800" y="990600"/>
            <a:ext cx="3522889" cy="522312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3581400" cy="1569660"/>
          </a:xfrm>
        </p:spPr>
        <p:txBody>
          <a:bodyPr/>
          <a:lstStyle/>
          <a:p>
            <a:r>
              <a:rPr lang="en-US" sz="2400" dirty="0"/>
              <a:t>Splayed crankshaft design is used to create an even-firing 90-degree V-6</a:t>
            </a:r>
          </a:p>
        </p:txBody>
      </p:sp>
    </p:spTree>
    <p:extLst>
      <p:ext uri="{BB962C8B-B14F-4D97-AF65-F5344CB8AC3E}">
        <p14:creationId xmlns:p14="http://schemas.microsoft.com/office/powerpoint/2010/main" val="20880583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6862"/>
            <a:ext cx="8229600" cy="646331"/>
          </a:xfrm>
        </p:spPr>
        <p:txBody>
          <a:bodyPr>
            <a:spAutoFit/>
          </a:bodyPr>
          <a:lstStyle/>
          <a:p>
            <a:r>
              <a:rPr lang="en-US" dirty="0"/>
              <a:t>Counterweights</a:t>
            </a:r>
            <a:endParaRPr lang="en-US" sz="2800" dirty="0"/>
          </a:p>
        </p:txBody>
      </p:sp>
      <p:sp>
        <p:nvSpPr>
          <p:cNvPr id="4" name="Content Placeholder 3"/>
          <p:cNvSpPr>
            <a:spLocks noGrp="1"/>
          </p:cNvSpPr>
          <p:nvPr>
            <p:ph idx="1"/>
          </p:nvPr>
        </p:nvSpPr>
        <p:spPr>
          <a:xfrm>
            <a:off x="457200" y="1112743"/>
            <a:ext cx="8229600" cy="3916457"/>
          </a:xfrm>
        </p:spPr>
        <p:txBody>
          <a:bodyPr>
            <a:spAutoFit/>
          </a:bodyPr>
          <a:lstStyle/>
          <a:p>
            <a:r>
              <a:rPr lang="en-US" sz="2400" dirty="0"/>
              <a:t>Purpose and Function</a:t>
            </a:r>
          </a:p>
          <a:p>
            <a:pPr lvl="1"/>
            <a:r>
              <a:rPr lang="en-US" sz="2400" dirty="0"/>
              <a:t>Crankshafts are balanced by counterweights, which are cast, forged, or machined as part of the crankshaft.</a:t>
            </a:r>
          </a:p>
          <a:p>
            <a:r>
              <a:rPr lang="en-US" sz="2400" dirty="0"/>
              <a:t>Vibration Damage</a:t>
            </a:r>
          </a:p>
          <a:p>
            <a:pPr lvl="1"/>
            <a:r>
              <a:rPr lang="en-US" sz="2400" dirty="0"/>
              <a:t>The crankshaft must be rigid enough to keep the deflection forces to a minimum.</a:t>
            </a:r>
          </a:p>
          <a:p>
            <a:pPr lvl="1"/>
            <a:r>
              <a:rPr lang="en-US" sz="2400" dirty="0"/>
              <a:t>If vibrations are too great crankshaft may fail.</a:t>
            </a:r>
          </a:p>
          <a:p>
            <a:pPr lvl="1"/>
            <a:r>
              <a:rPr lang="en-US" sz="2400" dirty="0"/>
              <a:t>Harmful crankshaft twisting vibrations are dampened with a torsional vibration damper.</a:t>
            </a:r>
          </a:p>
        </p:txBody>
      </p:sp>
    </p:spTree>
    <p:extLst>
      <p:ext uri="{BB962C8B-B14F-4D97-AF65-F5344CB8AC3E}">
        <p14:creationId xmlns:p14="http://schemas.microsoft.com/office/powerpoint/2010/main" val="20738759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32.12 Fully Counterweighted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742999" y="1295400"/>
            <a:ext cx="7658002" cy="28194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33489" y="5029200"/>
            <a:ext cx="7477022" cy="461665"/>
          </a:xfrm>
        </p:spPr>
        <p:txBody>
          <a:bodyPr/>
          <a:lstStyle/>
          <a:p>
            <a:r>
              <a:rPr lang="en-US" sz="2400" dirty="0"/>
              <a:t>Fully Counterweighted Four-Cylinder Crankshaft</a:t>
            </a:r>
          </a:p>
        </p:txBody>
      </p:sp>
    </p:spTree>
    <p:extLst>
      <p:ext uri="{BB962C8B-B14F-4D97-AF65-F5344CB8AC3E}">
        <p14:creationId xmlns:p14="http://schemas.microsoft.com/office/powerpoint/2010/main" val="9281849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085" y="1454888"/>
            <a:ext cx="80898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0885" y="247471"/>
            <a:ext cx="8229600" cy="1200329"/>
          </a:xfrm>
        </p:spPr>
        <p:txBody>
          <a:bodyPr/>
          <a:lstStyle/>
          <a:p>
            <a:r>
              <a:rPr lang="en-US" dirty="0"/>
              <a:t>Frequently Asked Question: What Is an Offset Crankshaft?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47934" y="2529588"/>
            <a:ext cx="7543800" cy="2554545"/>
          </a:xfrm>
        </p:spPr>
        <p:txBody>
          <a:bodyPr/>
          <a:lstStyle/>
          <a:p>
            <a:r>
              <a:rPr lang="en-US" sz="2000" b="1" dirty="0"/>
              <a:t>What Is an Offset Crankshaft? </a:t>
            </a:r>
            <a:r>
              <a:rPr lang="en-US" sz="2000" dirty="0"/>
              <a:t>To reduce side loads, some vehicle manufacturers offset the crankshaft from center. For example, if an engine rotates clockwise as viewed from the front, the crankshaft may be offset to the left to reduce the angle of the connecting rod during the power stroke.  ● SEE FIGURE 32–13.  The offset usually varies from 1/16 to 1/2 inch, depending on make and model. Many inline 4-cylinder engines used in hybrid electric vehicles use an offset crankshaft.</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00297" y="1600200"/>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1270540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32.13 Offset Crank Throw</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447800" y="1062550"/>
            <a:ext cx="6248400" cy="400898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5105400"/>
            <a:ext cx="7924800" cy="1015663"/>
          </a:xfrm>
        </p:spPr>
        <p:txBody>
          <a:bodyPr/>
          <a:lstStyle/>
          <a:p>
            <a:r>
              <a:rPr lang="en-US" sz="2000" dirty="0"/>
              <a:t>Crank throw is halfway down on the power stroke. The piston on the left without an offset crankshaft has a sharper angle than the engine on the right with an offset crankshaft</a:t>
            </a:r>
          </a:p>
        </p:txBody>
      </p:sp>
    </p:spTree>
    <p:extLst>
      <p:ext uri="{BB962C8B-B14F-4D97-AF65-F5344CB8AC3E}">
        <p14:creationId xmlns:p14="http://schemas.microsoft.com/office/powerpoint/2010/main" val="23534995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32.14 Broken Crankshaft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965200"/>
            <a:ext cx="4484687" cy="330220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65200"/>
            <a:ext cx="3048000" cy="1569660"/>
          </a:xfrm>
        </p:spPr>
        <p:txBody>
          <a:bodyPr/>
          <a:lstStyle/>
          <a:p>
            <a:r>
              <a:rPr lang="en-US" sz="2400" dirty="0"/>
              <a:t>Crankshaft broken as a result of using the wrong torsional vibration damper</a:t>
            </a:r>
          </a:p>
        </p:txBody>
      </p:sp>
    </p:spTree>
    <p:extLst>
      <p:ext uri="{BB962C8B-B14F-4D97-AF65-F5344CB8AC3E}">
        <p14:creationId xmlns:p14="http://schemas.microsoft.com/office/powerpoint/2010/main" val="3536243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5685"/>
            <a:ext cx="8229600" cy="646331"/>
          </a:xfrm>
        </p:spPr>
        <p:txBody>
          <a:bodyPr>
            <a:spAutoFit/>
          </a:bodyPr>
          <a:lstStyle/>
          <a:p>
            <a:r>
              <a:rPr lang="en-US" dirty="0"/>
              <a:t>Learning Objectives </a:t>
            </a:r>
            <a:r>
              <a:rPr lang="en-US" sz="2800" dirty="0"/>
              <a:t>(2 of 2)</a:t>
            </a:r>
          </a:p>
        </p:txBody>
      </p:sp>
      <p:sp>
        <p:nvSpPr>
          <p:cNvPr id="4" name="Content Placeholder 3"/>
          <p:cNvSpPr>
            <a:spLocks noGrp="1"/>
          </p:cNvSpPr>
          <p:nvPr>
            <p:ph idx="1"/>
          </p:nvPr>
        </p:nvSpPr>
        <p:spPr>
          <a:xfrm>
            <a:off x="457200" y="1101566"/>
            <a:ext cx="8229600" cy="2708434"/>
          </a:xfrm>
        </p:spPr>
        <p:txBody>
          <a:bodyPr>
            <a:spAutoFit/>
          </a:bodyPr>
          <a:lstStyle/>
          <a:p>
            <a:pPr marL="685800" indent="-685800">
              <a:buNone/>
            </a:pPr>
            <a:r>
              <a:rPr lang="en-US" sz="2400" b="1" dirty="0">
                <a:solidFill>
                  <a:srgbClr val="007FA3"/>
                </a:solidFill>
                <a:latin typeface="+mj-lt"/>
                <a:ea typeface="+mj-ea"/>
                <a:cs typeface="Times New Roman" panose="02020603050405020304" pitchFamily="18" charset="0"/>
              </a:rPr>
              <a:t>32.9</a:t>
            </a:r>
            <a:r>
              <a:rPr lang="en-US" sz="2400" dirty="0"/>
              <a:t> Explain the purpose of balance shafts.</a:t>
            </a:r>
          </a:p>
          <a:p>
            <a:pPr marL="685800" indent="-685800">
              <a:buNone/>
            </a:pPr>
            <a:r>
              <a:rPr lang="en-US" sz="2400" b="1" dirty="0">
                <a:solidFill>
                  <a:srgbClr val="007FA3"/>
                </a:solidFill>
                <a:cs typeface="Times New Roman" panose="02020603050405020304" pitchFamily="18" charset="0"/>
              </a:rPr>
              <a:t>32.10 </a:t>
            </a:r>
            <a:r>
              <a:rPr lang="en-US" sz="2400" dirty="0"/>
              <a:t>Discuss crankshaft service.</a:t>
            </a:r>
          </a:p>
          <a:p>
            <a:pPr marL="685800" indent="-685800">
              <a:buNone/>
            </a:pPr>
            <a:r>
              <a:rPr lang="en-US" sz="2400" b="1" dirty="0">
                <a:solidFill>
                  <a:srgbClr val="007FA3"/>
                </a:solidFill>
                <a:cs typeface="Times New Roman" panose="02020603050405020304" pitchFamily="18" charset="0"/>
              </a:rPr>
              <a:t>32.11 </a:t>
            </a:r>
            <a:r>
              <a:rPr lang="en-US" sz="2400" dirty="0"/>
              <a:t>Describe engine bearings.</a:t>
            </a:r>
          </a:p>
          <a:p>
            <a:pPr marL="685800" indent="-685800">
              <a:buNone/>
            </a:pPr>
            <a:r>
              <a:rPr lang="en-US" sz="2400" b="1" dirty="0">
                <a:solidFill>
                  <a:srgbClr val="007FA3"/>
                </a:solidFill>
                <a:cs typeface="Times New Roman" panose="02020603050405020304" pitchFamily="18" charset="0"/>
              </a:rPr>
              <a:t>32.12 </a:t>
            </a:r>
            <a:r>
              <a:rPr lang="en-US" sz="2400" dirty="0"/>
              <a:t>Discuss the importance of bearing clearance.</a:t>
            </a:r>
          </a:p>
          <a:p>
            <a:pPr marL="685800" indent="-685800">
              <a:buNone/>
            </a:pPr>
            <a:r>
              <a:rPr lang="en-US" sz="2400" b="1" dirty="0">
                <a:solidFill>
                  <a:srgbClr val="007FA3"/>
                </a:solidFill>
                <a:cs typeface="Times New Roman" panose="02020603050405020304" pitchFamily="18" charset="0"/>
              </a:rPr>
              <a:t>32.13 </a:t>
            </a:r>
            <a:r>
              <a:rPr lang="en-US" sz="2400" dirty="0"/>
              <a:t>Discuss camshaft bearings.. </a:t>
            </a:r>
          </a:p>
        </p:txBody>
      </p:sp>
    </p:spTree>
    <p:extLst>
      <p:ext uri="{BB962C8B-B14F-4D97-AF65-F5344CB8AC3E}">
        <p14:creationId xmlns:p14="http://schemas.microsoft.com/office/powerpoint/2010/main" val="1500067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32.15 Harmonic Balancer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95800" y="1024467"/>
            <a:ext cx="4043951" cy="509976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82600" y="990600"/>
            <a:ext cx="3525734" cy="3785652"/>
          </a:xfrm>
        </p:spPr>
        <p:txBody>
          <a:bodyPr/>
          <a:lstStyle/>
          <a:p>
            <a:r>
              <a:rPr lang="en-US" sz="2400" dirty="0"/>
              <a:t>The hub of the harmonic balancer is attached to the front of the crankshaft. The elastomer (rubber) between the inertia ring and the center hub allows the absorption of crankshaft firing impulses</a:t>
            </a:r>
          </a:p>
        </p:txBody>
      </p:sp>
    </p:spTree>
    <p:extLst>
      <p:ext uri="{BB962C8B-B14F-4D97-AF65-F5344CB8AC3E}">
        <p14:creationId xmlns:p14="http://schemas.microsoft.com/office/powerpoint/2010/main" val="40497527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32.16 Cross-Plane Crank</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1016000"/>
            <a:ext cx="5029200" cy="427045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2858984" cy="3416320"/>
          </a:xfrm>
        </p:spPr>
        <p:txBody>
          <a:bodyPr/>
          <a:lstStyle/>
          <a:p>
            <a:r>
              <a:rPr lang="en-US" sz="2400" dirty="0"/>
              <a:t>An end view of a typical cross-plane crankshaft that has four rod bearing journals spaced 90 degrees apart with two connecting rods attached to each throw.</a:t>
            </a:r>
          </a:p>
        </p:txBody>
      </p:sp>
    </p:spTree>
    <p:extLst>
      <p:ext uri="{BB962C8B-B14F-4D97-AF65-F5344CB8AC3E}">
        <p14:creationId xmlns:p14="http://schemas.microsoft.com/office/powerpoint/2010/main" val="31196859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32.17 Flat-Plane Crank</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47298" y="1041400"/>
            <a:ext cx="4822570" cy="407674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007533"/>
            <a:ext cx="3276600" cy="3978012"/>
          </a:xfrm>
        </p:spPr>
        <p:txBody>
          <a:bodyPr/>
          <a:lstStyle/>
          <a:p>
            <a:r>
              <a:rPr lang="en-US" sz="2400" dirty="0"/>
              <a:t>An end view of a typical flat-plane crankshaft that has four rod bearing journals spaced 180 degrees apart with 2 connecting rods attached to each throw.</a:t>
            </a:r>
          </a:p>
          <a:p>
            <a:endParaRPr lang="en-US" sz="2400" dirty="0"/>
          </a:p>
        </p:txBody>
      </p:sp>
    </p:spTree>
    <p:extLst>
      <p:ext uri="{BB962C8B-B14F-4D97-AF65-F5344CB8AC3E}">
        <p14:creationId xmlns:p14="http://schemas.microsoft.com/office/powerpoint/2010/main" val="19721217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3941"/>
            <a:ext cx="8229600" cy="1200329"/>
          </a:xfrm>
        </p:spPr>
        <p:txBody>
          <a:bodyPr>
            <a:spAutoFit/>
          </a:bodyPr>
          <a:lstStyle/>
          <a:p>
            <a:r>
              <a:rPr lang="en-US" dirty="0"/>
              <a:t>Externally/Internally Balanced Engines</a:t>
            </a:r>
            <a:endParaRPr lang="en-US" sz="2800" dirty="0"/>
          </a:p>
        </p:txBody>
      </p:sp>
      <p:sp>
        <p:nvSpPr>
          <p:cNvPr id="4" name="Content Placeholder 3"/>
          <p:cNvSpPr>
            <a:spLocks noGrp="1"/>
          </p:cNvSpPr>
          <p:nvPr>
            <p:ph idx="1"/>
          </p:nvPr>
        </p:nvSpPr>
        <p:spPr>
          <a:xfrm>
            <a:off x="457200" y="1548095"/>
            <a:ext cx="8229600" cy="2654573"/>
          </a:xfrm>
        </p:spPr>
        <p:txBody>
          <a:bodyPr>
            <a:spAutoFit/>
          </a:bodyPr>
          <a:lstStyle/>
          <a:p>
            <a:r>
              <a:rPr lang="en-US" sz="2400" dirty="0"/>
              <a:t>Externally Balanced</a:t>
            </a:r>
          </a:p>
          <a:p>
            <a:pPr lvl="1"/>
            <a:r>
              <a:rPr lang="en-US" sz="2400" dirty="0"/>
              <a:t>Weight added to harmonic balancer (vibration damper) and flywheel or flexplate.</a:t>
            </a:r>
          </a:p>
          <a:p>
            <a:r>
              <a:rPr lang="en-US" sz="2400" dirty="0"/>
              <a:t>Internally Balanced</a:t>
            </a:r>
          </a:p>
          <a:p>
            <a:pPr lvl="1"/>
            <a:r>
              <a:rPr lang="en-US" sz="2400" dirty="0"/>
              <a:t>All rotating parts of engine are individually balanced, including harmonic balancer and flywheel (flexplate).</a:t>
            </a:r>
          </a:p>
        </p:txBody>
      </p:sp>
    </p:spTree>
    <p:extLst>
      <p:ext uri="{BB962C8B-B14F-4D97-AF65-F5344CB8AC3E}">
        <p14:creationId xmlns:p14="http://schemas.microsoft.com/office/powerpoint/2010/main" val="4529674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2516" y="228600"/>
            <a:ext cx="8229600" cy="646331"/>
          </a:xfrm>
        </p:spPr>
        <p:txBody>
          <a:bodyPr>
            <a:spAutoFit/>
          </a:bodyPr>
          <a:lstStyle/>
          <a:p>
            <a:r>
              <a:rPr lang="en-US" dirty="0"/>
              <a:t>Primary/Secondary Engine Balance</a:t>
            </a:r>
            <a:endParaRPr lang="en-US" sz="2800" dirty="0"/>
          </a:p>
        </p:txBody>
      </p:sp>
      <p:sp>
        <p:nvSpPr>
          <p:cNvPr id="4" name="Content Placeholder 3"/>
          <p:cNvSpPr>
            <a:spLocks noGrp="1"/>
          </p:cNvSpPr>
          <p:nvPr>
            <p:ph idx="1"/>
          </p:nvPr>
        </p:nvSpPr>
        <p:spPr>
          <a:xfrm>
            <a:off x="609600" y="1006549"/>
            <a:ext cx="8229600" cy="3916457"/>
          </a:xfrm>
        </p:spPr>
        <p:txBody>
          <a:bodyPr>
            <a:spAutoFit/>
          </a:bodyPr>
          <a:lstStyle/>
          <a:p>
            <a:r>
              <a:rPr lang="en-US" sz="2400" dirty="0"/>
              <a:t>Primary Balance</a:t>
            </a:r>
          </a:p>
          <a:p>
            <a:pPr lvl="1"/>
            <a:r>
              <a:rPr lang="en-US" sz="2400" dirty="0"/>
              <a:t>Pistons move up and down create a primary vibration</a:t>
            </a:r>
          </a:p>
          <a:p>
            <a:pPr lvl="1"/>
            <a:r>
              <a:rPr lang="en-US" sz="2400" dirty="0"/>
              <a:t>Counterweight on crankshaft opposite piston/rod assembly helps reduce this vibration.</a:t>
            </a:r>
          </a:p>
          <a:p>
            <a:r>
              <a:rPr lang="en-US" sz="2400" dirty="0"/>
              <a:t>Secondary Balance</a:t>
            </a:r>
          </a:p>
          <a:p>
            <a:pPr lvl="1"/>
            <a:r>
              <a:rPr lang="en-US" sz="2400" dirty="0"/>
              <a:t>Vibration at twice engine speed</a:t>
            </a:r>
          </a:p>
          <a:p>
            <a:pPr lvl="1"/>
            <a:r>
              <a:rPr lang="en-US" sz="2400" dirty="0"/>
              <a:t>Weak high-frequency vibration caused by a slight difference in the inertia of the pistons at top dead center, compared to bottom dead center</a:t>
            </a:r>
          </a:p>
        </p:txBody>
      </p:sp>
    </p:spTree>
    <p:extLst>
      <p:ext uri="{BB962C8B-B14F-4D97-AF65-F5344CB8AC3E}">
        <p14:creationId xmlns:p14="http://schemas.microsoft.com/office/powerpoint/2010/main" val="3993218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32.18 Four-Cylinder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935480" y="923483"/>
            <a:ext cx="5303520" cy="410571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1089" y="5105400"/>
            <a:ext cx="7781821" cy="1015663"/>
          </a:xfrm>
        </p:spPr>
        <p:txBody>
          <a:bodyPr/>
          <a:lstStyle/>
          <a:p>
            <a:r>
              <a:rPr lang="en-US" sz="2000" dirty="0"/>
              <a:t>In a four-cylinder engine, the two outside pistons move upward at the same time as the inner pistons move downward, which reduces primary unbalance</a:t>
            </a:r>
          </a:p>
        </p:txBody>
      </p:sp>
    </p:spTree>
    <p:extLst>
      <p:ext uri="{BB962C8B-B14F-4D97-AF65-F5344CB8AC3E}">
        <p14:creationId xmlns:p14="http://schemas.microsoft.com/office/powerpoint/2010/main" val="15539522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32.19 Vibrations Graph</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485900" y="990600"/>
            <a:ext cx="6172200" cy="425311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04407" y="5367017"/>
            <a:ext cx="7735186" cy="830997"/>
          </a:xfrm>
        </p:spPr>
        <p:txBody>
          <a:bodyPr/>
          <a:lstStyle/>
          <a:p>
            <a:r>
              <a:rPr lang="en-US" sz="2400" dirty="0"/>
              <a:t>Primary and secondary vibrations in relation to piston position</a:t>
            </a:r>
          </a:p>
        </p:txBody>
      </p:sp>
    </p:spTree>
    <p:extLst>
      <p:ext uri="{BB962C8B-B14F-4D97-AF65-F5344CB8AC3E}">
        <p14:creationId xmlns:p14="http://schemas.microsoft.com/office/powerpoint/2010/main" val="14002016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7119"/>
            <a:ext cx="8229600" cy="646331"/>
          </a:xfrm>
        </p:spPr>
        <p:txBody>
          <a:bodyPr>
            <a:spAutoFit/>
          </a:bodyPr>
          <a:lstStyle/>
          <a:p>
            <a:r>
              <a:rPr lang="en-US" dirty="0"/>
              <a:t>Balance Shafts</a:t>
            </a:r>
            <a:endParaRPr lang="en-US" sz="2800" dirty="0"/>
          </a:p>
        </p:txBody>
      </p:sp>
      <p:sp>
        <p:nvSpPr>
          <p:cNvPr id="4" name="Content Placeholder 3"/>
          <p:cNvSpPr>
            <a:spLocks noGrp="1"/>
          </p:cNvSpPr>
          <p:nvPr>
            <p:ph idx="1"/>
          </p:nvPr>
        </p:nvSpPr>
        <p:spPr>
          <a:xfrm>
            <a:off x="457200" y="1143000"/>
            <a:ext cx="8229600" cy="2819400"/>
          </a:xfrm>
        </p:spPr>
        <p:txBody>
          <a:bodyPr>
            <a:spAutoFit/>
          </a:bodyPr>
          <a:lstStyle/>
          <a:p>
            <a:r>
              <a:rPr lang="en-US" sz="2400" dirty="0"/>
              <a:t>Purpose and Function</a:t>
            </a:r>
          </a:p>
          <a:p>
            <a:pPr lvl="1"/>
            <a:r>
              <a:rPr lang="en-US" sz="2400" dirty="0"/>
              <a:t>Some engines use balance shafts to dampen normal engine vibrations.</a:t>
            </a:r>
          </a:p>
          <a:p>
            <a:r>
              <a:rPr lang="en-US" sz="2400" dirty="0"/>
              <a:t>Balance Shaft Applications</a:t>
            </a:r>
          </a:p>
          <a:p>
            <a:pPr lvl="1"/>
            <a:r>
              <a:rPr lang="en-US" sz="2400" dirty="0"/>
              <a:t>Most four-cylinder engines larger than 2.2 liters</a:t>
            </a:r>
          </a:p>
          <a:p>
            <a:pPr lvl="1"/>
            <a:r>
              <a:rPr lang="en-US" sz="2400" dirty="0"/>
              <a:t>Many 90 V-6 engines</a:t>
            </a:r>
          </a:p>
        </p:txBody>
      </p:sp>
    </p:spTree>
    <p:extLst>
      <p:ext uri="{BB962C8B-B14F-4D97-AF65-F5344CB8AC3E}">
        <p14:creationId xmlns:p14="http://schemas.microsoft.com/office/powerpoint/2010/main" val="27344777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32.20 Balance Shafts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14800" y="990600"/>
            <a:ext cx="4572000" cy="473859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013637"/>
            <a:ext cx="3429000" cy="1938992"/>
          </a:xfrm>
        </p:spPr>
        <p:txBody>
          <a:bodyPr/>
          <a:lstStyle/>
          <a:p>
            <a:r>
              <a:rPr lang="en-US" sz="2400" dirty="0"/>
              <a:t>Two counter-rotating balance shafts used to counter-balance the vibrations of a four-cylinder engine</a:t>
            </a:r>
          </a:p>
        </p:txBody>
      </p:sp>
    </p:spTree>
    <p:extLst>
      <p:ext uri="{BB962C8B-B14F-4D97-AF65-F5344CB8AC3E}">
        <p14:creationId xmlns:p14="http://schemas.microsoft.com/office/powerpoint/2010/main" val="34461901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Balance Shafts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Balance_Shafts">
            <a:hlinkClick r:id="" action="ppaction://media"/>
            <a:extLst>
              <a:ext uri="{FF2B5EF4-FFF2-40B4-BE49-F238E27FC236}">
                <a16:creationId xmlns:a16="http://schemas.microsoft.com/office/drawing/2014/main" id="{D6627A3A-7133-6D47-7229-1FC18F6AFC5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101451"/>
            <a:ext cx="8694688" cy="4890762"/>
          </a:xfrm>
          <a:prstGeom prst="rect">
            <a:avLst/>
          </a:prstGeom>
        </p:spPr>
      </p:pic>
    </p:spTree>
    <p:extLst>
      <p:ext uri="{BB962C8B-B14F-4D97-AF65-F5344CB8AC3E}">
        <p14:creationId xmlns:p14="http://schemas.microsoft.com/office/powerpoint/2010/main" val="258265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552450"/>
          </a:xfrm>
        </p:spPr>
        <p:txBody>
          <a:bodyPr>
            <a:noAutofit/>
          </a:bodyPr>
          <a:lstStyle/>
          <a:p>
            <a:r>
              <a:rPr lang="en-US" dirty="0"/>
              <a:t>Crankshaft </a:t>
            </a:r>
            <a:r>
              <a:rPr lang="en-US" sz="2800" dirty="0"/>
              <a:t>(1 of 2)</a:t>
            </a:r>
          </a:p>
        </p:txBody>
      </p:sp>
      <p:sp>
        <p:nvSpPr>
          <p:cNvPr id="4" name="Content Placeholder 3"/>
          <p:cNvSpPr>
            <a:spLocks noGrp="1"/>
          </p:cNvSpPr>
          <p:nvPr>
            <p:ph idx="1"/>
          </p:nvPr>
        </p:nvSpPr>
        <p:spPr>
          <a:xfrm>
            <a:off x="457200" y="914400"/>
            <a:ext cx="8229600" cy="4495800"/>
          </a:xfrm>
        </p:spPr>
        <p:txBody>
          <a:bodyPr>
            <a:noAutofit/>
          </a:bodyPr>
          <a:lstStyle/>
          <a:p>
            <a:r>
              <a:rPr lang="en-US" sz="2400" dirty="0"/>
              <a:t>Purpose and Function</a:t>
            </a:r>
          </a:p>
          <a:p>
            <a:pPr lvl="1"/>
            <a:r>
              <a:rPr lang="en-US" sz="2400" dirty="0"/>
              <a:t>Power from expanding gases in the combustion chamber is delivered to the crankshaft through the piston, piston pin, and connecting rod.</a:t>
            </a:r>
          </a:p>
          <a:p>
            <a:r>
              <a:rPr lang="en-US" sz="2400" dirty="0"/>
              <a:t>Main Bearing Journals</a:t>
            </a:r>
          </a:p>
          <a:p>
            <a:pPr lvl="1"/>
            <a:r>
              <a:rPr lang="en-US" sz="2400" dirty="0"/>
              <a:t>The main bearings support the crankshaft and allow it to rotate easily without excessive wear.</a:t>
            </a:r>
          </a:p>
          <a:p>
            <a:r>
              <a:rPr lang="en-US" sz="2400" dirty="0"/>
              <a:t>Rod Bearing Journals</a:t>
            </a:r>
          </a:p>
          <a:p>
            <a:pPr lvl="1"/>
            <a:r>
              <a:rPr lang="en-US" sz="2400" dirty="0"/>
              <a:t>Also called crank pins, offset from the centerline of the crank, provide a mounting location for the rod.</a:t>
            </a:r>
          </a:p>
        </p:txBody>
      </p:sp>
    </p:spTree>
    <p:extLst>
      <p:ext uri="{BB962C8B-B14F-4D97-AF65-F5344CB8AC3E}">
        <p14:creationId xmlns:p14="http://schemas.microsoft.com/office/powerpoint/2010/main" val="17943867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32.21 Two Balance Shafts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38600" y="1024270"/>
            <a:ext cx="4584877" cy="450279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024270"/>
            <a:ext cx="3316184" cy="1938992"/>
          </a:xfrm>
        </p:spPr>
        <p:txBody>
          <a:bodyPr/>
          <a:lstStyle/>
          <a:p>
            <a:r>
              <a:rPr lang="en-US" sz="2400" dirty="0"/>
              <a:t>This GM 4-cylinder engine uses two balance shafts driven by a chain at the rear of the crankshaft</a:t>
            </a:r>
          </a:p>
        </p:txBody>
      </p:sp>
    </p:spTree>
    <p:extLst>
      <p:ext uri="{BB962C8B-B14F-4D97-AF65-F5344CB8AC3E}">
        <p14:creationId xmlns:p14="http://schemas.microsoft.com/office/powerpoint/2010/main" val="35148535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32.22 V6 Engine Balance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62815" y="990600"/>
            <a:ext cx="5023985" cy="372873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9460"/>
            <a:ext cx="2935184" cy="3785652"/>
          </a:xfrm>
        </p:spPr>
        <p:txBody>
          <a:bodyPr/>
          <a:lstStyle/>
          <a:p>
            <a:r>
              <a:rPr lang="en-US" sz="2400" dirty="0"/>
              <a:t>Many 90-degree V-6 engines use a balance shaft to reduce vibrations and effectively cancel a rocking motion (rocking couple) that causes the engine to rock front to back</a:t>
            </a:r>
          </a:p>
        </p:txBody>
      </p:sp>
    </p:spTree>
    <p:extLst>
      <p:ext uri="{BB962C8B-B14F-4D97-AF65-F5344CB8AC3E}">
        <p14:creationId xmlns:p14="http://schemas.microsoft.com/office/powerpoint/2010/main" val="19942617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2654"/>
            <a:ext cx="8229600" cy="646331"/>
          </a:xfrm>
        </p:spPr>
        <p:txBody>
          <a:bodyPr>
            <a:spAutoFit/>
          </a:bodyPr>
          <a:lstStyle/>
          <a:p>
            <a:r>
              <a:rPr lang="en-US" dirty="0"/>
              <a:t>Question 2: ?</a:t>
            </a:r>
            <a:endParaRPr lang="en-US" sz="2800" dirty="0"/>
          </a:p>
        </p:txBody>
      </p:sp>
      <p:sp>
        <p:nvSpPr>
          <p:cNvPr id="4" name="Content Placeholder 3"/>
          <p:cNvSpPr>
            <a:spLocks noGrp="1"/>
          </p:cNvSpPr>
          <p:nvPr>
            <p:ph idx="1"/>
          </p:nvPr>
        </p:nvSpPr>
        <p:spPr>
          <a:xfrm>
            <a:off x="457200" y="1138535"/>
            <a:ext cx="8229600" cy="461665"/>
          </a:xfrm>
        </p:spPr>
        <p:txBody>
          <a:bodyPr>
            <a:spAutoFit/>
          </a:bodyPr>
          <a:lstStyle/>
          <a:p>
            <a:pPr marL="0" indent="0">
              <a:buNone/>
            </a:pPr>
            <a:r>
              <a:rPr lang="en-US" sz="2400" dirty="0"/>
              <a:t>What are the two methods of balancing an engine?</a:t>
            </a:r>
          </a:p>
        </p:txBody>
      </p:sp>
    </p:spTree>
    <p:extLst>
      <p:ext uri="{BB962C8B-B14F-4D97-AF65-F5344CB8AC3E}">
        <p14:creationId xmlns:p14="http://schemas.microsoft.com/office/powerpoint/2010/main" val="35067164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2654"/>
            <a:ext cx="8229600" cy="646331"/>
          </a:xfrm>
        </p:spPr>
        <p:txBody>
          <a:bodyPr>
            <a:spAutoFit/>
          </a:bodyPr>
          <a:lstStyle/>
          <a:p>
            <a:r>
              <a:rPr lang="en-US" dirty="0"/>
              <a:t>Answer 2</a:t>
            </a:r>
            <a:endParaRPr lang="en-US" sz="2800" dirty="0"/>
          </a:p>
        </p:txBody>
      </p:sp>
      <p:sp>
        <p:nvSpPr>
          <p:cNvPr id="4" name="Content Placeholder 3"/>
          <p:cNvSpPr>
            <a:spLocks noGrp="1"/>
          </p:cNvSpPr>
          <p:nvPr>
            <p:ph idx="1"/>
          </p:nvPr>
        </p:nvSpPr>
        <p:spPr>
          <a:xfrm>
            <a:off x="457200" y="1138535"/>
            <a:ext cx="8229600" cy="461665"/>
          </a:xfrm>
        </p:spPr>
        <p:txBody>
          <a:bodyPr>
            <a:spAutoFit/>
          </a:bodyPr>
          <a:lstStyle/>
          <a:p>
            <a:pPr marL="0" indent="0">
              <a:buNone/>
            </a:pPr>
            <a:r>
              <a:rPr lang="en-US" sz="2400" dirty="0"/>
              <a:t>Externally and internally.</a:t>
            </a:r>
          </a:p>
        </p:txBody>
      </p:sp>
    </p:spTree>
    <p:extLst>
      <p:ext uri="{BB962C8B-B14F-4D97-AF65-F5344CB8AC3E}">
        <p14:creationId xmlns:p14="http://schemas.microsoft.com/office/powerpoint/2010/main" val="11690985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2178"/>
            <a:ext cx="8229600" cy="646331"/>
          </a:xfrm>
        </p:spPr>
        <p:txBody>
          <a:bodyPr>
            <a:spAutoFit/>
          </a:bodyPr>
          <a:lstStyle/>
          <a:p>
            <a:r>
              <a:rPr lang="en-US" dirty="0"/>
              <a:t>Crankshaft Service </a:t>
            </a:r>
            <a:r>
              <a:rPr lang="en-US" sz="2800" dirty="0"/>
              <a:t>(1 of 3)</a:t>
            </a:r>
          </a:p>
        </p:txBody>
      </p:sp>
      <p:sp>
        <p:nvSpPr>
          <p:cNvPr id="4" name="Content Placeholder 3"/>
          <p:cNvSpPr>
            <a:spLocks noGrp="1"/>
          </p:cNvSpPr>
          <p:nvPr>
            <p:ph idx="1"/>
          </p:nvPr>
        </p:nvSpPr>
        <p:spPr>
          <a:xfrm>
            <a:off x="457200" y="1138059"/>
            <a:ext cx="8229600" cy="3662541"/>
          </a:xfrm>
        </p:spPr>
        <p:txBody>
          <a:bodyPr>
            <a:spAutoFit/>
          </a:bodyPr>
          <a:lstStyle/>
          <a:p>
            <a:r>
              <a:rPr lang="en-US" sz="2400" dirty="0"/>
              <a:t>Visual Inspection</a:t>
            </a:r>
          </a:p>
          <a:p>
            <a:pPr lvl="1"/>
            <a:r>
              <a:rPr lang="en-US" sz="2400" dirty="0"/>
              <a:t>Inspection for wear, cracks, thread damage, warpage, and damaged seal surfaces.</a:t>
            </a:r>
          </a:p>
          <a:p>
            <a:r>
              <a:rPr lang="en-US" sz="2400" dirty="0"/>
              <a:t>Measuring the Crankshaft</a:t>
            </a:r>
          </a:p>
          <a:p>
            <a:pPr lvl="1"/>
            <a:r>
              <a:rPr lang="en-US" sz="2400" dirty="0"/>
              <a:t>Checked for size, taper, and out-of-round condition.</a:t>
            </a:r>
          </a:p>
          <a:p>
            <a:r>
              <a:rPr lang="en-US" sz="2400" dirty="0"/>
              <a:t>Crankshaft Grinding</a:t>
            </a:r>
          </a:p>
          <a:p>
            <a:pPr lvl="1"/>
            <a:r>
              <a:rPr lang="en-US" sz="2400" dirty="0"/>
              <a:t>Grind the journal to an undersize with a smooth surface finish.</a:t>
            </a:r>
          </a:p>
        </p:txBody>
      </p:sp>
    </p:spTree>
    <p:extLst>
      <p:ext uri="{BB962C8B-B14F-4D97-AF65-F5344CB8AC3E}">
        <p14:creationId xmlns:p14="http://schemas.microsoft.com/office/powerpoint/2010/main" val="4238232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Measure Crankshaft, Taper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meas_crnkshft_taper">
            <a:hlinkClick r:id="" action="ppaction://media"/>
            <a:extLst>
              <a:ext uri="{FF2B5EF4-FFF2-40B4-BE49-F238E27FC236}">
                <a16:creationId xmlns:a16="http://schemas.microsoft.com/office/drawing/2014/main" id="{3E9A5A76-DDAD-21C6-B99E-6307B7C4750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230037"/>
            <a:ext cx="8915400" cy="5014913"/>
          </a:xfrm>
          <a:prstGeom prst="rect">
            <a:avLst/>
          </a:prstGeom>
        </p:spPr>
      </p:pic>
    </p:spTree>
    <p:extLst>
      <p:ext uri="{BB962C8B-B14F-4D97-AF65-F5344CB8AC3E}">
        <p14:creationId xmlns:p14="http://schemas.microsoft.com/office/powerpoint/2010/main" val="120225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7119"/>
            <a:ext cx="8229600" cy="646331"/>
          </a:xfrm>
        </p:spPr>
        <p:txBody>
          <a:bodyPr>
            <a:spAutoFit/>
          </a:bodyPr>
          <a:lstStyle/>
          <a:p>
            <a:r>
              <a:rPr lang="en-US" dirty="0"/>
              <a:t>Crankshaft Service </a:t>
            </a:r>
            <a:r>
              <a:rPr lang="en-US" sz="2800" dirty="0"/>
              <a:t>(2 of 3)</a:t>
            </a:r>
          </a:p>
        </p:txBody>
      </p:sp>
      <p:sp>
        <p:nvSpPr>
          <p:cNvPr id="4" name="Content Placeholder 3"/>
          <p:cNvSpPr>
            <a:spLocks noGrp="1"/>
          </p:cNvSpPr>
          <p:nvPr>
            <p:ph idx="1"/>
          </p:nvPr>
        </p:nvSpPr>
        <p:spPr>
          <a:xfrm>
            <a:off x="457200" y="1143000"/>
            <a:ext cx="8229600" cy="3048000"/>
          </a:xfrm>
        </p:spPr>
        <p:txBody>
          <a:bodyPr>
            <a:spAutoFit/>
          </a:bodyPr>
          <a:lstStyle/>
          <a:p>
            <a:r>
              <a:rPr lang="en-US" sz="2400" dirty="0"/>
              <a:t>Crankshaft Polishing</a:t>
            </a:r>
          </a:p>
          <a:p>
            <a:pPr lvl="1"/>
            <a:r>
              <a:rPr lang="en-US" sz="2400" dirty="0"/>
              <a:t>The journal is polished after grinding, using a 320-grit polishing cloth and oil to remove the fine metal “fuzz” remaining on the journal.</a:t>
            </a:r>
          </a:p>
          <a:p>
            <a:r>
              <a:rPr lang="en-US" sz="2400" dirty="0"/>
              <a:t>Welding a Crankshaft</a:t>
            </a:r>
          </a:p>
          <a:p>
            <a:pPr lvl="1"/>
            <a:r>
              <a:rPr lang="en-US" sz="2400" dirty="0"/>
              <a:t>Salvage a crankshaft by building up a bearing journal and then grinding it to the original journal size.</a:t>
            </a:r>
          </a:p>
        </p:txBody>
      </p:sp>
    </p:spTree>
    <p:extLst>
      <p:ext uri="{BB962C8B-B14F-4D97-AF65-F5344CB8AC3E}">
        <p14:creationId xmlns:p14="http://schemas.microsoft.com/office/powerpoint/2010/main" val="29578461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7119"/>
            <a:ext cx="8229600" cy="646331"/>
          </a:xfrm>
        </p:spPr>
        <p:txBody>
          <a:bodyPr>
            <a:spAutoFit/>
          </a:bodyPr>
          <a:lstStyle/>
          <a:p>
            <a:r>
              <a:rPr lang="en-US" dirty="0"/>
              <a:t>Crankshaft Service </a:t>
            </a:r>
            <a:r>
              <a:rPr lang="en-US" sz="2800" dirty="0"/>
              <a:t>(3 of 3)</a:t>
            </a:r>
          </a:p>
        </p:txBody>
      </p:sp>
      <p:sp>
        <p:nvSpPr>
          <p:cNvPr id="4" name="Content Placeholder 3"/>
          <p:cNvSpPr>
            <a:spLocks noGrp="1"/>
          </p:cNvSpPr>
          <p:nvPr>
            <p:ph idx="1"/>
          </p:nvPr>
        </p:nvSpPr>
        <p:spPr>
          <a:xfrm>
            <a:off x="457200" y="1143000"/>
            <a:ext cx="8229600" cy="3048000"/>
          </a:xfrm>
        </p:spPr>
        <p:txBody>
          <a:bodyPr>
            <a:spAutoFit/>
          </a:bodyPr>
          <a:lstStyle/>
          <a:p>
            <a:r>
              <a:rPr lang="en-US" sz="2400" dirty="0"/>
              <a:t>Stress Relieving the Crankshaft</a:t>
            </a:r>
          </a:p>
          <a:p>
            <a:pPr lvl="1"/>
            <a:r>
              <a:rPr lang="en-US" sz="2400" dirty="0"/>
              <a:t>Stress relief is achieved by shot peening the fillet area of the journals with #320 steel shot.</a:t>
            </a:r>
          </a:p>
          <a:p>
            <a:r>
              <a:rPr lang="en-US" sz="2400" dirty="0"/>
              <a:t>Storing Crankshafts</a:t>
            </a:r>
          </a:p>
          <a:p>
            <a:pPr lvl="1"/>
            <a:r>
              <a:rPr lang="en-US" sz="2400" dirty="0"/>
              <a:t>All crankshafts should be coated with oil to keep them from rusting, and stored vertically until time for engine assembly.</a:t>
            </a:r>
          </a:p>
        </p:txBody>
      </p:sp>
    </p:spTree>
    <p:extLst>
      <p:ext uri="{BB962C8B-B14F-4D97-AF65-F5344CB8AC3E}">
        <p14:creationId xmlns:p14="http://schemas.microsoft.com/office/powerpoint/2010/main" val="22290122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32.23 Scored Rod Journal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29000" y="1011865"/>
            <a:ext cx="5172361" cy="456070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032301"/>
            <a:ext cx="2667000" cy="1200329"/>
          </a:xfrm>
        </p:spPr>
        <p:txBody>
          <a:bodyPr/>
          <a:lstStyle/>
          <a:p>
            <a:r>
              <a:rPr lang="en-US" sz="2400" dirty="0"/>
              <a:t>Scored connecting rod bearing journal</a:t>
            </a:r>
          </a:p>
        </p:txBody>
      </p:sp>
    </p:spTree>
    <p:extLst>
      <p:ext uri="{BB962C8B-B14F-4D97-AF65-F5344CB8AC3E}">
        <p14:creationId xmlns:p14="http://schemas.microsoft.com/office/powerpoint/2010/main" val="30457235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32.24 Measuring Journal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00400" y="1066800"/>
            <a:ext cx="5322887" cy="412926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401784" cy="2677656"/>
          </a:xfrm>
        </p:spPr>
        <p:txBody>
          <a:bodyPr/>
          <a:lstStyle/>
          <a:p>
            <a:r>
              <a:rPr lang="en-US" sz="2400" dirty="0"/>
              <a:t>All crankshaft journals should be measured for diameter, as well as taper and out-of-round</a:t>
            </a:r>
          </a:p>
        </p:txBody>
      </p:sp>
    </p:spTree>
    <p:extLst>
      <p:ext uri="{BB962C8B-B14F-4D97-AF65-F5344CB8AC3E}">
        <p14:creationId xmlns:p14="http://schemas.microsoft.com/office/powerpoint/2010/main" val="3569647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552450"/>
          </a:xfrm>
        </p:spPr>
        <p:txBody>
          <a:bodyPr>
            <a:noAutofit/>
          </a:bodyPr>
          <a:lstStyle/>
          <a:p>
            <a:r>
              <a:rPr lang="en-US" dirty="0"/>
              <a:t>Crankshaft </a:t>
            </a:r>
            <a:r>
              <a:rPr lang="en-US" sz="2800" dirty="0"/>
              <a:t>(2 of 2)</a:t>
            </a:r>
          </a:p>
        </p:txBody>
      </p:sp>
      <p:sp>
        <p:nvSpPr>
          <p:cNvPr id="4" name="Content Placeholder 3"/>
          <p:cNvSpPr>
            <a:spLocks noGrp="1"/>
          </p:cNvSpPr>
          <p:nvPr>
            <p:ph idx="1"/>
          </p:nvPr>
        </p:nvSpPr>
        <p:spPr>
          <a:xfrm>
            <a:off x="457200" y="914400"/>
            <a:ext cx="8229600" cy="3124200"/>
          </a:xfrm>
        </p:spPr>
        <p:txBody>
          <a:bodyPr>
            <a:noAutofit/>
          </a:bodyPr>
          <a:lstStyle/>
          <a:p>
            <a:r>
              <a:rPr lang="en-US" sz="2400" dirty="0"/>
              <a:t>Surface Finish</a:t>
            </a:r>
          </a:p>
          <a:p>
            <a:pPr lvl="1"/>
            <a:r>
              <a:rPr lang="en-US" sz="2400" dirty="0"/>
              <a:t>Surface finish is measured in micro-inches; and the smaller the number, the smoother the surface.</a:t>
            </a:r>
          </a:p>
          <a:p>
            <a:r>
              <a:rPr lang="en-US" sz="2400" dirty="0"/>
              <a:t>Journal Hardness</a:t>
            </a:r>
          </a:p>
          <a:p>
            <a:pPr lvl="1"/>
            <a:r>
              <a:rPr lang="en-US" sz="2400" dirty="0"/>
              <a:t>Case Hardening</a:t>
            </a:r>
          </a:p>
          <a:p>
            <a:pPr lvl="1"/>
            <a:r>
              <a:rPr lang="en-US" sz="2400" dirty="0"/>
              <a:t>Nitriding</a:t>
            </a:r>
          </a:p>
          <a:p>
            <a:pPr lvl="1"/>
            <a:r>
              <a:rPr lang="en-US" sz="2400" dirty="0"/>
              <a:t>Tuftriding</a:t>
            </a:r>
          </a:p>
        </p:txBody>
      </p:sp>
    </p:spTree>
    <p:extLst>
      <p:ext uri="{BB962C8B-B14F-4D97-AF65-F5344CB8AC3E}">
        <p14:creationId xmlns:p14="http://schemas.microsoft.com/office/powerpoint/2010/main" val="20916680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32.25 Taper and Out of Round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72000" y="985284"/>
            <a:ext cx="4039062" cy="510197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023569"/>
            <a:ext cx="3276600" cy="1200329"/>
          </a:xfrm>
        </p:spPr>
        <p:txBody>
          <a:bodyPr/>
          <a:lstStyle/>
          <a:p>
            <a:r>
              <a:rPr lang="en-US" sz="2400" dirty="0"/>
              <a:t>Check each journal for taper and out-of-round</a:t>
            </a:r>
          </a:p>
        </p:txBody>
      </p:sp>
    </p:spTree>
    <p:extLst>
      <p:ext uri="{BB962C8B-B14F-4D97-AF65-F5344CB8AC3E}">
        <p14:creationId xmlns:p14="http://schemas.microsoft.com/office/powerpoint/2010/main" val="31232129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32.26 Mount Vertically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67200" y="990600"/>
            <a:ext cx="4484687" cy="340676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6693" y="990600"/>
            <a:ext cx="3525734" cy="4524315"/>
          </a:xfrm>
        </p:spPr>
        <p:txBody>
          <a:bodyPr/>
          <a:lstStyle/>
          <a:p>
            <a:r>
              <a:rPr lang="en-US" sz="2400" dirty="0"/>
              <a:t>Crankshafts should be stored vertically to prevent possible damage or warpage. This clever bench mounted tray for crankshafts not only provides a safe place to store crankshafts but is also out of the way and cannot be accidentally tipped.</a:t>
            </a:r>
          </a:p>
        </p:txBody>
      </p:sp>
    </p:spTree>
    <p:extLst>
      <p:ext uri="{BB962C8B-B14F-4D97-AF65-F5344CB8AC3E}">
        <p14:creationId xmlns:p14="http://schemas.microsoft.com/office/powerpoint/2010/main" val="1360898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0919"/>
            <a:ext cx="8229600" cy="646331"/>
          </a:xfrm>
        </p:spPr>
        <p:txBody>
          <a:bodyPr>
            <a:spAutoFit/>
          </a:bodyPr>
          <a:lstStyle/>
          <a:p>
            <a:r>
              <a:rPr lang="en-US" dirty="0"/>
              <a:t>Engine Bearings </a:t>
            </a:r>
            <a:r>
              <a:rPr lang="en-US" sz="2800" dirty="0"/>
              <a:t>(1 of 4)</a:t>
            </a:r>
          </a:p>
        </p:txBody>
      </p:sp>
      <p:sp>
        <p:nvSpPr>
          <p:cNvPr id="4" name="Content Placeholder 3"/>
          <p:cNvSpPr>
            <a:spLocks noGrp="1"/>
          </p:cNvSpPr>
          <p:nvPr>
            <p:ph idx="1"/>
          </p:nvPr>
        </p:nvSpPr>
        <p:spPr>
          <a:xfrm>
            <a:off x="457200" y="1066800"/>
            <a:ext cx="8229600" cy="4648200"/>
          </a:xfrm>
        </p:spPr>
        <p:txBody>
          <a:bodyPr>
            <a:spAutoFit/>
          </a:bodyPr>
          <a:lstStyle/>
          <a:p>
            <a:r>
              <a:rPr lang="en-US" sz="2400" dirty="0"/>
              <a:t>Introduction</a:t>
            </a:r>
          </a:p>
          <a:p>
            <a:pPr lvl="1"/>
            <a:r>
              <a:rPr lang="en-US" sz="2400" dirty="0"/>
              <a:t>Engine bearings are the main supports for the major moving parts of any engine.</a:t>
            </a:r>
          </a:p>
          <a:p>
            <a:r>
              <a:rPr lang="en-US" sz="2400" dirty="0"/>
              <a:t>Types of Bearings</a:t>
            </a:r>
          </a:p>
          <a:p>
            <a:pPr lvl="1"/>
            <a:r>
              <a:rPr lang="en-US" sz="2400" dirty="0"/>
              <a:t>Plain Bearings</a:t>
            </a:r>
          </a:p>
          <a:p>
            <a:pPr lvl="1"/>
            <a:r>
              <a:rPr lang="en-US" sz="2400" dirty="0"/>
              <a:t>Sleeve Bearings</a:t>
            </a:r>
          </a:p>
          <a:p>
            <a:r>
              <a:rPr lang="en-US" sz="2400" dirty="0"/>
              <a:t>Bearing Materials</a:t>
            </a:r>
          </a:p>
          <a:p>
            <a:pPr lvl="1"/>
            <a:r>
              <a:rPr lang="en-US" sz="2400" dirty="0"/>
              <a:t>Babbitt</a:t>
            </a:r>
          </a:p>
          <a:p>
            <a:pPr lvl="1"/>
            <a:r>
              <a:rPr lang="en-US" sz="2400" dirty="0"/>
              <a:t>Cooper-lead Alloy</a:t>
            </a:r>
          </a:p>
          <a:p>
            <a:pPr lvl="1"/>
            <a:r>
              <a:rPr lang="en-US" sz="2400" dirty="0"/>
              <a:t>Aluminum</a:t>
            </a:r>
          </a:p>
        </p:txBody>
      </p:sp>
    </p:spTree>
    <p:extLst>
      <p:ext uri="{BB962C8B-B14F-4D97-AF65-F5344CB8AC3E}">
        <p14:creationId xmlns:p14="http://schemas.microsoft.com/office/powerpoint/2010/main" val="6481841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561975"/>
          </a:xfrm>
        </p:spPr>
        <p:txBody>
          <a:bodyPr>
            <a:noAutofit/>
          </a:bodyPr>
          <a:lstStyle/>
          <a:p>
            <a:r>
              <a:rPr lang="en-US" dirty="0"/>
              <a:t>Engine Bearings </a:t>
            </a:r>
            <a:r>
              <a:rPr lang="en-US" sz="2800" dirty="0"/>
              <a:t>(2 of 4)</a:t>
            </a:r>
          </a:p>
        </p:txBody>
      </p:sp>
      <p:sp>
        <p:nvSpPr>
          <p:cNvPr id="4" name="Content Placeholder 3"/>
          <p:cNvSpPr>
            <a:spLocks noGrp="1"/>
          </p:cNvSpPr>
          <p:nvPr>
            <p:ph idx="1"/>
          </p:nvPr>
        </p:nvSpPr>
        <p:spPr>
          <a:xfrm>
            <a:off x="457200" y="914400"/>
            <a:ext cx="8229600" cy="2971800"/>
          </a:xfrm>
        </p:spPr>
        <p:txBody>
          <a:bodyPr>
            <a:noAutofit/>
          </a:bodyPr>
          <a:lstStyle/>
          <a:p>
            <a:r>
              <a:rPr lang="en-US" sz="2400" dirty="0"/>
              <a:t>Bearing Sizes</a:t>
            </a:r>
          </a:p>
          <a:p>
            <a:pPr lvl="1"/>
            <a:r>
              <a:rPr lang="en-US" sz="2400" dirty="0"/>
              <a:t>Bearings are usually available in standard (std.) size, and in measurements 0.010, 0.020, and 0.030 inch undersize.</a:t>
            </a:r>
          </a:p>
          <a:p>
            <a:r>
              <a:rPr lang="en-US" sz="2400" dirty="0"/>
              <a:t>Bearing Loads</a:t>
            </a:r>
          </a:p>
          <a:p>
            <a:pPr lvl="1"/>
            <a:r>
              <a:rPr lang="en-US" sz="2400" dirty="0"/>
              <a:t>The forces on the engine bearings vary with engine speed and load.</a:t>
            </a:r>
          </a:p>
        </p:txBody>
      </p:sp>
    </p:spTree>
    <p:extLst>
      <p:ext uri="{BB962C8B-B14F-4D97-AF65-F5344CB8AC3E}">
        <p14:creationId xmlns:p14="http://schemas.microsoft.com/office/powerpoint/2010/main" val="6728667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7119"/>
            <a:ext cx="8229600" cy="646331"/>
          </a:xfrm>
        </p:spPr>
        <p:txBody>
          <a:bodyPr>
            <a:spAutoFit/>
          </a:bodyPr>
          <a:lstStyle/>
          <a:p>
            <a:r>
              <a:rPr lang="en-US" dirty="0"/>
              <a:t>Engine Bearings </a:t>
            </a:r>
            <a:r>
              <a:rPr lang="en-US" sz="2800" dirty="0"/>
              <a:t>(3 of 4)</a:t>
            </a:r>
          </a:p>
        </p:txBody>
      </p:sp>
      <p:sp>
        <p:nvSpPr>
          <p:cNvPr id="4" name="Content Placeholder 3"/>
          <p:cNvSpPr>
            <a:spLocks noGrp="1"/>
          </p:cNvSpPr>
          <p:nvPr>
            <p:ph idx="1"/>
          </p:nvPr>
        </p:nvSpPr>
        <p:spPr>
          <a:xfrm>
            <a:off x="457200" y="1143000"/>
            <a:ext cx="8229600" cy="2743200"/>
          </a:xfrm>
        </p:spPr>
        <p:txBody>
          <a:bodyPr>
            <a:spAutoFit/>
          </a:bodyPr>
          <a:lstStyle/>
          <a:p>
            <a:r>
              <a:rPr lang="en-US" sz="2400" dirty="0"/>
              <a:t>Bearing Fatigue</a:t>
            </a:r>
          </a:p>
          <a:p>
            <a:pPr lvl="1"/>
            <a:r>
              <a:rPr lang="en-US" sz="2400" dirty="0"/>
              <a:t>Bearing metals, like other metals, tend to fatigue and break after being flexed or bent a number of times.</a:t>
            </a:r>
          </a:p>
          <a:p>
            <a:r>
              <a:rPr lang="en-US" sz="2400" dirty="0"/>
              <a:t>Bearing Conformability</a:t>
            </a:r>
          </a:p>
          <a:p>
            <a:pPr lvl="1"/>
            <a:r>
              <a:rPr lang="en-US" sz="2400" dirty="0"/>
              <a:t>The ability of bearing materials to creep or flow slightly to match shaft variations is called conformability.</a:t>
            </a:r>
          </a:p>
        </p:txBody>
      </p:sp>
    </p:spTree>
    <p:extLst>
      <p:ext uri="{BB962C8B-B14F-4D97-AF65-F5344CB8AC3E}">
        <p14:creationId xmlns:p14="http://schemas.microsoft.com/office/powerpoint/2010/main" val="13501976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7119"/>
            <a:ext cx="8229600" cy="646331"/>
          </a:xfrm>
        </p:spPr>
        <p:txBody>
          <a:bodyPr>
            <a:spAutoFit/>
          </a:bodyPr>
          <a:lstStyle/>
          <a:p>
            <a:r>
              <a:rPr lang="en-US" dirty="0"/>
              <a:t>Engine Bearings </a:t>
            </a:r>
            <a:r>
              <a:rPr lang="en-US" sz="2800" dirty="0"/>
              <a:t>(4 of 4)</a:t>
            </a:r>
          </a:p>
        </p:txBody>
      </p:sp>
      <p:sp>
        <p:nvSpPr>
          <p:cNvPr id="4" name="Content Placeholder 3"/>
          <p:cNvSpPr>
            <a:spLocks noGrp="1"/>
          </p:cNvSpPr>
          <p:nvPr>
            <p:ph idx="1"/>
          </p:nvPr>
        </p:nvSpPr>
        <p:spPr>
          <a:xfrm>
            <a:off x="457200" y="1143000"/>
            <a:ext cx="8229600" cy="3429000"/>
          </a:xfrm>
        </p:spPr>
        <p:txBody>
          <a:bodyPr>
            <a:spAutoFit/>
          </a:bodyPr>
          <a:lstStyle/>
          <a:p>
            <a:r>
              <a:rPr lang="en-US" sz="2400" dirty="0"/>
              <a:t>Bearing Embedability</a:t>
            </a:r>
          </a:p>
          <a:p>
            <a:pPr lvl="1"/>
            <a:r>
              <a:rPr lang="en-US" sz="2400" dirty="0"/>
              <a:t>The bearings must be capable of embedding small particles into the bearing surface so that they will not score the shaft.</a:t>
            </a:r>
          </a:p>
          <a:p>
            <a:r>
              <a:rPr lang="en-US" sz="2400" dirty="0"/>
              <a:t>Bearing Damage Resistance</a:t>
            </a:r>
          </a:p>
          <a:p>
            <a:pPr lvl="1"/>
            <a:r>
              <a:rPr lang="en-US" sz="2400" dirty="0"/>
              <a:t>Bearings have a characteristic called score resistance. It prevents the bearing materials from seizing to the shaft during oil film breakdown.</a:t>
            </a:r>
          </a:p>
        </p:txBody>
      </p:sp>
    </p:spTree>
    <p:extLst>
      <p:ext uri="{BB962C8B-B14F-4D97-AF65-F5344CB8AC3E}">
        <p14:creationId xmlns:p14="http://schemas.microsoft.com/office/powerpoint/2010/main" val="21018987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32.27 Bearing Halves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62400" y="1003005"/>
            <a:ext cx="4549803" cy="433529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003005"/>
            <a:ext cx="3163784" cy="1200329"/>
          </a:xfrm>
        </p:spPr>
        <p:txBody>
          <a:bodyPr/>
          <a:lstStyle/>
          <a:p>
            <a:r>
              <a:rPr lang="en-US" sz="2400" dirty="0"/>
              <a:t>The two halves of a plain bearing meet at the parting faces</a:t>
            </a:r>
          </a:p>
        </p:txBody>
      </p:sp>
    </p:spTree>
    <p:extLst>
      <p:ext uri="{BB962C8B-B14F-4D97-AF65-F5344CB8AC3E}">
        <p14:creationId xmlns:p14="http://schemas.microsoft.com/office/powerpoint/2010/main" val="22928710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32.28 Wall Thickness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1638300" y="990600"/>
            <a:ext cx="5867400" cy="395972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79440" y="5029200"/>
            <a:ext cx="7585119" cy="1015663"/>
          </a:xfrm>
        </p:spPr>
        <p:txBody>
          <a:bodyPr/>
          <a:lstStyle/>
          <a:p>
            <a:r>
              <a:rPr lang="en-US" sz="2000" dirty="0"/>
              <a:t>Bearing wall thickness is not the same from the center to the parting line. This is called eccentricity and is used to help create an oil wedge between the journal and the bearing.</a:t>
            </a:r>
          </a:p>
        </p:txBody>
      </p:sp>
    </p:spTree>
    <p:extLst>
      <p:ext uri="{BB962C8B-B14F-4D97-AF65-F5344CB8AC3E}">
        <p14:creationId xmlns:p14="http://schemas.microsoft.com/office/powerpoint/2010/main" val="21149807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32.29 Tri-Level Thickness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19600" y="990600"/>
            <a:ext cx="3781984" cy="508680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352800" cy="1938992"/>
          </a:xfrm>
        </p:spPr>
        <p:txBody>
          <a:bodyPr/>
          <a:lstStyle/>
          <a:p>
            <a:r>
              <a:rPr lang="en-US" sz="2400" dirty="0"/>
              <a:t>Typical 2 and 3 layer engine bearing inserts showing the relative thickness of the various materials</a:t>
            </a:r>
          </a:p>
        </p:txBody>
      </p:sp>
    </p:spTree>
    <p:extLst>
      <p:ext uri="{BB962C8B-B14F-4D97-AF65-F5344CB8AC3E}">
        <p14:creationId xmlns:p14="http://schemas.microsoft.com/office/powerpoint/2010/main" val="32501155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32.30 Bearing Shells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86200" y="1022886"/>
            <a:ext cx="4743329" cy="438900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1671"/>
            <a:ext cx="3087584" cy="3785652"/>
          </a:xfrm>
        </p:spPr>
        <p:txBody>
          <a:bodyPr/>
          <a:lstStyle/>
          <a:p>
            <a:r>
              <a:rPr lang="en-US" sz="2400" dirty="0"/>
              <a:t>Typical bearing shell types found in modern engines: (a) half-shell thrust bearing, (b) upper main bearing insert, (c) lower main bearing insert, (d) full round-type camshaft bearing</a:t>
            </a:r>
          </a:p>
        </p:txBody>
      </p:sp>
    </p:spTree>
    <p:extLst>
      <p:ext uri="{BB962C8B-B14F-4D97-AF65-F5344CB8AC3E}">
        <p14:creationId xmlns:p14="http://schemas.microsoft.com/office/powerpoint/2010/main" val="502374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32.1 Crankshaft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41432" y="1068232"/>
            <a:ext cx="7447435" cy="33528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38200" y="4648200"/>
            <a:ext cx="7467600" cy="1200329"/>
          </a:xfrm>
        </p:spPr>
        <p:txBody>
          <a:bodyPr/>
          <a:lstStyle/>
          <a:p>
            <a:r>
              <a:rPr lang="en-US" sz="2400" dirty="0"/>
              <a:t>Typical crankshaft with main journals that are supported by main bearings in the block. Rod journals are offset from the crankshaft centerline</a:t>
            </a:r>
          </a:p>
        </p:txBody>
      </p:sp>
    </p:spTree>
    <p:extLst>
      <p:ext uri="{BB962C8B-B14F-4D97-AF65-F5344CB8AC3E}">
        <p14:creationId xmlns:p14="http://schemas.microsoft.com/office/powerpoint/2010/main" val="6772123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32.31 Undersize Bearings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95800" y="1002751"/>
            <a:ext cx="4101000" cy="37544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48025" y="1002751"/>
            <a:ext cx="3525734" cy="3416320"/>
          </a:xfrm>
        </p:spPr>
        <p:txBody>
          <a:bodyPr/>
          <a:lstStyle/>
          <a:p>
            <a:r>
              <a:rPr lang="en-US" sz="2400" dirty="0"/>
              <a:t>Bearings are often marked with an undersize dimension. This bearing is used on a crankshaft with a ground journal that is 0.020 inch (0.76 mm) smaller in diameter than the stock size</a:t>
            </a:r>
          </a:p>
        </p:txBody>
      </p:sp>
    </p:spTree>
    <p:extLst>
      <p:ext uri="{BB962C8B-B14F-4D97-AF65-F5344CB8AC3E}">
        <p14:creationId xmlns:p14="http://schemas.microsoft.com/office/powerpoint/2010/main" val="40617054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32.32 Work Hardened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81400" y="1052372"/>
            <a:ext cx="5019651" cy="486140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590800" cy="2308324"/>
          </a:xfrm>
        </p:spPr>
        <p:txBody>
          <a:bodyPr/>
          <a:lstStyle/>
          <a:p>
            <a:r>
              <a:rPr lang="en-US" sz="2400" dirty="0"/>
              <a:t>Work hardened bearing material becomes brittle and cracks, leading to bearing failure</a:t>
            </a:r>
          </a:p>
        </p:txBody>
      </p:sp>
    </p:spTree>
    <p:extLst>
      <p:ext uri="{BB962C8B-B14F-4D97-AF65-F5344CB8AC3E}">
        <p14:creationId xmlns:p14="http://schemas.microsoft.com/office/powerpoint/2010/main" val="23931546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32.33 Embedded Material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409700" y="990600"/>
            <a:ext cx="6324600" cy="41996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23900" y="5257800"/>
            <a:ext cx="7696200" cy="830997"/>
          </a:xfrm>
        </p:spPr>
        <p:txBody>
          <a:bodyPr/>
          <a:lstStyle/>
          <a:p>
            <a:r>
              <a:rPr lang="en-US" sz="2400" dirty="0"/>
              <a:t>Bearing material covers foreign material (such as dirt) as it embeds into the bearing</a:t>
            </a:r>
          </a:p>
        </p:txBody>
      </p:sp>
    </p:spTree>
    <p:extLst>
      <p:ext uri="{BB962C8B-B14F-4D97-AF65-F5344CB8AC3E}">
        <p14:creationId xmlns:p14="http://schemas.microsoft.com/office/powerpoint/2010/main" val="30966990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0919"/>
            <a:ext cx="8229600" cy="646331"/>
          </a:xfrm>
        </p:spPr>
        <p:txBody>
          <a:bodyPr>
            <a:spAutoFit/>
          </a:bodyPr>
          <a:lstStyle/>
          <a:p>
            <a:r>
              <a:rPr lang="en-US" dirty="0"/>
              <a:t>Bearing Clearance </a:t>
            </a:r>
            <a:r>
              <a:rPr lang="en-US" sz="2800" dirty="0"/>
              <a:t>(1 of 2)</a:t>
            </a:r>
          </a:p>
        </p:txBody>
      </p:sp>
      <p:sp>
        <p:nvSpPr>
          <p:cNvPr id="4" name="Content Placeholder 3"/>
          <p:cNvSpPr>
            <a:spLocks noGrp="1"/>
          </p:cNvSpPr>
          <p:nvPr>
            <p:ph idx="1"/>
          </p:nvPr>
        </p:nvSpPr>
        <p:spPr>
          <a:xfrm>
            <a:off x="457200" y="1066800"/>
            <a:ext cx="8229600" cy="3200400"/>
          </a:xfrm>
        </p:spPr>
        <p:txBody>
          <a:bodyPr>
            <a:spAutoFit/>
          </a:bodyPr>
          <a:lstStyle/>
          <a:p>
            <a:r>
              <a:rPr lang="en-US" sz="2400" dirty="0"/>
              <a:t>Importance</a:t>
            </a:r>
          </a:p>
          <a:p>
            <a:pPr lvl="1"/>
            <a:r>
              <a:rPr lang="en-US" sz="2400" dirty="0"/>
              <a:t>Doubling the journal clearance will allow more than four times more oil to flow from the edges of the bearing.</a:t>
            </a:r>
          </a:p>
          <a:p>
            <a:r>
              <a:rPr lang="en-US" sz="2400" dirty="0"/>
              <a:t>Checking Bearing Clearance</a:t>
            </a:r>
          </a:p>
          <a:p>
            <a:pPr lvl="1"/>
            <a:r>
              <a:rPr lang="en-US" sz="2400" dirty="0"/>
              <a:t>Plastigauge®</a:t>
            </a:r>
          </a:p>
          <a:p>
            <a:pPr lvl="1"/>
            <a:r>
              <a:rPr lang="en-US" sz="2400" dirty="0"/>
              <a:t>Measure journal and inside of bearing, then subtract. The difference is the clearance.</a:t>
            </a:r>
          </a:p>
        </p:txBody>
      </p:sp>
    </p:spTree>
    <p:extLst>
      <p:ext uri="{BB962C8B-B14F-4D97-AF65-F5344CB8AC3E}">
        <p14:creationId xmlns:p14="http://schemas.microsoft.com/office/powerpoint/2010/main" val="41676544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5938"/>
            <a:ext cx="8229600" cy="646331"/>
          </a:xfrm>
        </p:spPr>
        <p:txBody>
          <a:bodyPr>
            <a:spAutoFit/>
          </a:bodyPr>
          <a:lstStyle/>
          <a:p>
            <a:r>
              <a:rPr lang="en-US" dirty="0"/>
              <a:t>Bearing Clearance </a:t>
            </a:r>
            <a:r>
              <a:rPr lang="en-US" sz="2800" dirty="0"/>
              <a:t>(2 of 2)</a:t>
            </a:r>
          </a:p>
        </p:txBody>
      </p:sp>
      <p:sp>
        <p:nvSpPr>
          <p:cNvPr id="4" name="Content Placeholder 3"/>
          <p:cNvSpPr>
            <a:spLocks noGrp="1"/>
          </p:cNvSpPr>
          <p:nvPr>
            <p:ph idx="1"/>
          </p:nvPr>
        </p:nvSpPr>
        <p:spPr>
          <a:xfrm>
            <a:off x="457200" y="1101819"/>
            <a:ext cx="8229600" cy="3470181"/>
          </a:xfrm>
        </p:spPr>
        <p:txBody>
          <a:bodyPr>
            <a:spAutoFit/>
          </a:bodyPr>
          <a:lstStyle/>
          <a:p>
            <a:r>
              <a:rPr lang="en-US" sz="2400" dirty="0"/>
              <a:t>Bearing Spread and Crush</a:t>
            </a:r>
          </a:p>
          <a:p>
            <a:pPr lvl="1"/>
            <a:r>
              <a:rPr lang="en-US" sz="2400" dirty="0"/>
              <a:t>Spread holds the bearing shell in the housing while the engine is being assembled.</a:t>
            </a:r>
          </a:p>
          <a:p>
            <a:pPr lvl="1"/>
            <a:r>
              <a:rPr lang="en-US" sz="2400" dirty="0"/>
              <a:t>Crush is when the bearing cap is tightened, the ends of the two bearing shells touch and are forced together.</a:t>
            </a:r>
          </a:p>
          <a:p>
            <a:r>
              <a:rPr lang="en-US" sz="2400" dirty="0"/>
              <a:t>Bearing Tang</a:t>
            </a:r>
          </a:p>
          <a:p>
            <a:pPr lvl="1"/>
            <a:r>
              <a:rPr lang="en-US" sz="2400" dirty="0"/>
              <a:t>A tang or lip helps locate the bearing shell in the housing.</a:t>
            </a:r>
          </a:p>
        </p:txBody>
      </p:sp>
    </p:spTree>
    <p:extLst>
      <p:ext uri="{BB962C8B-B14F-4D97-AF65-F5344CB8AC3E}">
        <p14:creationId xmlns:p14="http://schemas.microsoft.com/office/powerpoint/2010/main" val="17094258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9098" y="228600"/>
            <a:ext cx="8229600" cy="646331"/>
          </a:xfrm>
        </p:spPr>
        <p:txBody>
          <a:bodyPr>
            <a:spAutoFit/>
          </a:bodyPr>
          <a:lstStyle/>
          <a:p>
            <a:r>
              <a:rPr lang="en-US" dirty="0">
                <a:latin typeface="Arial (Headings)"/>
              </a:rPr>
              <a:t>Figure 32.34 Bearing Spread/Crush</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7480" y="990600"/>
            <a:ext cx="3749040" cy="5051339"/>
          </a:xfrm>
          <a:prstGeom prst="rect">
            <a:avLst/>
          </a:prstGeom>
        </p:spPr>
      </p:pic>
    </p:spTree>
    <p:extLst>
      <p:ext uri="{BB962C8B-B14F-4D97-AF65-F5344CB8AC3E}">
        <p14:creationId xmlns:p14="http://schemas.microsoft.com/office/powerpoint/2010/main" val="26190808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32.35 Parting Line Faces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876800" y="990600"/>
            <a:ext cx="3564015" cy="505011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3525734" cy="1200329"/>
          </a:xfrm>
        </p:spPr>
        <p:txBody>
          <a:bodyPr/>
          <a:lstStyle/>
          <a:p>
            <a:r>
              <a:rPr lang="en-US" sz="2400" dirty="0"/>
              <a:t>Bearings are thinner at the parting line faces to provide crush relief</a:t>
            </a:r>
          </a:p>
        </p:txBody>
      </p:sp>
    </p:spTree>
    <p:extLst>
      <p:ext uri="{BB962C8B-B14F-4D97-AF65-F5344CB8AC3E}">
        <p14:creationId xmlns:p14="http://schemas.microsoft.com/office/powerpoint/2010/main" val="35556735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32.36 Spun Bearing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38600" y="1002751"/>
            <a:ext cx="4474147" cy="492990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22416" y="990600"/>
            <a:ext cx="3316184" cy="1569660"/>
          </a:xfrm>
        </p:spPr>
        <p:txBody>
          <a:bodyPr/>
          <a:lstStyle/>
          <a:p>
            <a:r>
              <a:rPr lang="en-US" sz="2400" dirty="0"/>
              <a:t>Spun bearing. The lower cap bearing has rotated under the upper rod bearing</a:t>
            </a:r>
          </a:p>
        </p:txBody>
      </p:sp>
    </p:spTree>
    <p:extLst>
      <p:ext uri="{BB962C8B-B14F-4D97-AF65-F5344CB8AC3E}">
        <p14:creationId xmlns:p14="http://schemas.microsoft.com/office/powerpoint/2010/main" val="17983083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32.37 Bearing Tangs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990600"/>
            <a:ext cx="5039833" cy="434622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2971800" cy="1200329"/>
          </a:xfrm>
        </p:spPr>
        <p:txBody>
          <a:bodyPr/>
          <a:lstStyle/>
          <a:p>
            <a:r>
              <a:rPr lang="en-US" sz="2400" dirty="0"/>
              <a:t>The tang (lug) and slot help index the bearing in the bore</a:t>
            </a:r>
          </a:p>
        </p:txBody>
      </p:sp>
    </p:spTree>
    <p:extLst>
      <p:ext uri="{BB962C8B-B14F-4D97-AF65-F5344CB8AC3E}">
        <p14:creationId xmlns:p14="http://schemas.microsoft.com/office/powerpoint/2010/main" val="41167347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32.38 Oil Groove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05142" y="990600"/>
            <a:ext cx="4460734" cy="41148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74651"/>
            <a:ext cx="3200400" cy="2438400"/>
          </a:xfrm>
        </p:spPr>
        <p:txBody>
          <a:bodyPr/>
          <a:lstStyle/>
          <a:p>
            <a:r>
              <a:rPr lang="en-US" sz="2400" dirty="0"/>
              <a:t>Many bearings are manufactured with a groove down the middle to improve the oil flow around the main journal</a:t>
            </a:r>
          </a:p>
        </p:txBody>
      </p:sp>
    </p:spTree>
    <p:extLst>
      <p:ext uri="{BB962C8B-B14F-4D97-AF65-F5344CB8AC3E}">
        <p14:creationId xmlns:p14="http://schemas.microsoft.com/office/powerpoint/2010/main" val="3077950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32.2 Main Bearings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953000" y="999067"/>
            <a:ext cx="3645104" cy="515550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525734" cy="2308324"/>
          </a:xfrm>
        </p:spPr>
        <p:txBody>
          <a:bodyPr/>
          <a:lstStyle/>
          <a:p>
            <a:r>
              <a:rPr lang="en-US" sz="2400" dirty="0"/>
              <a:t>Crankshaft rotates on main bearings. Longitudinal (end-to-end) movement is controlled by the thrust bearing</a:t>
            </a:r>
          </a:p>
        </p:txBody>
      </p:sp>
    </p:spTree>
    <p:extLst>
      <p:ext uri="{BB962C8B-B14F-4D97-AF65-F5344CB8AC3E}">
        <p14:creationId xmlns:p14="http://schemas.microsoft.com/office/powerpoint/2010/main" val="11344752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71" y="1813215"/>
            <a:ext cx="8089829" cy="4472835"/>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157"/>
            <a:ext cx="8229600" cy="1965372"/>
          </a:xfrm>
        </p:spPr>
        <p:txBody>
          <a:bodyPr/>
          <a:lstStyle/>
          <a:p>
            <a:r>
              <a:rPr lang="en-US" dirty="0"/>
              <a:t>Frequently Asked Question: What Keeps Engine Bearings without a Lug (Tab) from Spinning?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4836" y="2819400"/>
            <a:ext cx="7777163" cy="3978012"/>
          </a:xfrm>
        </p:spPr>
        <p:txBody>
          <a:bodyPr/>
          <a:lstStyle/>
          <a:p>
            <a:r>
              <a:rPr lang="en-US" sz="2400" b="1" dirty="0"/>
              <a:t>What Keeps Engine Bearings without a Lug (Tab) from Spinning?  </a:t>
            </a:r>
            <a:r>
              <a:rPr lang="en-US" sz="2400" dirty="0"/>
              <a:t>bearing will spin out of position of friction between bearing and crankshaft surface is greater than the forces caused by the crush. Because today engines are assembled by robots, the lug (tab) is not used to simplify assembly. When fitting lug less bearings into a housing that used to use a lug-type bearing, the technician has to be sure that the bearing is centered and the oil hole aligned. </a:t>
            </a:r>
          </a:p>
          <a:p>
            <a:endParaRPr lang="en-US" sz="24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04837" y="1979164"/>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4041985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7119"/>
            <a:ext cx="8229600" cy="646331"/>
          </a:xfrm>
        </p:spPr>
        <p:txBody>
          <a:bodyPr>
            <a:spAutoFit/>
          </a:bodyPr>
          <a:lstStyle/>
          <a:p>
            <a:r>
              <a:rPr lang="en-US" dirty="0"/>
              <a:t>Camshaft Bearings</a:t>
            </a:r>
            <a:endParaRPr lang="en-US" sz="2800" dirty="0"/>
          </a:p>
        </p:txBody>
      </p:sp>
      <p:sp>
        <p:nvSpPr>
          <p:cNvPr id="4" name="Content Placeholder 3"/>
          <p:cNvSpPr>
            <a:spLocks noGrp="1"/>
          </p:cNvSpPr>
          <p:nvPr>
            <p:ph idx="1"/>
          </p:nvPr>
        </p:nvSpPr>
        <p:spPr>
          <a:xfrm>
            <a:off x="457200" y="1006549"/>
            <a:ext cx="8229600" cy="4038600"/>
          </a:xfrm>
        </p:spPr>
        <p:txBody>
          <a:bodyPr>
            <a:spAutoFit/>
          </a:bodyPr>
          <a:lstStyle/>
          <a:p>
            <a:r>
              <a:rPr lang="en-US" sz="2400" dirty="0"/>
              <a:t>Types of Camshaft Bearings</a:t>
            </a:r>
          </a:p>
          <a:p>
            <a:pPr lvl="1"/>
            <a:r>
              <a:rPr lang="en-US" sz="2400" dirty="0"/>
              <a:t>Full round bearings</a:t>
            </a:r>
          </a:p>
          <a:p>
            <a:pPr lvl="1"/>
            <a:r>
              <a:rPr lang="en-US" sz="2400" dirty="0"/>
              <a:t>Split-type (half shell) bearings</a:t>
            </a:r>
          </a:p>
          <a:p>
            <a:r>
              <a:rPr lang="en-US" sz="2400" dirty="0"/>
              <a:t>Camshaft Bearing Installation</a:t>
            </a:r>
          </a:p>
          <a:p>
            <a:pPr lvl="1"/>
            <a:r>
              <a:rPr lang="en-US" sz="2400" dirty="0"/>
              <a:t>Each cam bearing is different size.</a:t>
            </a:r>
          </a:p>
          <a:p>
            <a:pPr lvl="1"/>
            <a:r>
              <a:rPr lang="en-US" sz="2400" dirty="0"/>
              <a:t>The cam bearing journal size must be checked.</a:t>
            </a:r>
          </a:p>
          <a:p>
            <a:pPr lvl="1"/>
            <a:r>
              <a:rPr lang="en-US" sz="2400" dirty="0"/>
              <a:t>The location of each new cam bearing can be marked.</a:t>
            </a:r>
          </a:p>
          <a:p>
            <a:pPr lvl="1"/>
            <a:r>
              <a:rPr lang="en-US" sz="2400" dirty="0"/>
              <a:t>Many vehicle manufacturers specify that the cam bearings should be installed “dry”</a:t>
            </a:r>
          </a:p>
        </p:txBody>
      </p:sp>
    </p:spTree>
    <p:extLst>
      <p:ext uri="{BB962C8B-B14F-4D97-AF65-F5344CB8AC3E}">
        <p14:creationId xmlns:p14="http://schemas.microsoft.com/office/powerpoint/2010/main" val="10212962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32.39 Cam-in-Block</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33800" y="1023569"/>
            <a:ext cx="4783292" cy="455212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023569"/>
            <a:ext cx="3087584" cy="1569660"/>
          </a:xfrm>
        </p:spPr>
        <p:txBody>
          <a:bodyPr/>
          <a:lstStyle/>
          <a:p>
            <a:r>
              <a:rPr lang="en-US" sz="2400" dirty="0"/>
              <a:t>Cam-in-block engines support the camshaft with sleeve-type bearings</a:t>
            </a:r>
          </a:p>
        </p:txBody>
      </p:sp>
    </p:spTree>
    <p:extLst>
      <p:ext uri="{BB962C8B-B14F-4D97-AF65-F5344CB8AC3E}">
        <p14:creationId xmlns:p14="http://schemas.microsoft.com/office/powerpoint/2010/main" val="25705136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32.40 Bearings Installation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91000" y="990600"/>
            <a:ext cx="4083059" cy="508231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94414" y="990600"/>
            <a:ext cx="3525734" cy="1938992"/>
          </a:xfrm>
        </p:spPr>
        <p:txBody>
          <a:bodyPr/>
          <a:lstStyle/>
          <a:p>
            <a:r>
              <a:rPr lang="en-US" sz="2400" dirty="0"/>
              <a:t>Camshaft bearings must be installed correctly so that oil passages are not blocked</a:t>
            </a:r>
          </a:p>
        </p:txBody>
      </p:sp>
    </p:spTree>
    <p:extLst>
      <p:ext uri="{BB962C8B-B14F-4D97-AF65-F5344CB8AC3E}">
        <p14:creationId xmlns:p14="http://schemas.microsoft.com/office/powerpoint/2010/main" val="35726507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32.41 Overhead Cam Engines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43400" y="1017181"/>
            <a:ext cx="4063505" cy="509098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017181"/>
            <a:ext cx="3525734" cy="1200329"/>
          </a:xfrm>
        </p:spPr>
        <p:txBody>
          <a:bodyPr/>
          <a:lstStyle/>
          <a:p>
            <a:r>
              <a:rPr lang="en-US" sz="2400" dirty="0"/>
              <a:t>Some overhead camshaft engines use split bearing inserts</a:t>
            </a:r>
          </a:p>
        </p:txBody>
      </p:sp>
    </p:spTree>
    <p:extLst>
      <p:ext uri="{BB962C8B-B14F-4D97-AF65-F5344CB8AC3E}">
        <p14:creationId xmlns:p14="http://schemas.microsoft.com/office/powerpoint/2010/main" val="6182539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Check Camshaft Runout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camshaft_runout_check">
            <a:hlinkClick r:id="" action="ppaction://media"/>
            <a:extLst>
              <a:ext uri="{FF2B5EF4-FFF2-40B4-BE49-F238E27FC236}">
                <a16:creationId xmlns:a16="http://schemas.microsoft.com/office/drawing/2014/main" id="{FD9EB531-0C54-F7EA-FD41-02ACC1F61DC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5864" y="1191491"/>
            <a:ext cx="8842332" cy="4973812"/>
          </a:xfrm>
          <a:prstGeom prst="rect">
            <a:avLst/>
          </a:prstGeom>
        </p:spPr>
      </p:pic>
      <p:sp>
        <p:nvSpPr>
          <p:cNvPr id="7" name="Rectangle 6">
            <a:extLst>
              <a:ext uri="{FF2B5EF4-FFF2-40B4-BE49-F238E27FC236}">
                <a16:creationId xmlns:a16="http://schemas.microsoft.com/office/drawing/2014/main" id="{9A33A7C6-9130-5FA2-6090-A398575127B3}"/>
              </a:ext>
            </a:extLst>
          </p:cNvPr>
          <p:cNvSpPr/>
          <p:nvPr/>
        </p:nvSpPr>
        <p:spPr>
          <a:xfrm>
            <a:off x="6248400" y="1143000"/>
            <a:ext cx="1828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Tree>
    <p:extLst>
      <p:ext uri="{BB962C8B-B14F-4D97-AF65-F5344CB8AC3E}">
        <p14:creationId xmlns:p14="http://schemas.microsoft.com/office/powerpoint/2010/main" val="5626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7119"/>
            <a:ext cx="8229600" cy="646331"/>
          </a:xfrm>
        </p:spPr>
        <p:txBody>
          <a:bodyPr>
            <a:spAutoFit/>
          </a:bodyPr>
          <a:lstStyle/>
          <a:p>
            <a:r>
              <a:rPr lang="en-US" dirty="0"/>
              <a:t>Question 3: ?</a:t>
            </a:r>
            <a:endParaRPr lang="en-US" sz="2800" dirty="0"/>
          </a:p>
        </p:txBody>
      </p:sp>
      <p:sp>
        <p:nvSpPr>
          <p:cNvPr id="4" name="Content Placeholder 3"/>
          <p:cNvSpPr>
            <a:spLocks noGrp="1"/>
          </p:cNvSpPr>
          <p:nvPr>
            <p:ph idx="1"/>
          </p:nvPr>
        </p:nvSpPr>
        <p:spPr>
          <a:xfrm>
            <a:off x="457200" y="1143000"/>
            <a:ext cx="8229600" cy="457200"/>
          </a:xfrm>
        </p:spPr>
        <p:txBody>
          <a:bodyPr>
            <a:spAutoFit/>
          </a:bodyPr>
          <a:lstStyle/>
          <a:p>
            <a:pPr marL="0" indent="0">
              <a:buNone/>
            </a:pPr>
            <a:r>
              <a:rPr lang="en-US" sz="2400" dirty="0"/>
              <a:t>What is the purpose of bearing spread?</a:t>
            </a:r>
          </a:p>
        </p:txBody>
      </p:sp>
    </p:spTree>
    <p:extLst>
      <p:ext uri="{BB962C8B-B14F-4D97-AF65-F5344CB8AC3E}">
        <p14:creationId xmlns:p14="http://schemas.microsoft.com/office/powerpoint/2010/main" val="2765652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7119"/>
            <a:ext cx="8229600" cy="646331"/>
          </a:xfrm>
        </p:spPr>
        <p:txBody>
          <a:bodyPr>
            <a:spAutoFit/>
          </a:bodyPr>
          <a:lstStyle/>
          <a:p>
            <a:r>
              <a:rPr lang="en-US" dirty="0"/>
              <a:t>Answer 3</a:t>
            </a:r>
            <a:endParaRPr lang="en-US" sz="2800" dirty="0"/>
          </a:p>
        </p:txBody>
      </p:sp>
      <p:sp>
        <p:nvSpPr>
          <p:cNvPr id="4" name="Content Placeholder 3"/>
          <p:cNvSpPr>
            <a:spLocks noGrp="1"/>
          </p:cNvSpPr>
          <p:nvPr>
            <p:ph idx="1"/>
          </p:nvPr>
        </p:nvSpPr>
        <p:spPr>
          <a:xfrm>
            <a:off x="457200" y="1143000"/>
            <a:ext cx="8229600" cy="457200"/>
          </a:xfrm>
        </p:spPr>
        <p:txBody>
          <a:bodyPr>
            <a:spAutoFit/>
          </a:bodyPr>
          <a:lstStyle/>
          <a:p>
            <a:pPr marL="0" indent="0">
              <a:buNone/>
            </a:pPr>
            <a:r>
              <a:rPr lang="en-US" sz="2400" dirty="0"/>
              <a:t>Hold the bearing in place during installation.</a:t>
            </a:r>
          </a:p>
        </p:txBody>
      </p:sp>
    </p:spTree>
    <p:extLst>
      <p:ext uri="{BB962C8B-B14F-4D97-AF65-F5344CB8AC3E}">
        <p14:creationId xmlns:p14="http://schemas.microsoft.com/office/powerpoint/2010/main" val="25782925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Engine Repair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61665"/>
          </a:xfrm>
          <a:prstGeom prst="rect">
            <a:avLst/>
          </a:prstGeom>
          <a:noFill/>
        </p:spPr>
        <p:txBody>
          <a:bodyPr wrap="square" rtlCol="0">
            <a:spAutoFit/>
          </a:bodyPr>
          <a:lstStyle/>
          <a:p>
            <a:r>
              <a:rPr lang="en-US" sz="2400" dirty="0"/>
              <a:t>Videos Link: </a:t>
            </a:r>
            <a:r>
              <a:rPr lang="en-US" sz="2400" dirty="0">
                <a:hlinkClick r:id="rId3"/>
              </a:rPr>
              <a:t>(A1) Engine Repair Videos</a:t>
            </a:r>
            <a:endParaRPr lang="en-US" sz="24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33353"/>
            <a:ext cx="8305800" cy="461665"/>
          </a:xfrm>
          <a:prstGeom prst="rect">
            <a:avLst/>
          </a:prstGeom>
          <a:noFill/>
        </p:spPr>
        <p:txBody>
          <a:bodyPr wrap="square" rtlCol="0">
            <a:spAutoFit/>
          </a:bodyPr>
          <a:lstStyle/>
          <a:p>
            <a:r>
              <a:rPr lang="en-US" sz="2400" dirty="0"/>
              <a:t>Animations Link: </a:t>
            </a:r>
            <a:r>
              <a:rPr lang="en-US" sz="2400" dirty="0">
                <a:hlinkClick r:id="rId4"/>
              </a:rPr>
              <a:t>(A1) Engine Repair Animations</a:t>
            </a:r>
            <a:endParaRPr lang="en-US" sz="2400" dirty="0"/>
          </a:p>
        </p:txBody>
      </p:sp>
    </p:spTree>
    <p:extLst>
      <p:ext uri="{BB962C8B-B14F-4D97-AF65-F5344CB8AC3E}">
        <p14:creationId xmlns:p14="http://schemas.microsoft.com/office/powerpoint/2010/main" val="38416426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23825"/>
            <a:ext cx="8229600" cy="567581"/>
          </a:xfrm>
        </p:spPr>
        <p:txBody>
          <a:bodyPr lIns="0" tIns="0" rIns="0" bIns="0">
            <a:noAutofit/>
          </a:bodyPr>
          <a:lstStyle/>
          <a:p>
            <a:pPr>
              <a:spcBef>
                <a:spcPct val="0"/>
              </a:spcBef>
            </a:pPr>
            <a:r>
              <a:rPr lang="en-US" sz="3600" dirty="0"/>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32.3 Thrust Bearing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990600"/>
            <a:ext cx="4484687" cy="363316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087584" cy="2677656"/>
          </a:xfrm>
        </p:spPr>
        <p:txBody>
          <a:bodyPr/>
          <a:lstStyle/>
          <a:p>
            <a:r>
              <a:rPr lang="en-US" sz="2400" dirty="0"/>
              <a:t>Ground surface on one of the crankshaft cheeks next to a main bearing supports thrust loads on the crank</a:t>
            </a:r>
          </a:p>
        </p:txBody>
      </p:sp>
    </p:spTree>
    <p:extLst>
      <p:ext uri="{BB962C8B-B14F-4D97-AF65-F5344CB8AC3E}">
        <p14:creationId xmlns:p14="http://schemas.microsoft.com/office/powerpoint/2010/main" val="3334151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32.4 Stroke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86201" y="990600"/>
            <a:ext cx="4775200" cy="515802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819400" cy="2246769"/>
          </a:xfrm>
        </p:spPr>
        <p:txBody>
          <a:bodyPr/>
          <a:lstStyle/>
          <a:p>
            <a:r>
              <a:rPr lang="en-US" sz="2000" dirty="0"/>
              <a:t>Distance from the crankpin centerline to the centerline of the crankshaft determines the stroke, which is the leverage available to turn the crankshaft</a:t>
            </a:r>
          </a:p>
        </p:txBody>
      </p:sp>
    </p:spTree>
    <p:extLst>
      <p:ext uri="{BB962C8B-B14F-4D97-AF65-F5344CB8AC3E}">
        <p14:creationId xmlns:p14="http://schemas.microsoft.com/office/powerpoint/2010/main" val="1940781720"/>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25154</TotalTime>
  <Words>3364</Words>
  <Application>Microsoft Office PowerPoint</Application>
  <PresentationFormat>On-screen Show (4:3)</PresentationFormat>
  <Paragraphs>361</Paragraphs>
  <Slides>79</Slides>
  <Notes>79</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79</vt:i4>
      </vt:variant>
    </vt:vector>
  </HeadingPairs>
  <TitlesOfParts>
    <vt:vector size="85" baseType="lpstr">
      <vt:lpstr>Arial</vt:lpstr>
      <vt:lpstr>Arial (Headings)</vt:lpstr>
      <vt:lpstr>Times New Roman</vt:lpstr>
      <vt:lpstr>Verdana</vt:lpstr>
      <vt:lpstr>Wingdings</vt:lpstr>
      <vt:lpstr>508 Lecture</vt:lpstr>
      <vt:lpstr>Automotive Technology: Principles, Diagnosis, and Service</vt:lpstr>
      <vt:lpstr>Learning Objectives (1 of 2)</vt:lpstr>
      <vt:lpstr>Learning Objectives (2 of 2)</vt:lpstr>
      <vt:lpstr>Crankshaft (1 of 2)</vt:lpstr>
      <vt:lpstr>Crankshaft (2 of 2)</vt:lpstr>
      <vt:lpstr>Figure 32.1 Crankshaft</vt:lpstr>
      <vt:lpstr>Figure 32.2 Main Bearings</vt:lpstr>
      <vt:lpstr>Figure 32.3 Thrust Bearing</vt:lpstr>
      <vt:lpstr>Figure 32.4 Stroke</vt:lpstr>
      <vt:lpstr>Question 1: ?</vt:lpstr>
      <vt:lpstr>Answer 1</vt:lpstr>
      <vt:lpstr>Crankshaft Construction</vt:lpstr>
      <vt:lpstr>Figure 32.5 Separation Lines </vt:lpstr>
      <vt:lpstr>Figure 32.6 Bearing Journal Overlap</vt:lpstr>
      <vt:lpstr>Figure 32.7 Crankshaft Billet</vt:lpstr>
      <vt:lpstr>Crankshaft Oiling Holes</vt:lpstr>
      <vt:lpstr>Figure 32.8 Drilled Oil Passages</vt:lpstr>
      <vt:lpstr>Figure 32.9 Chamfered Hole </vt:lpstr>
      <vt:lpstr>Engine Crankshaft Types (1 of 3)</vt:lpstr>
      <vt:lpstr>Engine Crankshaft Types (2 of 3)</vt:lpstr>
      <vt:lpstr>Engine Crankshaft Types (3 of 3)</vt:lpstr>
      <vt:lpstr>Frequently Asked Question: What Does a “Cross-Drilled Crankshaft” Mean?   </vt:lpstr>
      <vt:lpstr>Figure 32.10 Cross-Drilled</vt:lpstr>
      <vt:lpstr>Figure 32.11 Splayed Crankshaft</vt:lpstr>
      <vt:lpstr>Counterweights</vt:lpstr>
      <vt:lpstr>Figure 32.12 Fully Counterweighted</vt:lpstr>
      <vt:lpstr>Frequently Asked Question: What Is an Offset Crankshaft?   </vt:lpstr>
      <vt:lpstr>Figure 32.13 Offset Crank Throw</vt:lpstr>
      <vt:lpstr>Figure 32.14 Broken Crankshaft</vt:lpstr>
      <vt:lpstr>Figure 32.15 Harmonic Balancer </vt:lpstr>
      <vt:lpstr>Figure 32.16 Cross-Plane Crank</vt:lpstr>
      <vt:lpstr>Figure 32.17 Flat-Plane Crank</vt:lpstr>
      <vt:lpstr>Externally/Internally Balanced Engines</vt:lpstr>
      <vt:lpstr>Primary/Secondary Engine Balance</vt:lpstr>
      <vt:lpstr>Figure 32.18 Four-Cylinder </vt:lpstr>
      <vt:lpstr>Figure 32.19 Vibrations Graph</vt:lpstr>
      <vt:lpstr>Balance Shafts</vt:lpstr>
      <vt:lpstr>Figure 32.20 Balance Shafts</vt:lpstr>
      <vt:lpstr>Animation: Balance Shafts (Animation will automatically start)</vt:lpstr>
      <vt:lpstr>Figure 32.21 Two Balance Shafts </vt:lpstr>
      <vt:lpstr>Figure 32.22 V6 Engine Balance</vt:lpstr>
      <vt:lpstr>Question 2: ?</vt:lpstr>
      <vt:lpstr>Answer 2</vt:lpstr>
      <vt:lpstr>Crankshaft Service (1 of 3)</vt:lpstr>
      <vt:lpstr>Animation: Measure Crankshaft, Taper (Animation will automatically start)</vt:lpstr>
      <vt:lpstr>Crankshaft Service (2 of 3)</vt:lpstr>
      <vt:lpstr>Crankshaft Service (3 of 3)</vt:lpstr>
      <vt:lpstr>Figure 32.23 Scored Rod Journal</vt:lpstr>
      <vt:lpstr>Figure 32.24 Measuring Journal</vt:lpstr>
      <vt:lpstr>Figure 32.25 Taper and Out of Round</vt:lpstr>
      <vt:lpstr>Figure 32.26 Mount Vertically</vt:lpstr>
      <vt:lpstr>Engine Bearings (1 of 4)</vt:lpstr>
      <vt:lpstr>Engine Bearings (2 of 4)</vt:lpstr>
      <vt:lpstr>Engine Bearings (3 of 4)</vt:lpstr>
      <vt:lpstr>Engine Bearings (4 of 4)</vt:lpstr>
      <vt:lpstr>Figure 32.27 Bearing Halves</vt:lpstr>
      <vt:lpstr>Figure 32.28 Wall Thickness</vt:lpstr>
      <vt:lpstr>Figure 32.29 Tri-Level Thickness</vt:lpstr>
      <vt:lpstr>Figure 32.30 Bearing Shells </vt:lpstr>
      <vt:lpstr>Figure 32.31 Undersize Bearings</vt:lpstr>
      <vt:lpstr>Figure 32.32 Work Hardened</vt:lpstr>
      <vt:lpstr>Figure 32.33 Embedded Material</vt:lpstr>
      <vt:lpstr>Bearing Clearance (1 of 2)</vt:lpstr>
      <vt:lpstr>Bearing Clearance (2 of 2)</vt:lpstr>
      <vt:lpstr>Figure 32.34 Bearing Spread/Crush</vt:lpstr>
      <vt:lpstr>Figure 32.35 Parting Line Faces</vt:lpstr>
      <vt:lpstr>Figure 32.36 Spun Bearing</vt:lpstr>
      <vt:lpstr>Figure 32.37 Bearing Tangs</vt:lpstr>
      <vt:lpstr>Figure 32.38 Oil Groove</vt:lpstr>
      <vt:lpstr>Frequently Asked Question: What Keeps Engine Bearings without a Lug (Tab) from Spinning?   </vt:lpstr>
      <vt:lpstr>Camshaft Bearings</vt:lpstr>
      <vt:lpstr>Figure 32.39 Cam-in-Block</vt:lpstr>
      <vt:lpstr>Figure 32.40 Bearings Installation</vt:lpstr>
      <vt:lpstr>Figure 32.41 Overhead Cam Engines</vt:lpstr>
      <vt:lpstr>Animation: Check Camshaft Runout (Animation will automatically start)</vt:lpstr>
      <vt:lpstr>Question 3: ?</vt:lpstr>
      <vt:lpstr>Answer 3</vt:lpstr>
      <vt:lpstr>Engine Repair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35, Crankshafts, Balance Shafts, and Bearings</dc:title>
  <dc:subject>2612-Automotive - Core</dc:subject>
  <dc:creator>James D. Halderman</dc:creator>
  <cp:keywords>CONTANS NOTES</cp:keywords>
  <cp:lastModifiedBy>Glen Plants</cp:lastModifiedBy>
  <cp:revision>4849</cp:revision>
  <dcterms:created xsi:type="dcterms:W3CDTF">2014-07-14T20:04:21Z</dcterms:created>
  <dcterms:modified xsi:type="dcterms:W3CDTF">2023-06-16T12:56:47Z</dcterms:modified>
</cp:coreProperties>
</file>