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1186" r:id="rId2"/>
    <p:sldId id="1134" r:id="rId3"/>
    <p:sldId id="1135" r:id="rId4"/>
    <p:sldId id="1136" r:id="rId5"/>
    <p:sldId id="1137" r:id="rId6"/>
    <p:sldId id="1138" r:id="rId7"/>
    <p:sldId id="1139" r:id="rId8"/>
    <p:sldId id="1140" r:id="rId9"/>
    <p:sldId id="1191" r:id="rId10"/>
    <p:sldId id="1192" r:id="rId11"/>
    <p:sldId id="1193" r:id="rId12"/>
    <p:sldId id="1224" r:id="rId13"/>
    <p:sldId id="1225" r:id="rId14"/>
    <p:sldId id="1194" r:id="rId15"/>
    <p:sldId id="1195" r:id="rId16"/>
    <p:sldId id="1196" r:id="rId17"/>
    <p:sldId id="1197" r:id="rId18"/>
    <p:sldId id="1198" r:id="rId19"/>
    <p:sldId id="1199" r:id="rId20"/>
    <p:sldId id="1200" r:id="rId21"/>
    <p:sldId id="1201" r:id="rId22"/>
    <p:sldId id="1202" r:id="rId23"/>
    <p:sldId id="1203" r:id="rId24"/>
    <p:sldId id="1226" r:id="rId25"/>
    <p:sldId id="1227" r:id="rId26"/>
    <p:sldId id="1184" r:id="rId27"/>
    <p:sldId id="1155" r:id="rId28"/>
    <p:sldId id="1156" r:id="rId29"/>
    <p:sldId id="1158" r:id="rId30"/>
    <p:sldId id="1159" r:id="rId31"/>
    <p:sldId id="1160" r:id="rId32"/>
    <p:sldId id="1204" r:id="rId33"/>
    <p:sldId id="1205" r:id="rId34"/>
    <p:sldId id="1206" r:id="rId35"/>
    <p:sldId id="1207" r:id="rId36"/>
    <p:sldId id="1208" r:id="rId37"/>
    <p:sldId id="1209" r:id="rId38"/>
    <p:sldId id="1210" r:id="rId39"/>
    <p:sldId id="1211" r:id="rId40"/>
    <p:sldId id="1342" r:id="rId41"/>
    <p:sldId id="1213" r:id="rId42"/>
    <p:sldId id="1214" r:id="rId43"/>
    <p:sldId id="1215" r:id="rId44"/>
    <p:sldId id="1216" r:id="rId45"/>
    <p:sldId id="1178" r:id="rId46"/>
    <p:sldId id="1179" r:id="rId47"/>
    <p:sldId id="1180" r:id="rId48"/>
    <p:sldId id="1222" r:id="rId49"/>
    <p:sldId id="1223" r:id="rId50"/>
    <p:sldId id="1188" r:id="rId51"/>
    <p:sldId id="1343" r:id="rId52"/>
    <p:sldId id="107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3" autoAdjust="0"/>
    <p:restoredTop sz="73072" autoAdjust="0"/>
  </p:normalViewPr>
  <p:slideViewPr>
    <p:cSldViewPr>
      <p:cViewPr varScale="1">
        <p:scale>
          <a:sx n="84" d="100"/>
          <a:sy n="84" d="100"/>
        </p:scale>
        <p:origin x="2214" y="78"/>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4019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803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879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078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496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3333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818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3991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232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4037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40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912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6762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4934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2212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9208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3678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3189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4665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5961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3118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7489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626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643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435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It is important to have the proper surface finish on the cylinder wall for the rings to seat against. Honing includes two basic operations depending on the application:</a:t>
            </a:r>
          </a:p>
          <a:p>
            <a:pPr marL="228600" marR="0" lvl="0" indent="-228600" algn="l" rtl="0">
              <a:lnSpc>
                <a:spcPct val="100000"/>
              </a:lnSpc>
              <a:spcBef>
                <a:spcPts val="0"/>
              </a:spcBef>
              <a:spcAft>
                <a:spcPts val="0"/>
              </a:spcAft>
              <a:buClr>
                <a:schemeClr val="dk1"/>
              </a:buClr>
              <a:buSzPct val="125000"/>
              <a:buFont typeface="+mj-lt"/>
              <a:buAutoNum type="arabicPeriod"/>
            </a:pPr>
            <a:r>
              <a:rPr lang="en-US" sz="1400" b="0" i="0" u="none" strike="noStrike" cap="none" dirty="0">
                <a:solidFill>
                  <a:schemeClr val="dk1"/>
                </a:solidFill>
                <a:latin typeface="+mn-lt"/>
                <a:ea typeface="Arial"/>
                <a:cs typeface="Arial"/>
                <a:sym typeface="Arial"/>
              </a:rPr>
              <a:t> When installing new piston rings on a cylinder that is not being bored, some ring manufacturers recommend breaking the hard surface glaze on the cylinder wall with a hone before installing new piston rings. This process is often called “deglazing” the cylinder walls.</a:t>
            </a:r>
          </a:p>
          <a:p>
            <a:pPr marL="228600" marR="0" lvl="0" indent="-228600" algn="l" rtl="0">
              <a:lnSpc>
                <a:spcPct val="100000"/>
              </a:lnSpc>
              <a:spcBef>
                <a:spcPts val="0"/>
              </a:spcBef>
              <a:spcAft>
                <a:spcPts val="0"/>
              </a:spcAft>
              <a:buClr>
                <a:schemeClr val="dk1"/>
              </a:buClr>
              <a:buSzPct val="125000"/>
              <a:buFont typeface="+mj-lt"/>
              <a:buAutoNum type="arabicPeriod"/>
            </a:pPr>
            <a:r>
              <a:rPr lang="en-US" sz="1400" b="0" i="0" u="none" strike="noStrike" cap="none" dirty="0">
                <a:solidFill>
                  <a:schemeClr val="dk1"/>
                </a:solidFill>
                <a:latin typeface="+mn-lt"/>
                <a:ea typeface="Arial"/>
                <a:cs typeface="Arial"/>
                <a:sym typeface="Arial"/>
              </a:rPr>
              <a:t>The cylinder wall should be honed to straighten the cylinder when the wall is wavy or scuffed. If honing is being done with the crankshaft remaining in the block, the crankshaft should be protected to keep honing chips from getting on the shaft. Two types of hones are used for cylinder service:</a:t>
            </a:r>
          </a:p>
          <a:p>
            <a:pPr marL="285750" marR="0" lvl="0" indent="-285750" algn="l" rtl="0">
              <a:lnSpc>
                <a:spcPct val="100000"/>
              </a:lnSpc>
              <a:spcBef>
                <a:spcPts val="0"/>
              </a:spcBef>
              <a:spcAft>
                <a:spcPts val="0"/>
              </a:spcAft>
              <a:buClr>
                <a:schemeClr val="dk1"/>
              </a:buClr>
              <a:buSzPct val="125000"/>
              <a:buFont typeface="Wingdings" panose="05000000000000000000" pitchFamily="2" charset="2"/>
              <a:buChar char="§"/>
            </a:pPr>
            <a:r>
              <a:rPr lang="en-US" sz="1400" b="0" i="0" u="none" strike="noStrike" cap="none" dirty="0">
                <a:solidFill>
                  <a:schemeClr val="dk1"/>
                </a:solidFill>
                <a:latin typeface="+mn-lt"/>
                <a:ea typeface="Arial"/>
                <a:cs typeface="Arial"/>
                <a:sym typeface="Arial"/>
              </a:rPr>
              <a:t>A deglazing hone removes the hard surface glaze remaining in the cylinder. It is a flexible hone that follows the shape of the cylinder wall, even when the wall is wavy. It  cannot be used to straighten the cylinder. A brush-type (ball-type) deglazing hone is shown in ● FIGURE 31–24.</a:t>
            </a:r>
          </a:p>
          <a:p>
            <a:pPr marL="285750" marR="0" lvl="0" indent="-285750" algn="l" rtl="0">
              <a:lnSpc>
                <a:spcPct val="100000"/>
              </a:lnSpc>
              <a:spcBef>
                <a:spcPts val="0"/>
              </a:spcBef>
              <a:spcAft>
                <a:spcPts val="0"/>
              </a:spcAft>
              <a:buClr>
                <a:schemeClr val="dk1"/>
              </a:buClr>
              <a:buSzPct val="125000"/>
              <a:buFont typeface="Wingdings" panose="05000000000000000000" pitchFamily="2" charset="2"/>
              <a:buChar char="§"/>
            </a:pPr>
            <a:r>
              <a:rPr lang="en-US" sz="1400" b="0" i="0" u="none" strike="noStrike" cap="none" dirty="0">
                <a:solidFill>
                  <a:schemeClr val="dk1"/>
                </a:solidFill>
                <a:latin typeface="+mn-lt"/>
                <a:ea typeface="Arial"/>
                <a:cs typeface="Arial"/>
                <a:sym typeface="Arial"/>
              </a:rPr>
              <a:t>A sizing hone can be used to straighten the cylinder and to provide a suitable surface for the piston rings. Honing the cylinder removes the fractured metal that is created by boring. The cylinders must be honed a minimum of 0.002 inch (0.05 mm) after boring to cut below the rough surface and provide an adequate finish. Honing leaves a plateau surface that can support the oil film for the rings and piston skirt. This plateau surface is achieved by first using a coarse stone followed by a smooth stone to achieve the desired surface. The process of using a course and fine stone is called plateau honing. ● SEE FIGURE 31–25.</a:t>
            </a:r>
          </a:p>
          <a:p>
            <a:pPr marL="285750" marR="0" lvl="0" indent="-285750" algn="l" rtl="0">
              <a:lnSpc>
                <a:spcPct val="100000"/>
              </a:lnSpc>
              <a:spcBef>
                <a:spcPts val="0"/>
              </a:spcBef>
              <a:spcAft>
                <a:spcPts val="0"/>
              </a:spcAft>
              <a:buClr>
                <a:schemeClr val="dk1"/>
              </a:buClr>
              <a:buSzPct val="125000"/>
              <a:buFont typeface="Wingdings" panose="05000000000000000000" pitchFamily="2" charset="2"/>
              <a:buChar char="§"/>
            </a:pPr>
            <a:r>
              <a:rPr lang="en-US" sz="1400" b="0" i="0" u="none" strike="noStrike" cap="none" dirty="0">
                <a:solidFill>
                  <a:schemeClr val="dk1"/>
                </a:solidFill>
                <a:latin typeface="+mn-lt"/>
                <a:ea typeface="Arial"/>
                <a:cs typeface="Arial"/>
                <a:sym typeface="Arial"/>
              </a:rPr>
              <a:t>The honing stones are held in a rigid fixture with an expanding mechanism to control the size of the hone. The sizing hone can be used to straighten the cylinder taper by honing the lower cylinder diameter more than the upper diameter. As it rotates, the sizing hone only cuts the high spots so that cylinder out-of-round is also reduced. The cylinder wall surface finish is about the same when the cylinder is refinished with either type of hone</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6267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4606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7532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0060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2438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5794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2081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1661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292260033"/>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2962223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jameshalderman.com/a1_vid_lib_page/"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s://jameshalderman.com/a1_anim_lib_pag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31</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Engine Block Inspection and Service</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48770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 Core Plug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32370" y="1255713"/>
            <a:ext cx="4424173" cy="37544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3525734" cy="2677656"/>
          </a:xfrm>
        </p:spPr>
        <p:txBody>
          <a:bodyPr/>
          <a:lstStyle/>
          <a:p>
            <a:r>
              <a:rPr lang="en-US" sz="2400" dirty="0"/>
              <a:t>An expansion (core) plug is used to block the opening in the cylinder head or block the holes where The core sand was removed after the part was cast</a:t>
            </a:r>
          </a:p>
        </p:txBody>
      </p:sp>
    </p:spTree>
    <p:extLst>
      <p:ext uri="{BB962C8B-B14F-4D97-AF65-F5344CB8AC3E}">
        <p14:creationId xmlns:p14="http://schemas.microsoft.com/office/powerpoint/2010/main" val="70964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31.3</a:t>
            </a:r>
            <a:r>
              <a:rPr lang="en-US" sz="2800" dirty="0"/>
              <a:t> </a:t>
            </a:r>
            <a:r>
              <a:rPr lang="en-US" dirty="0"/>
              <a:t>Styrofoam Casting Mold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76400" y="990600"/>
            <a:ext cx="5791200" cy="4111525"/>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257800"/>
            <a:ext cx="8229600" cy="830997"/>
          </a:xfrm>
        </p:spPr>
        <p:txBody>
          <a:bodyPr/>
          <a:lstStyle/>
          <a:p>
            <a:r>
              <a:rPr lang="en-US" sz="2400" dirty="0"/>
              <a:t>Styrofoam casting mold used to make 5 cylinder engine blocks for the Chevrolet Colorado and the Hummer H3</a:t>
            </a:r>
          </a:p>
        </p:txBody>
      </p:sp>
    </p:spTree>
    <p:extLst>
      <p:ext uri="{BB962C8B-B14F-4D97-AF65-F5344CB8AC3E}">
        <p14:creationId xmlns:p14="http://schemas.microsoft.com/office/powerpoint/2010/main" val="289021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67" y="144780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11667"/>
            <a:ext cx="8229600" cy="1200329"/>
          </a:xfrm>
        </p:spPr>
        <p:txBody>
          <a:bodyPr/>
          <a:lstStyle/>
          <a:p>
            <a:r>
              <a:rPr lang="en-US" dirty="0"/>
              <a:t>Frequently Asked Question: What Is Compacted Graphite Iron?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438400"/>
            <a:ext cx="7543800" cy="3416320"/>
          </a:xfrm>
        </p:spPr>
        <p:txBody>
          <a:bodyPr/>
          <a:lstStyle/>
          <a:p>
            <a:r>
              <a:rPr lang="en-US" sz="1800" b="1" dirty="0"/>
              <a:t>What Is Compacted Graphite Iron? </a:t>
            </a:r>
            <a:r>
              <a:rPr lang="en-US" sz="1800" dirty="0"/>
              <a:t>Compacted graphite iron (CGI) has increased strength, ductility, toughness, and stiffness compared to gray iron. If no magnesium is added, the iron will form gray iron when cooled, with the graphite present in flake form. If a very small amount of magnesium is added, more and more of the sulfur and oxygen form in the molten solution, and the shape of the graphite begins to change to compacted graphite forms. Compacted graphite iron is used for bedplates and many diesel engine blocks. It has higher strength, stiffness, and toughness than gray iron. The enhanced strength has been shown to permit reduced weight while still reducing noise vibration and harshness.  Compacted graphite iron is commonly used in the blocks of diesel and some high-performance engines.</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600200"/>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93308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31.4 Dry Sleeves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02235" y="990600"/>
            <a:ext cx="5084565" cy="4114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706584" cy="2308324"/>
          </a:xfrm>
        </p:spPr>
        <p:txBody>
          <a:bodyPr/>
          <a:lstStyle/>
          <a:p>
            <a:r>
              <a:rPr lang="en-US" sz="2400" dirty="0"/>
              <a:t>Cast-iron dry sleeves are used in aluminium blocks to provide a hard surface for the rings</a:t>
            </a:r>
          </a:p>
        </p:txBody>
      </p:sp>
    </p:spTree>
    <p:extLst>
      <p:ext uri="{BB962C8B-B14F-4D97-AF65-F5344CB8AC3E}">
        <p14:creationId xmlns:p14="http://schemas.microsoft.com/office/powerpoint/2010/main" val="420723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31.5 Dry/Wet Sleeve Support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33600" y="958465"/>
            <a:ext cx="4876800" cy="4309992"/>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343525"/>
            <a:ext cx="8229600" cy="1015663"/>
          </a:xfrm>
        </p:spPr>
        <p:txBody>
          <a:bodyPr/>
          <a:lstStyle/>
          <a:p>
            <a:r>
              <a:rPr lang="en-US" sz="2000" dirty="0"/>
              <a:t>Dry sleeve supported by surrounding cylinder block. A wet sleeve must be thicker to be able to withstand combustion pressures without total support from the block</a:t>
            </a:r>
          </a:p>
        </p:txBody>
      </p:sp>
    </p:spTree>
    <p:extLst>
      <p:ext uri="{BB962C8B-B14F-4D97-AF65-F5344CB8AC3E}">
        <p14:creationId xmlns:p14="http://schemas.microsoft.com/office/powerpoint/2010/main" val="141655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31.6 Bedplate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990600"/>
            <a:ext cx="4267200" cy="440485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1016000"/>
            <a:ext cx="3525734" cy="2308324"/>
          </a:xfrm>
        </p:spPr>
        <p:txBody>
          <a:bodyPr/>
          <a:lstStyle/>
          <a:p>
            <a:r>
              <a:rPr lang="en-US" sz="2400" dirty="0"/>
              <a:t>Bedplate is a structural part of the engine, which is attached between the block and the oil pan and supports the crankshaft</a:t>
            </a:r>
          </a:p>
        </p:txBody>
      </p:sp>
    </p:spTree>
    <p:extLst>
      <p:ext uri="{BB962C8B-B14F-4D97-AF65-F5344CB8AC3E}">
        <p14:creationId xmlns:p14="http://schemas.microsoft.com/office/powerpoint/2010/main" val="311694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31.7 Casting Numbers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1" y="990600"/>
            <a:ext cx="5029200" cy="405291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2935184" cy="830997"/>
          </a:xfrm>
        </p:spPr>
        <p:txBody>
          <a:bodyPr/>
          <a:lstStyle/>
          <a:p>
            <a:r>
              <a:rPr lang="en-US" sz="2400" dirty="0"/>
              <a:t>Casting numbers identify the block</a:t>
            </a:r>
          </a:p>
        </p:txBody>
      </p:sp>
    </p:spTree>
    <p:extLst>
      <p:ext uri="{BB962C8B-B14F-4D97-AF65-F5344CB8AC3E}">
        <p14:creationId xmlns:p14="http://schemas.microsoft.com/office/powerpoint/2010/main" val="77511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31.8 Block Deck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00400" y="1018381"/>
            <a:ext cx="5338263" cy="495742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2706584" cy="1569660"/>
          </a:xfrm>
        </p:spPr>
        <p:txBody>
          <a:bodyPr/>
          <a:lstStyle/>
          <a:p>
            <a:r>
              <a:rPr lang="en-US" sz="2400" dirty="0"/>
              <a:t>Deck is the machined top surface of the block</a:t>
            </a:r>
          </a:p>
        </p:txBody>
      </p:sp>
    </p:spTree>
    <p:extLst>
      <p:ext uri="{BB962C8B-B14F-4D97-AF65-F5344CB8AC3E}">
        <p14:creationId xmlns:p14="http://schemas.microsoft.com/office/powerpoint/2010/main" val="21967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31.9 Internal Block Passages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76600" y="1007533"/>
            <a:ext cx="5349469" cy="368298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07533"/>
            <a:ext cx="2325584" cy="2308324"/>
          </a:xfrm>
        </p:spPr>
        <p:txBody>
          <a:bodyPr/>
          <a:lstStyle/>
          <a:p>
            <a:r>
              <a:rPr lang="en-US" sz="2400" dirty="0"/>
              <a:t>Cutaway of a Chevrolet V-8 Block Showing All of the Internal Passages</a:t>
            </a:r>
          </a:p>
        </p:txBody>
      </p:sp>
    </p:spTree>
    <p:extLst>
      <p:ext uri="{BB962C8B-B14F-4D97-AF65-F5344CB8AC3E}">
        <p14:creationId xmlns:p14="http://schemas.microsoft.com/office/powerpoint/2010/main" val="297375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31.10 Oil Gallery Plugs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24200" y="990600"/>
            <a:ext cx="5384800" cy="40386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325584" cy="2308324"/>
          </a:xfrm>
        </p:spPr>
        <p:txBody>
          <a:bodyPr/>
          <a:lstStyle/>
          <a:p>
            <a:r>
              <a:rPr lang="en-US" sz="2400" dirty="0"/>
              <a:t>Typical oil gallery plugs on the rear of a chevrolet small block V-8 engine</a:t>
            </a:r>
          </a:p>
        </p:txBody>
      </p:sp>
    </p:spTree>
    <p:extLst>
      <p:ext uri="{BB962C8B-B14F-4D97-AF65-F5344CB8AC3E}">
        <p14:creationId xmlns:p14="http://schemas.microsoft.com/office/powerpoint/2010/main" val="100965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Learning Objectives</a:t>
            </a:r>
            <a:endParaRPr lang="en-US" sz="2800" dirty="0"/>
          </a:p>
        </p:txBody>
      </p:sp>
      <p:sp>
        <p:nvSpPr>
          <p:cNvPr id="4" name="Content Placeholder 3"/>
          <p:cNvSpPr>
            <a:spLocks noGrp="1"/>
          </p:cNvSpPr>
          <p:nvPr>
            <p:ph idx="1"/>
          </p:nvPr>
        </p:nvSpPr>
        <p:spPr>
          <a:xfrm>
            <a:off x="457200" y="990600"/>
            <a:ext cx="8229600" cy="1600200"/>
          </a:xfrm>
        </p:spPr>
        <p:txBody>
          <a:bodyPr>
            <a:spAutoFit/>
          </a:bodyPr>
          <a:lstStyle/>
          <a:p>
            <a:pPr marL="0" indent="0">
              <a:buNone/>
            </a:pPr>
            <a:r>
              <a:rPr lang="en-US" sz="2400" b="1" dirty="0">
                <a:solidFill>
                  <a:srgbClr val="007FA3"/>
                </a:solidFill>
                <a:latin typeface="+mj-lt"/>
                <a:ea typeface="+mj-ea"/>
                <a:cs typeface="Times New Roman" panose="02020603050405020304" pitchFamily="18" charset="0"/>
              </a:rPr>
              <a:t>31.1</a:t>
            </a:r>
            <a:r>
              <a:rPr lang="en-US" sz="2400" dirty="0"/>
              <a:t> Explain the construction of engine blocks.</a:t>
            </a:r>
          </a:p>
          <a:p>
            <a:pPr marL="0" indent="0">
              <a:buNone/>
            </a:pPr>
            <a:r>
              <a:rPr lang="en-US" sz="2400" b="1" dirty="0">
                <a:solidFill>
                  <a:srgbClr val="007FA3"/>
                </a:solidFill>
                <a:latin typeface="+mj-lt"/>
                <a:ea typeface="+mj-ea"/>
                <a:cs typeface="Times New Roman" panose="02020603050405020304" pitchFamily="18" charset="0"/>
              </a:rPr>
              <a:t>31.2</a:t>
            </a:r>
            <a:r>
              <a:rPr lang="en-US" sz="2400" dirty="0"/>
              <a:t> Explain the procedure for engine block service.</a:t>
            </a:r>
          </a:p>
          <a:p>
            <a:pPr marL="0" indent="0">
              <a:buNone/>
            </a:pPr>
            <a:r>
              <a:rPr lang="en-US" sz="2400" b="1" dirty="0">
                <a:solidFill>
                  <a:srgbClr val="007FA3"/>
                </a:solidFill>
                <a:latin typeface="+mj-lt"/>
                <a:ea typeface="+mj-ea"/>
                <a:cs typeface="Times New Roman" panose="02020603050405020304" pitchFamily="18" charset="0"/>
              </a:rPr>
              <a:t>31.3</a:t>
            </a:r>
            <a:r>
              <a:rPr lang="en-US" sz="2400" dirty="0"/>
              <a:t> Explain block preparation for assembly.</a:t>
            </a:r>
          </a:p>
        </p:txBody>
      </p:sp>
    </p:spTree>
    <p:extLst>
      <p:ext uri="{BB962C8B-B14F-4D97-AF65-F5344CB8AC3E}">
        <p14:creationId xmlns:p14="http://schemas.microsoft.com/office/powerpoint/2010/main" val="123615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31.11 Chevrolet Block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00600" y="990600"/>
            <a:ext cx="3786873" cy="508447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6000"/>
            <a:ext cx="3525734" cy="1938992"/>
          </a:xfrm>
        </p:spPr>
        <p:txBody>
          <a:bodyPr/>
          <a:lstStyle/>
          <a:p>
            <a:r>
              <a:rPr lang="en-US" sz="2400" dirty="0"/>
              <a:t>Small block chevrolet block. Note the left-hand dipstick hole and a pad cast for a right-hand dipstick</a:t>
            </a:r>
          </a:p>
        </p:txBody>
      </p:sp>
    </p:spTree>
    <p:extLst>
      <p:ext uri="{BB962C8B-B14F-4D97-AF65-F5344CB8AC3E}">
        <p14:creationId xmlns:p14="http://schemas.microsoft.com/office/powerpoint/2010/main" val="173178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31.12 Two-Bolt Mains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95800" y="990600"/>
            <a:ext cx="4095708" cy="520778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82133"/>
            <a:ext cx="3525734" cy="1569660"/>
          </a:xfrm>
        </p:spPr>
        <p:txBody>
          <a:bodyPr/>
          <a:lstStyle/>
          <a:p>
            <a:r>
              <a:rPr lang="en-US" sz="2400" dirty="0"/>
              <a:t>Two-bolt main bearing caps provide adequate bottom end strength for most engines</a:t>
            </a:r>
          </a:p>
        </p:txBody>
      </p:sp>
    </p:spTree>
    <p:extLst>
      <p:ext uri="{BB962C8B-B14F-4D97-AF65-F5344CB8AC3E}">
        <p14:creationId xmlns:p14="http://schemas.microsoft.com/office/powerpoint/2010/main" val="212859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31.13 Four-Bolt Mains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18659" y="999067"/>
            <a:ext cx="4968141" cy="41825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819400" cy="2308324"/>
          </a:xfrm>
        </p:spPr>
        <p:txBody>
          <a:bodyPr/>
          <a:lstStyle/>
          <a:p>
            <a:r>
              <a:rPr lang="en-US" sz="2400" dirty="0"/>
              <a:t>High-performance and truck engines often use four-bolt main bearing caps for greater durability</a:t>
            </a:r>
          </a:p>
        </p:txBody>
      </p:sp>
    </p:spTree>
    <p:extLst>
      <p:ext uri="{BB962C8B-B14F-4D97-AF65-F5344CB8AC3E}">
        <p14:creationId xmlns:p14="http://schemas.microsoft.com/office/powerpoint/2010/main" val="24868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31.14 Mains’ Cross Bolt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38600" y="990600"/>
            <a:ext cx="4491684" cy="503593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858984" cy="3416320"/>
          </a:xfrm>
        </p:spPr>
        <p:txBody>
          <a:bodyPr/>
          <a:lstStyle/>
          <a:p>
            <a:r>
              <a:rPr lang="en-US" sz="2400" dirty="0"/>
              <a:t>Some engines add to the strength of a four-bolt main bearing cap by also using cross bolts through the bolt on the sides of the main bearing caps</a:t>
            </a:r>
          </a:p>
        </p:txBody>
      </p:sp>
    </p:spTree>
    <p:extLst>
      <p:ext uri="{BB962C8B-B14F-4D97-AF65-F5344CB8AC3E}">
        <p14:creationId xmlns:p14="http://schemas.microsoft.com/office/powerpoint/2010/main" val="245032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31.15 Girdle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76601" y="990600"/>
            <a:ext cx="5410200" cy="437832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3693"/>
            <a:ext cx="2743200" cy="1569660"/>
          </a:xfrm>
        </p:spPr>
        <p:txBody>
          <a:bodyPr/>
          <a:lstStyle/>
          <a:p>
            <a:r>
              <a:rPr lang="en-US" sz="2400" dirty="0"/>
              <a:t>A girdle is used to tie all of the main bearing caps together</a:t>
            </a:r>
          </a:p>
        </p:txBody>
      </p:sp>
    </p:spTree>
    <p:extLst>
      <p:ext uri="{BB962C8B-B14F-4D97-AF65-F5344CB8AC3E}">
        <p14:creationId xmlns:p14="http://schemas.microsoft.com/office/powerpoint/2010/main" val="2519158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54329"/>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54000"/>
            <a:ext cx="8229600" cy="1200329"/>
          </a:xfrm>
        </p:spPr>
        <p:txBody>
          <a:bodyPr/>
          <a:lstStyle/>
          <a:p>
            <a:r>
              <a:rPr lang="en-US" dirty="0"/>
              <a:t>Frequently Asked Question: What Are FRM-Lined Cylinders?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7976" y="2514600"/>
            <a:ext cx="7543800" cy="3139321"/>
          </a:xfrm>
        </p:spPr>
        <p:txBody>
          <a:bodyPr/>
          <a:lstStyle/>
          <a:p>
            <a:r>
              <a:rPr lang="en-US" sz="1800" b="1" dirty="0"/>
              <a:t>What Are FRM-Lined Cylinders? </a:t>
            </a:r>
            <a:r>
              <a:rPr lang="en-US" sz="1800" dirty="0"/>
              <a:t>Fiber-reinforced matrix (FRM) is used to strengthen cylinder walls in some Honda/Acura engines. FRM is a ceramic material similar to that used to construct the insulators of spark plugs. The lightweight material has excellent wear resistance and good heat transfer properties, making it ideal for use as a cylinder material. FRM inserts are placed in the mold and the engine block is cast over them. The inserts are rough and can easily adhere to the engine block. The inserts are then bored and honed to form the finished cylinders. FRM blocks were first used in a production engine on the Honda S2000 and are also used on the turbocharged Acura RDX sport utility vehicle.</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82576" y="1633736"/>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50235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2875"/>
            <a:ext cx="8229600" cy="646331"/>
          </a:xfrm>
        </p:spPr>
        <p:txBody>
          <a:bodyPr>
            <a:spAutoFit/>
          </a:bodyPr>
          <a:lstStyle/>
          <a:p>
            <a:r>
              <a:rPr lang="en-US" dirty="0"/>
              <a:t>Engine Block Service </a:t>
            </a:r>
            <a:r>
              <a:rPr lang="en-US" sz="2800" dirty="0"/>
              <a:t>(1 of 4)</a:t>
            </a:r>
          </a:p>
        </p:txBody>
      </p:sp>
      <p:sp>
        <p:nvSpPr>
          <p:cNvPr id="4" name="Content Placeholder 3"/>
          <p:cNvSpPr>
            <a:spLocks noGrp="1"/>
          </p:cNvSpPr>
          <p:nvPr>
            <p:ph idx="1"/>
          </p:nvPr>
        </p:nvSpPr>
        <p:spPr>
          <a:xfrm>
            <a:off x="457200" y="1024875"/>
            <a:ext cx="8229600" cy="3624069"/>
          </a:xfrm>
        </p:spPr>
        <p:txBody>
          <a:bodyPr>
            <a:spAutoFit/>
          </a:bodyPr>
          <a:lstStyle/>
          <a:p>
            <a:r>
              <a:rPr lang="en-US" sz="2400" dirty="0"/>
              <a:t>Procedures</a:t>
            </a:r>
          </a:p>
          <a:p>
            <a:pPr lvl="1"/>
            <a:r>
              <a:rPr lang="en-US" sz="2400" dirty="0"/>
              <a:t>OPERATION 1: Main bearing housing bore alignment.</a:t>
            </a:r>
          </a:p>
          <a:p>
            <a:pPr lvl="1"/>
            <a:r>
              <a:rPr lang="en-US" sz="2400" dirty="0"/>
              <a:t>OPERATION 2: Machining of the block deck surface.</a:t>
            </a:r>
          </a:p>
          <a:p>
            <a:pPr lvl="1"/>
            <a:r>
              <a:rPr lang="en-US" sz="2400" dirty="0"/>
              <a:t>OPERATION 3: Cylinder boring and honing.</a:t>
            </a:r>
          </a:p>
          <a:p>
            <a:r>
              <a:rPr lang="en-US" sz="2400" dirty="0"/>
              <a:t>Main Bearing Housing Bore Alignment</a:t>
            </a:r>
          </a:p>
          <a:p>
            <a:pPr lvl="1"/>
            <a:r>
              <a:rPr lang="en-US" sz="2400" dirty="0"/>
              <a:t>Main bearing journals of a straight crankshaft are in alignment. </a:t>
            </a:r>
          </a:p>
          <a:p>
            <a:pPr lvl="1"/>
            <a:r>
              <a:rPr lang="en-US" sz="2400" dirty="0"/>
              <a:t>If not, crankshaft tends to bend as it rotates.</a:t>
            </a:r>
          </a:p>
        </p:txBody>
      </p:sp>
    </p:spTree>
    <p:extLst>
      <p:ext uri="{BB962C8B-B14F-4D97-AF65-F5344CB8AC3E}">
        <p14:creationId xmlns:p14="http://schemas.microsoft.com/office/powerpoint/2010/main" val="76566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1500"/>
            <a:ext cx="8229600" cy="646331"/>
          </a:xfrm>
        </p:spPr>
        <p:txBody>
          <a:bodyPr>
            <a:spAutoFit/>
          </a:bodyPr>
          <a:lstStyle/>
          <a:p>
            <a:r>
              <a:rPr lang="en-US" dirty="0"/>
              <a:t>Engine Block Service </a:t>
            </a:r>
            <a:r>
              <a:rPr lang="en-US" sz="2800" dirty="0"/>
              <a:t>(2 of 4)</a:t>
            </a:r>
          </a:p>
        </p:txBody>
      </p:sp>
      <p:sp>
        <p:nvSpPr>
          <p:cNvPr id="4" name="Content Placeholder 3"/>
          <p:cNvSpPr>
            <a:spLocks noGrp="1"/>
          </p:cNvSpPr>
          <p:nvPr>
            <p:ph idx="1"/>
          </p:nvPr>
        </p:nvSpPr>
        <p:spPr>
          <a:xfrm>
            <a:off x="457200" y="973500"/>
            <a:ext cx="8229600" cy="4131900"/>
          </a:xfrm>
        </p:spPr>
        <p:txBody>
          <a:bodyPr>
            <a:spAutoFit/>
          </a:bodyPr>
          <a:lstStyle/>
          <a:p>
            <a:r>
              <a:rPr lang="en-US" sz="2400" dirty="0"/>
              <a:t>Arbor Check Method</a:t>
            </a:r>
          </a:p>
          <a:p>
            <a:pPr lvl="1"/>
            <a:r>
              <a:rPr lang="en-US" sz="2400" dirty="0"/>
              <a:t>The arbor is installed, then all main caps are tightened to specifications. After tightening, the arbor is checked to make sure it rotates freely, indicating a true centerline.</a:t>
            </a:r>
          </a:p>
          <a:p>
            <a:r>
              <a:rPr lang="en-US" sz="2400" dirty="0"/>
              <a:t>Machining The Deck Surface Of A Block</a:t>
            </a:r>
          </a:p>
          <a:p>
            <a:pPr lvl="1"/>
            <a:r>
              <a:rPr lang="en-US" sz="2400" dirty="0"/>
              <a:t>The block deck must be resurfaced in a surfacing machine that can control the amount of metal removed when it is necessary to match the size of the combustion chambers.</a:t>
            </a:r>
          </a:p>
        </p:txBody>
      </p:sp>
    </p:spTree>
    <p:extLst>
      <p:ext uri="{BB962C8B-B14F-4D97-AF65-F5344CB8AC3E}">
        <p14:creationId xmlns:p14="http://schemas.microsoft.com/office/powerpoint/2010/main" val="811775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3619"/>
            <a:ext cx="8229600" cy="646331"/>
          </a:xfrm>
        </p:spPr>
        <p:txBody>
          <a:bodyPr>
            <a:spAutoFit/>
          </a:bodyPr>
          <a:lstStyle/>
          <a:p>
            <a:r>
              <a:rPr lang="en-US" dirty="0"/>
              <a:t>Engine Block Service </a:t>
            </a:r>
            <a:r>
              <a:rPr lang="en-US" sz="2800" dirty="0"/>
              <a:t>(3 of 4)</a:t>
            </a:r>
          </a:p>
        </p:txBody>
      </p:sp>
      <p:sp>
        <p:nvSpPr>
          <p:cNvPr id="4" name="Content Placeholder 3"/>
          <p:cNvSpPr>
            <a:spLocks noGrp="1"/>
          </p:cNvSpPr>
          <p:nvPr>
            <p:ph idx="1"/>
          </p:nvPr>
        </p:nvSpPr>
        <p:spPr>
          <a:xfrm>
            <a:off x="457200" y="1025619"/>
            <a:ext cx="8229600" cy="3470181"/>
          </a:xfrm>
        </p:spPr>
        <p:txBody>
          <a:bodyPr>
            <a:spAutoFit/>
          </a:bodyPr>
          <a:lstStyle/>
          <a:p>
            <a:r>
              <a:rPr lang="en-US" sz="2400" dirty="0"/>
              <a:t>Deck Surface Finishing</a:t>
            </a:r>
          </a:p>
          <a:p>
            <a:pPr lvl="1"/>
            <a:r>
              <a:rPr lang="en-US" sz="2400" dirty="0"/>
              <a:t>60 to 100 Ra (65 to 110 </a:t>
            </a:r>
            <a:r>
              <a:rPr lang="en-US" sz="2400" spc="-300" dirty="0"/>
              <a:t>R M </a:t>
            </a:r>
            <a:r>
              <a:rPr lang="en-US" sz="2400" dirty="0"/>
              <a:t>S) for cast iron</a:t>
            </a:r>
          </a:p>
          <a:p>
            <a:pPr lvl="1"/>
            <a:r>
              <a:rPr lang="en-US" sz="2400" dirty="0"/>
              <a:t>50 to 60 Ra (55 to 65 </a:t>
            </a:r>
            <a:r>
              <a:rPr lang="en-US" sz="2400" spc="-300" dirty="0"/>
              <a:t>R M </a:t>
            </a:r>
            <a:r>
              <a:rPr lang="en-US" sz="2400" dirty="0"/>
              <a:t>S) for aluminum block decks to be assured of a proper head gasket surface</a:t>
            </a:r>
          </a:p>
          <a:p>
            <a:r>
              <a:rPr lang="en-US" sz="2400" dirty="0"/>
              <a:t>Cylinder Boring</a:t>
            </a:r>
          </a:p>
          <a:p>
            <a:pPr lvl="1"/>
            <a:r>
              <a:rPr lang="en-US" sz="2400" dirty="0"/>
              <a:t>Cylinders should be measured across the engine (perpendicular to the crankshaft), where the greatest wear occurs.</a:t>
            </a:r>
          </a:p>
        </p:txBody>
      </p:sp>
    </p:spTree>
    <p:extLst>
      <p:ext uri="{BB962C8B-B14F-4D97-AF65-F5344CB8AC3E}">
        <p14:creationId xmlns:p14="http://schemas.microsoft.com/office/powerpoint/2010/main" val="412818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Engine Block Service </a:t>
            </a:r>
            <a:r>
              <a:rPr lang="en-US" sz="2800" dirty="0"/>
              <a:t>(4 of 4)</a:t>
            </a:r>
          </a:p>
        </p:txBody>
      </p:sp>
      <p:sp>
        <p:nvSpPr>
          <p:cNvPr id="4" name="Content Placeholder 3"/>
          <p:cNvSpPr>
            <a:spLocks noGrp="1"/>
          </p:cNvSpPr>
          <p:nvPr>
            <p:ph idx="1"/>
          </p:nvPr>
        </p:nvSpPr>
        <p:spPr>
          <a:xfrm>
            <a:off x="457200" y="990600"/>
            <a:ext cx="8229600" cy="4038600"/>
          </a:xfrm>
        </p:spPr>
        <p:txBody>
          <a:bodyPr>
            <a:spAutoFit/>
          </a:bodyPr>
          <a:lstStyle/>
          <a:p>
            <a:r>
              <a:rPr lang="en-US" sz="2400" dirty="0"/>
              <a:t>Sleeving the Cylinder</a:t>
            </a:r>
          </a:p>
          <a:p>
            <a:pPr lvl="1"/>
            <a:r>
              <a:rPr lang="en-US" sz="2400" dirty="0"/>
              <a:t>Cylinder blocks with deep gouges may be able to be salvaged by sleeving the cylinder.</a:t>
            </a:r>
          </a:p>
          <a:p>
            <a:r>
              <a:rPr lang="en-US" sz="2400" dirty="0"/>
              <a:t>Cylinder Honing</a:t>
            </a:r>
          </a:p>
          <a:p>
            <a:pPr lvl="1"/>
            <a:r>
              <a:rPr lang="en-US" sz="2400" dirty="0"/>
              <a:t>Honing the cylinder provides the proper surface finish on the cylinder wall for the rings to seat against.</a:t>
            </a:r>
          </a:p>
          <a:p>
            <a:r>
              <a:rPr lang="en-US" sz="2400" dirty="0"/>
              <a:t>Chamfering the Cylinder Bore</a:t>
            </a:r>
          </a:p>
          <a:p>
            <a:pPr lvl="1"/>
            <a:r>
              <a:rPr lang="en-US" sz="2400" dirty="0"/>
              <a:t>Removing the top edge of the cylinder bores have sharp edges.</a:t>
            </a:r>
          </a:p>
        </p:txBody>
      </p:sp>
    </p:spTree>
    <p:extLst>
      <p:ext uri="{BB962C8B-B14F-4D97-AF65-F5344CB8AC3E}">
        <p14:creationId xmlns:p14="http://schemas.microsoft.com/office/powerpoint/2010/main" val="60908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5507"/>
            <a:ext cx="8229600" cy="646331"/>
          </a:xfrm>
        </p:spPr>
        <p:txBody>
          <a:bodyPr>
            <a:spAutoFit/>
          </a:bodyPr>
          <a:lstStyle/>
          <a:p>
            <a:r>
              <a:rPr lang="en-US" dirty="0"/>
              <a:t>Engine Blocks </a:t>
            </a:r>
            <a:r>
              <a:rPr lang="en-US" sz="2800" dirty="0"/>
              <a:t>(1 of 3)</a:t>
            </a:r>
          </a:p>
        </p:txBody>
      </p:sp>
      <p:sp>
        <p:nvSpPr>
          <p:cNvPr id="4" name="Content Placeholder 3"/>
          <p:cNvSpPr>
            <a:spLocks noGrp="1"/>
          </p:cNvSpPr>
          <p:nvPr>
            <p:ph idx="1"/>
          </p:nvPr>
        </p:nvSpPr>
        <p:spPr>
          <a:xfrm>
            <a:off x="457200" y="1007507"/>
            <a:ext cx="8229600" cy="4555093"/>
          </a:xfrm>
        </p:spPr>
        <p:txBody>
          <a:bodyPr>
            <a:spAutoFit/>
          </a:bodyPr>
          <a:lstStyle/>
          <a:p>
            <a:r>
              <a:rPr lang="en-US" sz="2400" dirty="0"/>
              <a:t>Construction</a:t>
            </a:r>
          </a:p>
          <a:p>
            <a:pPr lvl="1"/>
            <a:r>
              <a:rPr lang="en-US" sz="2400" dirty="0"/>
              <a:t>Gray Cast Iron</a:t>
            </a:r>
          </a:p>
          <a:p>
            <a:pPr lvl="1"/>
            <a:r>
              <a:rPr lang="en-US" sz="2400" dirty="0"/>
              <a:t>Cast Aluminum</a:t>
            </a:r>
          </a:p>
          <a:p>
            <a:pPr lvl="1"/>
            <a:r>
              <a:rPr lang="en-US" sz="2400" dirty="0"/>
              <a:t>Die-Cast Aluminum Alloy</a:t>
            </a:r>
          </a:p>
          <a:p>
            <a:r>
              <a:rPr lang="en-US" sz="2400" dirty="0"/>
              <a:t>Block Manufacturing</a:t>
            </a:r>
          </a:p>
          <a:p>
            <a:pPr lvl="1"/>
            <a:r>
              <a:rPr lang="en-US" sz="2400" dirty="0"/>
              <a:t>Cast-iron cylinder block sand casting technology continues to be improved.</a:t>
            </a:r>
          </a:p>
          <a:p>
            <a:r>
              <a:rPr lang="en-US" sz="2400" dirty="0"/>
              <a:t>Aluminum Blocks</a:t>
            </a:r>
          </a:p>
          <a:p>
            <a:pPr lvl="1"/>
            <a:r>
              <a:rPr lang="en-US" sz="2400" dirty="0"/>
              <a:t>Styrofoam is often used as a core when casting an aluminum block</a:t>
            </a:r>
          </a:p>
        </p:txBody>
      </p:sp>
    </p:spTree>
    <p:extLst>
      <p:ext uri="{BB962C8B-B14F-4D97-AF65-F5344CB8AC3E}">
        <p14:creationId xmlns:p14="http://schemas.microsoft.com/office/powerpoint/2010/main" val="3350374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135"/>
            <a:ext cx="8229600" cy="646331"/>
          </a:xfrm>
        </p:spPr>
        <p:txBody>
          <a:bodyPr>
            <a:spAutoFit/>
          </a:bodyPr>
          <a:lstStyle/>
          <a:p>
            <a:r>
              <a:rPr lang="en-US" dirty="0"/>
              <a:t>Question 2: ?</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Why is it important to check main bore alignment?</a:t>
            </a:r>
          </a:p>
        </p:txBody>
      </p:sp>
    </p:spTree>
    <p:extLst>
      <p:ext uri="{BB962C8B-B14F-4D97-AF65-F5344CB8AC3E}">
        <p14:creationId xmlns:p14="http://schemas.microsoft.com/office/powerpoint/2010/main" val="4145136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5803"/>
            <a:ext cx="8229600" cy="646331"/>
          </a:xfrm>
        </p:spPr>
        <p:txBody>
          <a:bodyPr>
            <a:spAutoFit/>
          </a:bodyPr>
          <a:lstStyle/>
          <a:p>
            <a:r>
              <a:rPr lang="en-US" dirty="0"/>
              <a:t>Answer 2</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t>A crankshaft will tend to bend as it turns if the alignment is not correct.</a:t>
            </a:r>
          </a:p>
        </p:txBody>
      </p:sp>
    </p:spTree>
    <p:extLst>
      <p:ext uri="{BB962C8B-B14F-4D97-AF65-F5344CB8AC3E}">
        <p14:creationId xmlns:p14="http://schemas.microsoft.com/office/powerpoint/2010/main" val="2133713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31.16 Distortion in Center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30776" y="1024467"/>
            <a:ext cx="5068712" cy="36237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782784" cy="3046988"/>
          </a:xfrm>
        </p:spPr>
        <p:txBody>
          <a:bodyPr/>
          <a:lstStyle/>
          <a:p>
            <a:r>
              <a:rPr lang="en-US" sz="2400" dirty="0"/>
              <a:t>Main bearing bores of a warped block usually bend into a bowed shape. The greatest distortion is in the center bores</a:t>
            </a:r>
          </a:p>
        </p:txBody>
      </p:sp>
    </p:spTree>
    <p:extLst>
      <p:ext uri="{BB962C8B-B14F-4D97-AF65-F5344CB8AC3E}">
        <p14:creationId xmlns:p14="http://schemas.microsoft.com/office/powerpoint/2010/main" val="3656594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31.17 Main Caps Bowed Down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48001" y="990600"/>
            <a:ext cx="5613400" cy="503044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173184" cy="2677656"/>
          </a:xfrm>
        </p:spPr>
        <p:txBody>
          <a:bodyPr/>
          <a:lstStyle/>
          <a:p>
            <a:r>
              <a:rPr lang="en-US" sz="2400" dirty="0"/>
              <a:t>When the main bearing caps bow downward, they also pinch in at the parting line</a:t>
            </a:r>
          </a:p>
        </p:txBody>
      </p:sp>
    </p:spTree>
    <p:extLst>
      <p:ext uri="{BB962C8B-B14F-4D97-AF65-F5344CB8AC3E}">
        <p14:creationId xmlns:p14="http://schemas.microsoft.com/office/powerpoint/2010/main" val="3647547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31.18 Bore Alignment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1016000"/>
            <a:ext cx="4694037" cy="443532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990600"/>
            <a:ext cx="2935184" cy="2308324"/>
          </a:xfrm>
        </p:spPr>
        <p:txBody>
          <a:bodyPr/>
          <a:lstStyle/>
          <a:p>
            <a:r>
              <a:rPr lang="en-US" sz="2400" dirty="0"/>
              <a:t>The main bearing bore alignment can be checked using a precision straightedge and a feeler gauge</a:t>
            </a:r>
          </a:p>
        </p:txBody>
      </p:sp>
    </p:spTree>
    <p:extLst>
      <p:ext uri="{BB962C8B-B14F-4D97-AF65-F5344CB8AC3E}">
        <p14:creationId xmlns:p14="http://schemas.microsoft.com/office/powerpoint/2010/main" val="3925984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31.19 Bore Alignment Tool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05400" y="990600"/>
            <a:ext cx="3094711" cy="5329009"/>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09600" y="990600"/>
            <a:ext cx="3733800" cy="3046988"/>
          </a:xfrm>
        </p:spPr>
        <p:txBody>
          <a:bodyPr/>
          <a:lstStyle/>
          <a:p>
            <a:r>
              <a:rPr lang="en-US" sz="2400" dirty="0"/>
              <a:t>(a) A precision arbor can be used to check the main bearing bore alignment. (b) if the sleeve can be inserted into all of the main bearing bores, then they are aligned</a:t>
            </a:r>
          </a:p>
        </p:txBody>
      </p:sp>
    </p:spTree>
    <p:extLst>
      <p:ext uri="{BB962C8B-B14F-4D97-AF65-F5344CB8AC3E}">
        <p14:creationId xmlns:p14="http://schemas.microsoft.com/office/powerpoint/2010/main" val="2572871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31.20 Block Flatness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81600" y="990600"/>
            <a:ext cx="3304920" cy="519055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525734" cy="3416320"/>
          </a:xfrm>
        </p:spPr>
        <p:txBody>
          <a:bodyPr/>
          <a:lstStyle/>
          <a:p>
            <a:r>
              <a:rPr lang="en-US" sz="2400" dirty="0"/>
              <a:t>(a) Checking the flatness of the block deck surface using a straightedge and a feeler gauge. (b) to be sure that the top of the block is flat, check the block in six locations as shown</a:t>
            </a:r>
          </a:p>
        </p:txBody>
      </p:sp>
    </p:spTree>
    <p:extLst>
      <p:ext uri="{BB962C8B-B14F-4D97-AF65-F5344CB8AC3E}">
        <p14:creationId xmlns:p14="http://schemas.microsoft.com/office/powerpoint/2010/main" val="1367335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31.21 Block Resurfacing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39191" y="990600"/>
            <a:ext cx="6065617" cy="4630610"/>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638800"/>
            <a:ext cx="8229600" cy="461665"/>
          </a:xfrm>
        </p:spPr>
        <p:txBody>
          <a:bodyPr/>
          <a:lstStyle/>
          <a:p>
            <a:r>
              <a:rPr lang="en-US" sz="2400" dirty="0"/>
              <a:t>Grinding the deck surface of the block </a:t>
            </a:r>
          </a:p>
        </p:txBody>
      </p:sp>
    </p:spTree>
    <p:extLst>
      <p:ext uri="{BB962C8B-B14F-4D97-AF65-F5344CB8AC3E}">
        <p14:creationId xmlns:p14="http://schemas.microsoft.com/office/powerpoint/2010/main" val="226591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31.22 Cylinder Wear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05867" y="990600"/>
            <a:ext cx="3884645" cy="503954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525734" cy="4524315"/>
          </a:xfrm>
        </p:spPr>
        <p:txBody>
          <a:bodyPr/>
          <a:lstStyle/>
          <a:p>
            <a:r>
              <a:rPr lang="en-US" sz="2400" dirty="0"/>
              <a:t>Cylinders wear in a taper, with most of the wear occurring at the top of the cylinder where the greatest amount of heat and pressure are created. The ridge is formed because the very top part of the cylinder is not contacted by the rings</a:t>
            </a:r>
          </a:p>
        </p:txBody>
      </p:sp>
    </p:spTree>
    <p:extLst>
      <p:ext uri="{BB962C8B-B14F-4D97-AF65-F5344CB8AC3E}">
        <p14:creationId xmlns:p14="http://schemas.microsoft.com/office/powerpoint/2010/main" val="192846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31.23 Dial-Bore Gauge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990600"/>
            <a:ext cx="4009731" cy="511540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525734" cy="4154984"/>
          </a:xfrm>
        </p:spPr>
        <p:txBody>
          <a:bodyPr/>
          <a:lstStyle/>
          <a:p>
            <a:r>
              <a:rPr lang="en-US" sz="2400" dirty="0"/>
              <a:t>Adjust a dial bore gauge as per the gauge’s instructions and then measure the bore diameter at the top just below the ridge (maximum wear section) and at the bottom below the ring travel (minimum wear section)</a:t>
            </a:r>
          </a:p>
        </p:txBody>
      </p:sp>
    </p:spTree>
    <p:extLst>
      <p:ext uri="{BB962C8B-B14F-4D97-AF65-F5344CB8AC3E}">
        <p14:creationId xmlns:p14="http://schemas.microsoft.com/office/powerpoint/2010/main" val="136649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6995"/>
            <a:ext cx="8229600" cy="646331"/>
          </a:xfrm>
        </p:spPr>
        <p:txBody>
          <a:bodyPr>
            <a:spAutoFit/>
          </a:bodyPr>
          <a:lstStyle/>
          <a:p>
            <a:r>
              <a:rPr lang="en-US" dirty="0"/>
              <a:t>Engine Blocks </a:t>
            </a:r>
            <a:r>
              <a:rPr lang="en-US" sz="2800" dirty="0"/>
              <a:t>(2 of 3)</a:t>
            </a:r>
          </a:p>
        </p:txBody>
      </p:sp>
      <p:sp>
        <p:nvSpPr>
          <p:cNvPr id="4" name="Content Placeholder 3"/>
          <p:cNvSpPr>
            <a:spLocks noGrp="1"/>
          </p:cNvSpPr>
          <p:nvPr>
            <p:ph idx="1"/>
          </p:nvPr>
        </p:nvSpPr>
        <p:spPr>
          <a:xfrm>
            <a:off x="457200" y="1008995"/>
            <a:ext cx="8229600" cy="4401205"/>
          </a:xfrm>
        </p:spPr>
        <p:txBody>
          <a:bodyPr>
            <a:spAutoFit/>
          </a:bodyPr>
          <a:lstStyle/>
          <a:p>
            <a:r>
              <a:rPr lang="en-US" sz="2400" dirty="0"/>
              <a:t>Bedplate Design Blocks</a:t>
            </a:r>
          </a:p>
          <a:p>
            <a:pPr lvl="1"/>
            <a:r>
              <a:rPr lang="en-US" sz="2400" dirty="0"/>
              <a:t>A bedplate is a structural member that attaches to the bottom of the block and supports the crankshaft.</a:t>
            </a:r>
          </a:p>
          <a:p>
            <a:r>
              <a:rPr lang="en-US" sz="2400" dirty="0"/>
              <a:t>Casting Numbers</a:t>
            </a:r>
          </a:p>
          <a:p>
            <a:pPr lvl="1"/>
            <a:r>
              <a:rPr lang="en-US" sz="2400" dirty="0"/>
              <a:t>Casting numbers can be used to check dimensions, such as the cubic inch displacement, and other information, such as year of manufacture.</a:t>
            </a:r>
          </a:p>
          <a:p>
            <a:r>
              <a:rPr lang="en-US" sz="2400" dirty="0"/>
              <a:t>Block Deck</a:t>
            </a:r>
          </a:p>
          <a:p>
            <a:pPr lvl="1"/>
            <a:r>
              <a:rPr lang="en-US" sz="2400" dirty="0"/>
              <a:t>The cylinder head is fastened to the top surface of the block, know as the block deck.</a:t>
            </a:r>
          </a:p>
        </p:txBody>
      </p:sp>
    </p:spTree>
    <p:extLst>
      <p:ext uri="{BB962C8B-B14F-4D97-AF65-F5344CB8AC3E}">
        <p14:creationId xmlns:p14="http://schemas.microsoft.com/office/powerpoint/2010/main" val="261110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Check Cylinder Bore Wear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ylinder_bore_wear_check">
            <a:hlinkClick r:id="" action="ppaction://media"/>
            <a:extLst>
              <a:ext uri="{FF2B5EF4-FFF2-40B4-BE49-F238E27FC236}">
                <a16:creationId xmlns:a16="http://schemas.microsoft.com/office/drawing/2014/main" id="{1CE4859B-7D63-3149-1483-2BD1FBCB536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 y="1169670"/>
            <a:ext cx="9144000" cy="5143500"/>
          </a:xfrm>
          <a:prstGeom prst="rect">
            <a:avLst/>
          </a:prstGeom>
        </p:spPr>
      </p:pic>
    </p:spTree>
    <p:extLst>
      <p:ext uri="{BB962C8B-B14F-4D97-AF65-F5344CB8AC3E}">
        <p14:creationId xmlns:p14="http://schemas.microsoft.com/office/powerpoint/2010/main" val="12338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31.24 Honing/Deglazing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600"/>
            <a:ext cx="4941887" cy="373559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935184" cy="2308324"/>
          </a:xfrm>
        </p:spPr>
        <p:txBody>
          <a:bodyPr/>
          <a:lstStyle/>
          <a:p>
            <a:r>
              <a:rPr lang="en-US" sz="2400" dirty="0"/>
              <a:t>An assortment of ball-type deglazing hones. This type of hone does not straighten wavy cylinder walls.</a:t>
            </a:r>
          </a:p>
        </p:txBody>
      </p:sp>
    </p:spTree>
    <p:extLst>
      <p:ext uri="{BB962C8B-B14F-4D97-AF65-F5344CB8AC3E}">
        <p14:creationId xmlns:p14="http://schemas.microsoft.com/office/powerpoint/2010/main" val="1535482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31.25 After Boring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0" y="990600"/>
            <a:ext cx="2984290" cy="52208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962400" cy="1569660"/>
          </a:xfrm>
        </p:spPr>
        <p:txBody>
          <a:bodyPr/>
          <a:lstStyle/>
          <a:p>
            <a:r>
              <a:rPr lang="en-US" sz="2400" dirty="0"/>
              <a:t>After boring, the cylinder surface is rough, pitted, and fractured to a depth of about 0.001 inch</a:t>
            </a:r>
          </a:p>
        </p:txBody>
      </p:sp>
    </p:spTree>
    <p:extLst>
      <p:ext uri="{BB962C8B-B14F-4D97-AF65-F5344CB8AC3E}">
        <p14:creationId xmlns:p14="http://schemas.microsoft.com/office/powerpoint/2010/main" val="3595042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31.26 Honing Enlarges Bore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05400" y="990600"/>
            <a:ext cx="2854316" cy="512176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986642"/>
            <a:ext cx="3525734" cy="1938992"/>
          </a:xfrm>
        </p:spPr>
        <p:txBody>
          <a:bodyPr/>
          <a:lstStyle/>
          <a:p>
            <a:r>
              <a:rPr lang="en-US" sz="2400" dirty="0"/>
              <a:t>Honing enlarges the cylinder bore to the final size and leaves a plateau surface finish that retains oil</a:t>
            </a:r>
          </a:p>
        </p:txBody>
      </p:sp>
    </p:spTree>
    <p:extLst>
      <p:ext uri="{BB962C8B-B14F-4D97-AF65-F5344CB8AC3E}">
        <p14:creationId xmlns:p14="http://schemas.microsoft.com/office/powerpoint/2010/main" val="273859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31.27 Cross-Hatched Pattern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77088" y="1010392"/>
            <a:ext cx="4663338" cy="439980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8971" y="1010392"/>
            <a:ext cx="3178629" cy="2677656"/>
          </a:xfrm>
        </p:spPr>
        <p:txBody>
          <a:bodyPr/>
          <a:lstStyle/>
          <a:p>
            <a:r>
              <a:rPr lang="en-US" sz="2400" dirty="0"/>
              <a:t>Crosshatched pattern holds oil to keep the rings from wearing excessively, and also keeps the rings against the cylinder wall for a gas-tight fit</a:t>
            </a:r>
          </a:p>
        </p:txBody>
      </p:sp>
    </p:spTree>
    <p:extLst>
      <p:ext uri="{BB962C8B-B14F-4D97-AF65-F5344CB8AC3E}">
        <p14:creationId xmlns:p14="http://schemas.microsoft.com/office/powerpoint/2010/main" val="3217423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Block Preparation for Assembly</a:t>
            </a:r>
            <a:endParaRPr lang="en-US" sz="2800" dirty="0"/>
          </a:p>
        </p:txBody>
      </p:sp>
      <p:sp>
        <p:nvSpPr>
          <p:cNvPr id="4" name="Content Placeholder 3"/>
          <p:cNvSpPr>
            <a:spLocks noGrp="1"/>
          </p:cNvSpPr>
          <p:nvPr>
            <p:ph idx="1"/>
          </p:nvPr>
        </p:nvSpPr>
        <p:spPr>
          <a:xfrm>
            <a:off x="457200" y="990600"/>
            <a:ext cx="8229600" cy="4724400"/>
          </a:xfrm>
        </p:spPr>
        <p:txBody>
          <a:bodyPr>
            <a:spAutoFit/>
          </a:bodyPr>
          <a:lstStyle/>
          <a:p>
            <a:r>
              <a:rPr lang="en-US" sz="2400" dirty="0"/>
              <a:t>Block Cleaning</a:t>
            </a:r>
          </a:p>
          <a:p>
            <a:pPr lvl="1"/>
            <a:r>
              <a:rPr lang="en-US" sz="2400" dirty="0"/>
              <a:t>The block is scrubbed until it is absolutely clean. This can be determined by wiping the cylinder wall with a clean lint-free cloth. The cloth will pick up no soil when the cylinder wall is clean.</a:t>
            </a:r>
          </a:p>
          <a:p>
            <a:r>
              <a:rPr lang="en-US" sz="2400" dirty="0"/>
              <a:t>Block Detailing</a:t>
            </a:r>
          </a:p>
          <a:p>
            <a:pPr marL="944118" lvl="1" indent="-457200">
              <a:buFont typeface="+mj-lt"/>
              <a:buAutoNum type="arabicPeriod"/>
            </a:pPr>
            <a:r>
              <a:rPr lang="en-US" sz="2400" dirty="0"/>
              <a:t>All oil passages (galleries) should be cleaned</a:t>
            </a:r>
          </a:p>
          <a:p>
            <a:pPr marL="944118" lvl="1" indent="-457200">
              <a:buFont typeface="+mj-lt"/>
              <a:buAutoNum type="arabicPeriod"/>
            </a:pPr>
            <a:r>
              <a:rPr lang="en-US" sz="2400" dirty="0"/>
              <a:t>All tapped holes should be cleaned with the correct thread chaser.	</a:t>
            </a:r>
          </a:p>
          <a:p>
            <a:pPr marL="944118" lvl="1" indent="-457200">
              <a:buFont typeface="+mj-lt"/>
              <a:buAutoNum type="arabicPeriod"/>
            </a:pPr>
            <a:r>
              <a:rPr lang="en-US" sz="2400" dirty="0"/>
              <a:t>Coat the newly cleaned block with fogging oil to prevent rust.</a:t>
            </a:r>
          </a:p>
        </p:txBody>
      </p:sp>
    </p:spTree>
    <p:extLst>
      <p:ext uri="{BB962C8B-B14F-4D97-AF65-F5344CB8AC3E}">
        <p14:creationId xmlns:p14="http://schemas.microsoft.com/office/powerpoint/2010/main" val="671397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Question 3: ?</a:t>
            </a:r>
            <a:endParaRPr lang="en-US" sz="2800" dirty="0"/>
          </a:p>
        </p:txBody>
      </p:sp>
      <p:sp>
        <p:nvSpPr>
          <p:cNvPr id="4" name="Content Placeholder 3"/>
          <p:cNvSpPr>
            <a:spLocks noGrp="1"/>
          </p:cNvSpPr>
          <p:nvPr>
            <p:ph idx="1"/>
          </p:nvPr>
        </p:nvSpPr>
        <p:spPr>
          <a:xfrm>
            <a:off x="457200" y="990600"/>
            <a:ext cx="8229600" cy="457200"/>
          </a:xfrm>
        </p:spPr>
        <p:txBody>
          <a:bodyPr>
            <a:spAutoFit/>
          </a:bodyPr>
          <a:lstStyle/>
          <a:p>
            <a:pPr marL="0" indent="0">
              <a:buNone/>
            </a:pPr>
            <a:r>
              <a:rPr lang="en-US" sz="2400" dirty="0"/>
              <a:t>Why is detailing a block important?</a:t>
            </a:r>
          </a:p>
        </p:txBody>
      </p:sp>
    </p:spTree>
    <p:extLst>
      <p:ext uri="{BB962C8B-B14F-4D97-AF65-F5344CB8AC3E}">
        <p14:creationId xmlns:p14="http://schemas.microsoft.com/office/powerpoint/2010/main" val="3231505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2450"/>
          </a:xfrm>
        </p:spPr>
        <p:txBody>
          <a:bodyPr>
            <a:noAutofit/>
          </a:bodyPr>
          <a:lstStyle/>
          <a:p>
            <a:r>
              <a:rPr lang="en-US" dirty="0"/>
              <a:t>Answer 3</a:t>
            </a:r>
            <a:endParaRPr lang="en-US" sz="2800" dirty="0"/>
          </a:p>
        </p:txBody>
      </p:sp>
      <p:sp>
        <p:nvSpPr>
          <p:cNvPr id="4" name="Content Placeholder 3"/>
          <p:cNvSpPr>
            <a:spLocks noGrp="1"/>
          </p:cNvSpPr>
          <p:nvPr>
            <p:ph idx="1"/>
          </p:nvPr>
        </p:nvSpPr>
        <p:spPr>
          <a:xfrm>
            <a:off x="457200" y="990600"/>
            <a:ext cx="8229600" cy="838200"/>
          </a:xfrm>
        </p:spPr>
        <p:txBody>
          <a:bodyPr>
            <a:noAutofit/>
          </a:bodyPr>
          <a:lstStyle/>
          <a:p>
            <a:pPr marL="0" indent="0">
              <a:buNone/>
            </a:pPr>
            <a:r>
              <a:rPr lang="en-US" sz="2400" dirty="0"/>
              <a:t>To remove any unwanted dirt and grit that would cause abnormal wear.</a:t>
            </a:r>
          </a:p>
        </p:txBody>
      </p:sp>
    </p:spTree>
    <p:extLst>
      <p:ext uri="{BB962C8B-B14F-4D97-AF65-F5344CB8AC3E}">
        <p14:creationId xmlns:p14="http://schemas.microsoft.com/office/powerpoint/2010/main" val="368062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31.28 Cutaway Block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99652" y="990600"/>
            <a:ext cx="4707931" cy="38100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048000" cy="4524315"/>
          </a:xfrm>
        </p:spPr>
        <p:txBody>
          <a:bodyPr/>
          <a:lstStyle/>
          <a:p>
            <a:r>
              <a:rPr lang="en-US" sz="2400" dirty="0"/>
              <a:t>Notice on this cutaway engine block, some of the head bolt holes do not extend too far into the block and dead end. Debris can accumulate at the bottom of these holes and it must be cleaned out before final assembly</a:t>
            </a:r>
          </a:p>
        </p:txBody>
      </p:sp>
    </p:spTree>
    <p:extLst>
      <p:ext uri="{BB962C8B-B14F-4D97-AF65-F5344CB8AC3E}">
        <p14:creationId xmlns:p14="http://schemas.microsoft.com/office/powerpoint/2010/main" val="3330449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31.28 Thread Chaser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1" y="992579"/>
            <a:ext cx="5029200" cy="406999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2935184" cy="2477640"/>
          </a:xfrm>
        </p:spPr>
        <p:txBody>
          <a:bodyPr/>
          <a:lstStyle/>
          <a:p>
            <a:r>
              <a:rPr lang="en-US" sz="2400" dirty="0"/>
              <a:t>A tread chaser or bottoming tap should be used in all threaded holes before assembling the engine</a:t>
            </a:r>
          </a:p>
        </p:txBody>
      </p:sp>
    </p:spTree>
    <p:extLst>
      <p:ext uri="{BB962C8B-B14F-4D97-AF65-F5344CB8AC3E}">
        <p14:creationId xmlns:p14="http://schemas.microsoft.com/office/powerpoint/2010/main" val="5180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6995"/>
            <a:ext cx="8229600" cy="646331"/>
          </a:xfrm>
        </p:spPr>
        <p:txBody>
          <a:bodyPr>
            <a:spAutoFit/>
          </a:bodyPr>
          <a:lstStyle/>
          <a:p>
            <a:r>
              <a:rPr lang="en-US" dirty="0"/>
              <a:t>Engine Blocks </a:t>
            </a:r>
            <a:r>
              <a:rPr lang="en-US" sz="2800" dirty="0"/>
              <a:t>(3 of 3)</a:t>
            </a:r>
          </a:p>
        </p:txBody>
      </p:sp>
      <p:sp>
        <p:nvSpPr>
          <p:cNvPr id="4" name="Content Placeholder 3"/>
          <p:cNvSpPr>
            <a:spLocks noGrp="1"/>
          </p:cNvSpPr>
          <p:nvPr>
            <p:ph idx="1"/>
          </p:nvPr>
        </p:nvSpPr>
        <p:spPr>
          <a:xfrm>
            <a:off x="457200" y="1008995"/>
            <a:ext cx="8229600" cy="4401205"/>
          </a:xfrm>
        </p:spPr>
        <p:txBody>
          <a:bodyPr>
            <a:spAutoFit/>
          </a:bodyPr>
          <a:lstStyle/>
          <a:p>
            <a:r>
              <a:rPr lang="en-US" sz="2400" dirty="0"/>
              <a:t>Cooling Passages</a:t>
            </a:r>
          </a:p>
          <a:p>
            <a:pPr lvl="1"/>
            <a:r>
              <a:rPr lang="en-US" sz="2400" dirty="0"/>
              <a:t>In most cylinder designs, the cooling passages extend nearly to the bottom of the cylinder.</a:t>
            </a:r>
          </a:p>
          <a:p>
            <a:r>
              <a:rPr lang="en-US" sz="2400" dirty="0"/>
              <a:t>Lubricating Passages</a:t>
            </a:r>
          </a:p>
          <a:p>
            <a:pPr lvl="1"/>
            <a:r>
              <a:rPr lang="en-US" sz="2400" dirty="0"/>
              <a:t>Carry lubricating oil to the required locations. This is accomplished through oil drilled galleries and oil gallery plugs.</a:t>
            </a:r>
          </a:p>
          <a:p>
            <a:r>
              <a:rPr lang="en-US" sz="2400" dirty="0"/>
              <a:t>Main Bearing Caps</a:t>
            </a:r>
          </a:p>
          <a:p>
            <a:pPr lvl="1"/>
            <a:r>
              <a:rPr lang="en-US" sz="2400" dirty="0"/>
              <a:t>The main bearing caps are cast or manufactured from sintered or billeted materials, separately from the block.</a:t>
            </a:r>
          </a:p>
        </p:txBody>
      </p:sp>
    </p:spTree>
    <p:extLst>
      <p:ext uri="{BB962C8B-B14F-4D97-AF65-F5344CB8AC3E}">
        <p14:creationId xmlns:p14="http://schemas.microsoft.com/office/powerpoint/2010/main" val="2579296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85" y="144780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54000"/>
            <a:ext cx="8229600" cy="1200329"/>
          </a:xfrm>
        </p:spPr>
        <p:txBody>
          <a:bodyPr/>
          <a:lstStyle/>
          <a:p>
            <a:r>
              <a:rPr lang="en-US" dirty="0"/>
              <a:t>Frequently Asked Question: What Is a Seasoned Engine?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4050" y="2499612"/>
            <a:ext cx="7543800" cy="3416320"/>
          </a:xfrm>
        </p:spPr>
        <p:txBody>
          <a:bodyPr/>
          <a:lstStyle/>
          <a:p>
            <a:r>
              <a:rPr lang="en-US" sz="1800" b="1" dirty="0"/>
              <a:t>What Is a Seasoned Engine? </a:t>
            </a:r>
            <a:r>
              <a:rPr lang="en-US" sz="1800" dirty="0"/>
              <a:t>A new engine is machined and assembled within  a few hours after the heads and block are cast from melted iron. Newly cast parts have internal stresses within the metal. The stress results from the different thickness of the metal sections in the head. Forces from combustion in the engine, plus continued heating and cooling, gradually relieve these stresses. By the time the engine has accumulated 20,000 to 30,000 miles (32,000 to 48,000 km), the stresses have been completely relieved. This is why some engine rebuilders prefer to work with used heads and blocks that are stress relieved. Used engines are often called “seasoned” because of the reduced stress and movement these components have as compared with new parts. </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54050" y="1609501"/>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633203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Repair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61665"/>
          </a:xfrm>
          <a:prstGeom prst="rect">
            <a:avLst/>
          </a:prstGeom>
          <a:noFill/>
        </p:spPr>
        <p:txBody>
          <a:bodyPr wrap="square" rtlCol="0">
            <a:spAutoFit/>
          </a:bodyPr>
          <a:lstStyle/>
          <a:p>
            <a:r>
              <a:rPr lang="en-US" sz="2400" dirty="0"/>
              <a:t>Videos Link: </a:t>
            </a:r>
            <a:r>
              <a:rPr lang="en-US" sz="2400" dirty="0">
                <a:hlinkClick r:id="rId3"/>
              </a:rPr>
              <a:t>(A1) Engine Repair Videos</a:t>
            </a:r>
            <a:endParaRPr lang="en-US" sz="24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61665"/>
          </a:xfrm>
          <a:prstGeom prst="rect">
            <a:avLst/>
          </a:prstGeom>
          <a:noFill/>
        </p:spPr>
        <p:txBody>
          <a:bodyPr wrap="square" rtlCol="0">
            <a:spAutoFit/>
          </a:bodyPr>
          <a:lstStyle/>
          <a:p>
            <a:r>
              <a:rPr lang="en-US" sz="2400" dirty="0"/>
              <a:t>Animations Link: </a:t>
            </a:r>
            <a:r>
              <a:rPr lang="en-US" sz="2400" dirty="0">
                <a:hlinkClick r:id="rId4"/>
              </a:rPr>
              <a:t>(A1) Engine Repair Animations</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135"/>
            <a:ext cx="8229600" cy="646331"/>
          </a:xfrm>
        </p:spPr>
        <p:txBody>
          <a:bodyPr>
            <a:spAutoFit/>
          </a:bodyPr>
          <a:lstStyle/>
          <a:p>
            <a:r>
              <a:rPr lang="en-US" dirty="0"/>
              <a:t>Question 1: ?</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What is the purpose of a bedplate?</a:t>
            </a:r>
          </a:p>
        </p:txBody>
      </p:sp>
    </p:spTree>
    <p:extLst>
      <p:ext uri="{BB962C8B-B14F-4D97-AF65-F5344CB8AC3E}">
        <p14:creationId xmlns:p14="http://schemas.microsoft.com/office/powerpoint/2010/main" val="238959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5803"/>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t>To support the crankshaft and provide the block with structural support.</a:t>
            </a:r>
          </a:p>
        </p:txBody>
      </p:sp>
    </p:spTree>
    <p:extLst>
      <p:ext uri="{BB962C8B-B14F-4D97-AF65-F5344CB8AC3E}">
        <p14:creationId xmlns:p14="http://schemas.microsoft.com/office/powerpoint/2010/main" val="219262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2114550"/>
          </a:xfrm>
        </p:spPr>
        <p:txBody>
          <a:bodyPr>
            <a:noAutofit/>
          </a:bodyPr>
          <a:lstStyle/>
          <a:p>
            <a:r>
              <a:rPr lang="en-US" dirty="0"/>
              <a:t>Figure 34.1</a:t>
            </a:r>
            <a:endParaRPr lang="en-US" sz="2800" dirty="0"/>
          </a:p>
        </p:txBody>
      </p:sp>
      <p:pic>
        <p:nvPicPr>
          <p:cNvPr id="1026" name="Picture 2" descr="A figure shows a four-cylinder inline engine with a cylinder block that extends from deck surface at the top to oil pan rails at the bottom. Core plug, cylinder head bolt hole, and cylinder bore are shown in the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900" y="2443263"/>
            <a:ext cx="3242169" cy="38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78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37067"/>
            <a:ext cx="8229600" cy="646331"/>
          </a:xfrm>
        </p:spPr>
        <p:txBody>
          <a:bodyPr/>
          <a:lstStyle/>
          <a:p>
            <a:r>
              <a:rPr lang="en-US" dirty="0"/>
              <a:t>Figure 31.1 Cylinder Block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0" y="1007533"/>
            <a:ext cx="4401671" cy="519275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124200" cy="2438400"/>
          </a:xfrm>
        </p:spPr>
        <p:txBody>
          <a:bodyPr/>
          <a:lstStyle/>
          <a:p>
            <a:r>
              <a:rPr lang="en-US" sz="2400" dirty="0"/>
              <a:t>The Cylinder Block Usually Extends From the Oil Pan Rails at the Bottom to the Deck Surface at the Top</a:t>
            </a:r>
          </a:p>
        </p:txBody>
      </p:sp>
    </p:spTree>
    <p:extLst>
      <p:ext uri="{BB962C8B-B14F-4D97-AF65-F5344CB8AC3E}">
        <p14:creationId xmlns:p14="http://schemas.microsoft.com/office/powerpoint/2010/main" val="228891226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24472</TotalTime>
  <Words>2543</Words>
  <Application>Microsoft Office PowerPoint</Application>
  <PresentationFormat>On-screen Show (4:3)</PresentationFormat>
  <Paragraphs>209</Paragraphs>
  <Slides>52</Slides>
  <Notes>52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Times New Roman</vt:lpstr>
      <vt:lpstr>Verdana</vt:lpstr>
      <vt:lpstr>Wingdings</vt:lpstr>
      <vt:lpstr>508 Lecture</vt:lpstr>
      <vt:lpstr>Automotive Technology: Principles, Diagnosis, and Service</vt:lpstr>
      <vt:lpstr>Learning Objectives</vt:lpstr>
      <vt:lpstr>Engine Blocks (1 of 3)</vt:lpstr>
      <vt:lpstr>Engine Blocks (2 of 3)</vt:lpstr>
      <vt:lpstr>Engine Blocks (3 of 3)</vt:lpstr>
      <vt:lpstr>Question 1: ?</vt:lpstr>
      <vt:lpstr>Answer 1</vt:lpstr>
      <vt:lpstr>Figure 34.1</vt:lpstr>
      <vt:lpstr>Figure 31.1 Cylinder Block</vt:lpstr>
      <vt:lpstr>Figure 31.2 Core Plug</vt:lpstr>
      <vt:lpstr>Figure 31.3 Styrofoam Casting Mold </vt:lpstr>
      <vt:lpstr>Frequently Asked Question: What Is Compacted Graphite Iron?   </vt:lpstr>
      <vt:lpstr>Figure 31.4 Dry Sleeves</vt:lpstr>
      <vt:lpstr>Figure 31.5 Dry/Wet Sleeve Support</vt:lpstr>
      <vt:lpstr>Figure 31.6 Bedplate</vt:lpstr>
      <vt:lpstr>Figure 31.7 Casting Numbers</vt:lpstr>
      <vt:lpstr>Figure 31.8 Block Deck</vt:lpstr>
      <vt:lpstr>Figure 31.9 Internal Block Passages</vt:lpstr>
      <vt:lpstr>Figure 31.10 Oil Gallery Plugs </vt:lpstr>
      <vt:lpstr>Figure 31.11 Chevrolet Block</vt:lpstr>
      <vt:lpstr>Figure 31.12 Two-Bolt Mains</vt:lpstr>
      <vt:lpstr>Figure 31.13 Four-Bolt Mains</vt:lpstr>
      <vt:lpstr>Figure 31.14 Mains’ Cross Bolt</vt:lpstr>
      <vt:lpstr>Figure 31.15 Girdle</vt:lpstr>
      <vt:lpstr>Frequently Asked Question: What Are FRM-Lined Cylinders?   </vt:lpstr>
      <vt:lpstr>Engine Block Service (1 of 4)</vt:lpstr>
      <vt:lpstr>Engine Block Service (2 of 4)</vt:lpstr>
      <vt:lpstr>Engine Block Service (3 of 4)</vt:lpstr>
      <vt:lpstr>Engine Block Service (4 of 4)</vt:lpstr>
      <vt:lpstr>Question 2: ?</vt:lpstr>
      <vt:lpstr>Answer 2</vt:lpstr>
      <vt:lpstr>Figure 31.16 Distortion in Center</vt:lpstr>
      <vt:lpstr>Figure 31.17 Main Caps Bowed Down</vt:lpstr>
      <vt:lpstr>Figure 31.18 Bore Alignment</vt:lpstr>
      <vt:lpstr>Figure 31.19 Bore Alignment Tool</vt:lpstr>
      <vt:lpstr>Figure 31.20 Block Flatness</vt:lpstr>
      <vt:lpstr>Figure 31.21 Block Resurfacing</vt:lpstr>
      <vt:lpstr>Figure 31.22 Cylinder Wear</vt:lpstr>
      <vt:lpstr>Figure 31.23 Dial-Bore Gauge </vt:lpstr>
      <vt:lpstr>Animation: Check Cylinder Bore Wear (Animation will automatically start)</vt:lpstr>
      <vt:lpstr>Figure 31.24 Honing/Deglazing</vt:lpstr>
      <vt:lpstr>Figure 31.25 After Boring</vt:lpstr>
      <vt:lpstr>Figure 31.26 Honing Enlarges Bore</vt:lpstr>
      <vt:lpstr>Figure 31.27 Cross-Hatched Pattern</vt:lpstr>
      <vt:lpstr>Block Preparation for Assembly</vt:lpstr>
      <vt:lpstr>Question 3: ?</vt:lpstr>
      <vt:lpstr>Answer 3</vt:lpstr>
      <vt:lpstr>Figure 31.28 Cutaway Block</vt:lpstr>
      <vt:lpstr>Figure 31.28 Thread Chaser</vt:lpstr>
      <vt:lpstr>Frequently Asked Question: What Is a Seasoned Engine?   </vt:lpstr>
      <vt:lpstr>Engine Repair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34, Engine Blocks</dc:title>
  <dc:subject>2612-Automotive - Core</dc:subject>
  <dc:creator>James D. Halderman</dc:creator>
  <cp:keywords>CONTAINS NOTES</cp:keywords>
  <cp:lastModifiedBy>Glen Plants</cp:lastModifiedBy>
  <cp:revision>4694</cp:revision>
  <dcterms:created xsi:type="dcterms:W3CDTF">2014-07-14T20:04:21Z</dcterms:created>
  <dcterms:modified xsi:type="dcterms:W3CDTF">2023-06-16T12:40:43Z</dcterms:modified>
</cp:coreProperties>
</file>