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1202" r:id="rId2"/>
    <p:sldId id="1110" r:id="rId3"/>
    <p:sldId id="1149" r:id="rId4"/>
    <p:sldId id="1112" r:id="rId5"/>
    <p:sldId id="1251" r:id="rId6"/>
    <p:sldId id="1114" r:id="rId7"/>
    <p:sldId id="1150" r:id="rId8"/>
    <p:sldId id="1151" r:id="rId9"/>
    <p:sldId id="1152" r:id="rId10"/>
    <p:sldId id="1153" r:id="rId11"/>
    <p:sldId id="1250" r:id="rId12"/>
    <p:sldId id="1249" r:id="rId13"/>
    <p:sldId id="1342" r:id="rId14"/>
    <p:sldId id="1248" r:id="rId15"/>
    <p:sldId id="1247" r:id="rId16"/>
    <p:sldId id="1246" r:id="rId17"/>
    <p:sldId id="1245" r:id="rId18"/>
    <p:sldId id="1244" r:id="rId19"/>
    <p:sldId id="1243" r:id="rId20"/>
    <p:sldId id="1242" r:id="rId21"/>
    <p:sldId id="1116" r:id="rId22"/>
    <p:sldId id="1117" r:id="rId23"/>
    <p:sldId id="1118" r:id="rId24"/>
    <p:sldId id="1241" r:id="rId25"/>
    <p:sldId id="1240" r:id="rId26"/>
    <p:sldId id="1239" r:id="rId27"/>
    <p:sldId id="1343" r:id="rId28"/>
    <p:sldId id="1254" r:id="rId29"/>
    <p:sldId id="1121" r:id="rId30"/>
    <p:sldId id="1238" r:id="rId31"/>
    <p:sldId id="1237" r:id="rId32"/>
    <p:sldId id="1130" r:id="rId33"/>
    <p:sldId id="1131" r:id="rId34"/>
    <p:sldId id="1132" r:id="rId35"/>
    <p:sldId id="1165" r:id="rId36"/>
    <p:sldId id="1166" r:id="rId37"/>
    <p:sldId id="1236" r:id="rId38"/>
    <p:sldId id="1345" r:id="rId39"/>
    <p:sldId id="1235" r:id="rId40"/>
    <p:sldId id="1346" r:id="rId41"/>
    <p:sldId id="1168" r:id="rId42"/>
    <p:sldId id="1234" r:id="rId43"/>
    <p:sldId id="1233" r:id="rId44"/>
    <p:sldId id="1232" r:id="rId45"/>
    <p:sldId id="1231" r:id="rId46"/>
    <p:sldId id="1230" r:id="rId47"/>
    <p:sldId id="1229" r:id="rId48"/>
    <p:sldId id="1174" r:id="rId49"/>
    <p:sldId id="1228" r:id="rId50"/>
    <p:sldId id="1143" r:id="rId51"/>
    <p:sldId id="1175" r:id="rId52"/>
    <p:sldId id="1176" r:id="rId53"/>
    <p:sldId id="1225" r:id="rId54"/>
    <p:sldId id="1226" r:id="rId55"/>
    <p:sldId id="1145" r:id="rId56"/>
    <p:sldId id="1178" r:id="rId57"/>
    <p:sldId id="1146" r:id="rId58"/>
    <p:sldId id="1224" r:id="rId59"/>
    <p:sldId id="1252" r:id="rId60"/>
    <p:sldId id="1253" r:id="rId61"/>
    <p:sldId id="1227" r:id="rId62"/>
    <p:sldId id="1223" r:id="rId63"/>
    <p:sldId id="1222" r:id="rId64"/>
    <p:sldId id="1221" r:id="rId65"/>
    <p:sldId id="1344" r:id="rId66"/>
    <p:sldId id="1220" r:id="rId67"/>
    <p:sldId id="1219" r:id="rId68"/>
    <p:sldId id="1218" r:id="rId69"/>
    <p:sldId id="1217" r:id="rId70"/>
    <p:sldId id="1147" r:id="rId71"/>
    <p:sldId id="1216" r:id="rId72"/>
    <p:sldId id="1215" r:id="rId73"/>
    <p:sldId id="1214" r:id="rId74"/>
    <p:sldId id="1213" r:id="rId75"/>
    <p:sldId id="1212" r:id="rId76"/>
    <p:sldId id="1192" r:id="rId77"/>
    <p:sldId id="1211" r:id="rId78"/>
    <p:sldId id="1194" r:id="rId79"/>
    <p:sldId id="1210" r:id="rId80"/>
    <p:sldId id="1207" r:id="rId81"/>
    <p:sldId id="1206" r:id="rId82"/>
    <p:sldId id="1148" r:id="rId83"/>
    <p:sldId id="1200" r:id="rId84"/>
    <p:sldId id="1204" r:id="rId85"/>
    <p:sldId id="107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p:cViewPr varScale="1">
        <p:scale>
          <a:sx n="99" d="100"/>
          <a:sy n="99" d="100"/>
        </p:scale>
        <p:origin x="1542"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varScale="1">
      <p:scale>
        <a:sx n="100" d="100"/>
        <a:sy n="100" d="100"/>
      </p:scale>
      <p:origin x="0" y="-14448"/>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6/16/2023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0905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a:t>
            </a:r>
            <a:r>
              <a:rPr lang="en-US" sz="1400" b="1" i="0" u="sng" strike="noStrike" cap="none" baseline="0" dirty="0">
                <a:solidFill>
                  <a:schemeClr val="dk1"/>
                </a:solidFill>
                <a:latin typeface="Arial"/>
                <a:ea typeface="Arial"/>
                <a:cs typeface="Arial"/>
                <a:sym typeface="Arial"/>
              </a:rPr>
              <a:t> TIP: </a:t>
            </a:r>
            <a:r>
              <a:rPr lang="en-US" sz="1400" b="1" i="0" u="sng" strike="noStrike" kern="1200" baseline="0" dirty="0">
                <a:solidFill>
                  <a:schemeClr val="tx1"/>
                </a:solidFill>
                <a:latin typeface="+mn-lt"/>
                <a:ea typeface="+mn-ea"/>
                <a:cs typeface="+mn-cs"/>
              </a:rPr>
              <a:t>Piston Weight Is Important! </a:t>
            </a:r>
            <a:r>
              <a:rPr lang="en-US" sz="1200" b="0" i="0" u="none" strike="noStrike" kern="1200" baseline="0" dirty="0">
                <a:solidFill>
                  <a:schemeClr val="tx1"/>
                </a:solidFill>
                <a:latin typeface="+mn-lt"/>
                <a:ea typeface="+mn-ea"/>
                <a:cs typeface="+mn-cs"/>
              </a:rPr>
              <a:t>All pistons in an engine should weigh the same to help ensure a balanced engine. Piston weight becomes a factor when changing pistons. Most aluminum pistons range in weight from 10 to 30 ounces (280 to 850 grams) (1 oz = 28.35 g ). </a:t>
            </a:r>
            <a:r>
              <a:rPr lang="en-US" sz="1200" b="0" i="1" u="none" strike="noStrike" kern="1200" baseline="0" dirty="0">
                <a:solidFill>
                  <a:schemeClr val="tx1"/>
                </a:solidFill>
                <a:latin typeface="+mn-lt"/>
                <a:ea typeface="+mn-ea"/>
                <a:cs typeface="+mn-cs"/>
              </a:rPr>
              <a:t>A typical paper clip weighs  1 g </a:t>
            </a:r>
            <a:r>
              <a:rPr lang="en-US" sz="1200" b="0" i="0" u="none" strike="noStrike" kern="1200" baseline="0" dirty="0">
                <a:solidFill>
                  <a:schemeClr val="tx1"/>
                </a:solidFill>
                <a:latin typeface="+mn-lt"/>
                <a:ea typeface="+mn-ea"/>
                <a:cs typeface="+mn-cs"/>
              </a:rPr>
              <a:t>. If the cylinder has been bored, larger replacement pistons are obviously required. If the replacement pistons weigh more, this puts additional inertia loads on the rod bearings. Therefore, to help prevent rod bearing failure on an overhauled engine, the replacement pistons should not weigh more than the original pistons.  CAUTION: Some less expensive replacement cast pistons or high-performance forged pistons are much heavier than the stock pistons, even in the stock bore size. This means that the crankshaft may need heavy metal added to the counterweights of the crankshaft for the engine to be balanced.  For the same reason, if one piston is being replaced, all pistons should be replaced or at least checked and corrected to ensure the same weight.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1395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2777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538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49790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NOTE: Newer engines do not use valve reliefs because this requires that the thickness of the top of the piston be increased to provide the necessary strength. The thicker the top of the piston, the lower down from the top the top piston ring sits. To reduce unburned hydrocarbon (HC) ex-haust emissions, engineers attempt to place the top piston ring as close to the top of the piston as possible to prevent the unburned fuel from being trapped (and not burned) between the top of the piston and the top of the top piston ring.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5724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2646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7768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625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3178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4091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782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3921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1188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9494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2553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Big Problem, No Noise: </a:t>
            </a:r>
            <a:r>
              <a:rPr lang="en-US" sz="1200" b="0" i="0" u="none" strike="noStrike" kern="1200" baseline="0" dirty="0">
                <a:solidFill>
                  <a:schemeClr val="tx1"/>
                </a:solidFill>
                <a:latin typeface="+mn-lt"/>
                <a:ea typeface="+mn-ea"/>
                <a:cs typeface="+mn-cs"/>
              </a:rPr>
              <a:t>Sometimes the piston pin can “walk” off the center of the piston and score the cylinder wall. This scoring is often not noticed because this type of wear does not create noise. Because the piston pin is below the piston rings, little combustion pressure is lost past the rings until the groove worn by the piston pin has worn the piston rings.  Troubleshooting the exact cause of the increased oil consumption is difficult because the damage done to the oil control rings by the groove usually affects only one cylinder.  Often, compression tests indicate good compression because of the cylinder seals, especially at the top. More than one technician has been surprised to see the cylinder gouged by a piston pin when the cylinder head has been removed for service. In such a case, the cost of the engine repair immediately increases far beyond that of normal cylinder head service.</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Complaint—Engine was burning oil yet the compression was good leading the technician to remove the head.</a:t>
            </a:r>
          </a:p>
          <a:p>
            <a:r>
              <a:rPr lang="en-US" sz="1400" b="1" i="0" u="none" strike="noStrike" kern="1200" baseline="0" dirty="0">
                <a:solidFill>
                  <a:schemeClr val="tx1"/>
                </a:solidFill>
                <a:latin typeface="+mn-lt"/>
                <a:ea typeface="+mn-ea"/>
                <a:cs typeface="+mn-cs"/>
              </a:rPr>
              <a:t>Cause—A piston pin had moved and scored the cylinder wall.</a:t>
            </a:r>
          </a:p>
          <a:p>
            <a:r>
              <a:rPr lang="en-US" sz="1400" b="1" i="0" u="none" strike="noStrike" kern="1200" baseline="0" dirty="0">
                <a:solidFill>
                  <a:schemeClr val="tx1"/>
                </a:solidFill>
                <a:latin typeface="+mn-lt"/>
                <a:ea typeface="+mn-ea"/>
                <a:cs typeface="+mn-cs"/>
              </a:rPr>
              <a:t>Correction—The engine was replaced to correct the oil burning concern.</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91154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3781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9157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59879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75590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7332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3547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90794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6043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7812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52749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4545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0353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176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34537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27762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5701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2869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00673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65019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43179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93808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8874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99407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80806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33166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7181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93306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Second Ring Gap</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Most vehicle manufacturers recommend the ring gap of the second ring should be greater than the gap used in the top ring. If the second ring end gap is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small, combustion gases can become trapped between the top and the second ring. This pressure can cause the top ring to be lifted up and off the piston land and cause blowby. The top ring seals in two positions: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The ring seals against the cylinder wall.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 The ring seals against the piston ring groove land.</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By increasing the second piston ring end gap, combustion gases are not allowed to build up enough to cause the top ring to be lifted up off its seal on the piston land. Always follow the vehicle manufacture’s recommended instructions and specifications.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18179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2494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30246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75347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6425538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508398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3.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30</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Pistons, Rings, and Connecting Rods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960063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053"/>
            <a:ext cx="8229600" cy="646331"/>
          </a:xfrm>
        </p:spPr>
        <p:txBody>
          <a:bodyPr>
            <a:spAutoFit/>
          </a:bodyPr>
          <a:lstStyle/>
          <a:p>
            <a:r>
              <a:rPr lang="en-IN" dirty="0"/>
              <a:t>Piston Construction </a:t>
            </a:r>
            <a:r>
              <a:rPr lang="en-IN" sz="2800" dirty="0"/>
              <a:t>(5 of 5)</a:t>
            </a:r>
            <a:endParaRPr lang="en-US" dirty="0"/>
          </a:p>
        </p:txBody>
      </p:sp>
      <p:sp>
        <p:nvSpPr>
          <p:cNvPr id="4" name="Content Placeholder 3"/>
          <p:cNvSpPr>
            <a:spLocks noGrp="1"/>
          </p:cNvSpPr>
          <p:nvPr>
            <p:ph idx="1"/>
          </p:nvPr>
        </p:nvSpPr>
        <p:spPr>
          <a:xfrm>
            <a:off x="457200" y="1024875"/>
            <a:ext cx="8229600" cy="3547125"/>
          </a:xfrm>
        </p:spPr>
        <p:txBody>
          <a:bodyPr>
            <a:spAutoFit/>
          </a:bodyPr>
          <a:lstStyle/>
          <a:p>
            <a:r>
              <a:rPr lang="en-IN" sz="2400" dirty="0"/>
              <a:t>Piston Head Size</a:t>
            </a:r>
          </a:p>
          <a:p>
            <a:pPr lvl="1"/>
            <a:r>
              <a:rPr lang="en-IN" sz="2400" dirty="0"/>
              <a:t>The top or head of the piston is smaller in diameter than the rest of the piston.</a:t>
            </a:r>
          </a:p>
          <a:p>
            <a:r>
              <a:rPr lang="en-IN" sz="2400" dirty="0"/>
              <a:t>Piston Strut Inserts</a:t>
            </a:r>
          </a:p>
          <a:p>
            <a:pPr lvl="1"/>
            <a:r>
              <a:rPr lang="en-IN" sz="2400" dirty="0"/>
              <a:t>The struts add strength to the piston in the piston pin area where additional strength is needed.</a:t>
            </a:r>
          </a:p>
          <a:p>
            <a:pPr lvl="1"/>
            <a:r>
              <a:rPr lang="en-IN" sz="2400" dirty="0"/>
              <a:t>The struts help control thermal expansion.</a:t>
            </a:r>
          </a:p>
          <a:p>
            <a:pPr lvl="1"/>
            <a:r>
              <a:rPr lang="en-IN" sz="2400" dirty="0"/>
              <a:t>Prevents cold piston slap and noise.</a:t>
            </a:r>
          </a:p>
        </p:txBody>
      </p:sp>
    </p:spTree>
    <p:extLst>
      <p:ext uri="{BB962C8B-B14F-4D97-AF65-F5344CB8AC3E}">
        <p14:creationId xmlns:p14="http://schemas.microsoft.com/office/powerpoint/2010/main" val="56689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 Piston Parts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9401" y="1001713"/>
            <a:ext cx="5842000" cy="50130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01713"/>
            <a:ext cx="1868384" cy="1569660"/>
          </a:xfrm>
        </p:spPr>
        <p:txBody>
          <a:bodyPr/>
          <a:lstStyle/>
          <a:p>
            <a:r>
              <a:rPr lang="en-US" sz="2400" dirty="0"/>
              <a:t>All Pistons Share the Same Parts in Common</a:t>
            </a:r>
          </a:p>
        </p:txBody>
      </p:sp>
    </p:spTree>
    <p:extLst>
      <p:ext uri="{BB962C8B-B14F-4D97-AF65-F5344CB8AC3E}">
        <p14:creationId xmlns:p14="http://schemas.microsoft.com/office/powerpoint/2010/main" val="155491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 Piston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4383" y="1143000"/>
            <a:ext cx="5052417"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3704" y="983974"/>
            <a:ext cx="2935184" cy="1200329"/>
          </a:xfrm>
        </p:spPr>
        <p:txBody>
          <a:bodyPr/>
          <a:lstStyle/>
          <a:p>
            <a:r>
              <a:rPr lang="en-US" sz="2400" dirty="0"/>
              <a:t>Piston Diameter is Measured Across the Thrust Surfaces</a:t>
            </a:r>
          </a:p>
        </p:txBody>
      </p:sp>
    </p:spTree>
    <p:extLst>
      <p:ext uri="{BB962C8B-B14F-4D97-AF65-F5344CB8AC3E}">
        <p14:creationId xmlns:p14="http://schemas.microsoft.com/office/powerpoint/2010/main" val="1961676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Piston Size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ston_size_check">
            <a:hlinkClick r:id="" action="ppaction://media"/>
            <a:extLst>
              <a:ext uri="{FF2B5EF4-FFF2-40B4-BE49-F238E27FC236}">
                <a16:creationId xmlns:a16="http://schemas.microsoft.com/office/drawing/2014/main" id="{E2801B4F-263D-9F65-16B7-0C40F5C9AB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202" y="1143443"/>
            <a:ext cx="8620036" cy="4848770"/>
          </a:xfrm>
          <a:prstGeom prst="rect">
            <a:avLst/>
          </a:prstGeom>
        </p:spPr>
      </p:pic>
    </p:spTree>
    <p:extLst>
      <p:ext uri="{BB962C8B-B14F-4D97-AF65-F5344CB8AC3E}">
        <p14:creationId xmlns:p14="http://schemas.microsoft.com/office/powerpoint/2010/main" val="123385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30.4 Piston Casting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2100" y="1143000"/>
            <a:ext cx="6019800" cy="39916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334000"/>
            <a:ext cx="7467600" cy="830997"/>
          </a:xfrm>
        </p:spPr>
        <p:txBody>
          <a:bodyPr/>
          <a:lstStyle/>
          <a:p>
            <a:r>
              <a:rPr lang="en-US" sz="2400" dirty="0"/>
              <a:t>A Cast Piston Showing the Sprues Which Were Used to Fill the Mold with Molten Aluminium Alloy</a:t>
            </a:r>
          </a:p>
        </p:txBody>
      </p:sp>
    </p:spTree>
    <p:extLst>
      <p:ext uri="{BB962C8B-B14F-4D97-AF65-F5344CB8AC3E}">
        <p14:creationId xmlns:p14="http://schemas.microsoft.com/office/powerpoint/2010/main" val="326384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30.5 Piston Temperature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15000" y="990600"/>
            <a:ext cx="2538575" cy="51441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990600"/>
            <a:ext cx="4495800" cy="2308324"/>
          </a:xfrm>
        </p:spPr>
        <p:txBody>
          <a:bodyPr/>
          <a:lstStyle/>
          <a:p>
            <a:r>
              <a:rPr lang="en-US" sz="2400" dirty="0"/>
              <a:t>The Top of the Piston Temperature Can Be 100°F (38°C) Lower on a Forged Piston Compared to a Cast Piston</a:t>
            </a:r>
          </a:p>
        </p:txBody>
      </p:sp>
    </p:spTree>
    <p:extLst>
      <p:ext uri="{BB962C8B-B14F-4D97-AF65-F5344CB8AC3E}">
        <p14:creationId xmlns:p14="http://schemas.microsoft.com/office/powerpoint/2010/main" val="2524976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30.6 Valve Reliefs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1" y="990600"/>
            <a:ext cx="5930348" cy="48659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1792184" cy="2308324"/>
          </a:xfrm>
        </p:spPr>
        <p:txBody>
          <a:bodyPr/>
          <a:lstStyle/>
          <a:p>
            <a:r>
              <a:rPr lang="en-US" sz="2400" dirty="0"/>
              <a:t>Valve Reliefs are Used to Provide Valve Clearance</a:t>
            </a:r>
          </a:p>
        </p:txBody>
      </p:sp>
    </p:spTree>
    <p:extLst>
      <p:ext uri="{BB962C8B-B14F-4D97-AF65-F5344CB8AC3E}">
        <p14:creationId xmlns:p14="http://schemas.microsoft.com/office/powerpoint/2010/main" val="428027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30.7 Piston Cam Shape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5019261" cy="41227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60"/>
            <a:ext cx="2819400" cy="3087240"/>
          </a:xfrm>
        </p:spPr>
        <p:txBody>
          <a:bodyPr/>
          <a:lstStyle/>
          <a:p>
            <a:r>
              <a:rPr lang="en-US" sz="2400" dirty="0"/>
              <a:t>Piston Cam Shape. The Largest Diameter is Across the Thrust Surfaces and Perpendicular to the Piston Pin (Labelled A)</a:t>
            </a:r>
          </a:p>
        </p:txBody>
      </p:sp>
    </p:spTree>
    <p:extLst>
      <p:ext uri="{BB962C8B-B14F-4D97-AF65-F5344CB8AC3E}">
        <p14:creationId xmlns:p14="http://schemas.microsoft.com/office/powerpoint/2010/main" val="1645252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30.8 Moly Graphite Coating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1010478"/>
            <a:ext cx="5165145" cy="51118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477984" cy="2677656"/>
          </a:xfrm>
        </p:spPr>
        <p:txBody>
          <a:bodyPr/>
          <a:lstStyle/>
          <a:p>
            <a:r>
              <a:rPr lang="en-US" sz="2400" dirty="0"/>
              <a:t>Moly Graphite Coating on this Piston from a GM 3800 V-6 Engine Helps to Prevent Piston Scuffing</a:t>
            </a:r>
          </a:p>
        </p:txBody>
      </p:sp>
    </p:spTree>
    <p:extLst>
      <p:ext uri="{BB962C8B-B14F-4D97-AF65-F5344CB8AC3E}">
        <p14:creationId xmlns:p14="http://schemas.microsoft.com/office/powerpoint/2010/main" val="1042107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30.9 Piston Head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35137"/>
            <a:ext cx="4919862" cy="49913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7570" y="1003922"/>
            <a:ext cx="2835229" cy="3785652"/>
          </a:xfrm>
        </p:spPr>
        <p:txBody>
          <a:bodyPr/>
          <a:lstStyle/>
          <a:p>
            <a:r>
              <a:rPr lang="en-US" sz="2400" dirty="0"/>
              <a:t>The Head of the Piston is Smaller in Diameter than the Skirt of the Piston to Allow It to Expand When the Engine Is Running</a:t>
            </a:r>
          </a:p>
        </p:txBody>
      </p:sp>
    </p:spTree>
    <p:extLst>
      <p:ext uri="{BB962C8B-B14F-4D97-AF65-F5344CB8AC3E}">
        <p14:creationId xmlns:p14="http://schemas.microsoft.com/office/powerpoint/2010/main" val="2787829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667" y="22860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82133"/>
            <a:ext cx="8229600" cy="3831818"/>
          </a:xfrm>
        </p:spPr>
        <p:txBody>
          <a:bodyPr>
            <a:spAutoFit/>
          </a:bodyPr>
          <a:lstStyle/>
          <a:p>
            <a:pPr marL="695325" indent="-695325">
              <a:buNone/>
            </a:pPr>
            <a:r>
              <a:rPr lang="en-US" sz="2400" b="1" dirty="0">
                <a:solidFill>
                  <a:schemeClr val="bg2"/>
                </a:solidFill>
              </a:rPr>
              <a:t>30.1</a:t>
            </a:r>
            <a:r>
              <a:rPr lang="en-US" sz="2400" dirty="0"/>
              <a:t> </a:t>
            </a:r>
            <a:r>
              <a:rPr lang="en-IN" sz="2400" dirty="0"/>
              <a:t>Explain the purpose and function of pistons.</a:t>
            </a:r>
            <a:endParaRPr lang="en-US" sz="2400" dirty="0"/>
          </a:p>
          <a:p>
            <a:pPr marL="0" indent="0">
              <a:buNone/>
            </a:pPr>
            <a:r>
              <a:rPr lang="en-US" sz="2400" b="1" dirty="0">
                <a:solidFill>
                  <a:schemeClr val="bg2"/>
                </a:solidFill>
              </a:rPr>
              <a:t>30.2</a:t>
            </a:r>
            <a:r>
              <a:rPr lang="en-US" sz="2400" dirty="0"/>
              <a:t> Explain piston construction.</a:t>
            </a:r>
          </a:p>
          <a:p>
            <a:pPr marL="0" indent="0">
              <a:buNone/>
            </a:pPr>
            <a:r>
              <a:rPr lang="en-US" sz="2400" b="1" dirty="0">
                <a:solidFill>
                  <a:schemeClr val="bg2"/>
                </a:solidFill>
              </a:rPr>
              <a:t>30.3</a:t>
            </a:r>
            <a:r>
              <a:rPr lang="en-US" sz="2400" dirty="0"/>
              <a:t> Discuss piston pins.</a:t>
            </a:r>
          </a:p>
          <a:p>
            <a:pPr marL="0" indent="0">
              <a:buNone/>
            </a:pPr>
            <a:r>
              <a:rPr lang="en-US" sz="2400" b="1" dirty="0">
                <a:solidFill>
                  <a:schemeClr val="bg2"/>
                </a:solidFill>
              </a:rPr>
              <a:t>30.4</a:t>
            </a:r>
            <a:r>
              <a:rPr lang="en-US" sz="2400" dirty="0"/>
              <a:t> Discuss piston pin retaining methods.</a:t>
            </a:r>
          </a:p>
          <a:p>
            <a:pPr marL="0" indent="0">
              <a:buNone/>
            </a:pPr>
            <a:r>
              <a:rPr lang="en-US" sz="2400" b="1" dirty="0">
                <a:solidFill>
                  <a:schemeClr val="bg2"/>
                </a:solidFill>
              </a:rPr>
              <a:t>30.5</a:t>
            </a:r>
            <a:r>
              <a:rPr lang="en-US" sz="2400" dirty="0"/>
              <a:t> Explain piston rings.</a:t>
            </a:r>
          </a:p>
          <a:p>
            <a:pPr marL="0" indent="0">
              <a:buNone/>
            </a:pPr>
            <a:r>
              <a:rPr lang="en-US" sz="2400" b="1" dirty="0">
                <a:solidFill>
                  <a:schemeClr val="bg2"/>
                </a:solidFill>
              </a:rPr>
              <a:t>30.6</a:t>
            </a:r>
            <a:r>
              <a:rPr lang="en-US" sz="2400" dirty="0"/>
              <a:t> Discuss piston ring construction.</a:t>
            </a:r>
          </a:p>
          <a:p>
            <a:pPr marL="0" indent="0">
              <a:buNone/>
            </a:pPr>
            <a:r>
              <a:rPr lang="en-US" sz="2400" b="1" dirty="0">
                <a:solidFill>
                  <a:schemeClr val="bg2"/>
                </a:solidFill>
              </a:rPr>
              <a:t>30.7</a:t>
            </a:r>
            <a:r>
              <a:rPr lang="en-US" sz="2400" dirty="0"/>
              <a:t> Discuss connecting rods.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30.10 Piston Struts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1000539"/>
            <a:ext cx="3999953" cy="51199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4308"/>
            <a:ext cx="3048000" cy="3046988"/>
          </a:xfrm>
        </p:spPr>
        <p:txBody>
          <a:bodyPr/>
          <a:lstStyle/>
          <a:p>
            <a:r>
              <a:rPr lang="en-US" sz="2400" dirty="0"/>
              <a:t>Steel Struts Cast Inside the Piston Help Control Expansion and Add Strength to the Piston Pin Area</a:t>
            </a:r>
          </a:p>
        </p:txBody>
      </p:sp>
    </p:spTree>
    <p:extLst>
      <p:ext uri="{BB962C8B-B14F-4D97-AF65-F5344CB8AC3E}">
        <p14:creationId xmlns:p14="http://schemas.microsoft.com/office/powerpoint/2010/main" val="409590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95423"/>
            <a:ext cx="8229600" cy="461665"/>
          </a:xfrm>
        </p:spPr>
        <p:txBody>
          <a:bodyPr>
            <a:spAutoFit/>
          </a:bodyPr>
          <a:lstStyle/>
          <a:p>
            <a:pPr marL="0" indent="0">
              <a:buNone/>
            </a:pPr>
            <a:r>
              <a:rPr lang="en-IN" sz="2400" dirty="0"/>
              <a:t>What make a piston a Hypereutectic piston? </a:t>
            </a:r>
          </a:p>
        </p:txBody>
      </p:sp>
    </p:spTree>
    <p:extLst>
      <p:ext uri="{BB962C8B-B14F-4D97-AF65-F5344CB8AC3E}">
        <p14:creationId xmlns:p14="http://schemas.microsoft.com/office/powerpoint/2010/main" val="3699023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5512"/>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1062335"/>
            <a:ext cx="8229600" cy="461665"/>
          </a:xfrm>
        </p:spPr>
        <p:txBody>
          <a:bodyPr>
            <a:spAutoFit/>
          </a:bodyPr>
          <a:lstStyle/>
          <a:p>
            <a:pPr marL="0" indent="0">
              <a:buNone/>
            </a:pPr>
            <a:r>
              <a:rPr lang="en-IN" sz="2400" dirty="0"/>
              <a:t>The silicon content is increased to about 16% of the alloy.</a:t>
            </a:r>
          </a:p>
        </p:txBody>
      </p:sp>
    </p:spTree>
    <p:extLst>
      <p:ext uri="{BB962C8B-B14F-4D97-AF65-F5344CB8AC3E}">
        <p14:creationId xmlns:p14="http://schemas.microsoft.com/office/powerpoint/2010/main" val="2556515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Piston Pins</a:t>
            </a:r>
            <a:endParaRPr lang="en-US" sz="2800" dirty="0"/>
          </a:p>
        </p:txBody>
      </p:sp>
      <p:sp>
        <p:nvSpPr>
          <p:cNvPr id="4" name="Content Placeholder 3"/>
          <p:cNvSpPr>
            <a:spLocks noGrp="1"/>
          </p:cNvSpPr>
          <p:nvPr>
            <p:ph idx="1"/>
          </p:nvPr>
        </p:nvSpPr>
        <p:spPr>
          <a:xfrm>
            <a:off x="457200" y="993875"/>
            <a:ext cx="8229600" cy="3585597"/>
          </a:xfrm>
        </p:spPr>
        <p:txBody>
          <a:bodyPr>
            <a:spAutoFit/>
          </a:bodyPr>
          <a:lstStyle/>
          <a:p>
            <a:r>
              <a:rPr lang="en-IN" sz="2400" dirty="0"/>
              <a:t>Piston pins used to attach the piston to the connecting rod.</a:t>
            </a:r>
          </a:p>
          <a:p>
            <a:r>
              <a:rPr lang="en-IN" sz="2400" dirty="0"/>
              <a:t>Piston Pin Offset</a:t>
            </a:r>
          </a:p>
          <a:p>
            <a:pPr lvl="1"/>
            <a:r>
              <a:rPr lang="en-IN" sz="2400" dirty="0"/>
              <a:t>They are located toward the major thrust surface, from the piston centerline to reduce piston slap and noise.</a:t>
            </a:r>
          </a:p>
          <a:p>
            <a:r>
              <a:rPr lang="en-IN" sz="2400" dirty="0"/>
              <a:t>Piston Pin Fit</a:t>
            </a:r>
          </a:p>
          <a:p>
            <a:pPr lvl="1"/>
            <a:r>
              <a:rPr lang="en-IN" sz="2400" dirty="0"/>
              <a:t>If the piston pin is loose in the piston or in the connecting rod, it makes a sound while the engine is running. This is often described as a double knock.</a:t>
            </a:r>
          </a:p>
        </p:txBody>
      </p:sp>
    </p:spTree>
    <p:extLst>
      <p:ext uri="{BB962C8B-B14F-4D97-AF65-F5344CB8AC3E}">
        <p14:creationId xmlns:p14="http://schemas.microsoft.com/office/powerpoint/2010/main" val="1016902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30.11 Piston Pins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07692" y="1043678"/>
            <a:ext cx="4709662" cy="42603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7" y="1033739"/>
            <a:ext cx="3525734" cy="2677656"/>
          </a:xfrm>
        </p:spPr>
        <p:txBody>
          <a:bodyPr/>
          <a:lstStyle/>
          <a:p>
            <a:r>
              <a:rPr lang="en-US" sz="2400" dirty="0"/>
              <a:t>Most Piston Pins are Hollow to Reduce Weight and Have a Straight Bore. Some Pins Have a Tapered Bore to Reinforce the Pin</a:t>
            </a:r>
          </a:p>
        </p:txBody>
      </p:sp>
    </p:spTree>
    <p:extLst>
      <p:ext uri="{BB962C8B-B14F-4D97-AF65-F5344CB8AC3E}">
        <p14:creationId xmlns:p14="http://schemas.microsoft.com/office/powerpoint/2010/main" val="237805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30.12 Piston Pin Offset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1600" y="990600"/>
            <a:ext cx="3276600" cy="52866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4154384" cy="1200329"/>
          </a:xfrm>
        </p:spPr>
        <p:txBody>
          <a:bodyPr/>
          <a:lstStyle/>
          <a:p>
            <a:r>
              <a:rPr lang="en-IN" sz="2400" dirty="0"/>
              <a:t>Piston Pin Offset Toward the Major Thrust Surface</a:t>
            </a:r>
            <a:endParaRPr lang="en-US" sz="2400" dirty="0"/>
          </a:p>
        </p:txBody>
      </p:sp>
    </p:spTree>
    <p:extLst>
      <p:ext uri="{BB962C8B-B14F-4D97-AF65-F5344CB8AC3E}">
        <p14:creationId xmlns:p14="http://schemas.microsoft.com/office/powerpoint/2010/main" val="864816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30.13 Major Thrust Area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81100" y="982390"/>
            <a:ext cx="6781800" cy="38809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4977467"/>
            <a:ext cx="7858022" cy="1200329"/>
          </a:xfrm>
        </p:spPr>
        <p:txBody>
          <a:bodyPr/>
          <a:lstStyle/>
          <a:p>
            <a:r>
              <a:rPr lang="en-US" sz="2400" dirty="0"/>
              <a:t>Engine Rotation and Rod Angle During the Power Stroke Cause the Piston to Press Harder Against One Side of the Cylinder, Called the Major Thrust Surface</a:t>
            </a:r>
          </a:p>
        </p:txBody>
      </p:sp>
    </p:spTree>
    <p:extLst>
      <p:ext uri="{BB962C8B-B14F-4D97-AF65-F5344CB8AC3E}">
        <p14:creationId xmlns:p14="http://schemas.microsoft.com/office/powerpoint/2010/main" val="1590116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Piston Side Thrust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ston_to_Wall_Pressure-Chapter_33-A1">
            <a:hlinkClick r:id="" action="ppaction://media"/>
            <a:extLst>
              <a:ext uri="{FF2B5EF4-FFF2-40B4-BE49-F238E27FC236}">
                <a16:creationId xmlns:a16="http://schemas.microsoft.com/office/drawing/2014/main" id="{54D92AB6-04AD-5740-0193-E6009BBC9D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996013"/>
            <a:ext cx="8680206" cy="4882616"/>
          </a:xfrm>
          <a:prstGeom prst="rect">
            <a:avLst/>
          </a:prstGeom>
        </p:spPr>
      </p:pic>
    </p:spTree>
    <p:extLst>
      <p:ext uri="{BB962C8B-B14F-4D97-AF65-F5344CB8AC3E}">
        <p14:creationId xmlns:p14="http://schemas.microsoft.com/office/powerpoint/2010/main" val="19067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1447801"/>
            <a:ext cx="7955280" cy="487680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6874"/>
            <a:ext cx="8229600" cy="1200329"/>
          </a:xfrm>
        </p:spPr>
        <p:txBody>
          <a:bodyPr/>
          <a:lstStyle/>
          <a:p>
            <a:r>
              <a:rPr lang="en-US" dirty="0"/>
              <a:t>Frequently Asked Question: Which Side Is the Major Thrust Side?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22325" y="2514599"/>
            <a:ext cx="7543800" cy="3693319"/>
          </a:xfrm>
        </p:spPr>
        <p:txBody>
          <a:bodyPr/>
          <a:lstStyle/>
          <a:p>
            <a:r>
              <a:rPr lang="en-US" sz="1800" b="1" dirty="0"/>
              <a:t>Which Side Is the Major Thrust Side? </a:t>
            </a:r>
            <a:r>
              <a:rPr lang="en-US" sz="1800" dirty="0"/>
              <a:t>The thrust side is the side the rod points to when the piston is on the power stroke. Any V-block engine (V-6 or V-8) that rotates clockwise is viewed from the front of the engine. The left bank piston thrust side faces the inside (center) of the engine. The right bank piston thrust side faces the outside of the block. This rule, called the left-hand rule, states the following: Stand at the rear of the engine and point toward the front of the engine with your left hand. Raise your thumb straight up, indicating the top of the engine. Point your other fingers toward the right. This represents the major thrust side of the piston.  Always assemble the connecting rods onto the rods so that the notch or “F” on the piston is pointing toward the front of the engine and the oil squirt hole on the connecting rod is pointing toward the major thrust side with your left hand.</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47725" y="1689652"/>
            <a:ext cx="7839075" cy="58309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352859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Piston Pin Retaining Methods</a:t>
            </a:r>
            <a:endParaRPr lang="en-US" sz="2800" dirty="0"/>
          </a:p>
        </p:txBody>
      </p:sp>
      <p:sp>
        <p:nvSpPr>
          <p:cNvPr id="4" name="Content Placeholder 3"/>
          <p:cNvSpPr>
            <a:spLocks noGrp="1"/>
          </p:cNvSpPr>
          <p:nvPr>
            <p:ph idx="1"/>
          </p:nvPr>
        </p:nvSpPr>
        <p:spPr>
          <a:xfrm>
            <a:off x="457200" y="995423"/>
            <a:ext cx="8229600" cy="3578125"/>
          </a:xfrm>
        </p:spPr>
        <p:txBody>
          <a:bodyPr>
            <a:spAutoFit/>
          </a:bodyPr>
          <a:lstStyle/>
          <a:p>
            <a:r>
              <a:rPr lang="en-IN" sz="2400" dirty="0"/>
              <a:t>Full Floating</a:t>
            </a:r>
          </a:p>
          <a:p>
            <a:pPr lvl="1"/>
            <a:r>
              <a:rPr lang="en-IN" sz="2400" dirty="0"/>
              <a:t>Most full-floating piston pins use some type of lock ring to retain the piston pin.</a:t>
            </a:r>
          </a:p>
          <a:p>
            <a:pPr lvl="1"/>
            <a:r>
              <a:rPr lang="en-IN" sz="2400" dirty="0"/>
              <a:t>Internal snap ring called a circle clip</a:t>
            </a:r>
          </a:p>
          <a:p>
            <a:pPr lvl="1"/>
            <a:r>
              <a:rPr lang="en-IN" sz="2400" dirty="0"/>
              <a:t>Spiral lock ring</a:t>
            </a:r>
          </a:p>
          <a:p>
            <a:r>
              <a:rPr lang="en-IN" sz="2400" dirty="0"/>
              <a:t>Interference Fit</a:t>
            </a:r>
          </a:p>
          <a:p>
            <a:pPr lvl="1"/>
            <a:r>
              <a:rPr lang="en-IN" sz="2400" dirty="0"/>
              <a:t>The pin is installed by heating the rod to expand the hole or by pressing the pin into the rod.</a:t>
            </a:r>
          </a:p>
        </p:txBody>
      </p:sp>
    </p:spTree>
    <p:extLst>
      <p:ext uri="{BB962C8B-B14F-4D97-AF65-F5344CB8AC3E}">
        <p14:creationId xmlns:p14="http://schemas.microsoft.com/office/powerpoint/2010/main" val="2088301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3"/>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86135"/>
            <a:ext cx="8229600" cy="1585049"/>
          </a:xfrm>
        </p:spPr>
        <p:txBody>
          <a:bodyPr>
            <a:spAutoFit/>
          </a:bodyPr>
          <a:lstStyle/>
          <a:p>
            <a:pPr marL="0" indent="0">
              <a:buNone/>
            </a:pPr>
            <a:r>
              <a:rPr lang="en-US" sz="2400" b="1" dirty="0">
                <a:solidFill>
                  <a:schemeClr val="bg2"/>
                </a:solidFill>
              </a:rPr>
              <a:t>30.8</a:t>
            </a:r>
            <a:r>
              <a:rPr lang="en-US" sz="2400" dirty="0"/>
              <a:t> Discuss connecting rod service.</a:t>
            </a:r>
          </a:p>
          <a:p>
            <a:pPr marL="0" indent="0">
              <a:buNone/>
            </a:pPr>
            <a:r>
              <a:rPr lang="en-US" sz="2400" b="1" dirty="0">
                <a:solidFill>
                  <a:schemeClr val="bg2"/>
                </a:solidFill>
              </a:rPr>
              <a:t>30.9</a:t>
            </a:r>
            <a:r>
              <a:rPr lang="en-US" sz="2400" dirty="0"/>
              <a:t> Explain piston and rod assembly.</a:t>
            </a:r>
          </a:p>
          <a:p>
            <a:pPr marL="0" indent="0">
              <a:buNone/>
            </a:pPr>
            <a:r>
              <a:rPr lang="en-US" sz="2400" b="1" dirty="0">
                <a:solidFill>
                  <a:schemeClr val="bg2"/>
                </a:solidFill>
              </a:rPr>
              <a:t>30.10</a:t>
            </a:r>
            <a:r>
              <a:rPr lang="en-US" sz="2400" dirty="0"/>
              <a:t> Explain piston ring service.</a:t>
            </a:r>
          </a:p>
        </p:txBody>
      </p:sp>
    </p:spTree>
    <p:extLst>
      <p:ext uri="{BB962C8B-B14F-4D97-AF65-F5344CB8AC3E}">
        <p14:creationId xmlns:p14="http://schemas.microsoft.com/office/powerpoint/2010/main" val="3382543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30.14 Full-Floating Pin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927902" cy="46723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935184" cy="1200329"/>
          </a:xfrm>
        </p:spPr>
        <p:txBody>
          <a:bodyPr/>
          <a:lstStyle/>
          <a:p>
            <a:r>
              <a:rPr lang="en-US" sz="2400" dirty="0"/>
              <a:t>Circlips Hold Full-Floating Piston Pins in Place</a:t>
            </a:r>
          </a:p>
        </p:txBody>
      </p:sp>
    </p:spTree>
    <p:extLst>
      <p:ext uri="{BB962C8B-B14F-4D97-AF65-F5344CB8AC3E}">
        <p14:creationId xmlns:p14="http://schemas.microsoft.com/office/powerpoint/2010/main" val="214639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30.15 Interference Fit Pin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2276" y="1143000"/>
            <a:ext cx="4863702" cy="4572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935184" cy="830997"/>
          </a:xfrm>
        </p:spPr>
        <p:txBody>
          <a:bodyPr/>
          <a:lstStyle/>
          <a:p>
            <a:r>
              <a:rPr lang="en-US" sz="2400" dirty="0"/>
              <a:t>Typical Interference Fit Piston Pin</a:t>
            </a:r>
          </a:p>
        </p:txBody>
      </p:sp>
    </p:spTree>
    <p:extLst>
      <p:ext uri="{BB962C8B-B14F-4D97-AF65-F5344CB8AC3E}">
        <p14:creationId xmlns:p14="http://schemas.microsoft.com/office/powerpoint/2010/main" val="1246997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How is the piston pin retained in the piston and rod assembly?</a:t>
            </a:r>
          </a:p>
        </p:txBody>
      </p:sp>
    </p:spTree>
    <p:extLst>
      <p:ext uri="{BB962C8B-B14F-4D97-AF65-F5344CB8AC3E}">
        <p14:creationId xmlns:p14="http://schemas.microsoft.com/office/powerpoint/2010/main" val="4171660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2</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A lock ring or an interference fit.</a:t>
            </a:r>
          </a:p>
        </p:txBody>
      </p:sp>
    </p:spTree>
    <p:extLst>
      <p:ext uri="{BB962C8B-B14F-4D97-AF65-F5344CB8AC3E}">
        <p14:creationId xmlns:p14="http://schemas.microsoft.com/office/powerpoint/2010/main" val="1287932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Piston Rings </a:t>
            </a:r>
            <a:r>
              <a:rPr lang="en-IN" sz="2800" dirty="0"/>
              <a:t>(1 of 3)</a:t>
            </a:r>
            <a:endParaRPr lang="en-US" sz="2800" dirty="0"/>
          </a:p>
        </p:txBody>
      </p:sp>
      <p:sp>
        <p:nvSpPr>
          <p:cNvPr id="4" name="Content Placeholder 3"/>
          <p:cNvSpPr>
            <a:spLocks noGrp="1"/>
          </p:cNvSpPr>
          <p:nvPr>
            <p:ph idx="1"/>
          </p:nvPr>
        </p:nvSpPr>
        <p:spPr>
          <a:xfrm>
            <a:off x="457200" y="995423"/>
            <a:ext cx="8229600" cy="3654325"/>
          </a:xfrm>
        </p:spPr>
        <p:txBody>
          <a:bodyPr>
            <a:spAutoFit/>
          </a:bodyPr>
          <a:lstStyle/>
          <a:p>
            <a:r>
              <a:rPr lang="en-IN" sz="2400" dirty="0"/>
              <a:t>Purpose and Function</a:t>
            </a:r>
          </a:p>
          <a:p>
            <a:pPr lvl="1"/>
            <a:r>
              <a:rPr lang="en-IN" sz="2400" dirty="0"/>
              <a:t>Form sliding combustion chamber seal that prevents high-pressure combustion gases from leaking past the piston.</a:t>
            </a:r>
          </a:p>
          <a:p>
            <a:pPr lvl="1"/>
            <a:r>
              <a:rPr lang="en-IN" sz="2400" dirty="0"/>
              <a:t>Keep engine oil from getting into the combustion chamber.</a:t>
            </a:r>
          </a:p>
          <a:p>
            <a:pPr lvl="1"/>
            <a:r>
              <a:rPr lang="en-IN" sz="2400" dirty="0"/>
              <a:t>Rings transfer some of the piston heat to the cylinder wall, where it is removed from the engine through the cooling system.</a:t>
            </a:r>
          </a:p>
        </p:txBody>
      </p:sp>
    </p:spTree>
    <p:extLst>
      <p:ext uri="{BB962C8B-B14F-4D97-AF65-F5344CB8AC3E}">
        <p14:creationId xmlns:p14="http://schemas.microsoft.com/office/powerpoint/2010/main" val="2400729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Piston Rings </a:t>
            </a:r>
            <a:r>
              <a:rPr lang="en-IN" sz="2800" dirty="0"/>
              <a:t>(2 of 3)</a:t>
            </a:r>
            <a:endParaRPr lang="en-US" sz="2800" dirty="0"/>
          </a:p>
        </p:txBody>
      </p:sp>
      <p:sp>
        <p:nvSpPr>
          <p:cNvPr id="4" name="Content Placeholder 3"/>
          <p:cNvSpPr>
            <a:spLocks noGrp="1"/>
          </p:cNvSpPr>
          <p:nvPr>
            <p:ph idx="1"/>
          </p:nvPr>
        </p:nvSpPr>
        <p:spPr>
          <a:xfrm>
            <a:off x="457200" y="993875"/>
            <a:ext cx="8229600" cy="4492525"/>
          </a:xfrm>
        </p:spPr>
        <p:txBody>
          <a:bodyPr>
            <a:spAutoFit/>
          </a:bodyPr>
          <a:lstStyle/>
          <a:p>
            <a:r>
              <a:rPr lang="en-IN" sz="2400" dirty="0"/>
              <a:t>Classifications</a:t>
            </a:r>
          </a:p>
          <a:p>
            <a:pPr lvl="1"/>
            <a:r>
              <a:rPr lang="en-IN" sz="2400" dirty="0"/>
              <a:t>Compression rings</a:t>
            </a:r>
          </a:p>
          <a:p>
            <a:pPr lvl="1"/>
            <a:r>
              <a:rPr lang="en-IN" sz="2400" dirty="0"/>
              <a:t>Oil control rings</a:t>
            </a:r>
          </a:p>
          <a:p>
            <a:r>
              <a:rPr lang="en-IN" sz="2400" dirty="0"/>
              <a:t>Compression Rings</a:t>
            </a:r>
          </a:p>
          <a:p>
            <a:pPr lvl="1"/>
            <a:r>
              <a:rPr lang="en-IN" sz="2400" dirty="0"/>
              <a:t>A compression ring is designed to form a seal between the moving piston and the cylinder wall, while at the same time keeping friction to a minimum.</a:t>
            </a:r>
          </a:p>
          <a:p>
            <a:r>
              <a:rPr lang="en-IN" sz="2400" dirty="0"/>
              <a:t>Oil Control Rings</a:t>
            </a:r>
          </a:p>
          <a:p>
            <a:pPr lvl="1"/>
            <a:r>
              <a:rPr lang="en-IN" sz="2400" dirty="0"/>
              <a:t>The scraping action allows oil to return through the expander and openings in the piston.</a:t>
            </a:r>
          </a:p>
        </p:txBody>
      </p:sp>
    </p:spTree>
    <p:extLst>
      <p:ext uri="{BB962C8B-B14F-4D97-AF65-F5344CB8AC3E}">
        <p14:creationId xmlns:p14="http://schemas.microsoft.com/office/powerpoint/2010/main" val="2266253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Piston Rings </a:t>
            </a:r>
            <a:r>
              <a:rPr lang="en-IN" sz="2800" dirty="0"/>
              <a:t>(3 of 3)</a:t>
            </a:r>
            <a:endParaRPr lang="en-US" sz="2800" dirty="0"/>
          </a:p>
        </p:txBody>
      </p:sp>
      <p:sp>
        <p:nvSpPr>
          <p:cNvPr id="4" name="Content Placeholder 3"/>
          <p:cNvSpPr>
            <a:spLocks noGrp="1"/>
          </p:cNvSpPr>
          <p:nvPr>
            <p:ph idx="1"/>
          </p:nvPr>
        </p:nvSpPr>
        <p:spPr>
          <a:xfrm>
            <a:off x="457200" y="993875"/>
            <a:ext cx="8229600" cy="4492525"/>
          </a:xfrm>
        </p:spPr>
        <p:txBody>
          <a:bodyPr>
            <a:spAutoFit/>
          </a:bodyPr>
          <a:lstStyle/>
          <a:p>
            <a:r>
              <a:rPr lang="en-IN" sz="2400" dirty="0"/>
              <a:t>Ring Gap</a:t>
            </a:r>
          </a:p>
          <a:p>
            <a:pPr lvl="1"/>
            <a:r>
              <a:rPr lang="en-IN" sz="2400" dirty="0"/>
              <a:t>The piston ring gap allows some leakage past the top compression ring. This leakage is useful in providing pressure on the second ring to develop a dynamic sealing force.</a:t>
            </a:r>
          </a:p>
          <a:p>
            <a:r>
              <a:rPr lang="en-IN" sz="2400" dirty="0"/>
              <a:t>Piston Ring Shapes</a:t>
            </a:r>
          </a:p>
          <a:p>
            <a:pPr lvl="1"/>
            <a:r>
              <a:rPr lang="en-IN" sz="2400" dirty="0"/>
              <a:t>Tapered Face</a:t>
            </a:r>
          </a:p>
          <a:p>
            <a:pPr lvl="1"/>
            <a:r>
              <a:rPr lang="en-IN" sz="2400" dirty="0"/>
              <a:t>Positive Twist</a:t>
            </a:r>
          </a:p>
          <a:p>
            <a:pPr lvl="1"/>
            <a:r>
              <a:rPr lang="en-IN" sz="2400" dirty="0"/>
              <a:t>Reverse Twist</a:t>
            </a:r>
          </a:p>
          <a:p>
            <a:pPr lvl="1"/>
            <a:r>
              <a:rPr lang="en-IN" sz="2400" dirty="0"/>
              <a:t>Scraper or Barrel Face</a:t>
            </a:r>
          </a:p>
        </p:txBody>
      </p:sp>
    </p:spTree>
    <p:extLst>
      <p:ext uri="{BB962C8B-B14F-4D97-AF65-F5344CB8AC3E}">
        <p14:creationId xmlns:p14="http://schemas.microsoft.com/office/powerpoint/2010/main" val="871399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30.16 Conduct Heat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600"/>
            <a:ext cx="4081352" cy="46163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1006" y="993913"/>
            <a:ext cx="3525734" cy="1200329"/>
          </a:xfrm>
        </p:spPr>
        <p:txBody>
          <a:bodyPr/>
          <a:lstStyle/>
          <a:p>
            <a:r>
              <a:rPr lang="en-US" sz="2400" dirty="0"/>
              <a:t>The Rings Conduct Heat from the Piston to the Cylinder Wall</a:t>
            </a:r>
          </a:p>
        </p:txBody>
      </p:sp>
    </p:spTree>
    <p:extLst>
      <p:ext uri="{BB962C8B-B14F-4D97-AF65-F5344CB8AC3E}">
        <p14:creationId xmlns:p14="http://schemas.microsoft.com/office/powerpoint/2010/main" val="2674918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Coolant Flow-World Engine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olant_flow_world_engine">
            <a:hlinkClick r:id="" action="ppaction://media"/>
            <a:extLst>
              <a:ext uri="{FF2B5EF4-FFF2-40B4-BE49-F238E27FC236}">
                <a16:creationId xmlns:a16="http://schemas.microsoft.com/office/drawing/2014/main" id="{51FCFC2F-F9B5-6C6A-92CC-BDF4D4AF77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
        <p:nvSpPr>
          <p:cNvPr id="7" name="Rectangle 6">
            <a:extLst>
              <a:ext uri="{FF2B5EF4-FFF2-40B4-BE49-F238E27FC236}">
                <a16:creationId xmlns:a16="http://schemas.microsoft.com/office/drawing/2014/main" id="{5884AC69-E7F9-F3EE-316B-B83C4D978A02}"/>
              </a:ext>
            </a:extLst>
          </p:cNvPr>
          <p:cNvSpPr/>
          <p:nvPr/>
        </p:nvSpPr>
        <p:spPr>
          <a:xfrm>
            <a:off x="0" y="1101451"/>
            <a:ext cx="1143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a:extLst>
              <a:ext uri="{FF2B5EF4-FFF2-40B4-BE49-F238E27FC236}">
                <a16:creationId xmlns:a16="http://schemas.microsoft.com/office/drawing/2014/main" id="{6061BABA-B28D-EF03-E234-E4DF6AC048D1}"/>
              </a:ext>
            </a:extLst>
          </p:cNvPr>
          <p:cNvSpPr/>
          <p:nvPr/>
        </p:nvSpPr>
        <p:spPr>
          <a:xfrm>
            <a:off x="7924800" y="1101451"/>
            <a:ext cx="1219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91351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30.17 Forces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88483" y="990600"/>
            <a:ext cx="4385065"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4380" y="1242461"/>
            <a:ext cx="3525734" cy="2677656"/>
          </a:xfrm>
        </p:spPr>
        <p:txBody>
          <a:bodyPr/>
          <a:lstStyle/>
          <a:p>
            <a:r>
              <a:rPr lang="en-US" sz="2400" dirty="0"/>
              <a:t>Combustion Chamber Pressure Forces the Ring Against the Cylinder Wall and the Bottom of the Ring Groove to Effectively Seal the Cylinder</a:t>
            </a:r>
          </a:p>
        </p:txBody>
      </p:sp>
    </p:spTree>
    <p:extLst>
      <p:ext uri="{BB962C8B-B14F-4D97-AF65-F5344CB8AC3E}">
        <p14:creationId xmlns:p14="http://schemas.microsoft.com/office/powerpoint/2010/main" val="1203543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120"/>
            <a:ext cx="8229600" cy="646331"/>
          </a:xfrm>
        </p:spPr>
        <p:txBody>
          <a:bodyPr>
            <a:spAutoFit/>
          </a:bodyPr>
          <a:lstStyle/>
          <a:p>
            <a:r>
              <a:rPr lang="en-US" dirty="0"/>
              <a:t>Pistons</a:t>
            </a:r>
          </a:p>
        </p:txBody>
      </p:sp>
      <p:sp>
        <p:nvSpPr>
          <p:cNvPr id="4" name="Content Placeholder 3"/>
          <p:cNvSpPr>
            <a:spLocks noGrp="1"/>
          </p:cNvSpPr>
          <p:nvPr>
            <p:ph idx="1"/>
          </p:nvPr>
        </p:nvSpPr>
        <p:spPr>
          <a:xfrm>
            <a:off x="457200" y="990600"/>
            <a:ext cx="8229600" cy="4362733"/>
          </a:xfrm>
        </p:spPr>
        <p:txBody>
          <a:bodyPr>
            <a:spAutoFit/>
          </a:bodyPr>
          <a:lstStyle/>
          <a:p>
            <a:r>
              <a:rPr lang="en-IN" sz="2400" dirty="0"/>
              <a:t>Purpose and Function</a:t>
            </a:r>
          </a:p>
          <a:p>
            <a:pPr lvl="1"/>
            <a:r>
              <a:rPr lang="en-IN" sz="2400" dirty="0"/>
              <a:t>Transfer force</a:t>
            </a:r>
          </a:p>
          <a:p>
            <a:pPr lvl="1"/>
            <a:r>
              <a:rPr lang="en-IN" sz="2400" dirty="0"/>
              <a:t>Seal the combustion chamber</a:t>
            </a:r>
          </a:p>
          <a:p>
            <a:pPr lvl="1"/>
            <a:r>
              <a:rPr lang="en-IN" sz="2400" dirty="0"/>
              <a:t>Conduct heat</a:t>
            </a:r>
          </a:p>
          <a:p>
            <a:r>
              <a:rPr lang="en-IN" sz="2400" dirty="0"/>
              <a:t>Piston Operation</a:t>
            </a:r>
          </a:p>
          <a:p>
            <a:pPr lvl="1"/>
            <a:r>
              <a:rPr lang="en-IN" sz="2400" dirty="0"/>
              <a:t>As the piston moves downward and then upward it starts, accelerates, and stops twice in each crankshaft revolution.</a:t>
            </a:r>
          </a:p>
          <a:p>
            <a:pPr lvl="1"/>
            <a:r>
              <a:rPr lang="en-IN" sz="2400" dirty="0"/>
              <a:t>The reciprocating action of the piston produces large inertia forces.</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Top Ring Pressure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op_Ring_Pressure">
            <a:hlinkClick r:id="" action="ppaction://media"/>
            <a:extLst>
              <a:ext uri="{FF2B5EF4-FFF2-40B4-BE49-F238E27FC236}">
                <a16:creationId xmlns:a16="http://schemas.microsoft.com/office/drawing/2014/main" id="{AA031BBE-CE5A-B365-F9B4-F051F9D805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493" y="1271093"/>
            <a:ext cx="8880107" cy="4995060"/>
          </a:xfrm>
          <a:prstGeom prst="rect">
            <a:avLst/>
          </a:prstGeom>
        </p:spPr>
      </p:pic>
      <p:sp>
        <p:nvSpPr>
          <p:cNvPr id="7" name="Rectangle 6">
            <a:extLst>
              <a:ext uri="{FF2B5EF4-FFF2-40B4-BE49-F238E27FC236}">
                <a16:creationId xmlns:a16="http://schemas.microsoft.com/office/drawing/2014/main" id="{912A553C-0538-032C-AD89-CA307FB98AB2}"/>
              </a:ext>
            </a:extLst>
          </p:cNvPr>
          <p:cNvSpPr/>
          <p:nvPr/>
        </p:nvSpPr>
        <p:spPr>
          <a:xfrm>
            <a:off x="0" y="1143000"/>
            <a:ext cx="8991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Rectangle 9">
            <a:extLst>
              <a:ext uri="{FF2B5EF4-FFF2-40B4-BE49-F238E27FC236}">
                <a16:creationId xmlns:a16="http://schemas.microsoft.com/office/drawing/2014/main" id="{8432E8F9-4F3E-9794-EBA9-0BD720BAE8ED}"/>
              </a:ext>
            </a:extLst>
          </p:cNvPr>
          <p:cNvSpPr/>
          <p:nvPr/>
        </p:nvSpPr>
        <p:spPr>
          <a:xfrm>
            <a:off x="55746" y="5740994"/>
            <a:ext cx="8991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302622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025"/>
            <a:ext cx="8229600" cy="1600201"/>
          </a:xfrm>
        </p:spPr>
        <p:txBody>
          <a:bodyPr>
            <a:noAutofit/>
          </a:bodyPr>
          <a:lstStyle/>
          <a:p>
            <a:r>
              <a:rPr lang="en-IN" dirty="0"/>
              <a:t>Figure 33.18 Piston Ring Clearance</a:t>
            </a:r>
            <a:endParaRPr lang="en-US" dirty="0"/>
          </a:p>
        </p:txBody>
      </p:sp>
      <p:pic>
        <p:nvPicPr>
          <p:cNvPr id="18434" name="Picture 2" descr="An enlarged figure of the piston shows the back clearance between the rear face of piston ring and the inside face of the groove and the side clearance between the top face of the piston ring and the groov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78" y="1983296"/>
            <a:ext cx="5144932" cy="413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055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30.18 Side and Back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9087" y="1023730"/>
            <a:ext cx="4944462" cy="43102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706584" cy="2308324"/>
          </a:xfrm>
        </p:spPr>
        <p:txBody>
          <a:bodyPr/>
          <a:lstStyle/>
          <a:p>
            <a:r>
              <a:rPr lang="en-US" sz="2400" dirty="0"/>
              <a:t>Side and Back Clearances must be Correct for the Compression Rings to Seal Properly</a:t>
            </a:r>
          </a:p>
        </p:txBody>
      </p:sp>
    </p:spTree>
    <p:extLst>
      <p:ext uri="{BB962C8B-B14F-4D97-AF65-F5344CB8AC3E}">
        <p14:creationId xmlns:p14="http://schemas.microsoft.com/office/powerpoint/2010/main" val="2832479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30.19 Oil-Control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024247"/>
            <a:ext cx="4789488" cy="32085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7" y="1024247"/>
            <a:ext cx="3087584" cy="4077840"/>
          </a:xfrm>
        </p:spPr>
        <p:txBody>
          <a:bodyPr/>
          <a:lstStyle/>
          <a:p>
            <a:r>
              <a:rPr lang="en-US" sz="2400" dirty="0"/>
              <a:t>Typical Three-Piece Oil Control Ring Uses a Hump-Type Stainless Steel Spacer-Expander. The Expander Separates the Two Steel Rails and Presses Them Against the Cylinder Wall</a:t>
            </a:r>
          </a:p>
        </p:txBody>
      </p:sp>
    </p:spTree>
    <p:extLst>
      <p:ext uri="{BB962C8B-B14F-4D97-AF65-F5344CB8AC3E}">
        <p14:creationId xmlns:p14="http://schemas.microsoft.com/office/powerpoint/2010/main" val="1331393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1077218"/>
          </a:xfrm>
        </p:spPr>
        <p:txBody>
          <a:bodyPr/>
          <a:lstStyle/>
          <a:p>
            <a:r>
              <a:rPr lang="en-US" dirty="0"/>
              <a:t>Figure 30.20 Piston Ring Gaps</a:t>
            </a:r>
            <a:br>
              <a:rPr lang="en-US" dirty="0"/>
            </a:b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18129" y="1305818"/>
            <a:ext cx="7775476" cy="31435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2171700" y="5111136"/>
            <a:ext cx="4800600" cy="415499"/>
          </a:xfrm>
        </p:spPr>
        <p:txBody>
          <a:bodyPr/>
          <a:lstStyle/>
          <a:p>
            <a:r>
              <a:rPr lang="en-US" sz="2400" dirty="0"/>
              <a:t>Typical Piston Ring Gaps</a:t>
            </a:r>
          </a:p>
        </p:txBody>
      </p:sp>
    </p:spTree>
    <p:extLst>
      <p:ext uri="{BB962C8B-B14F-4D97-AF65-F5344CB8AC3E}">
        <p14:creationId xmlns:p14="http://schemas.microsoft.com/office/powerpoint/2010/main" val="1950497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30.21 Taper Face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1027043"/>
            <a:ext cx="4468171"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7693" y="990600"/>
            <a:ext cx="3525734" cy="3416320"/>
          </a:xfrm>
        </p:spPr>
        <p:txBody>
          <a:bodyPr/>
          <a:lstStyle/>
          <a:p>
            <a:r>
              <a:rPr lang="en-US" sz="2400" dirty="0"/>
              <a:t>Taper Face Ring Provides Oil Control by Scraping the Cylinder Wall. This Style of Ring must be Installed Right Side up or the Ring Does Not Seal and Oil is Drawn into the Combustion Chamber</a:t>
            </a:r>
          </a:p>
        </p:txBody>
      </p:sp>
    </p:spTree>
    <p:extLst>
      <p:ext uri="{BB962C8B-B14F-4D97-AF65-F5344CB8AC3E}">
        <p14:creationId xmlns:p14="http://schemas.microsoft.com/office/powerpoint/2010/main" val="3659750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30.22 Twist 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0" y="990600"/>
            <a:ext cx="2964736" cy="52342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1704"/>
            <a:ext cx="4611584" cy="1938992"/>
          </a:xfrm>
        </p:spPr>
        <p:txBody>
          <a:bodyPr/>
          <a:lstStyle/>
          <a:p>
            <a:r>
              <a:rPr lang="en-US" sz="2400" dirty="0"/>
              <a:t>Torsional Twist Rings Provide Better Compression Sealing and Oil Control than Regular Taper Rings</a:t>
            </a:r>
          </a:p>
        </p:txBody>
      </p:sp>
    </p:spTree>
    <p:extLst>
      <p:ext uri="{BB962C8B-B14F-4D97-AF65-F5344CB8AC3E}">
        <p14:creationId xmlns:p14="http://schemas.microsoft.com/office/powerpoint/2010/main" val="1276117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30.23 Scraper-Type 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990600"/>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25734" cy="1200329"/>
          </a:xfrm>
        </p:spPr>
        <p:txBody>
          <a:bodyPr/>
          <a:lstStyle/>
          <a:p>
            <a:r>
              <a:rPr lang="en-US" sz="2400" dirty="0"/>
              <a:t>Scraper-Type Rings Provide Improved Oil Control</a:t>
            </a:r>
          </a:p>
        </p:txBody>
      </p:sp>
    </p:spTree>
    <p:extLst>
      <p:ext uri="{BB962C8B-B14F-4D97-AF65-F5344CB8AC3E}">
        <p14:creationId xmlns:p14="http://schemas.microsoft.com/office/powerpoint/2010/main" val="1354139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1698646"/>
          </a:xfrm>
        </p:spPr>
        <p:txBody>
          <a:bodyPr>
            <a:noAutofit/>
          </a:bodyPr>
          <a:lstStyle/>
          <a:p>
            <a:r>
              <a:rPr lang="en-IN" sz="2800" dirty="0"/>
              <a:t>Figure 33.24 Cylinder Wall Contact</a:t>
            </a:r>
            <a:endParaRPr lang="en-US" sz="2800" dirty="0"/>
          </a:p>
        </p:txBody>
      </p:sp>
      <p:pic>
        <p:nvPicPr>
          <p:cNvPr id="24578" name="Picture 2" descr="A figure shows the contact faces of a barrel face piston ring. The ring has a line contact on barrel-faced ring at the top and a taper contact on the taper-faced ring at the 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587" y="1600200"/>
            <a:ext cx="4282826" cy="418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405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30.24 Upper Barrel Face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66800"/>
            <a:ext cx="4812313" cy="50283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630384" cy="3785652"/>
          </a:xfrm>
        </p:spPr>
        <p:txBody>
          <a:bodyPr/>
          <a:lstStyle/>
          <a:p>
            <a:r>
              <a:rPr lang="en-US" sz="2400" dirty="0"/>
              <a:t>Upper Barrel Face Ring has a Line Showing Contact with the Cylinder Wall. The Second Taper Face Ring Shows Contact Along the Lower Edge of the Ring</a:t>
            </a:r>
          </a:p>
        </p:txBody>
      </p:sp>
    </p:spTree>
    <p:extLst>
      <p:ext uri="{BB962C8B-B14F-4D97-AF65-F5344CB8AC3E}">
        <p14:creationId xmlns:p14="http://schemas.microsoft.com/office/powerpoint/2010/main" val="577493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30.1 Piston Function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1016000"/>
            <a:ext cx="4301029" cy="51132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6000"/>
            <a:ext cx="2554184" cy="2677656"/>
          </a:xfrm>
        </p:spPr>
        <p:txBody>
          <a:bodyPr/>
          <a:lstStyle/>
          <a:p>
            <a:r>
              <a:rPr lang="en-US" sz="2400" dirty="0"/>
              <a:t>The Piston Seals the Bottom of the Combustion Chamber and Is Attached to a Connecting Rod</a:t>
            </a:r>
          </a:p>
        </p:txBody>
      </p:sp>
    </p:spTree>
    <p:extLst>
      <p:ext uri="{BB962C8B-B14F-4D97-AF65-F5344CB8AC3E}">
        <p14:creationId xmlns:p14="http://schemas.microsoft.com/office/powerpoint/2010/main" val="2605076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225"/>
            <a:ext cx="8229600" cy="646331"/>
          </a:xfrm>
        </p:spPr>
        <p:txBody>
          <a:bodyPr>
            <a:spAutoFit/>
          </a:bodyPr>
          <a:lstStyle/>
          <a:p>
            <a:r>
              <a:rPr lang="en-IN" dirty="0"/>
              <a:t>Piston Ring Construction </a:t>
            </a:r>
            <a:r>
              <a:rPr lang="en-IN" sz="2800" dirty="0"/>
              <a:t>(1 of 3)</a:t>
            </a:r>
            <a:endParaRPr lang="en-US" sz="2800" dirty="0"/>
          </a:p>
        </p:txBody>
      </p:sp>
      <p:sp>
        <p:nvSpPr>
          <p:cNvPr id="4" name="Content Placeholder 3"/>
          <p:cNvSpPr>
            <a:spLocks noGrp="1"/>
          </p:cNvSpPr>
          <p:nvPr>
            <p:ph idx="1"/>
          </p:nvPr>
        </p:nvSpPr>
        <p:spPr>
          <a:xfrm>
            <a:off x="457200" y="1066800"/>
            <a:ext cx="8229600" cy="4038600"/>
          </a:xfrm>
        </p:spPr>
        <p:txBody>
          <a:bodyPr>
            <a:spAutoFit/>
          </a:bodyPr>
          <a:lstStyle/>
          <a:p>
            <a:r>
              <a:rPr lang="en-IN" sz="2400" dirty="0"/>
              <a:t>Materials</a:t>
            </a:r>
          </a:p>
          <a:p>
            <a:pPr lvl="1"/>
            <a:r>
              <a:rPr lang="en-IN" sz="2400" dirty="0"/>
              <a:t>Plain cast iron</a:t>
            </a:r>
          </a:p>
          <a:p>
            <a:pPr lvl="1"/>
            <a:r>
              <a:rPr lang="en-IN" sz="2400" dirty="0"/>
              <a:t>Pearlitic cast iron</a:t>
            </a:r>
          </a:p>
          <a:p>
            <a:pPr lvl="1"/>
            <a:r>
              <a:rPr lang="en-IN" sz="2400" dirty="0"/>
              <a:t>Nodular cast iron</a:t>
            </a:r>
          </a:p>
          <a:p>
            <a:pPr lvl="1"/>
            <a:r>
              <a:rPr lang="en-IN" sz="2400" dirty="0"/>
              <a:t>Steel</a:t>
            </a:r>
          </a:p>
          <a:p>
            <a:pPr lvl="1"/>
            <a:r>
              <a:rPr lang="en-IN" sz="2400" dirty="0"/>
              <a:t>Ductile iron</a:t>
            </a:r>
          </a:p>
          <a:p>
            <a:r>
              <a:rPr lang="en-IN" sz="2400" dirty="0"/>
              <a:t>Chromium Piston Rings</a:t>
            </a:r>
          </a:p>
          <a:p>
            <a:pPr lvl="1"/>
            <a:r>
              <a:rPr lang="en-IN" sz="2400" dirty="0"/>
              <a:t>About 0.004 inch (0.01 mm) of chrome is then plated on the ring face.</a:t>
            </a:r>
          </a:p>
        </p:txBody>
      </p:sp>
    </p:spTree>
    <p:extLst>
      <p:ext uri="{BB962C8B-B14F-4D97-AF65-F5344CB8AC3E}">
        <p14:creationId xmlns:p14="http://schemas.microsoft.com/office/powerpoint/2010/main" val="2360201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225"/>
            <a:ext cx="8229600" cy="646331"/>
          </a:xfrm>
        </p:spPr>
        <p:txBody>
          <a:bodyPr>
            <a:spAutoFit/>
          </a:bodyPr>
          <a:lstStyle/>
          <a:p>
            <a:r>
              <a:rPr lang="en-IN" dirty="0"/>
              <a:t>Piston Ring Construction </a:t>
            </a:r>
            <a:r>
              <a:rPr lang="en-IN" sz="2800" dirty="0"/>
              <a:t>(2 of 3)</a:t>
            </a:r>
            <a:endParaRPr lang="en-US" sz="2800" dirty="0"/>
          </a:p>
        </p:txBody>
      </p:sp>
      <p:sp>
        <p:nvSpPr>
          <p:cNvPr id="4" name="Content Placeholder 3"/>
          <p:cNvSpPr>
            <a:spLocks noGrp="1"/>
          </p:cNvSpPr>
          <p:nvPr>
            <p:ph idx="1"/>
          </p:nvPr>
        </p:nvSpPr>
        <p:spPr>
          <a:xfrm>
            <a:off x="457200" y="1066800"/>
            <a:ext cx="8229600" cy="3733800"/>
          </a:xfrm>
        </p:spPr>
        <p:txBody>
          <a:bodyPr>
            <a:spAutoFit/>
          </a:bodyPr>
          <a:lstStyle/>
          <a:p>
            <a:r>
              <a:rPr lang="en-IN" sz="2400" dirty="0"/>
              <a:t>Molybdenum Piston Rings</a:t>
            </a:r>
          </a:p>
          <a:p>
            <a:pPr lvl="1"/>
            <a:r>
              <a:rPr lang="en-IN" sz="2400" dirty="0"/>
              <a:t>Most molybdenum face piston rings have a groove that is 0.004 to 0.008 inch (0.1 to 0.2 mm) deep cut into the ring face. This groove is filled with molybdenum, using a metallic (or plasma) spray method.</a:t>
            </a:r>
          </a:p>
          <a:p>
            <a:r>
              <a:rPr lang="en-IN" sz="2400" dirty="0"/>
              <a:t>Moly-Chrome-Carbide Rings</a:t>
            </a:r>
          </a:p>
          <a:p>
            <a:pPr lvl="1"/>
            <a:r>
              <a:rPr lang="en-IN" sz="2400" dirty="0"/>
              <a:t>The coating has properties that include the hardness of the chrome and carbide combined with the heat resistance of molybdenum.</a:t>
            </a:r>
          </a:p>
        </p:txBody>
      </p:sp>
    </p:spTree>
    <p:extLst>
      <p:ext uri="{BB962C8B-B14F-4D97-AF65-F5344CB8AC3E}">
        <p14:creationId xmlns:p14="http://schemas.microsoft.com/office/powerpoint/2010/main" val="3191617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225"/>
            <a:ext cx="8229600" cy="646331"/>
          </a:xfrm>
        </p:spPr>
        <p:txBody>
          <a:bodyPr>
            <a:spAutoFit/>
          </a:bodyPr>
          <a:lstStyle/>
          <a:p>
            <a:r>
              <a:rPr lang="en-IN" dirty="0"/>
              <a:t>Piston Ring Construction </a:t>
            </a:r>
            <a:r>
              <a:rPr lang="en-IN" sz="2800" dirty="0"/>
              <a:t>(3 of 3)</a:t>
            </a:r>
            <a:endParaRPr lang="en-US" sz="2800" dirty="0"/>
          </a:p>
        </p:txBody>
      </p:sp>
      <p:sp>
        <p:nvSpPr>
          <p:cNvPr id="4" name="Content Placeholder 3"/>
          <p:cNvSpPr>
            <a:spLocks noGrp="1"/>
          </p:cNvSpPr>
          <p:nvPr>
            <p:ph idx="1"/>
          </p:nvPr>
        </p:nvSpPr>
        <p:spPr>
          <a:xfrm>
            <a:off x="457200" y="1066800"/>
            <a:ext cx="8229600" cy="1676400"/>
          </a:xfrm>
        </p:spPr>
        <p:txBody>
          <a:bodyPr>
            <a:spAutoFit/>
          </a:bodyPr>
          <a:lstStyle/>
          <a:p>
            <a:r>
              <a:rPr lang="en-IN" sz="2400" dirty="0"/>
              <a:t>Ceramic-Coated Rings</a:t>
            </a:r>
          </a:p>
          <a:p>
            <a:pPr lvl="1"/>
            <a:r>
              <a:rPr lang="en-IN" sz="2400" dirty="0"/>
              <a:t>The ceramic-coated ring surface is created by applying a ceramic coating to the ring using a process called physical vapour deposition (</a:t>
            </a:r>
            <a:r>
              <a:rPr lang="en-IN" sz="2400" spc="-300" dirty="0"/>
              <a:t>P V </a:t>
            </a:r>
            <a:r>
              <a:rPr lang="en-IN" sz="2400" dirty="0"/>
              <a:t>D).</a:t>
            </a:r>
          </a:p>
        </p:txBody>
      </p:sp>
    </p:spTree>
    <p:extLst>
      <p:ext uri="{BB962C8B-B14F-4D97-AF65-F5344CB8AC3E}">
        <p14:creationId xmlns:p14="http://schemas.microsoft.com/office/powerpoint/2010/main" val="24482089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30.25 Chrome Facing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93007" y="1066800"/>
            <a:ext cx="6957985" cy="3200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4724400"/>
            <a:ext cx="7696200" cy="830997"/>
          </a:xfrm>
        </p:spPr>
        <p:txBody>
          <a:bodyPr/>
          <a:lstStyle/>
          <a:p>
            <a:r>
              <a:rPr lang="en-US" sz="2400" dirty="0"/>
              <a:t>The Chrome Facing on this Compression Ring is About 0.004 Inch (0.10 Mm) Thick</a:t>
            </a:r>
          </a:p>
        </p:txBody>
      </p:sp>
    </p:spTree>
    <p:extLst>
      <p:ext uri="{BB962C8B-B14F-4D97-AF65-F5344CB8AC3E}">
        <p14:creationId xmlns:p14="http://schemas.microsoft.com/office/powerpoint/2010/main" val="41957197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30.26 Moly Facing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0600" y="1143000"/>
            <a:ext cx="7195281" cy="3429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4840069"/>
            <a:ext cx="7620000" cy="830997"/>
          </a:xfrm>
        </p:spPr>
        <p:txBody>
          <a:bodyPr/>
          <a:lstStyle/>
          <a:p>
            <a:r>
              <a:rPr lang="en-US" sz="2400" dirty="0"/>
              <a:t>Moly Facing on this Compression Ring is About 0.005 Inch (0.13 Mm) Thick</a:t>
            </a:r>
          </a:p>
        </p:txBody>
      </p:sp>
    </p:spTree>
    <p:extLst>
      <p:ext uri="{BB962C8B-B14F-4D97-AF65-F5344CB8AC3E}">
        <p14:creationId xmlns:p14="http://schemas.microsoft.com/office/powerpoint/2010/main" val="350326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IN" dirty="0"/>
              <a:t>Connecting Rods </a:t>
            </a:r>
            <a:r>
              <a:rPr lang="en-IN" sz="2800" dirty="0"/>
              <a:t>(1 of 2)</a:t>
            </a:r>
            <a:endParaRPr lang="en-US" dirty="0"/>
          </a:p>
        </p:txBody>
      </p:sp>
      <p:sp>
        <p:nvSpPr>
          <p:cNvPr id="4" name="Content Placeholder 3"/>
          <p:cNvSpPr>
            <a:spLocks noGrp="1"/>
          </p:cNvSpPr>
          <p:nvPr>
            <p:ph idx="1"/>
          </p:nvPr>
        </p:nvSpPr>
        <p:spPr>
          <a:xfrm>
            <a:off x="457200" y="990601"/>
            <a:ext cx="8229600" cy="4114799"/>
          </a:xfrm>
        </p:spPr>
        <p:txBody>
          <a:bodyPr>
            <a:spAutoFit/>
          </a:bodyPr>
          <a:lstStyle/>
          <a:p>
            <a:r>
              <a:rPr lang="en-IN" sz="2400" dirty="0"/>
              <a:t>Purpose and Function</a:t>
            </a:r>
          </a:p>
          <a:p>
            <a:pPr lvl="1"/>
            <a:r>
              <a:rPr lang="en-IN" sz="2400" dirty="0"/>
              <a:t>The connecting rod transfers the force and reciprocating motion of the piston to the crankshaft.</a:t>
            </a:r>
          </a:p>
          <a:p>
            <a:r>
              <a:rPr lang="en-IN" sz="2400" dirty="0"/>
              <a:t>Cast Connecting Rods</a:t>
            </a:r>
          </a:p>
          <a:p>
            <a:pPr lvl="1"/>
            <a:r>
              <a:rPr lang="en-IN" sz="2400" dirty="0"/>
              <a:t>Cast connecting rods can be identified by their narrow parting line.</a:t>
            </a:r>
          </a:p>
          <a:p>
            <a:r>
              <a:rPr lang="en-IN" sz="2400" dirty="0"/>
              <a:t>Forged Connecting Rods</a:t>
            </a:r>
          </a:p>
          <a:p>
            <a:pPr lvl="1"/>
            <a:r>
              <a:rPr lang="en-IN" sz="2400" dirty="0"/>
              <a:t>The forging method produces lighter weight and stronger, but more expensive, connecting rods.</a:t>
            </a:r>
          </a:p>
        </p:txBody>
      </p:sp>
    </p:spTree>
    <p:extLst>
      <p:ext uri="{BB962C8B-B14F-4D97-AF65-F5344CB8AC3E}">
        <p14:creationId xmlns:p14="http://schemas.microsoft.com/office/powerpoint/2010/main" val="1053008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758"/>
            <a:ext cx="8229600" cy="646331"/>
          </a:xfrm>
        </p:spPr>
        <p:txBody>
          <a:bodyPr>
            <a:spAutoFit/>
          </a:bodyPr>
          <a:lstStyle/>
          <a:p>
            <a:r>
              <a:rPr lang="en-IN" dirty="0"/>
              <a:t>Connecting Rods </a:t>
            </a:r>
            <a:r>
              <a:rPr lang="en-IN" sz="2800" dirty="0"/>
              <a:t>(2 of 2)</a:t>
            </a:r>
            <a:endParaRPr lang="en-US" dirty="0"/>
          </a:p>
        </p:txBody>
      </p:sp>
      <p:sp>
        <p:nvSpPr>
          <p:cNvPr id="4" name="Content Placeholder 3"/>
          <p:cNvSpPr>
            <a:spLocks noGrp="1"/>
          </p:cNvSpPr>
          <p:nvPr>
            <p:ph idx="1"/>
          </p:nvPr>
        </p:nvSpPr>
        <p:spPr>
          <a:xfrm>
            <a:off x="457200" y="948184"/>
            <a:ext cx="8229600" cy="4016484"/>
          </a:xfrm>
        </p:spPr>
        <p:txBody>
          <a:bodyPr>
            <a:spAutoFit/>
          </a:bodyPr>
          <a:lstStyle/>
          <a:p>
            <a:r>
              <a:rPr lang="en-IN" sz="2400" dirty="0"/>
              <a:t>Powdered Metal Connecting Rods</a:t>
            </a:r>
          </a:p>
          <a:p>
            <a:pPr lvl="1"/>
            <a:r>
              <a:rPr lang="en-IN" sz="2400" dirty="0"/>
              <a:t>Each rod is created using a measured amount of material so that rod balancing and engine balancing, achieved without extra weighting and machining operations.</a:t>
            </a:r>
          </a:p>
          <a:p>
            <a:pPr lvl="1"/>
            <a:r>
              <a:rPr lang="en-IN" sz="2400" dirty="0"/>
              <a:t>Powder placed in a die and compacted (forged) under a pressure of 30 to 50 tons per square inch.</a:t>
            </a:r>
          </a:p>
          <a:p>
            <a:pPr lvl="1"/>
            <a:r>
              <a:rPr lang="en-IN" sz="2400" dirty="0"/>
              <a:t>Big end is then fractured using a large press. The uneven parting line helps ensure a perfect match when the pieces are assembled.</a:t>
            </a:r>
          </a:p>
        </p:txBody>
      </p:sp>
    </p:spTree>
    <p:extLst>
      <p:ext uri="{BB962C8B-B14F-4D97-AF65-F5344CB8AC3E}">
        <p14:creationId xmlns:p14="http://schemas.microsoft.com/office/powerpoint/2010/main" val="1093837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1706579"/>
          </a:xfrm>
        </p:spPr>
        <p:txBody>
          <a:bodyPr>
            <a:noAutofit/>
          </a:bodyPr>
          <a:lstStyle/>
          <a:p>
            <a:r>
              <a:rPr lang="en-IN" sz="2800" dirty="0"/>
              <a:t>Figure 33.27 The</a:t>
            </a:r>
            <a:endParaRPr lang="en-US" sz="2800" dirty="0"/>
          </a:p>
        </p:txBody>
      </p:sp>
      <p:pic>
        <p:nvPicPr>
          <p:cNvPr id="27650" name="Picture 2" descr="The figure shows the following parts:&#10;• The small end of the connecting rod is connected to a piston by a cylindrical wrist pin.&#10;• The upper and lower halves of the big end of the connecting rod are bolted together by a bolt rod and house rod bearings inside 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784" y="2105025"/>
            <a:ext cx="3565578" cy="4168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457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30.27 Connecting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4271697" cy="51260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6" y="990600"/>
            <a:ext cx="3852333" cy="3785652"/>
          </a:xfrm>
        </p:spPr>
        <p:txBody>
          <a:bodyPr/>
          <a:lstStyle/>
          <a:p>
            <a:r>
              <a:rPr lang="en-US" sz="2400" dirty="0"/>
              <a:t>Connecting Rod is the most Highly Stressed Part of Any Engine Because Combustion Pressure Tries to Compress it and Piston Inertia Tries to Pull It Apart</a:t>
            </a:r>
          </a:p>
        </p:txBody>
      </p:sp>
    </p:spTree>
    <p:extLst>
      <p:ext uri="{BB962C8B-B14F-4D97-AF65-F5344CB8AC3E}">
        <p14:creationId xmlns:p14="http://schemas.microsoft.com/office/powerpoint/2010/main" val="3249225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1926157"/>
            <a:ext cx="7955280" cy="439844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6874"/>
            <a:ext cx="8229600" cy="1754326"/>
          </a:xfrm>
        </p:spPr>
        <p:txBody>
          <a:bodyPr/>
          <a:lstStyle/>
          <a:p>
            <a:r>
              <a:rPr lang="en-US" dirty="0"/>
              <a:t>Frequently Asked Question: How Much Heat Do the Piston Rings Transfer?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2971216"/>
            <a:ext cx="7543800" cy="2308324"/>
          </a:xfrm>
        </p:spPr>
        <p:txBody>
          <a:bodyPr/>
          <a:lstStyle/>
          <a:p>
            <a:r>
              <a:rPr lang="en-US" sz="2400" b="1" dirty="0"/>
              <a:t>How Much Heat Do the Piston Rings Transfer? </a:t>
            </a:r>
            <a:r>
              <a:rPr lang="en-US" sz="2400" dirty="0"/>
              <a:t>Piston rings are in continuous contact with the cylinder wall, and the amount of heat varies according to the position, with the upper ring transferring up to 45% of the combustion chamber heat. Se e Figure 30–28.</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28455" y="2133600"/>
            <a:ext cx="7839075" cy="58309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92081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8797"/>
            <a:ext cx="8229600" cy="646331"/>
          </a:xfrm>
        </p:spPr>
        <p:txBody>
          <a:bodyPr>
            <a:spAutoFit/>
          </a:bodyPr>
          <a:lstStyle/>
          <a:p>
            <a:r>
              <a:rPr lang="en-IN" dirty="0"/>
              <a:t>Piston Construction </a:t>
            </a:r>
            <a:r>
              <a:rPr lang="en-IN" sz="2800" dirty="0"/>
              <a:t>(1 of 5)</a:t>
            </a:r>
            <a:endParaRPr lang="en-US" dirty="0"/>
          </a:p>
        </p:txBody>
      </p:sp>
      <p:sp>
        <p:nvSpPr>
          <p:cNvPr id="4" name="Content Placeholder 3"/>
          <p:cNvSpPr>
            <a:spLocks noGrp="1"/>
          </p:cNvSpPr>
          <p:nvPr>
            <p:ph idx="1"/>
          </p:nvPr>
        </p:nvSpPr>
        <p:spPr>
          <a:xfrm>
            <a:off x="457200" y="1025619"/>
            <a:ext cx="8229600" cy="3470181"/>
          </a:xfrm>
        </p:spPr>
        <p:txBody>
          <a:bodyPr>
            <a:spAutoFit/>
          </a:bodyPr>
          <a:lstStyle/>
          <a:p>
            <a:r>
              <a:rPr lang="en-IN" sz="2400" dirty="0"/>
              <a:t>Piston Ring Grooves</a:t>
            </a:r>
          </a:p>
          <a:p>
            <a:pPr lvl="1"/>
            <a:r>
              <a:rPr lang="en-IN" sz="2400" dirty="0"/>
              <a:t>Located between the piston head and skirt</a:t>
            </a:r>
          </a:p>
          <a:p>
            <a:pPr lvl="1"/>
            <a:r>
              <a:rPr lang="en-IN" sz="2400" dirty="0"/>
              <a:t>The width of the grooves and the number of rings determines minimum piston height.</a:t>
            </a:r>
          </a:p>
          <a:p>
            <a:r>
              <a:rPr lang="en-IN" sz="2400" dirty="0"/>
              <a:t>Cast Pistons</a:t>
            </a:r>
          </a:p>
          <a:p>
            <a:pPr lvl="1"/>
            <a:r>
              <a:rPr lang="en-IN" sz="2400" dirty="0"/>
              <a:t>Cast Aluminum pistons usually are made using gravity die casting in which molten aluminum alloy and about 10% silicon are poured into a mold. </a:t>
            </a:r>
          </a:p>
        </p:txBody>
      </p:sp>
    </p:spTree>
    <p:extLst>
      <p:ext uri="{BB962C8B-B14F-4D97-AF65-F5344CB8AC3E}">
        <p14:creationId xmlns:p14="http://schemas.microsoft.com/office/powerpoint/2010/main" val="2629982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30.28 Ring Heat Transfer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17104"/>
            <a:ext cx="5002424" cy="43509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24197" y="990600"/>
            <a:ext cx="2828603" cy="2895600"/>
          </a:xfrm>
        </p:spPr>
        <p:txBody>
          <a:bodyPr/>
          <a:lstStyle/>
          <a:p>
            <a:r>
              <a:rPr lang="en-US" sz="2400" dirty="0"/>
              <a:t>Piston rings transfer about 70% of the combustion chamber heat from the piston to the cylinder wall.</a:t>
            </a:r>
          </a:p>
        </p:txBody>
      </p:sp>
    </p:spTree>
    <p:extLst>
      <p:ext uri="{BB962C8B-B14F-4D97-AF65-F5344CB8AC3E}">
        <p14:creationId xmlns:p14="http://schemas.microsoft.com/office/powerpoint/2010/main" val="32605835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30.29</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990600"/>
            <a:ext cx="5943600" cy="35754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2300" y="4708219"/>
            <a:ext cx="7967133" cy="1200329"/>
          </a:xfrm>
        </p:spPr>
        <p:txBody>
          <a:bodyPr/>
          <a:lstStyle/>
          <a:p>
            <a:r>
              <a:rPr lang="en-US" sz="2400" dirty="0"/>
              <a:t>I-Beam Shape is the Most Common (Top Connecting Rod), but the H-Beam Shape is Common in High-Performance and Racing Engine Applications</a:t>
            </a:r>
          </a:p>
        </p:txBody>
      </p:sp>
    </p:spTree>
    <p:extLst>
      <p:ext uri="{BB962C8B-B14F-4D97-AF65-F5344CB8AC3E}">
        <p14:creationId xmlns:p14="http://schemas.microsoft.com/office/powerpoint/2010/main" val="2061965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30.20 Rod Bolt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05400" y="1004859"/>
            <a:ext cx="2173948" cy="52174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25734" cy="1200329"/>
          </a:xfrm>
        </p:spPr>
        <p:txBody>
          <a:bodyPr/>
          <a:lstStyle/>
          <a:p>
            <a:r>
              <a:rPr lang="en-US" sz="2400" dirty="0"/>
              <a:t>Rod Bolts are Quickly Removed Using a Press</a:t>
            </a:r>
          </a:p>
        </p:txBody>
      </p:sp>
    </p:spTree>
    <p:extLst>
      <p:ext uri="{BB962C8B-B14F-4D97-AF65-F5344CB8AC3E}">
        <p14:creationId xmlns:p14="http://schemas.microsoft.com/office/powerpoint/2010/main" val="1986138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30.31 Balancing pads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0" y="990600"/>
            <a:ext cx="1737360" cy="51716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3913"/>
            <a:ext cx="4038600" cy="1569660"/>
          </a:xfrm>
        </p:spPr>
        <p:txBody>
          <a:bodyPr/>
          <a:lstStyle/>
          <a:p>
            <a:r>
              <a:rPr lang="en-US" sz="2400" dirty="0"/>
              <a:t>Some Rods Have Balancing Pads on Each End of the Connecting Rod</a:t>
            </a:r>
          </a:p>
        </p:txBody>
      </p:sp>
    </p:spTree>
    <p:extLst>
      <p:ext uri="{BB962C8B-B14F-4D97-AF65-F5344CB8AC3E}">
        <p14:creationId xmlns:p14="http://schemas.microsoft.com/office/powerpoint/2010/main" val="2876677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30.32 Piston Cooling Jets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793922" cy="47323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58984" cy="2308324"/>
          </a:xfrm>
        </p:spPr>
        <p:txBody>
          <a:bodyPr/>
          <a:lstStyle/>
          <a:p>
            <a:r>
              <a:rPr lang="en-US" sz="2400" dirty="0"/>
              <a:t>Some Connecting Rods Have Spit Holes to Help Lubricate the Cylinder Wall or Piston Pin</a:t>
            </a:r>
          </a:p>
        </p:txBody>
      </p:sp>
    </p:spTree>
    <p:extLst>
      <p:ext uri="{BB962C8B-B14F-4D97-AF65-F5344CB8AC3E}">
        <p14:creationId xmlns:p14="http://schemas.microsoft.com/office/powerpoint/2010/main" val="1984346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Cooling the Piston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oling_the_Piston-Chapter_22-A1">
            <a:hlinkClick r:id="" action="ppaction://media"/>
            <a:extLst>
              <a:ext uri="{FF2B5EF4-FFF2-40B4-BE49-F238E27FC236}">
                <a16:creationId xmlns:a16="http://schemas.microsoft.com/office/drawing/2014/main" id="{95CA4984-F9CE-EA7C-5BF2-1C572894E9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20164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30.33 Oil Squirters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20417"/>
            <a:ext cx="4915827" cy="5207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2782784" cy="3785652"/>
          </a:xfrm>
        </p:spPr>
        <p:txBody>
          <a:bodyPr/>
          <a:lstStyle/>
          <a:p>
            <a:r>
              <a:rPr lang="en-US" sz="2400" dirty="0"/>
              <a:t>Some Engines, Such as this Ford Diesel, are Equipped with Oil Squirters that Spray or Stream Oil Toward the Underneath Side of the Piston Head to Cool the Piston</a:t>
            </a:r>
          </a:p>
        </p:txBody>
      </p:sp>
    </p:spTree>
    <p:extLst>
      <p:ext uri="{BB962C8B-B14F-4D97-AF65-F5344CB8AC3E}">
        <p14:creationId xmlns:p14="http://schemas.microsoft.com/office/powerpoint/2010/main" val="21148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30.34 Cast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32299"/>
            <a:ext cx="5013371" cy="41135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7" y="1032300"/>
            <a:ext cx="2861733" cy="2625299"/>
          </a:xfrm>
        </p:spPr>
        <p:txBody>
          <a:bodyPr/>
          <a:lstStyle/>
          <a:p>
            <a:r>
              <a:rPr lang="en-US" sz="2400" dirty="0"/>
              <a:t>Cast Connecting Rod Is Found on Many Stock Engines and Can Be Identified by the Thin Parting Line</a:t>
            </a:r>
          </a:p>
        </p:txBody>
      </p:sp>
    </p:spTree>
    <p:extLst>
      <p:ext uri="{BB962C8B-B14F-4D97-AF65-F5344CB8AC3E}">
        <p14:creationId xmlns:p14="http://schemas.microsoft.com/office/powerpoint/2010/main" val="2965657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30.35 High Performance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600"/>
            <a:ext cx="4064669" cy="47297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16184" cy="3468240"/>
          </a:xfrm>
        </p:spPr>
        <p:txBody>
          <a:bodyPr/>
          <a:lstStyle/>
          <a:p>
            <a:r>
              <a:rPr lang="en-US" sz="2400" dirty="0"/>
              <a:t>This High-Performance Connecting Rod Uses a Bronze Bushing in the Small End of the Rod and an Oil Hole to Allow Oil to Reach the Full-Floating Piston Pin</a:t>
            </a:r>
          </a:p>
        </p:txBody>
      </p:sp>
    </p:spTree>
    <p:extLst>
      <p:ext uri="{BB962C8B-B14F-4D97-AF65-F5344CB8AC3E}">
        <p14:creationId xmlns:p14="http://schemas.microsoft.com/office/powerpoint/2010/main" val="3405248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30.36 Powdered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70132" y="1013791"/>
            <a:ext cx="4595846" cy="43202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11704"/>
            <a:ext cx="3525734" cy="1938992"/>
          </a:xfrm>
        </p:spPr>
        <p:txBody>
          <a:bodyPr/>
          <a:lstStyle/>
          <a:p>
            <a:r>
              <a:rPr lang="en-US" sz="2400" dirty="0"/>
              <a:t>Powdered Metal Connecting Rods Feature a Fractured Parting Line at the Big End of the Rod</a:t>
            </a:r>
          </a:p>
        </p:txBody>
      </p:sp>
    </p:spTree>
    <p:extLst>
      <p:ext uri="{BB962C8B-B14F-4D97-AF65-F5344CB8AC3E}">
        <p14:creationId xmlns:p14="http://schemas.microsoft.com/office/powerpoint/2010/main" val="2337996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Piston Construction </a:t>
            </a:r>
            <a:r>
              <a:rPr lang="en-IN" sz="2800" dirty="0"/>
              <a:t>(2 of 5)</a:t>
            </a:r>
            <a:endParaRPr lang="en-US" dirty="0"/>
          </a:p>
        </p:txBody>
      </p:sp>
      <p:sp>
        <p:nvSpPr>
          <p:cNvPr id="4" name="Content Placeholder 3"/>
          <p:cNvSpPr>
            <a:spLocks noGrp="1"/>
          </p:cNvSpPr>
          <p:nvPr>
            <p:ph idx="1"/>
          </p:nvPr>
        </p:nvSpPr>
        <p:spPr>
          <a:xfrm>
            <a:off x="457200" y="993874"/>
            <a:ext cx="8229600" cy="3916457"/>
          </a:xfrm>
        </p:spPr>
        <p:txBody>
          <a:bodyPr>
            <a:spAutoFit/>
          </a:bodyPr>
          <a:lstStyle/>
          <a:p>
            <a:r>
              <a:rPr lang="en-IN" sz="2400" dirty="0"/>
              <a:t>Hypereutectic Pistons</a:t>
            </a:r>
          </a:p>
          <a:p>
            <a:pPr lvl="1"/>
            <a:r>
              <a:rPr lang="en-IN" sz="2400" dirty="0"/>
              <a:t>Silicon content increased to about 16% of alloy.</a:t>
            </a:r>
          </a:p>
          <a:p>
            <a:pPr lvl="1"/>
            <a:r>
              <a:rPr lang="en-IN" sz="2400" dirty="0"/>
              <a:t>25% weight reduction and lower expansion rate.</a:t>
            </a:r>
          </a:p>
          <a:p>
            <a:pPr lvl="1"/>
            <a:r>
              <a:rPr lang="en-IN" sz="2400" dirty="0"/>
              <a:t>More expensive because more difficult to cast and machine.</a:t>
            </a:r>
          </a:p>
          <a:p>
            <a:r>
              <a:rPr lang="en-IN" sz="2400" dirty="0"/>
              <a:t>Forged Pistons</a:t>
            </a:r>
          </a:p>
          <a:p>
            <a:pPr lvl="1"/>
            <a:r>
              <a:rPr lang="en-IN" sz="2400" dirty="0"/>
              <a:t>Forged pistons have a dense grain structure and are very strong, so are often used in turbocharged or supercharged engines.</a:t>
            </a:r>
          </a:p>
        </p:txBody>
      </p:sp>
    </p:spTree>
    <p:extLst>
      <p:ext uri="{BB962C8B-B14F-4D97-AF65-F5344CB8AC3E}">
        <p14:creationId xmlns:p14="http://schemas.microsoft.com/office/powerpoint/2010/main" val="842516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646331"/>
          </a:xfrm>
        </p:spPr>
        <p:txBody>
          <a:bodyPr>
            <a:spAutoFit/>
          </a:bodyPr>
          <a:lstStyle/>
          <a:p>
            <a:r>
              <a:rPr lang="en-US" dirty="0"/>
              <a:t>Connecting Rod Service</a:t>
            </a:r>
          </a:p>
        </p:txBody>
      </p:sp>
      <p:sp>
        <p:nvSpPr>
          <p:cNvPr id="4" name="Content Placeholder 3"/>
          <p:cNvSpPr>
            <a:spLocks noGrp="1"/>
          </p:cNvSpPr>
          <p:nvPr>
            <p:ph idx="1"/>
          </p:nvPr>
        </p:nvSpPr>
        <p:spPr>
          <a:xfrm>
            <a:off x="457200" y="1038226"/>
            <a:ext cx="8229600" cy="4571999"/>
          </a:xfrm>
        </p:spPr>
        <p:txBody>
          <a:bodyPr>
            <a:spAutoFit/>
          </a:bodyPr>
          <a:lstStyle/>
          <a:p>
            <a:r>
              <a:rPr lang="en-IN" sz="2400" dirty="0"/>
              <a:t>Removing Pistons From Rod</a:t>
            </a:r>
          </a:p>
          <a:p>
            <a:pPr lvl="1"/>
            <a:r>
              <a:rPr lang="en-IN" sz="2400" dirty="0"/>
              <a:t>Requires special holding fixture.</a:t>
            </a:r>
          </a:p>
          <a:p>
            <a:r>
              <a:rPr lang="en-IN" sz="2400" dirty="0"/>
              <a:t>Inspection</a:t>
            </a:r>
          </a:p>
          <a:p>
            <a:pPr lvl="1"/>
            <a:r>
              <a:rPr lang="en-IN" sz="2400" dirty="0"/>
              <a:t>Before connecting rod reconditioning, rod checked for twist.</a:t>
            </a:r>
          </a:p>
          <a:p>
            <a:r>
              <a:rPr lang="en-IN" sz="2400" dirty="0"/>
              <a:t>Reconditioning Procedure</a:t>
            </a:r>
          </a:p>
          <a:p>
            <a:pPr lvl="1"/>
            <a:r>
              <a:rPr lang="en-IN" sz="2400" dirty="0"/>
              <a:t>The parting surfaces of the rod and cap are smoothed to remove all high spots before resizing.</a:t>
            </a:r>
          </a:p>
          <a:p>
            <a:pPr lvl="1"/>
            <a:r>
              <a:rPr lang="en-IN" sz="2400" dirty="0"/>
              <a:t>The hole is then bored or honed to be perfectly round and of the size and finish required</a:t>
            </a:r>
          </a:p>
        </p:txBody>
      </p:sp>
    </p:spTree>
    <p:extLst>
      <p:ext uri="{BB962C8B-B14F-4D97-AF65-F5344CB8AC3E}">
        <p14:creationId xmlns:p14="http://schemas.microsoft.com/office/powerpoint/2010/main" val="1543447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30.37 Removing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0" y="851740"/>
            <a:ext cx="2435915" cy="52256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200329"/>
          </a:xfrm>
        </p:spPr>
        <p:txBody>
          <a:bodyPr/>
          <a:lstStyle/>
          <a:p>
            <a:r>
              <a:rPr lang="en-US" sz="2400" dirty="0"/>
              <a:t>Press Used to Remove the Connecting Rod from the Piston</a:t>
            </a:r>
          </a:p>
        </p:txBody>
      </p:sp>
    </p:spTree>
    <p:extLst>
      <p:ext uri="{BB962C8B-B14F-4D97-AF65-F5344CB8AC3E}">
        <p14:creationId xmlns:p14="http://schemas.microsoft.com/office/powerpoint/2010/main" val="454905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30.38 Twisted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10200" y="1007165"/>
            <a:ext cx="1951091" cy="51670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525734" cy="1569660"/>
          </a:xfrm>
        </p:spPr>
        <p:txBody>
          <a:bodyPr/>
          <a:lstStyle/>
          <a:p>
            <a:r>
              <a:rPr lang="en-US" sz="2400" dirty="0"/>
              <a:t>If the Rod is Twisted, it Causes Diagonal-Type Wear on the Piston Skirt</a:t>
            </a:r>
          </a:p>
        </p:txBody>
      </p:sp>
    </p:spTree>
    <p:extLst>
      <p:ext uri="{BB962C8B-B14F-4D97-AF65-F5344CB8AC3E}">
        <p14:creationId xmlns:p14="http://schemas.microsoft.com/office/powerpoint/2010/main" val="9569854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30.39 Rod Alignment Fixture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990600"/>
            <a:ext cx="4269990" cy="46714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4901" y="987287"/>
            <a:ext cx="3525734" cy="1569660"/>
          </a:xfrm>
        </p:spPr>
        <p:txBody>
          <a:bodyPr/>
          <a:lstStyle/>
          <a:p>
            <a:r>
              <a:rPr lang="en-US" sz="2400" dirty="0"/>
              <a:t>Rod Alignment Fixture is Used to Check a Connecting Rod for Bends or Twists</a:t>
            </a:r>
          </a:p>
        </p:txBody>
      </p:sp>
    </p:spTree>
    <p:extLst>
      <p:ext uri="{BB962C8B-B14F-4D97-AF65-F5344CB8AC3E}">
        <p14:creationId xmlns:p14="http://schemas.microsoft.com/office/powerpoint/2010/main" val="38187185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30.40  Heating Small End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3657600" cy="51259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25734" cy="3416320"/>
          </a:xfrm>
        </p:spPr>
        <p:txBody>
          <a:bodyPr/>
          <a:lstStyle/>
          <a:p>
            <a:r>
              <a:rPr lang="en-US" sz="2400" dirty="0"/>
              <a:t>The small end of the rod is being heated in an electric heater and the piston is positioned properly so the piston pin can be installed as soon as the rod is removed from the heater.</a:t>
            </a:r>
          </a:p>
        </p:txBody>
      </p:sp>
    </p:spTree>
    <p:extLst>
      <p:ext uri="{BB962C8B-B14F-4D97-AF65-F5344CB8AC3E}">
        <p14:creationId xmlns:p14="http://schemas.microsoft.com/office/powerpoint/2010/main" val="9366625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30.41 Ring Side Clearance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003852"/>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7" y="987287"/>
            <a:ext cx="3525734" cy="1200329"/>
          </a:xfrm>
        </p:spPr>
        <p:txBody>
          <a:bodyPr/>
          <a:lstStyle/>
          <a:p>
            <a:r>
              <a:rPr lang="en-US" sz="2400" dirty="0"/>
              <a:t>Side clearance of the piston ring is checked with a feeler gauge.</a:t>
            </a:r>
          </a:p>
        </p:txBody>
      </p:sp>
    </p:spTree>
    <p:extLst>
      <p:ext uri="{BB962C8B-B14F-4D97-AF65-F5344CB8AC3E}">
        <p14:creationId xmlns:p14="http://schemas.microsoft.com/office/powerpoint/2010/main" val="40700432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601"/>
            <a:ext cx="8229600" cy="646331"/>
          </a:xfrm>
        </p:spPr>
        <p:txBody>
          <a:bodyPr>
            <a:spAutoFit/>
          </a:bodyPr>
          <a:lstStyle/>
          <a:p>
            <a:r>
              <a:rPr lang="en-US" dirty="0"/>
              <a:t>Piston and Rod Assembly</a:t>
            </a:r>
          </a:p>
        </p:txBody>
      </p:sp>
      <p:sp>
        <p:nvSpPr>
          <p:cNvPr id="4" name="Content Placeholder 3"/>
          <p:cNvSpPr>
            <a:spLocks noGrp="1"/>
          </p:cNvSpPr>
          <p:nvPr>
            <p:ph idx="1"/>
          </p:nvPr>
        </p:nvSpPr>
        <p:spPr>
          <a:xfrm>
            <a:off x="457200" y="1003027"/>
            <a:ext cx="8229600" cy="2654573"/>
          </a:xfrm>
        </p:spPr>
        <p:txBody>
          <a:bodyPr>
            <a:spAutoFit/>
          </a:bodyPr>
          <a:lstStyle/>
          <a:p>
            <a:r>
              <a:rPr lang="en-IN" sz="2400" dirty="0"/>
              <a:t>Interference Fit Rods</a:t>
            </a:r>
          </a:p>
          <a:p>
            <a:pPr lvl="1"/>
            <a:r>
              <a:rPr lang="en-IN" sz="2400" dirty="0"/>
              <a:t>The small eye of the connecting rod is heated before the pin is installed.</a:t>
            </a:r>
          </a:p>
          <a:p>
            <a:r>
              <a:rPr lang="en-IN" sz="2400" dirty="0"/>
              <a:t>Full-Floating Rods</a:t>
            </a:r>
          </a:p>
          <a:p>
            <a:pPr lvl="1"/>
            <a:r>
              <a:rPr lang="en-IN" sz="2400" dirty="0"/>
              <a:t>The full-floating piston pin is held in place with a lock ring at each end of the piston pin.</a:t>
            </a:r>
          </a:p>
        </p:txBody>
      </p:sp>
    </p:spTree>
    <p:extLst>
      <p:ext uri="{BB962C8B-B14F-4D97-AF65-F5344CB8AC3E}">
        <p14:creationId xmlns:p14="http://schemas.microsoft.com/office/powerpoint/2010/main" val="2079494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30.42 Ring Gap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990600"/>
            <a:ext cx="3145614" cy="51182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0016" y="1256160"/>
            <a:ext cx="3925784" cy="1200329"/>
          </a:xfrm>
        </p:spPr>
        <p:txBody>
          <a:bodyPr/>
          <a:lstStyle/>
          <a:p>
            <a:r>
              <a:rPr lang="en-US" sz="2400" dirty="0"/>
              <a:t>The ring gap is measured using a feeler gauge</a:t>
            </a:r>
          </a:p>
        </p:txBody>
      </p:sp>
    </p:spTree>
    <p:extLst>
      <p:ext uri="{BB962C8B-B14F-4D97-AF65-F5344CB8AC3E}">
        <p14:creationId xmlns:p14="http://schemas.microsoft.com/office/powerpoint/2010/main" val="5534391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Piston Ring Service</a:t>
            </a:r>
          </a:p>
        </p:txBody>
      </p:sp>
      <p:sp>
        <p:nvSpPr>
          <p:cNvPr id="4" name="Content Placeholder 3"/>
          <p:cNvSpPr>
            <a:spLocks noGrp="1"/>
          </p:cNvSpPr>
          <p:nvPr>
            <p:ph idx="1"/>
          </p:nvPr>
        </p:nvSpPr>
        <p:spPr>
          <a:xfrm>
            <a:off x="457200" y="990601"/>
            <a:ext cx="8229600" cy="2743199"/>
          </a:xfrm>
        </p:spPr>
        <p:txBody>
          <a:bodyPr>
            <a:spAutoFit/>
          </a:bodyPr>
          <a:lstStyle/>
          <a:p>
            <a:r>
              <a:rPr lang="en-IN" sz="2400" dirty="0"/>
              <a:t>Step 1: Check the side clearance</a:t>
            </a:r>
          </a:p>
          <a:p>
            <a:r>
              <a:rPr lang="en-IN" sz="2400" dirty="0"/>
              <a:t>Step 2: Check the ring gap</a:t>
            </a:r>
          </a:p>
          <a:p>
            <a:r>
              <a:rPr lang="en-IN" sz="2400" dirty="0"/>
              <a:t>Step 3: Install oil control rings</a:t>
            </a:r>
          </a:p>
          <a:p>
            <a:r>
              <a:rPr lang="en-IN" sz="2400" dirty="0"/>
              <a:t>Step 4: Install the compression rings</a:t>
            </a:r>
          </a:p>
          <a:p>
            <a:r>
              <a:rPr lang="en-IN" sz="2400" dirty="0"/>
              <a:t>Step 5: Double check everything</a:t>
            </a:r>
          </a:p>
        </p:txBody>
      </p:sp>
    </p:spTree>
    <p:extLst>
      <p:ext uri="{BB962C8B-B14F-4D97-AF65-F5344CB8AC3E}">
        <p14:creationId xmlns:p14="http://schemas.microsoft.com/office/powerpoint/2010/main" val="1945425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30.43 Ring-Gap Grinder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1017104"/>
            <a:ext cx="4239804" cy="44789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17104"/>
            <a:ext cx="3276600" cy="2677656"/>
          </a:xfrm>
        </p:spPr>
        <p:txBody>
          <a:bodyPr/>
          <a:lstStyle/>
          <a:p>
            <a:r>
              <a:rPr lang="en-US" sz="2400" dirty="0"/>
              <a:t>A Hand-Operated Piston Ring End Gap Grinder Being Used to Increase the End Gap of a Piston Ring so that it is Within Factory Specifications</a:t>
            </a:r>
          </a:p>
        </p:txBody>
      </p:sp>
    </p:spTree>
    <p:extLst>
      <p:ext uri="{BB962C8B-B14F-4D97-AF65-F5344CB8AC3E}">
        <p14:creationId xmlns:p14="http://schemas.microsoft.com/office/powerpoint/2010/main" val="3574844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Piston Construction </a:t>
            </a:r>
            <a:r>
              <a:rPr lang="en-IN" sz="2800" dirty="0"/>
              <a:t>(3 of 5)</a:t>
            </a:r>
            <a:endParaRPr lang="en-US" dirty="0"/>
          </a:p>
        </p:txBody>
      </p:sp>
      <p:sp>
        <p:nvSpPr>
          <p:cNvPr id="4" name="Content Placeholder 3"/>
          <p:cNvSpPr>
            <a:spLocks noGrp="1"/>
          </p:cNvSpPr>
          <p:nvPr>
            <p:ph idx="1"/>
          </p:nvPr>
        </p:nvSpPr>
        <p:spPr>
          <a:xfrm>
            <a:off x="457200" y="995422"/>
            <a:ext cx="8229600" cy="3730526"/>
          </a:xfrm>
        </p:spPr>
        <p:txBody>
          <a:bodyPr>
            <a:spAutoFit/>
          </a:bodyPr>
          <a:lstStyle/>
          <a:p>
            <a:r>
              <a:rPr lang="en-IN" sz="2400" dirty="0"/>
              <a:t>Piston Head Designs</a:t>
            </a:r>
          </a:p>
          <a:p>
            <a:pPr lvl="1"/>
            <a:r>
              <a:rPr lang="en-IN" sz="2400" dirty="0"/>
              <a:t>Flat Top</a:t>
            </a:r>
          </a:p>
          <a:p>
            <a:pPr lvl="1"/>
            <a:r>
              <a:rPr lang="en-IN" sz="2400" dirty="0"/>
              <a:t>Raised Domes (Pop-Ups)</a:t>
            </a:r>
          </a:p>
          <a:p>
            <a:pPr lvl="1"/>
            <a:r>
              <a:rPr lang="en-IN" sz="2400" dirty="0"/>
              <a:t>Dish (Depression)</a:t>
            </a:r>
          </a:p>
          <a:p>
            <a:r>
              <a:rPr lang="en-IN" sz="2400" dirty="0"/>
              <a:t>Slipper Skirt Pistons</a:t>
            </a:r>
          </a:p>
          <a:p>
            <a:pPr lvl="1"/>
            <a:r>
              <a:rPr lang="en-IN" sz="2400" dirty="0"/>
              <a:t>Shorter on the two sides that are not thrust surfaces.</a:t>
            </a:r>
          </a:p>
          <a:p>
            <a:pPr lvl="1"/>
            <a:r>
              <a:rPr lang="en-IN" sz="2400" dirty="0"/>
              <a:t>Lighter weight</a:t>
            </a:r>
          </a:p>
          <a:p>
            <a:pPr lvl="1"/>
            <a:r>
              <a:rPr lang="en-IN" sz="2400" dirty="0"/>
              <a:t>Allows for a shorter overall engine height</a:t>
            </a:r>
          </a:p>
        </p:txBody>
      </p:sp>
    </p:spTree>
    <p:extLst>
      <p:ext uri="{BB962C8B-B14F-4D97-AF65-F5344CB8AC3E}">
        <p14:creationId xmlns:p14="http://schemas.microsoft.com/office/powerpoint/2010/main" val="27914241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30.44 Ring Expander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8696" y="990600"/>
            <a:ext cx="5014913"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06584" cy="2172840"/>
          </a:xfrm>
        </p:spPr>
        <p:txBody>
          <a:bodyPr/>
          <a:lstStyle/>
          <a:p>
            <a:r>
              <a:rPr lang="en-US" sz="2400" dirty="0"/>
              <a:t>Typical Ring Expander Being Used to Install a Piston Ring on a Piston</a:t>
            </a:r>
          </a:p>
        </p:txBody>
      </p:sp>
    </p:spTree>
    <p:extLst>
      <p:ext uri="{BB962C8B-B14F-4D97-AF65-F5344CB8AC3E}">
        <p14:creationId xmlns:p14="http://schemas.microsoft.com/office/powerpoint/2010/main" val="37122984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646331"/>
          </a:xfrm>
        </p:spPr>
        <p:txBody>
          <a:bodyPr/>
          <a:lstStyle/>
          <a:p>
            <a:r>
              <a:rPr lang="en-US" dirty="0"/>
              <a:t>Figure 30.45 Ring ID Marks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4567" y="934642"/>
            <a:ext cx="5486400" cy="40183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80875" y="4953000"/>
            <a:ext cx="7049984" cy="1200329"/>
          </a:xfrm>
        </p:spPr>
        <p:txBody>
          <a:bodyPr/>
          <a:lstStyle/>
          <a:p>
            <a:r>
              <a:rPr lang="en-US" sz="2400" dirty="0"/>
              <a:t>(a) Identification marks used to indicate the side of the piston ring to be placed toward the head of the piston. (b) Preferred location of the ring gaps.</a:t>
            </a:r>
          </a:p>
        </p:txBody>
      </p:sp>
    </p:spTree>
    <p:extLst>
      <p:ext uri="{BB962C8B-B14F-4D97-AF65-F5344CB8AC3E}">
        <p14:creationId xmlns:p14="http://schemas.microsoft.com/office/powerpoint/2010/main" val="14771452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377"/>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causes the piston ring groove clearance to widen in service?</a:t>
            </a:r>
          </a:p>
        </p:txBody>
      </p:sp>
    </p:spTree>
    <p:extLst>
      <p:ext uri="{BB962C8B-B14F-4D97-AF65-F5344CB8AC3E}">
        <p14:creationId xmlns:p14="http://schemas.microsoft.com/office/powerpoint/2010/main" val="3625403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523875"/>
          </a:xfrm>
        </p:spPr>
        <p:txBody>
          <a:bodyPr>
            <a:noAutofit/>
          </a:bodyPr>
          <a:lstStyle/>
          <a:p>
            <a:r>
              <a:rPr lang="en-US" dirty="0"/>
              <a:t>Answer 3</a:t>
            </a:r>
          </a:p>
        </p:txBody>
      </p:sp>
      <p:sp>
        <p:nvSpPr>
          <p:cNvPr id="4" name="Content Placeholder 3"/>
          <p:cNvSpPr>
            <a:spLocks noGrp="1"/>
          </p:cNvSpPr>
          <p:nvPr>
            <p:ph idx="1"/>
          </p:nvPr>
        </p:nvSpPr>
        <p:spPr>
          <a:xfrm>
            <a:off x="457200" y="990601"/>
            <a:ext cx="8229600" cy="761999"/>
          </a:xfrm>
        </p:spPr>
        <p:txBody>
          <a:bodyPr>
            <a:noAutofit/>
          </a:bodyPr>
          <a:lstStyle/>
          <a:p>
            <a:pPr marL="0" indent="0">
              <a:buNone/>
            </a:pPr>
            <a:r>
              <a:rPr lang="en-IN" sz="2400" dirty="0"/>
              <a:t>The pounding of each ring in its groove gradually increases the piston ring side clearance.</a:t>
            </a:r>
          </a:p>
        </p:txBody>
      </p:sp>
    </p:spTree>
    <p:extLst>
      <p:ext uri="{BB962C8B-B14F-4D97-AF65-F5344CB8AC3E}">
        <p14:creationId xmlns:p14="http://schemas.microsoft.com/office/powerpoint/2010/main" val="26408951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IN" dirty="0"/>
              <a:t>Piston Construction </a:t>
            </a:r>
            <a:r>
              <a:rPr lang="en-IN" sz="2800" dirty="0"/>
              <a:t>(4 of 5)</a:t>
            </a:r>
            <a:endParaRPr lang="en-US" dirty="0"/>
          </a:p>
        </p:txBody>
      </p:sp>
      <p:sp>
        <p:nvSpPr>
          <p:cNvPr id="4" name="Content Placeholder 3"/>
          <p:cNvSpPr>
            <a:spLocks noGrp="1"/>
          </p:cNvSpPr>
          <p:nvPr>
            <p:ph idx="1"/>
          </p:nvPr>
        </p:nvSpPr>
        <p:spPr>
          <a:xfrm>
            <a:off x="457200" y="993874"/>
            <a:ext cx="8229600" cy="3501926"/>
          </a:xfrm>
        </p:spPr>
        <p:txBody>
          <a:bodyPr>
            <a:spAutoFit/>
          </a:bodyPr>
          <a:lstStyle/>
          <a:p>
            <a:r>
              <a:rPr lang="en-IN" sz="2400" dirty="0"/>
              <a:t>Cam Ground Pistons</a:t>
            </a:r>
          </a:p>
          <a:p>
            <a:pPr lvl="1"/>
            <a:r>
              <a:rPr lang="en-IN" sz="2400" dirty="0"/>
              <a:t>As the cam ground piston is heated, it expands along the piston pin so that it becomes nearly round at its normal operating temperatures.</a:t>
            </a:r>
          </a:p>
          <a:p>
            <a:r>
              <a:rPr lang="en-IN" sz="2400" dirty="0"/>
              <a:t>Piston Finish</a:t>
            </a:r>
          </a:p>
          <a:p>
            <a:pPr lvl="1"/>
            <a:r>
              <a:rPr lang="en-IN" sz="2400" dirty="0"/>
              <a:t>Scuffing can be reduced by coating the piston skirts with tin 0.0005 inch (0.0125 mm) thick or a moly graphite coating.</a:t>
            </a:r>
          </a:p>
        </p:txBody>
      </p:sp>
    </p:spTree>
    <p:extLst>
      <p:ext uri="{BB962C8B-B14F-4D97-AF65-F5344CB8AC3E}">
        <p14:creationId xmlns:p14="http://schemas.microsoft.com/office/powerpoint/2010/main" val="1217813785"/>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24622</TotalTime>
  <Words>3535</Words>
  <Application>Microsoft Office PowerPoint</Application>
  <PresentationFormat>On-screen Show (4:3)</PresentationFormat>
  <Paragraphs>360</Paragraphs>
  <Slides>85</Slides>
  <Notes>85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Pistons</vt:lpstr>
      <vt:lpstr>Figure 30.1 Piston Function</vt:lpstr>
      <vt:lpstr>Piston Construction (1 of 5)</vt:lpstr>
      <vt:lpstr>Piston Construction (2 of 5)</vt:lpstr>
      <vt:lpstr>Piston Construction (3 of 5)</vt:lpstr>
      <vt:lpstr>Piston Construction (4 of 5)</vt:lpstr>
      <vt:lpstr>Piston Construction (5 of 5)</vt:lpstr>
      <vt:lpstr>Figure 30.2 Piston Parts</vt:lpstr>
      <vt:lpstr>Figure 30.3 Piston Measure</vt:lpstr>
      <vt:lpstr>Animation: Measure Piston Size (Animation will automatically start)</vt:lpstr>
      <vt:lpstr>Figure 30.4 Piston Casting</vt:lpstr>
      <vt:lpstr>Figure 30.5 Piston Temperature</vt:lpstr>
      <vt:lpstr>Figure 30.6 Valve Reliefs</vt:lpstr>
      <vt:lpstr>Figure 30.7 Piston Cam Shape</vt:lpstr>
      <vt:lpstr>Figure 30.8 Moly Graphite Coating </vt:lpstr>
      <vt:lpstr>Figure 30.9 Piston Head</vt:lpstr>
      <vt:lpstr>Figure 30.10 Piston Struts</vt:lpstr>
      <vt:lpstr>Question 1: ?</vt:lpstr>
      <vt:lpstr>Answer 1</vt:lpstr>
      <vt:lpstr>Piston Pins</vt:lpstr>
      <vt:lpstr>Figure 30.11 Piston Pins</vt:lpstr>
      <vt:lpstr>Figure 30.12 Piston Pin Offset</vt:lpstr>
      <vt:lpstr>Figure 30.13 Major Thrust Area</vt:lpstr>
      <vt:lpstr>Animation: Piston Side Thrust (Animation will automatically start)</vt:lpstr>
      <vt:lpstr>Frequently Asked Question: Which Side Is the Major Thrust Side?    </vt:lpstr>
      <vt:lpstr>Piston Pin Retaining Methods</vt:lpstr>
      <vt:lpstr>Figure 30.14 Full-Floating Pin</vt:lpstr>
      <vt:lpstr>Figure 30.15 Interference Fit Pin</vt:lpstr>
      <vt:lpstr>Question 2: ?</vt:lpstr>
      <vt:lpstr>Answer 2</vt:lpstr>
      <vt:lpstr>Piston Rings (1 of 3)</vt:lpstr>
      <vt:lpstr>Piston Rings (2 of 3)</vt:lpstr>
      <vt:lpstr>Piston Rings (3 of 3)</vt:lpstr>
      <vt:lpstr>Figure 30.16 Conduct Heat</vt:lpstr>
      <vt:lpstr>Animation: Coolant Flow-World Engine (Animation will automatically start)</vt:lpstr>
      <vt:lpstr>Figure 30.17 Forces Ring</vt:lpstr>
      <vt:lpstr>Animation: Top Ring Pressure (Animation will automatically start)</vt:lpstr>
      <vt:lpstr>Figure 33.18 Piston Ring Clearance</vt:lpstr>
      <vt:lpstr>Figure 30.18 Side and Back</vt:lpstr>
      <vt:lpstr>Figure 30.19 Oil-Control Ring</vt:lpstr>
      <vt:lpstr>Figure 30.20 Piston Ring Gaps </vt:lpstr>
      <vt:lpstr>Figure 30.21 Taper Face Ring</vt:lpstr>
      <vt:lpstr>Figure 30.22 Twist Rings</vt:lpstr>
      <vt:lpstr>Figure 30.23 Scraper-Type Rings</vt:lpstr>
      <vt:lpstr>Figure 33.24 Cylinder Wall Contact</vt:lpstr>
      <vt:lpstr>Figure 30.24 Upper Barrel Face </vt:lpstr>
      <vt:lpstr>Piston Ring Construction (1 of 3)</vt:lpstr>
      <vt:lpstr>Piston Ring Construction (2 of 3)</vt:lpstr>
      <vt:lpstr>Piston Ring Construction (3 of 3)</vt:lpstr>
      <vt:lpstr>Figure 30.25 Chrome Facing</vt:lpstr>
      <vt:lpstr>Figure 30.26 Moly Facing</vt:lpstr>
      <vt:lpstr>Connecting Rods (1 of 2)</vt:lpstr>
      <vt:lpstr>Connecting Rods (2 of 2)</vt:lpstr>
      <vt:lpstr>Figure 33.27 The</vt:lpstr>
      <vt:lpstr>Figure 30.27 Connecting Rod</vt:lpstr>
      <vt:lpstr>Frequently Asked Question: How Much Heat Do the Piston Rings Transfer?   </vt:lpstr>
      <vt:lpstr>Figure 30.28 Ring Heat Transfer</vt:lpstr>
      <vt:lpstr>Figure 30.29</vt:lpstr>
      <vt:lpstr>Figure 30.20 Rod Bolt Removal</vt:lpstr>
      <vt:lpstr>Figure 30.31 Balancing pads</vt:lpstr>
      <vt:lpstr>Figure 30.32 Piston Cooling Jets</vt:lpstr>
      <vt:lpstr>Animation: Cooling the Piston (Animation will automatically start)</vt:lpstr>
      <vt:lpstr>Figure 30.33 Oil Squirters</vt:lpstr>
      <vt:lpstr>Figure 30.34 Cast Rod</vt:lpstr>
      <vt:lpstr>Figure 30.35 High Performance Rod</vt:lpstr>
      <vt:lpstr>Figure 30.36 Powdered Rod</vt:lpstr>
      <vt:lpstr>Connecting Rod Service</vt:lpstr>
      <vt:lpstr>Figure 30.37 Removing Rod</vt:lpstr>
      <vt:lpstr>Figure 30.38 Twisted Rod</vt:lpstr>
      <vt:lpstr>Figure 30.39 Rod Alignment Fixture</vt:lpstr>
      <vt:lpstr>Figure 30.40  Heating Small End</vt:lpstr>
      <vt:lpstr>Figure 30.41 Ring Side Clearance</vt:lpstr>
      <vt:lpstr>Piston and Rod Assembly</vt:lpstr>
      <vt:lpstr>Figure 30.42 Ring Gap</vt:lpstr>
      <vt:lpstr>Piston Ring Service</vt:lpstr>
      <vt:lpstr>Figure 30.43 Ring-Gap Grinder</vt:lpstr>
      <vt:lpstr>Figure 30.44 Ring Expander</vt:lpstr>
      <vt:lpstr>Figure 30.45 Ring ID Marks </vt:lpstr>
      <vt:lpstr>Question 3: ?</vt:lpstr>
      <vt:lpstr>Answer 3</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33, Pistons, Rings and Connecting Rods</dc:title>
  <dc:subject>2612-Automotive - Core</dc:subject>
  <dc:creator>James D. Halderman</dc:creator>
  <cp:keywords>CONTAINS NOTES</cp:keywords>
  <cp:lastModifiedBy>Glen Plants</cp:lastModifiedBy>
  <cp:revision>4649</cp:revision>
  <dcterms:created xsi:type="dcterms:W3CDTF">2014-07-14T20:04:21Z</dcterms:created>
  <dcterms:modified xsi:type="dcterms:W3CDTF">2023-06-16T12:30:16Z</dcterms:modified>
</cp:coreProperties>
</file>