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1206" r:id="rId2"/>
    <p:sldId id="1110" r:id="rId3"/>
    <p:sldId id="1148" r:id="rId4"/>
    <p:sldId id="1209" r:id="rId5"/>
    <p:sldId id="1210" r:id="rId6"/>
    <p:sldId id="1346" r:id="rId7"/>
    <p:sldId id="1211" r:id="rId8"/>
    <p:sldId id="1212" r:id="rId9"/>
    <p:sldId id="1189" r:id="rId10"/>
    <p:sldId id="1213" r:id="rId11"/>
    <p:sldId id="1345" r:id="rId12"/>
    <p:sldId id="1214" r:id="rId13"/>
    <p:sldId id="1215" r:id="rId14"/>
    <p:sldId id="1216" r:id="rId15"/>
    <p:sldId id="1217" r:id="rId16"/>
    <p:sldId id="1218" r:id="rId17"/>
    <p:sldId id="1219" r:id="rId18"/>
    <p:sldId id="1225" r:id="rId19"/>
    <p:sldId id="1226" r:id="rId20"/>
    <p:sldId id="1220" r:id="rId21"/>
    <p:sldId id="1198" r:id="rId22"/>
    <p:sldId id="1221" r:id="rId23"/>
    <p:sldId id="1222" r:id="rId24"/>
    <p:sldId id="1223" r:id="rId25"/>
    <p:sldId id="1224" r:id="rId26"/>
    <p:sldId id="1203" r:id="rId27"/>
    <p:sldId id="1204" r:id="rId28"/>
    <p:sldId id="1347" r:id="rId29"/>
    <p:sldId id="10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4" autoAdjust="0"/>
    <p:restoredTop sz="86306" autoAdjust="0"/>
  </p:normalViewPr>
  <p:slideViewPr>
    <p:cSldViewPr>
      <p:cViewPr varScale="1">
        <p:scale>
          <a:sx n="99" d="100"/>
          <a:sy n="99" d="100"/>
        </p:scale>
        <p:origin x="2172" y="78"/>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1573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6" d="100"/>
          <a:sy n="86" d="100"/>
        </p:scale>
        <p:origin x="277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408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363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256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0129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62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TECH TIP: Check the Screen on the Control Valve If There Are Problems</a:t>
            </a:r>
            <a:r>
              <a:rPr lang="en-US" sz="1600" b="1" i="0" u="sng" strike="noStrike" cap="none" dirty="0">
                <a:solidFill>
                  <a:schemeClr val="dk1"/>
                </a:solidFill>
                <a:latin typeface="+mn-lt"/>
                <a:ea typeface="Arial"/>
                <a:cs typeface="Arial"/>
                <a:sym typeface="Arial"/>
              </a:rPr>
              <a:t>: </a:t>
            </a:r>
            <a:r>
              <a:rPr lang="en-US" sz="1400" b="0" i="0" u="none" strike="noStrike" cap="none" dirty="0">
                <a:solidFill>
                  <a:schemeClr val="dk1"/>
                </a:solidFill>
                <a:latin typeface="+mn-lt"/>
                <a:ea typeface="Arial"/>
                <a:cs typeface="Arial"/>
                <a:sym typeface="Arial"/>
              </a:rPr>
              <a:t>If a NOx emission failure at a state inspection occurs or a diagnostic trouble code is set related to the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cam timing, remove the control valve and check for a clogged oil screen. A lack of regular oil changes can cause the screen to become clogged, thereby preventing proper operation. A rough idle is a</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common complaint because the spring may not be able to return the camshaft to the idle position after a long highway trip. ● SEE FIGURE 29–7.</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385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 following occurs when the pulse width is changed: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0% pulse width. The oil is directed to the advance chamber of the exhaust camshaft actuator and retard chamber of the intake camshaft activator.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50% pulse width. The PCM is holding the cam in the calculated position based on engine RPM and load. At 50% pulse width, the oil flow through the phaser drops to zero.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SEE FIGURE 29–9.</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 100% pulse width. The oil is directed to the retard chamber of the exhaust camshaft actuator and the advance chamber of the intake camshaft actuator.</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930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915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860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DIAGNOSTIC STEPS</a:t>
            </a:r>
          </a:p>
          <a:p>
            <a:r>
              <a:rPr lang="en-US" sz="1200" b="0" i="0" u="none" strike="noStrike" kern="1200" baseline="0" dirty="0">
                <a:solidFill>
                  <a:schemeClr val="tx1"/>
                </a:solidFill>
                <a:latin typeface="+mn-lt"/>
                <a:ea typeface="+mn-ea"/>
                <a:cs typeface="+mn-cs"/>
              </a:rPr>
              <a:t>The diagnostic procedure as specified by most vehicle manufacturers usually includes the following steps:</a:t>
            </a:r>
          </a:p>
          <a:p>
            <a:r>
              <a:rPr lang="en-US" sz="1200" b="0" i="0" u="none" strike="noStrike" kern="1200" baseline="0" dirty="0">
                <a:solidFill>
                  <a:schemeClr val="tx1"/>
                </a:solidFill>
                <a:latin typeface="+mn-lt"/>
                <a:ea typeface="+mn-ea"/>
                <a:cs typeface="+mn-cs"/>
              </a:rPr>
              <a:t>STEP 1 Verify the customer concern. This will usually be a “check engine light” (malfunction indicator light or MIL), as the engine performance effects would be minor under most operating conditions.</a:t>
            </a:r>
          </a:p>
          <a:p>
            <a:r>
              <a:rPr lang="en-US" sz="1200" b="0" i="0" u="none" strike="noStrike" kern="1200" baseline="0" dirty="0">
                <a:solidFill>
                  <a:schemeClr val="tx1"/>
                </a:solidFill>
                <a:latin typeface="+mn-lt"/>
                <a:ea typeface="+mn-ea"/>
                <a:cs typeface="+mn-cs"/>
              </a:rPr>
              <a:t>STEP 2  Perform a thorough visual inspection including checking the oil for proper level and condition.</a:t>
            </a:r>
          </a:p>
          <a:p>
            <a:r>
              <a:rPr lang="en-US" sz="1200" b="0" i="0" u="none" strike="noStrike" kern="1200" baseline="0" dirty="0">
                <a:solidFill>
                  <a:schemeClr val="tx1"/>
                </a:solidFill>
                <a:latin typeface="+mn-lt"/>
                <a:ea typeface="+mn-ea"/>
                <a:cs typeface="+mn-cs"/>
              </a:rPr>
              <a:t>STEP 3 Check for stored diagnostic trouble codes (DTCs). Typical VVT-related DTCs include the following:</a:t>
            </a:r>
          </a:p>
          <a:p>
            <a:r>
              <a:rPr lang="en-US" sz="1200" b="0" i="0" u="none" strike="noStrike" kern="1200" baseline="0" dirty="0">
                <a:solidFill>
                  <a:schemeClr val="tx1"/>
                </a:solidFill>
                <a:latin typeface="+mn-lt"/>
                <a:ea typeface="+mn-ea"/>
                <a:cs typeface="+mn-cs"/>
              </a:rPr>
              <a:t>P0011—Intake cam position is over advanced bank 1 P0012—Intake cam position is over retarded bank 1 P0013—Exhaust camshaft position actuator P0014—Exhaust camshaft too far advanced P0021—Intake cam position is over advanced bank 2 P0022—Intake cam position is over retarded bank 2</a:t>
            </a:r>
          </a:p>
          <a:p>
            <a:r>
              <a:rPr lang="en-US" sz="1200" b="0" i="0" u="none" strike="noStrike" kern="1200" baseline="0" dirty="0">
                <a:solidFill>
                  <a:schemeClr val="tx1"/>
                </a:solidFill>
                <a:latin typeface="+mn-lt"/>
                <a:ea typeface="+mn-ea"/>
                <a:cs typeface="+mn-cs"/>
              </a:rPr>
              <a:t>STEP 4  Use a scan tool and check for duty cycle on the cam phase solenoid while operating the vehicle at a steady road speed. The commanded pulse width should be 50%. If the pulse width is not 50%, the PCM is trying to move the phaser to its commanded position and the phaser has not reacted properly. A PWM signal of higher or lower than 50% usually indicates a stuck phaser assembly.</a:t>
            </a:r>
          </a:p>
          <a:p>
            <a:r>
              <a:rPr lang="en-US" sz="1200" b="0" i="0" u="none" strike="noStrike" kern="1200" baseline="0" dirty="0">
                <a:solidFill>
                  <a:schemeClr val="tx1"/>
                </a:solidFill>
                <a:latin typeface="+mn-lt"/>
                <a:ea typeface="+mn-ea"/>
                <a:cs typeface="+mn-cs"/>
              </a:rPr>
              <a:t>STEP 5 Check the solenoid for proper resistance. If a scan tool with bidirectional control is available, connect an am- meter and measure the current as the solenoid is being commanded on by the scan tool.</a:t>
            </a:r>
          </a:p>
          <a:p>
            <a:r>
              <a:rPr lang="en-US" sz="1200" b="0" i="0" u="none" strike="noStrike" kern="1200" baseline="0" dirty="0">
                <a:solidFill>
                  <a:schemeClr val="tx1"/>
                </a:solidFill>
                <a:latin typeface="+mn-lt"/>
                <a:ea typeface="+mn-ea"/>
                <a:cs typeface="+mn-cs"/>
              </a:rPr>
              <a:t>STEP 6  Check for proper engine oil pressure. Low oil pressure or restricted flow to the cam phaser can be the cause of</a:t>
            </a:r>
          </a:p>
          <a:p>
            <a:r>
              <a:rPr lang="en-US" sz="1200" b="0" i="0" u="none" strike="noStrike" kern="1200" baseline="0" dirty="0">
                <a:solidFill>
                  <a:schemeClr val="tx1"/>
                </a:solidFill>
                <a:latin typeface="+mn-lt"/>
                <a:ea typeface="+mn-ea"/>
                <a:cs typeface="+mn-cs"/>
              </a:rPr>
              <a:t>many DTCs.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7546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kern="1200" baseline="0" dirty="0">
                <a:solidFill>
                  <a:schemeClr val="tx1"/>
                </a:solidFill>
                <a:latin typeface="+mn-lt"/>
                <a:ea typeface="+mn-ea"/>
                <a:cs typeface="+mn-cs"/>
              </a:rPr>
              <a:t>CASE STUDY: The Case of the Chevrolet Equinox</a:t>
            </a:r>
          </a:p>
          <a:p>
            <a:r>
              <a:rPr lang="en-US" sz="1200" b="0" i="0" u="none" strike="noStrike" kern="1200" baseline="0" dirty="0">
                <a:solidFill>
                  <a:schemeClr val="tx1"/>
                </a:solidFill>
                <a:latin typeface="+mn-lt"/>
                <a:ea typeface="+mn-ea"/>
                <a:cs typeface="+mn-cs"/>
              </a:rPr>
              <a:t>The owner of a Chevrolet Equinox complained that the engine was making noise and the “check engine” light on the dash was on. The service technician used a scan tool and retrieved two diagnostic trouble codes:</a:t>
            </a:r>
          </a:p>
          <a:p>
            <a:r>
              <a:rPr lang="en-US" sz="1200" b="0" i="0" u="none" strike="noStrike" kern="1200" baseline="0" dirty="0">
                <a:solidFill>
                  <a:schemeClr val="tx1"/>
                </a:solidFill>
                <a:latin typeface="+mn-lt"/>
                <a:ea typeface="+mn-ea"/>
                <a:cs typeface="+mn-cs"/>
              </a:rPr>
              <a:t>P0014—Exhaust cam position sensor system performance</a:t>
            </a:r>
          </a:p>
          <a:p>
            <a:r>
              <a:rPr lang="en-US" sz="1200" b="0" i="0" u="none" strike="noStrike" kern="1200" baseline="0" dirty="0">
                <a:solidFill>
                  <a:schemeClr val="tx1"/>
                </a:solidFill>
                <a:latin typeface="+mn-lt"/>
                <a:ea typeface="+mn-ea"/>
                <a:cs typeface="+mn-cs"/>
              </a:rPr>
              <a:t>P0013—Camshaft position actuator circuit open</a:t>
            </a:r>
          </a:p>
          <a:p>
            <a:r>
              <a:rPr lang="en-US" sz="1200" b="0" i="0" u="none" strike="noStrike" kern="1200" baseline="0" dirty="0">
                <a:solidFill>
                  <a:schemeClr val="tx1"/>
                </a:solidFill>
                <a:latin typeface="+mn-lt"/>
                <a:ea typeface="+mn-ea"/>
                <a:cs typeface="+mn-cs"/>
              </a:rPr>
              <a:t>The service technician removed the exhaust cam actuator solenoid and found that the filter screen was covered with metal shavings. Figure 29-10</a:t>
            </a:r>
            <a:r>
              <a:rPr lang="en-US" sz="1200" b="0" i="0" u="none" strike="noStrike" kern="1200" baseline="3000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technician recommended replacing the engine due to the amount of metal shavings and a new camshaft actuator solenoid. The customer</a:t>
            </a:r>
          </a:p>
          <a:p>
            <a:r>
              <a:rPr lang="en-US" sz="1200" b="0" i="0" u="none" strike="noStrike" kern="1200" baseline="0" dirty="0">
                <a:solidFill>
                  <a:schemeClr val="tx1"/>
                </a:solidFill>
                <a:latin typeface="+mn-lt"/>
                <a:ea typeface="+mn-ea"/>
                <a:cs typeface="+mn-cs"/>
              </a:rPr>
              <a:t>approved the repair, and this solved both the engine noise and eliminated the check engine light after the installation of the replacement engine, and after that the DTCs were cleared.</a:t>
            </a:r>
          </a:p>
          <a:p>
            <a:r>
              <a:rPr lang="en-US" sz="1200" b="1" i="0" u="none" strike="noStrike" kern="1200" baseline="0" dirty="0">
                <a:solidFill>
                  <a:schemeClr val="tx1"/>
                </a:solidFill>
                <a:latin typeface="+mn-lt"/>
                <a:ea typeface="+mn-ea"/>
                <a:cs typeface="+mn-cs"/>
              </a:rPr>
              <a:t>Summary:</a:t>
            </a:r>
          </a:p>
          <a:p>
            <a:r>
              <a:rPr lang="en-US" sz="1200" b="1" i="0" u="none" strike="noStrike" kern="1200" baseline="0" dirty="0">
                <a:solidFill>
                  <a:schemeClr val="tx1"/>
                </a:solidFill>
                <a:latin typeface="+mn-lt"/>
                <a:ea typeface="+mn-ea"/>
                <a:cs typeface="+mn-cs"/>
              </a:rPr>
              <a:t>Complaint—The owner complained of a noisy engine and the “check engine” light on the dash was on.</a:t>
            </a:r>
          </a:p>
          <a:p>
            <a:r>
              <a:rPr lang="en-US" sz="1200" b="1" i="0" u="none" strike="noStrike" kern="1200" baseline="0" dirty="0">
                <a:solidFill>
                  <a:schemeClr val="tx1"/>
                </a:solidFill>
                <a:latin typeface="+mn-lt"/>
                <a:ea typeface="+mn-ea"/>
                <a:cs typeface="+mn-cs"/>
              </a:rPr>
              <a:t>Cause—Major engine wear caused the noise and the wear metal caused the exhaust camshaft actuator solenoid filter screen to become clogged, setting a diagnostic trouble code and lighting the check engine light.</a:t>
            </a:r>
          </a:p>
          <a:p>
            <a:r>
              <a:rPr lang="en-US" sz="1200" b="1" i="0" u="none" strike="noStrike" kern="1200" baseline="0" dirty="0">
                <a:solidFill>
                  <a:schemeClr val="tx1"/>
                </a:solidFill>
                <a:latin typeface="+mn-lt"/>
                <a:ea typeface="+mn-ea"/>
                <a:cs typeface="+mn-cs"/>
              </a:rPr>
              <a:t>Correction—The engine was replaced and the trouble code cleared.</a:t>
            </a:r>
          </a:p>
          <a:p>
            <a:endParaRPr lang="en-US" sz="1200" b="0" i="0" u="none" strike="noStrike" kern="1200" baseline="0" dirty="0">
              <a:solidFill>
                <a:schemeClr val="tx1"/>
              </a:solidFill>
              <a:latin typeface="+mn-lt"/>
              <a:ea typeface="+mn-ea"/>
              <a:cs typeface="+mn-cs"/>
            </a:endParaRPr>
          </a:p>
          <a:p>
            <a:endParaRPr lang="en-US" dirty="0"/>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695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Variable camshafts such as the system used by Honda/Acura are called variable valve timing and lift electronic control (VTEC). This system uses two different camshafts for low and high RPM. When the engine is operating at idle and speeds below about 4000 RPM, the valves are opened by cam- shafts that are optimized by maximum torque and fuel economy. When engine speed reaches a predetermined speed, depending on the exact make and model, the computer turns on a solenoid, which opens a spool valve. When the spool valve opens, the engine oil pressure pushes against pins that lock the three intake rocker arms together. With the rocker arms lashed, the valves must follow the profile of the high RPM cam lobe in the center. This process of switching from the low-speed camshaft profile to the high-speed profile takes about 100 milliseconds (0.1 sec).See Figures 29-11 and 29-12</a:t>
            </a:r>
            <a:r>
              <a:rPr lang="en-US" sz="1200" b="0" i="0" u="none" strike="noStrike" kern="1200" baseline="300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398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265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kern="1200" baseline="0" dirty="0">
                <a:solidFill>
                  <a:schemeClr val="tx1"/>
                </a:solidFill>
                <a:latin typeface="+mn-lt"/>
                <a:ea typeface="+mn-ea"/>
                <a:cs typeface="+mn-cs"/>
              </a:rPr>
              <a:t>CASE STUDY The Case of the Wrong Oil</a:t>
            </a:r>
          </a:p>
          <a:p>
            <a:r>
              <a:rPr lang="en-US" sz="1200" b="0" i="0" u="none" strike="noStrike" kern="1200" baseline="0" dirty="0">
                <a:solidFill>
                  <a:schemeClr val="tx1"/>
                </a:solidFill>
                <a:latin typeface="+mn-lt"/>
                <a:ea typeface="+mn-ea"/>
                <a:cs typeface="+mn-cs"/>
              </a:rPr>
              <a:t>A Dodge Durango was in the shop for routine service, including a tire rotation and an oil change.</a:t>
            </a:r>
          </a:p>
          <a:p>
            <a:r>
              <a:rPr lang="en-US" sz="1200" b="0" i="0" u="none" strike="noStrike" kern="1200" baseline="0" dirty="0">
                <a:solidFill>
                  <a:schemeClr val="tx1"/>
                </a:solidFill>
                <a:latin typeface="+mn-lt"/>
                <a:ea typeface="+mn-ea"/>
                <a:cs typeface="+mn-cs"/>
              </a:rPr>
              <a:t>Shortly after, the customer returned and stated that the “check engine” light was on. A scan tool was used to retrieve any diagnostic trouble codes. A P0521, “oil pressure not reaching specified value at 1250 RPM” was set. A check of service information showed that this code could be set if the incorrect viscosity engine oil was used. The shop had used SAE 10W-30, but the 5.7-liter Hemi V-8 with multiple displacement system (MDS) required SAE 5W-20 oil. The correct oil was installed and the DTC cleared.</a:t>
            </a:r>
          </a:p>
          <a:p>
            <a:r>
              <a:rPr lang="en-US" sz="1200" b="0" i="0" u="none" strike="noStrike" kern="1200" baseline="0" dirty="0">
                <a:solidFill>
                  <a:schemeClr val="tx1"/>
                </a:solidFill>
                <a:latin typeface="+mn-lt"/>
                <a:ea typeface="+mn-ea"/>
                <a:cs typeface="+mn-cs"/>
              </a:rPr>
              <a:t>A thorough test-drive confirmed that the fault had been corrected and the shop learned that the proper viscosity oil is important to use in all vehicles.</a:t>
            </a:r>
          </a:p>
          <a:p>
            <a:r>
              <a:rPr lang="en-US" sz="1200" b="1" i="0" u="none" strike="noStrike" kern="1200" baseline="0" dirty="0">
                <a:solidFill>
                  <a:schemeClr val="tx1"/>
                </a:solidFill>
                <a:latin typeface="+mn-lt"/>
                <a:ea typeface="+mn-ea"/>
                <a:cs typeface="+mn-cs"/>
              </a:rPr>
              <a:t>Summary:</a:t>
            </a:r>
          </a:p>
          <a:p>
            <a:r>
              <a:rPr lang="en-US" sz="1200" b="1" i="0" u="none" strike="noStrike" kern="1200" baseline="0" dirty="0">
                <a:solidFill>
                  <a:schemeClr val="tx1"/>
                </a:solidFill>
                <a:latin typeface="+mn-lt"/>
                <a:ea typeface="+mn-ea"/>
                <a:cs typeface="+mn-cs"/>
              </a:rPr>
              <a:t>Complaint—The check engine light was on after an oil change.</a:t>
            </a:r>
          </a:p>
          <a:p>
            <a:r>
              <a:rPr lang="en-US" sz="1200" b="1" i="0" u="none" strike="noStrike" kern="1200" baseline="0" dirty="0">
                <a:solidFill>
                  <a:schemeClr val="tx1"/>
                </a:solidFill>
                <a:latin typeface="+mn-lt"/>
                <a:ea typeface="+mn-ea"/>
                <a:cs typeface="+mn-cs"/>
              </a:rPr>
              <a:t>Cause—Incorrect viscosity oil was used.</a:t>
            </a:r>
          </a:p>
          <a:p>
            <a:r>
              <a:rPr lang="en-US" sz="1200" b="1" i="0" u="none" strike="noStrike" kern="1200" baseline="0" dirty="0">
                <a:solidFill>
                  <a:schemeClr val="tx1"/>
                </a:solidFill>
                <a:latin typeface="+mn-lt"/>
                <a:ea typeface="+mn-ea"/>
                <a:cs typeface="+mn-cs"/>
              </a:rPr>
              <a:t>Correction—The oil was replaced with the specified viscosity and the DTC was cleared</a:t>
            </a:r>
            <a:r>
              <a:rPr lang="en-US" sz="1200" b="0" i="0" u="none" strike="noStrike" kern="1200" baseline="0" dirty="0">
                <a:solidFill>
                  <a:schemeClr val="tx1"/>
                </a:solidFill>
                <a:latin typeface="+mn-lt"/>
                <a:ea typeface="+mn-ea"/>
                <a:cs typeface="+mn-cs"/>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3358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4381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0" i="0" u="none" strike="noStrike" kern="1200" baseline="0" dirty="0">
                <a:solidFill>
                  <a:schemeClr val="tx1"/>
                </a:solidFill>
                <a:latin typeface="+mn-lt"/>
                <a:ea typeface="+mn-ea"/>
                <a:cs typeface="+mn-cs"/>
              </a:rPr>
              <a:t>Exhaust only. An engine that uses VVT on the exhaust only is used to create an EGR affect, thereby eliminating the need for an exhaust gas recirculation (EGR) valve. In this system, the exhaust valve is retarded when the engine is operating at part throttle. This delays the closing of the exhaust valves, which allows exhaust gases to be trapped in the combustion chamber. </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141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919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By varying the intake camshaft timing, engine performance is</a:t>
            </a:r>
          </a:p>
          <a:p>
            <a:r>
              <a:rPr lang="en-US" sz="1400" dirty="0"/>
              <a:t>improved. By varying the exhaust camshaft timing, the exhaust</a:t>
            </a:r>
          </a:p>
          <a:p>
            <a:r>
              <a:rPr lang="en-US" sz="1400" dirty="0"/>
              <a:t>emissions and fuel consumption are reduced.</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67460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504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669060999"/>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913583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jameshalderman.com/a1_vid_lib_pag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jameshalderman.com/a1_anim_lib_pag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29</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1300356"/>
          </a:xfrm>
        </p:spPr>
        <p:txBody>
          <a:bodyPr lIns="0" tIns="45720" rIns="0" bIns="45720">
            <a:spAutoFit/>
          </a:bodyPr>
          <a:lstStyle/>
          <a:p>
            <a:r>
              <a:rPr lang="en-US" dirty="0"/>
              <a:t>Variable Valve Timing and Displacement Systems</a:t>
            </a:r>
          </a:p>
          <a:p>
            <a:endParaRPr lang="en-US" dirty="0"/>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2368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29.3 Retard and Advance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29529" y="990600"/>
            <a:ext cx="7284942" cy="386300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1219200" y="5181600"/>
            <a:ext cx="6705600" cy="830997"/>
          </a:xfrm>
        </p:spPr>
        <p:txBody>
          <a:bodyPr anchor="ctr" anchorCtr="0"/>
          <a:lstStyle/>
          <a:p>
            <a:r>
              <a:rPr lang="en-US" sz="2400" dirty="0"/>
              <a:t>Camshaft Rotation During Advance and Retard</a:t>
            </a:r>
          </a:p>
        </p:txBody>
      </p:sp>
    </p:spTree>
    <p:extLst>
      <p:ext uri="{BB962C8B-B14F-4D97-AF65-F5344CB8AC3E}">
        <p14:creationId xmlns:p14="http://schemas.microsoft.com/office/powerpoint/2010/main" val="333440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Vane Phaser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vane_phaser">
            <a:hlinkClick r:id="" action="ppaction://media"/>
            <a:extLst>
              <a:ext uri="{FF2B5EF4-FFF2-40B4-BE49-F238E27FC236}">
                <a16:creationId xmlns:a16="http://schemas.microsoft.com/office/drawing/2014/main" id="{EF913259-D3BB-3349-BBF8-B8451DAD011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1066800"/>
            <a:ext cx="8915400" cy="5014913"/>
          </a:xfrm>
          <a:prstGeom prst="rect">
            <a:avLst/>
          </a:prstGeom>
        </p:spPr>
      </p:pic>
    </p:spTree>
    <p:extLst>
      <p:ext uri="{BB962C8B-B14F-4D97-AF65-F5344CB8AC3E}">
        <p14:creationId xmlns:p14="http://schemas.microsoft.com/office/powerpoint/2010/main" val="28573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29.4 Spline Cam Phaser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53010" y="866464"/>
            <a:ext cx="6237979" cy="5346840"/>
          </a:xfrm>
        </p:spPr>
      </p:pic>
    </p:spTree>
    <p:extLst>
      <p:ext uri="{BB962C8B-B14F-4D97-AF65-F5344CB8AC3E}">
        <p14:creationId xmlns:p14="http://schemas.microsoft.com/office/powerpoint/2010/main" val="161757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29.5 Control Valve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4468" y="1000539"/>
            <a:ext cx="5032332" cy="501926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94011" y="1000539"/>
            <a:ext cx="2858789" cy="4318042"/>
          </a:xfrm>
        </p:spPr>
        <p:txBody>
          <a:bodyPr anchor="ctr" anchorCtr="0"/>
          <a:lstStyle/>
          <a:p>
            <a:r>
              <a:rPr lang="en-US" sz="2000" dirty="0"/>
              <a:t>Spline phaser control valve and how it works internally. Note that PCM uses RPM, crankshaft position (CKP) sensor, and the camshaft position (CMP) sensor to monitor and command the camshaft for maximum power and lowest possible exhaust emissions</a:t>
            </a:r>
          </a:p>
        </p:txBody>
      </p:sp>
    </p:spTree>
    <p:extLst>
      <p:ext uri="{BB962C8B-B14F-4D97-AF65-F5344CB8AC3E}">
        <p14:creationId xmlns:p14="http://schemas.microsoft.com/office/powerpoint/2010/main" val="365375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29.6 Vane Phaser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05653" y="866464"/>
            <a:ext cx="6766560" cy="447359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07313" y="5486400"/>
            <a:ext cx="7363239" cy="707886"/>
          </a:xfrm>
        </p:spPr>
        <p:txBody>
          <a:bodyPr anchor="ctr" anchorCtr="0"/>
          <a:lstStyle/>
          <a:p>
            <a:r>
              <a:rPr lang="en-US" sz="2000" dirty="0"/>
              <a:t>Vane phaser is used to move the camshaft using changes of oil pressure from the oil control valve.</a:t>
            </a:r>
          </a:p>
        </p:txBody>
      </p:sp>
    </p:spTree>
    <p:extLst>
      <p:ext uri="{BB962C8B-B14F-4D97-AF65-F5344CB8AC3E}">
        <p14:creationId xmlns:p14="http://schemas.microsoft.com/office/powerpoint/2010/main" val="85378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29.7 Screens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7608" y="1011704"/>
            <a:ext cx="4989192" cy="40936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4133" y="1011704"/>
            <a:ext cx="2954867" cy="2874496"/>
          </a:xfrm>
        </p:spPr>
        <p:txBody>
          <a:bodyPr anchor="ctr" anchorCtr="0"/>
          <a:lstStyle/>
          <a:p>
            <a:r>
              <a:rPr lang="en-US" sz="2400" dirty="0"/>
              <a:t>The Screen(s) Protect the Solenoid Valve from Dirt and Debris that can Cause the Valve to Stick</a:t>
            </a:r>
          </a:p>
        </p:txBody>
      </p:sp>
    </p:spTree>
    <p:extLst>
      <p:ext uri="{BB962C8B-B14F-4D97-AF65-F5344CB8AC3E}">
        <p14:creationId xmlns:p14="http://schemas.microsoft.com/office/powerpoint/2010/main" val="173434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29.8 Magnetically Controlled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2800" y="990599"/>
            <a:ext cx="5201436" cy="466670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4133" y="1180020"/>
            <a:ext cx="2726267" cy="1334580"/>
          </a:xfrm>
        </p:spPr>
        <p:txBody>
          <a:bodyPr anchor="ctr" anchorCtr="0"/>
          <a:lstStyle/>
          <a:p>
            <a:r>
              <a:rPr lang="en-US" sz="2400" dirty="0"/>
              <a:t>Magnetically Controlled Vane Phaser</a:t>
            </a:r>
          </a:p>
        </p:txBody>
      </p:sp>
    </p:spTree>
    <p:extLst>
      <p:ext uri="{BB962C8B-B14F-4D97-AF65-F5344CB8AC3E}">
        <p14:creationId xmlns:p14="http://schemas.microsoft.com/office/powerpoint/2010/main" val="40690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29.9 50% Duty Cycle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90742" y="990600"/>
            <a:ext cx="5512992" cy="44196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4133" y="990600"/>
            <a:ext cx="2536996" cy="2870016"/>
          </a:xfrm>
        </p:spPr>
        <p:txBody>
          <a:bodyPr anchor="ctr" anchorCtr="0"/>
          <a:lstStyle/>
          <a:p>
            <a:r>
              <a:rPr lang="en-US" sz="2400" dirty="0"/>
              <a:t>When PCM commands 50% duty cycle, the oil flow through the phaser drops to zero.</a:t>
            </a:r>
          </a:p>
          <a:p>
            <a:endParaRPr lang="en-US" sz="2400" dirty="0"/>
          </a:p>
        </p:txBody>
      </p:sp>
    </p:spTree>
    <p:extLst>
      <p:ext uri="{BB962C8B-B14F-4D97-AF65-F5344CB8AC3E}">
        <p14:creationId xmlns:p14="http://schemas.microsoft.com/office/powerpoint/2010/main" val="252807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85" y="1462506"/>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Happens When the Engine Stops?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76287" y="2590800"/>
            <a:ext cx="7543800" cy="2870016"/>
          </a:xfrm>
        </p:spPr>
        <p:txBody>
          <a:bodyPr/>
          <a:lstStyle/>
          <a:p>
            <a:r>
              <a:rPr lang="en-US" sz="2400" b="1" dirty="0"/>
              <a:t>What Happens When the Engine Stops? </a:t>
            </a:r>
            <a:r>
              <a:rPr lang="en-US" sz="2400" dirty="0"/>
              <a:t>When the engine stops, the oil pressure drops to zero and a spring-loaded locking pin is used to keep the camshaft locked to prevent noise at engine start. When the engine starts, oil pressure releases the locking pin.</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7145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48898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Diagnostic Steps</a:t>
            </a:r>
          </a:p>
        </p:txBody>
      </p:sp>
      <p:sp>
        <p:nvSpPr>
          <p:cNvPr id="4" name="Content Placeholder 3"/>
          <p:cNvSpPr>
            <a:spLocks noGrp="1"/>
          </p:cNvSpPr>
          <p:nvPr>
            <p:ph sz="quarter" idx="15"/>
          </p:nvPr>
        </p:nvSpPr>
        <p:spPr>
          <a:xfrm>
            <a:off x="479323" y="990600"/>
            <a:ext cx="7391400" cy="3270126"/>
          </a:xfrm>
        </p:spPr>
        <p:txBody>
          <a:bodyPr/>
          <a:lstStyle/>
          <a:p>
            <a:r>
              <a:rPr lang="en-US" sz="2400" dirty="0"/>
              <a:t>STEP 1 Verify customer concern. </a:t>
            </a:r>
          </a:p>
          <a:p>
            <a:r>
              <a:rPr lang="en-US" sz="2400" dirty="0"/>
              <a:t>STEP 2  Perform a thorough visual inspection</a:t>
            </a:r>
          </a:p>
          <a:p>
            <a:r>
              <a:rPr lang="en-US" sz="2400" dirty="0"/>
              <a:t>STEP 3 Check for stored DTCs</a:t>
            </a:r>
          </a:p>
          <a:p>
            <a:r>
              <a:rPr lang="en-US" sz="2400" dirty="0"/>
              <a:t>STEP 4  Use a scan tool and check for duty cycle </a:t>
            </a:r>
          </a:p>
          <a:p>
            <a:r>
              <a:rPr lang="en-US" sz="2400" dirty="0"/>
              <a:t>STEP 5 Check solenoid for proper resistance.</a:t>
            </a:r>
          </a:p>
          <a:p>
            <a:r>
              <a:rPr lang="en-US" sz="2400" dirty="0"/>
              <a:t>STEP 6  Check for proper engine oil pressure. </a:t>
            </a:r>
          </a:p>
        </p:txBody>
      </p:sp>
    </p:spTree>
    <p:extLst>
      <p:ext uri="{BB962C8B-B14F-4D97-AF65-F5344CB8AC3E}">
        <p14:creationId xmlns:p14="http://schemas.microsoft.com/office/powerpoint/2010/main" val="136363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nchor="t" anchorCtr="0">
            <a:spAutoFit/>
          </a:bodyPr>
          <a:lstStyle/>
          <a:p>
            <a:r>
              <a:rPr lang="en-US" dirty="0"/>
              <a:t>Learning Objectives</a:t>
            </a:r>
            <a:endParaRPr lang="en-US" sz="2800" dirty="0"/>
          </a:p>
        </p:txBody>
      </p:sp>
      <p:sp>
        <p:nvSpPr>
          <p:cNvPr id="4" name="Content Placeholder 3"/>
          <p:cNvSpPr>
            <a:spLocks noGrp="1"/>
          </p:cNvSpPr>
          <p:nvPr>
            <p:ph idx="1"/>
          </p:nvPr>
        </p:nvSpPr>
        <p:spPr>
          <a:xfrm>
            <a:off x="457200" y="1007533"/>
            <a:ext cx="8229600" cy="4008790"/>
          </a:xfrm>
        </p:spPr>
        <p:txBody>
          <a:bodyPr anchor="t" anchorCtr="0">
            <a:spAutoFit/>
          </a:bodyPr>
          <a:lstStyle/>
          <a:p>
            <a:pPr marL="695325" indent="-695325">
              <a:buNone/>
            </a:pPr>
            <a:r>
              <a:rPr lang="en-US" sz="2400" b="1" dirty="0">
                <a:solidFill>
                  <a:schemeClr val="bg2"/>
                </a:solidFill>
              </a:rPr>
              <a:t>29.1</a:t>
            </a:r>
            <a:r>
              <a:rPr lang="en-US" sz="2400" dirty="0"/>
              <a:t> Explain the purpose and function of variable valve timing (VVT).</a:t>
            </a:r>
          </a:p>
          <a:p>
            <a:pPr marL="695325" indent="-695325">
              <a:buNone/>
            </a:pPr>
            <a:r>
              <a:rPr lang="en-US" sz="2400" b="1" dirty="0">
                <a:solidFill>
                  <a:schemeClr val="bg2"/>
                </a:solidFill>
              </a:rPr>
              <a:t>29.2 </a:t>
            </a:r>
            <a:r>
              <a:rPr lang="en-US" sz="2400" dirty="0"/>
              <a:t>List the steps involved when diagnosing a VVT system.</a:t>
            </a:r>
          </a:p>
          <a:p>
            <a:pPr marL="695325" indent="-695325">
              <a:buNone/>
            </a:pPr>
            <a:r>
              <a:rPr lang="en-US" sz="2400" b="1" dirty="0">
                <a:solidFill>
                  <a:schemeClr val="bg2"/>
                </a:solidFill>
              </a:rPr>
              <a:t>29.3 </a:t>
            </a:r>
            <a:r>
              <a:rPr lang="en-US" sz="2400" dirty="0"/>
              <a:t>Describe how a variable valve timing and lift electronic control (VTEC) system works.</a:t>
            </a:r>
          </a:p>
          <a:p>
            <a:pPr marL="695325" indent="-695325">
              <a:buNone/>
            </a:pPr>
            <a:r>
              <a:rPr lang="en-US" sz="2400" b="1" dirty="0">
                <a:solidFill>
                  <a:schemeClr val="bg2"/>
                </a:solidFill>
              </a:rPr>
              <a:t>29.4 </a:t>
            </a:r>
            <a:r>
              <a:rPr lang="en-US" sz="2400" dirty="0"/>
              <a:t>Explain the operation of variable displacement systems.</a:t>
            </a:r>
          </a:p>
          <a:p>
            <a:pPr marL="695325" indent="-695325">
              <a:buNone/>
            </a:pPr>
            <a:r>
              <a:rPr lang="en-US" sz="2400" b="1" dirty="0">
                <a:solidFill>
                  <a:schemeClr val="bg2"/>
                </a:solidFill>
              </a:rPr>
              <a:t>29.5 </a:t>
            </a:r>
            <a:r>
              <a:rPr lang="en-US" sz="2400" dirty="0"/>
              <a:t>Explain the diagnosis of variable displacement systems.</a:t>
            </a:r>
          </a:p>
          <a:p>
            <a:pPr marL="695325" indent="-695325">
              <a:buNone/>
            </a:pPr>
            <a:r>
              <a:rPr lang="en-IN" sz="2400" dirty="0"/>
              <a:t>.</a:t>
            </a:r>
            <a:endParaRPr lang="en-US"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29.10 Case Study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38800" y="1012723"/>
            <a:ext cx="2780988" cy="517142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4191000" cy="2677656"/>
          </a:xfrm>
        </p:spPr>
        <p:txBody>
          <a:bodyPr anchor="ctr" anchorCtr="0"/>
          <a:lstStyle/>
          <a:p>
            <a:r>
              <a:rPr lang="en-US" sz="2400" dirty="0"/>
              <a:t>The exhaust camshaft actuator solenoid taken from a Chevrolet 2.4-liter four-cylinder showing the filter screen clogged with metal shavings.</a:t>
            </a:r>
          </a:p>
        </p:txBody>
      </p:sp>
    </p:spTree>
    <p:extLst>
      <p:ext uri="{BB962C8B-B14F-4D97-AF65-F5344CB8AC3E}">
        <p14:creationId xmlns:p14="http://schemas.microsoft.com/office/powerpoint/2010/main" val="428285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52"/>
            <a:ext cx="8229600" cy="1200329"/>
          </a:xfrm>
        </p:spPr>
        <p:txBody>
          <a:bodyPr>
            <a:spAutoFit/>
          </a:bodyPr>
          <a:lstStyle/>
          <a:p>
            <a:r>
              <a:rPr lang="en-IN" dirty="0"/>
              <a:t>Variable Lift and Cylinder Deactivation Systems</a:t>
            </a:r>
            <a:endParaRPr lang="en-US" dirty="0"/>
          </a:p>
        </p:txBody>
      </p:sp>
      <p:sp>
        <p:nvSpPr>
          <p:cNvPr id="4" name="Content Placeholder 3"/>
          <p:cNvSpPr>
            <a:spLocks noGrp="1"/>
          </p:cNvSpPr>
          <p:nvPr>
            <p:ph idx="1"/>
          </p:nvPr>
        </p:nvSpPr>
        <p:spPr>
          <a:xfrm>
            <a:off x="457200" y="1447801"/>
            <a:ext cx="8229600" cy="3886199"/>
          </a:xfrm>
        </p:spPr>
        <p:txBody>
          <a:bodyPr>
            <a:spAutoFit/>
          </a:bodyPr>
          <a:lstStyle/>
          <a:p>
            <a:r>
              <a:rPr lang="en-IN" sz="2400" dirty="0"/>
              <a:t>Variable Lift</a:t>
            </a:r>
          </a:p>
          <a:p>
            <a:pPr lvl="1"/>
            <a:r>
              <a:rPr lang="en-IN" sz="2400" dirty="0"/>
              <a:t>This system uses two different camshafts for low and high </a:t>
            </a:r>
            <a:r>
              <a:rPr lang="en-IN" sz="2400" spc="-450" dirty="0"/>
              <a:t>R P </a:t>
            </a:r>
            <a:r>
              <a:rPr lang="en-IN" sz="2400" dirty="0"/>
              <a:t>M.</a:t>
            </a:r>
          </a:p>
          <a:p>
            <a:pPr lvl="1"/>
            <a:r>
              <a:rPr lang="en-IN" sz="2400" dirty="0"/>
              <a:t>Engine oil controlled</a:t>
            </a:r>
          </a:p>
          <a:p>
            <a:r>
              <a:rPr lang="en-IN" sz="2400" dirty="0"/>
              <a:t>Cylinder Deactivation</a:t>
            </a:r>
          </a:p>
          <a:p>
            <a:pPr lvl="1"/>
            <a:r>
              <a:rPr lang="en-IN" sz="2400" dirty="0"/>
              <a:t>Some engines are designed to operate on four of eight cylinders, or three of six cylinders, during low load conditions to improve fuel economy.</a:t>
            </a:r>
          </a:p>
          <a:p>
            <a:pPr lvl="1"/>
            <a:r>
              <a:rPr lang="en-IN" sz="2400" dirty="0"/>
              <a:t>The system uses two-stage hydraulic valve lifters.</a:t>
            </a:r>
          </a:p>
        </p:txBody>
      </p:sp>
    </p:spTree>
    <p:extLst>
      <p:ext uri="{BB962C8B-B14F-4D97-AF65-F5344CB8AC3E}">
        <p14:creationId xmlns:p14="http://schemas.microsoft.com/office/powerpoint/2010/main" val="380043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29.11 Honda VTEC</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86200" y="1066800"/>
            <a:ext cx="4611687" cy="42672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6591" y="990600"/>
            <a:ext cx="3048000" cy="3505200"/>
          </a:xfrm>
        </p:spPr>
        <p:txBody>
          <a:bodyPr anchor="ctr" anchorCtr="0"/>
          <a:lstStyle/>
          <a:p>
            <a:r>
              <a:rPr lang="en-US" sz="2400" dirty="0"/>
              <a:t>A Plastic Mockup of a Honda VTEC System That Uses Two Different Camshaft Profiles—one for Low-Speed Engine Operation and the Other for High Speed</a:t>
            </a:r>
          </a:p>
        </p:txBody>
      </p:sp>
    </p:spTree>
    <p:extLst>
      <p:ext uri="{BB962C8B-B14F-4D97-AF65-F5344CB8AC3E}">
        <p14:creationId xmlns:p14="http://schemas.microsoft.com/office/powerpoint/2010/main" val="241354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29.12 Honda VTEC</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2800" y="1073944"/>
            <a:ext cx="5351463" cy="428117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2726267" cy="2121930"/>
          </a:xfrm>
        </p:spPr>
        <p:txBody>
          <a:bodyPr anchor="ctr" anchorCtr="0"/>
          <a:lstStyle/>
          <a:p>
            <a:r>
              <a:rPr lang="en-US" sz="2400" dirty="0"/>
              <a:t>Engine Oil Pressure is Used to Switch Cam Lobes on a VTEC System</a:t>
            </a:r>
          </a:p>
        </p:txBody>
      </p:sp>
    </p:spTree>
    <p:extLst>
      <p:ext uri="{BB962C8B-B14F-4D97-AF65-F5344CB8AC3E}">
        <p14:creationId xmlns:p14="http://schemas.microsoft.com/office/powerpoint/2010/main" val="130600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29.13 Oil Pressure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867400" y="990600"/>
            <a:ext cx="2227723" cy="516885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1002890"/>
            <a:ext cx="4648200" cy="2308324"/>
          </a:xfrm>
        </p:spPr>
        <p:txBody>
          <a:bodyPr anchor="t" anchorCtr="0"/>
          <a:lstStyle/>
          <a:p>
            <a:r>
              <a:rPr lang="en-US" sz="2400" dirty="0"/>
              <a:t>Oil pressure applied to the locking pin causes the inside of the lifter to freely move inside the outer shell of the lifter, thereby keeping the valve closed.</a:t>
            </a:r>
          </a:p>
        </p:txBody>
      </p:sp>
    </p:spTree>
    <p:extLst>
      <p:ext uri="{BB962C8B-B14F-4D97-AF65-F5344CB8AC3E}">
        <p14:creationId xmlns:p14="http://schemas.microsoft.com/office/powerpoint/2010/main" val="288858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29.14 Fuel Management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99466" y="990600"/>
            <a:ext cx="4114800" cy="518910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866464"/>
            <a:ext cx="3352800" cy="4893647"/>
          </a:xfrm>
        </p:spPr>
        <p:txBody>
          <a:bodyPr anchor="t" anchorCtr="0"/>
          <a:lstStyle/>
          <a:p>
            <a:r>
              <a:rPr lang="en-US" sz="2400" dirty="0"/>
              <a:t>Active Fuel Management Includes Many Different Components and Changes to the Oiling System, Which Makes Routine Oil Changes Even More Important on Engines Equipped with This System</a:t>
            </a:r>
          </a:p>
        </p:txBody>
      </p:sp>
    </p:spTree>
    <p:extLst>
      <p:ext uri="{BB962C8B-B14F-4D97-AF65-F5344CB8AC3E}">
        <p14:creationId xmlns:p14="http://schemas.microsoft.com/office/powerpoint/2010/main" val="2641171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903"/>
            <a:ext cx="8229600" cy="646331"/>
          </a:xfrm>
        </p:spPr>
        <p:txBody>
          <a:bodyPr>
            <a:spAutoFit/>
          </a:bodyPr>
          <a:lstStyle/>
          <a:p>
            <a:r>
              <a:rPr lang="en-IN" dirty="0"/>
              <a:t>Question 1: ?</a:t>
            </a:r>
            <a:endParaRPr lang="en-US" dirty="0"/>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IN" sz="2400" dirty="0"/>
              <a:t>How does variable valve timing help improve engine operation and reduce emissions?</a:t>
            </a:r>
          </a:p>
        </p:txBody>
      </p:sp>
    </p:spTree>
    <p:extLst>
      <p:ext uri="{BB962C8B-B14F-4D97-AF65-F5344CB8AC3E}">
        <p14:creationId xmlns:p14="http://schemas.microsoft.com/office/powerpoint/2010/main" val="135059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5571"/>
            <a:ext cx="8229600" cy="646331"/>
          </a:xfrm>
        </p:spPr>
        <p:txBody>
          <a:bodyPr>
            <a:spAutoFit/>
          </a:bodyPr>
          <a:lstStyle/>
          <a:p>
            <a:r>
              <a:rPr lang="en-IN" dirty="0"/>
              <a:t>Answer 1</a:t>
            </a:r>
            <a:endParaRPr lang="en-US" dirty="0"/>
          </a:p>
        </p:txBody>
      </p:sp>
      <p:sp>
        <p:nvSpPr>
          <p:cNvPr id="4" name="Content Placeholder 3"/>
          <p:cNvSpPr>
            <a:spLocks noGrp="1"/>
          </p:cNvSpPr>
          <p:nvPr>
            <p:ph idx="1"/>
          </p:nvPr>
        </p:nvSpPr>
        <p:spPr>
          <a:xfrm>
            <a:off x="457200" y="1085671"/>
            <a:ext cx="8229600" cy="1200329"/>
          </a:xfrm>
        </p:spPr>
        <p:txBody>
          <a:bodyPr>
            <a:spAutoFit/>
          </a:bodyPr>
          <a:lstStyle/>
          <a:p>
            <a:pPr marL="0" indent="0">
              <a:buNone/>
            </a:pPr>
            <a:r>
              <a:rPr lang="en-IN" sz="2400" dirty="0"/>
              <a:t>By changing the timing of the opening and closing of the intake and exhaust valves, the level of </a:t>
            </a:r>
            <a:r>
              <a:rPr lang="en-IN" sz="2400" kern="0" spc="-350" dirty="0"/>
              <a:t>N O </a:t>
            </a:r>
            <a:r>
              <a:rPr lang="en-IN" sz="2400" dirty="0"/>
              <a:t>x emissions can be lowered.</a:t>
            </a:r>
          </a:p>
        </p:txBody>
      </p:sp>
    </p:spTree>
    <p:extLst>
      <p:ext uri="{BB962C8B-B14F-4D97-AF65-F5344CB8AC3E}">
        <p14:creationId xmlns:p14="http://schemas.microsoft.com/office/powerpoint/2010/main" val="393429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Repair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61665"/>
          </a:xfrm>
          <a:prstGeom prst="rect">
            <a:avLst/>
          </a:prstGeom>
          <a:noFill/>
        </p:spPr>
        <p:txBody>
          <a:bodyPr wrap="square" rtlCol="0">
            <a:spAutoFit/>
          </a:bodyPr>
          <a:lstStyle/>
          <a:p>
            <a:r>
              <a:rPr lang="en-US" sz="2400" dirty="0"/>
              <a:t>Videos Link: </a:t>
            </a:r>
            <a:r>
              <a:rPr lang="en-US" sz="2400" dirty="0">
                <a:hlinkClick r:id="rId3"/>
              </a:rPr>
              <a:t>(A1) Engine Repair Videos</a:t>
            </a:r>
            <a:endParaRPr lang="en-US" sz="24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61665"/>
          </a:xfrm>
          <a:prstGeom prst="rect">
            <a:avLst/>
          </a:prstGeom>
          <a:noFill/>
        </p:spPr>
        <p:txBody>
          <a:bodyPr wrap="square" rtlCol="0">
            <a:spAutoFit/>
          </a:bodyPr>
          <a:lstStyle/>
          <a:p>
            <a:r>
              <a:rPr lang="en-US" sz="2400" dirty="0"/>
              <a:t>Animations Link: </a:t>
            </a:r>
            <a:r>
              <a:rPr lang="en-US" sz="2400" dirty="0">
                <a:hlinkClick r:id="rId4"/>
              </a:rPr>
              <a:t>(A1) Engine Repair Animations</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825"/>
            <a:ext cx="8229600" cy="646331"/>
          </a:xfrm>
        </p:spPr>
        <p:txBody>
          <a:bodyPr>
            <a:spAutoFit/>
          </a:bodyPr>
          <a:lstStyle/>
          <a:p>
            <a:r>
              <a:rPr lang="en-US" dirty="0"/>
              <a:t>Variable Valve Timing</a:t>
            </a:r>
          </a:p>
        </p:txBody>
      </p:sp>
      <p:sp>
        <p:nvSpPr>
          <p:cNvPr id="4" name="Content Placeholder 3"/>
          <p:cNvSpPr>
            <a:spLocks noGrp="1"/>
          </p:cNvSpPr>
          <p:nvPr>
            <p:ph idx="1"/>
          </p:nvPr>
        </p:nvSpPr>
        <p:spPr>
          <a:xfrm>
            <a:off x="457200" y="1008251"/>
            <a:ext cx="8229600" cy="4478149"/>
          </a:xfrm>
        </p:spPr>
        <p:txBody>
          <a:bodyPr>
            <a:spAutoFit/>
          </a:bodyPr>
          <a:lstStyle/>
          <a:p>
            <a:r>
              <a:rPr lang="en-IN" sz="2400" dirty="0"/>
              <a:t>Changes the camshaft specifications during different operating modes.</a:t>
            </a:r>
          </a:p>
          <a:p>
            <a:r>
              <a:rPr lang="en-IN" sz="2400" dirty="0"/>
              <a:t>The general types of variable valve timing include:</a:t>
            </a:r>
          </a:p>
          <a:p>
            <a:pPr lvl="1"/>
            <a:r>
              <a:rPr lang="en-IN" sz="2400" dirty="0"/>
              <a:t>Intake valve timing only</a:t>
            </a:r>
          </a:p>
          <a:p>
            <a:pPr lvl="1"/>
            <a:r>
              <a:rPr lang="en-IN" sz="2400" dirty="0"/>
              <a:t>Exhaust valve timing only</a:t>
            </a:r>
          </a:p>
          <a:p>
            <a:pPr lvl="1"/>
            <a:r>
              <a:rPr lang="en-IN" sz="2400" dirty="0"/>
              <a:t>Both intake and exhaust valve timing</a:t>
            </a:r>
          </a:p>
          <a:p>
            <a:r>
              <a:rPr lang="en-IN" sz="2400" dirty="0"/>
              <a:t>Operation</a:t>
            </a:r>
          </a:p>
          <a:p>
            <a:pPr lvl="1"/>
            <a:r>
              <a:rPr lang="en-IN" sz="2400" dirty="0"/>
              <a:t>The camshaft position actuator oil control valve (</a:t>
            </a:r>
            <a:r>
              <a:rPr lang="en-IN" sz="2400" spc="-300" dirty="0"/>
              <a:t>O C </a:t>
            </a:r>
            <a:r>
              <a:rPr lang="en-IN" sz="2400" dirty="0"/>
              <a:t>V) directs oil from the oil feed in the head to the appropriate camshaft position actuator oil passages.</a:t>
            </a:r>
          </a:p>
        </p:txBody>
      </p:sp>
    </p:spTree>
    <p:extLst>
      <p:ext uri="{BB962C8B-B14F-4D97-AF65-F5344CB8AC3E}">
        <p14:creationId xmlns:p14="http://schemas.microsoft.com/office/powerpoint/2010/main" val="362540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29.1 Exhaust-Only Timing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90700" y="990600"/>
            <a:ext cx="5562600" cy="37916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4869173"/>
            <a:ext cx="7924800" cy="1323439"/>
          </a:xfrm>
        </p:spPr>
        <p:txBody>
          <a:bodyPr anchor="t" anchorCtr="0"/>
          <a:lstStyle/>
          <a:p>
            <a:r>
              <a:rPr lang="en-US" sz="2000" dirty="0"/>
              <a:t>The exhaust-only variable cam timing systems allow the overlap period where both valves are open to be changed. The at-rest position provides little valve overlap, whereas the maximum overlap allows for internal EGR needed to reduce NOx</a:t>
            </a:r>
          </a:p>
        </p:txBody>
      </p:sp>
    </p:spTree>
    <p:extLst>
      <p:ext uri="{BB962C8B-B14F-4D97-AF65-F5344CB8AC3E}">
        <p14:creationId xmlns:p14="http://schemas.microsoft.com/office/powerpoint/2010/main" val="559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133" y="220133"/>
            <a:ext cx="8229600" cy="646331"/>
          </a:xfrm>
        </p:spPr>
        <p:txBody>
          <a:bodyPr/>
          <a:lstStyle/>
          <a:p>
            <a:r>
              <a:rPr lang="en-US" dirty="0"/>
              <a:t>Figure 29.2 No EGR Valve Timing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9181" y="1017104"/>
            <a:ext cx="5047620" cy="43168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4133" y="1017104"/>
            <a:ext cx="3107267" cy="4850296"/>
          </a:xfrm>
        </p:spPr>
        <p:txBody>
          <a:bodyPr anchor="ctr" anchorCtr="0"/>
          <a:lstStyle/>
          <a:p>
            <a:r>
              <a:rPr lang="en-US" sz="2000" dirty="0"/>
              <a:t>(a) At engine start, camshaft timing has little valve overlap, which improves idle quality. (b) During acceleration, valve overlap is increased to improve engine performance. (c) To reduce NOx emissions, valve timing is changed to trap some of exhaust gases in combustion chamber, thereby eliminating needs for EGR valve.</a:t>
            </a:r>
          </a:p>
        </p:txBody>
      </p:sp>
    </p:spTree>
    <p:extLst>
      <p:ext uri="{BB962C8B-B14F-4D97-AF65-F5344CB8AC3E}">
        <p14:creationId xmlns:p14="http://schemas.microsoft.com/office/powerpoint/2010/main" val="120278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Variable Valve Timing</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Variable_Valve_Timing">
            <a:hlinkClick r:id="" action="ppaction://media"/>
            <a:extLst>
              <a:ext uri="{FF2B5EF4-FFF2-40B4-BE49-F238E27FC236}">
                <a16:creationId xmlns:a16="http://schemas.microsoft.com/office/drawing/2014/main" id="{EEAE0E1F-F767-6884-CC51-CE4941F9A96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7403" y="1114496"/>
            <a:ext cx="8989194" cy="5056422"/>
          </a:xfrm>
          <a:prstGeom prst="rect">
            <a:avLst/>
          </a:prstGeom>
        </p:spPr>
      </p:pic>
    </p:spTree>
    <p:extLst>
      <p:ext uri="{BB962C8B-B14F-4D97-AF65-F5344CB8AC3E}">
        <p14:creationId xmlns:p14="http://schemas.microsoft.com/office/powerpoint/2010/main" val="198801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Chart 29.1 Intake/Exhaust Phasing</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798182282"/>
              </p:ext>
            </p:extLst>
          </p:nvPr>
        </p:nvGraphicFramePr>
        <p:xfrm>
          <a:off x="952499" y="993913"/>
          <a:ext cx="7239001" cy="3333848"/>
        </p:xfrm>
        <a:graphic>
          <a:graphicData uri="http://schemas.openxmlformats.org/drawingml/2006/table">
            <a:tbl>
              <a:tblPr firstRow="1" firstCol="1" bandRow="1"/>
              <a:tblGrid>
                <a:gridCol w="2363990">
                  <a:extLst>
                    <a:ext uri="{9D8B030D-6E8A-4147-A177-3AD203B41FA5}">
                      <a16:colId xmlns:a16="http://schemas.microsoft.com/office/drawing/2014/main" val="20000"/>
                    </a:ext>
                  </a:extLst>
                </a:gridCol>
                <a:gridCol w="4875011">
                  <a:extLst>
                    <a:ext uri="{9D8B030D-6E8A-4147-A177-3AD203B41FA5}">
                      <a16:colId xmlns:a16="http://schemas.microsoft.com/office/drawing/2014/main" val="20001"/>
                    </a:ext>
                  </a:extLst>
                </a:gridCol>
              </a:tblGrid>
              <a:tr h="392517">
                <a:tc>
                  <a:txBody>
                    <a:bodyPr/>
                    <a:lstStyle/>
                    <a:p>
                      <a:pPr marL="0" marR="0">
                        <a:lnSpc>
                          <a:spcPct val="107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Camshaft Phasing</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800"/>
                        </a:spcAft>
                      </a:pPr>
                      <a:r>
                        <a:rPr lang="en-US" sz="1800" dirty="0">
                          <a:solidFill>
                            <a:schemeClr val="bg1"/>
                          </a:solidFill>
                          <a:effectLst/>
                          <a:latin typeface="+mn-lt"/>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25647">
                <a:tc>
                  <a:txBody>
                    <a:bodyPr/>
                    <a:lstStyle/>
                    <a:p>
                      <a:pPr marL="0" marR="0">
                        <a:lnSpc>
                          <a:spcPct val="107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Changed</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Purpose</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425647">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Exhaust cam phasing</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Reduces NOx exhaust emissions </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425647">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Exhaust cam phasing</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Increases fuel economy (reduced pumping losses) </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425647">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Intake cam phasing</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Increases low-speed torque </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1098668">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Intake cam phasing</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Increases high-speed power</a:t>
                      </a:r>
                    </a:p>
                  </a:txBody>
                  <a:tcPr marL="19748" marR="1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465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71" y="1754326"/>
            <a:ext cx="8089829" cy="4531724"/>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3643" y="0"/>
            <a:ext cx="8229600" cy="1754326"/>
          </a:xfrm>
        </p:spPr>
        <p:txBody>
          <a:bodyPr/>
          <a:lstStyle/>
          <a:p>
            <a:r>
              <a:rPr lang="en-US" dirty="0"/>
              <a:t>Frequently Asked Question: What Are the Various Names Used for Variable Valve Timing Systems?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5438" y="2819400"/>
            <a:ext cx="7677150" cy="3293209"/>
          </a:xfrm>
        </p:spPr>
        <p:txBody>
          <a:bodyPr/>
          <a:lstStyle/>
          <a:p>
            <a:r>
              <a:rPr lang="en-US" b="1" dirty="0"/>
              <a:t>What Are the Various Names Used for Variable Valve Timing Systems? </a:t>
            </a:r>
            <a:r>
              <a:rPr lang="en-US" dirty="0"/>
              <a:t>BMW—VANOS (Variable Nockenwellen Steuerung), Ford—VVT (Variable Valve Timing), GM—DCVCP (Double Continuous Variable Cam Phasing), if used for both intake and exhaust camshafts, Honda—VTEC (Variable valve Timing and lift Electronic Control), Hyundai—MPI CVVT (Multiport Injection Continuously Variable Valve Timing), Mazda—S-VT (Sequential Valve Timing), Mitsubishi—MIVECC (Mitsubishi Innovative Valve timing Electronic Control system), Nissan—N-VCTT (Nissan Variable Control Timing), Nissan—VVL (Variable Valve Lift), Porsche—Variocam (Variable camshaft timing), Suzuki—VVT (Variable Valve Timing), Subaru—AVCS (Active Valve Control System), Toyota—VVT-i (Variable Valve Timing-intelligent), Toyota—VVTL-i (Variable Valve Timing and Lift-intelligent), Volkswagen—VVT (Variable Valve Timing), and  Volvo—VVT (Variable Valve Timing).</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44476" y="1890061"/>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01075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3825"/>
            <a:ext cx="8229600" cy="1123643"/>
          </a:xfrm>
        </p:spPr>
        <p:txBody>
          <a:bodyPr>
            <a:noAutofit/>
          </a:bodyPr>
          <a:lstStyle/>
          <a:p>
            <a:r>
              <a:rPr lang="en-IN" dirty="0"/>
              <a:t>Figure 32.45</a:t>
            </a:r>
            <a:endParaRPr lang="en-US" dirty="0"/>
          </a:p>
        </p:txBody>
      </p:sp>
      <p:pic>
        <p:nvPicPr>
          <p:cNvPr id="45058" name="Picture 2" descr="Two figures show five paddles housed inside a sprocket. The figure on the left shows the paddles in the anti-clockwise direction and the figure on the right shows the paddles in the clockwise direction. A section A-A of the sprocket shows a paddle cavity installed above the camshaft and a sprocket with two oil passages through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77" y="1676400"/>
            <a:ext cx="7873971" cy="331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2090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24340</TotalTime>
  <Words>2405</Words>
  <Application>Microsoft Office PowerPoint</Application>
  <PresentationFormat>On-screen Show (4:3)</PresentationFormat>
  <Paragraphs>164</Paragraphs>
  <Slides>29</Slides>
  <Notes>29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Verdana</vt:lpstr>
      <vt:lpstr>Wingdings</vt:lpstr>
      <vt:lpstr>508 Lecture</vt:lpstr>
      <vt:lpstr>Automotive Technology: Principles, Diagnosis, and Service</vt:lpstr>
      <vt:lpstr>Learning Objectives</vt:lpstr>
      <vt:lpstr>Variable Valve Timing</vt:lpstr>
      <vt:lpstr>Figure 29.1 Exhaust-Only Timing</vt:lpstr>
      <vt:lpstr>Figure 29.2 No EGR Valve Timing</vt:lpstr>
      <vt:lpstr>Animation: Variable Valve Timing (Animation will automatically start)</vt:lpstr>
      <vt:lpstr>Chart 29.1 Intake/Exhaust Phasing</vt:lpstr>
      <vt:lpstr>Frequently Asked Question: What Are the Various Names Used for Variable Valve Timing Systems? </vt:lpstr>
      <vt:lpstr>Figure 32.45</vt:lpstr>
      <vt:lpstr>Figure 29.3 Retard and Advance</vt:lpstr>
      <vt:lpstr>Animation: Vane Phaser (Animation will automatically start)</vt:lpstr>
      <vt:lpstr>Figure 29.4 Spline Cam Phaser</vt:lpstr>
      <vt:lpstr>Figure 29.5 Control Valve</vt:lpstr>
      <vt:lpstr>Figure 29.6 Vane Phaser</vt:lpstr>
      <vt:lpstr>Figure 29.7 Screens</vt:lpstr>
      <vt:lpstr>Figure 29.8 Magnetically Controlled</vt:lpstr>
      <vt:lpstr>Figure 29.9 50% Duty Cycle</vt:lpstr>
      <vt:lpstr>Frequently Asked Question: What Happens When the Engine Stops?   </vt:lpstr>
      <vt:lpstr>Diagnostic Steps</vt:lpstr>
      <vt:lpstr>Figure 29.10 Case Study</vt:lpstr>
      <vt:lpstr>Variable Lift and Cylinder Deactivation Systems</vt:lpstr>
      <vt:lpstr>Figure 29.11 Honda VTEC</vt:lpstr>
      <vt:lpstr>Figure 29.12 Honda VTEC</vt:lpstr>
      <vt:lpstr>Figure 29.13 Oil Pressure</vt:lpstr>
      <vt:lpstr>Figure 29.14 Fuel Management</vt:lpstr>
      <vt:lpstr>Question 1: ?</vt:lpstr>
      <vt:lpstr>Answer 1</vt:lpstr>
      <vt:lpstr>Engine Repair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32, Camshafts and Valve Trains</dc:title>
  <dc:subject>2612-Automotive - Core</dc:subject>
  <dc:creator>James D. Halderman</dc:creator>
  <cp:keywords>CONTAINS NOTES</cp:keywords>
  <cp:lastModifiedBy>Glen Plants</cp:lastModifiedBy>
  <cp:revision>4657</cp:revision>
  <dcterms:created xsi:type="dcterms:W3CDTF">2014-07-14T20:04:21Z</dcterms:created>
  <dcterms:modified xsi:type="dcterms:W3CDTF">2023-06-16T11:57:44Z</dcterms:modified>
</cp:coreProperties>
</file>