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handoutMasterIdLst>
    <p:handoutMasterId r:id="rId78"/>
  </p:handoutMasterIdLst>
  <p:sldIdLst>
    <p:sldId id="1215" r:id="rId2"/>
    <p:sldId id="1110" r:id="rId3"/>
    <p:sldId id="1149" r:id="rId4"/>
    <p:sldId id="1218" r:id="rId5"/>
    <p:sldId id="1293" r:id="rId6"/>
    <p:sldId id="1294" r:id="rId7"/>
    <p:sldId id="1295" r:id="rId8"/>
    <p:sldId id="1222" r:id="rId9"/>
    <p:sldId id="1223" r:id="rId10"/>
    <p:sldId id="1296" r:id="rId11"/>
    <p:sldId id="1297" r:id="rId12"/>
    <p:sldId id="1298" r:id="rId13"/>
    <p:sldId id="1299" r:id="rId14"/>
    <p:sldId id="1228" r:id="rId15"/>
    <p:sldId id="1229" r:id="rId16"/>
    <p:sldId id="1230" r:id="rId17"/>
    <p:sldId id="1231" r:id="rId18"/>
    <p:sldId id="1300" r:id="rId19"/>
    <p:sldId id="1301" r:id="rId20"/>
    <p:sldId id="1302" r:id="rId21"/>
    <p:sldId id="1345" r:id="rId22"/>
    <p:sldId id="1303" r:id="rId23"/>
    <p:sldId id="1304" r:id="rId24"/>
    <p:sldId id="1305" r:id="rId25"/>
    <p:sldId id="1306" r:id="rId26"/>
    <p:sldId id="1307" r:id="rId27"/>
    <p:sldId id="1346" r:id="rId28"/>
    <p:sldId id="1347" r:id="rId29"/>
    <p:sldId id="1308" r:id="rId30"/>
    <p:sldId id="1241" r:id="rId31"/>
    <p:sldId id="1309" r:id="rId32"/>
    <p:sldId id="1325" r:id="rId33"/>
    <p:sldId id="1242" r:id="rId34"/>
    <p:sldId id="1243" r:id="rId35"/>
    <p:sldId id="1244" r:id="rId36"/>
    <p:sldId id="1310" r:id="rId37"/>
    <p:sldId id="1328" r:id="rId38"/>
    <p:sldId id="1311" r:id="rId39"/>
    <p:sldId id="1313" r:id="rId40"/>
    <p:sldId id="1248" r:id="rId41"/>
    <p:sldId id="1249" r:id="rId42"/>
    <p:sldId id="1329" r:id="rId43"/>
    <p:sldId id="1350" r:id="rId44"/>
    <p:sldId id="1314" r:id="rId45"/>
    <p:sldId id="1315" r:id="rId46"/>
    <p:sldId id="1330" r:id="rId47"/>
    <p:sldId id="1317" r:id="rId48"/>
    <p:sldId id="1316" r:id="rId49"/>
    <p:sldId id="1318" r:id="rId50"/>
    <p:sldId id="1255" r:id="rId51"/>
    <p:sldId id="1319" r:id="rId52"/>
    <p:sldId id="1321" r:id="rId53"/>
    <p:sldId id="1322" r:id="rId54"/>
    <p:sldId id="1259" r:id="rId55"/>
    <p:sldId id="1323" r:id="rId56"/>
    <p:sldId id="1348" r:id="rId57"/>
    <p:sldId id="1349" r:id="rId58"/>
    <p:sldId id="1290" r:id="rId59"/>
    <p:sldId id="1291" r:id="rId60"/>
    <p:sldId id="1292" r:id="rId61"/>
    <p:sldId id="1264" r:id="rId62"/>
    <p:sldId id="1289" r:id="rId63"/>
    <p:sldId id="1288" r:id="rId64"/>
    <p:sldId id="1287" r:id="rId65"/>
    <p:sldId id="1286" r:id="rId66"/>
    <p:sldId id="1268" r:id="rId67"/>
    <p:sldId id="1283" r:id="rId68"/>
    <p:sldId id="1270" r:id="rId69"/>
    <p:sldId id="1285" r:id="rId70"/>
    <p:sldId id="1284" r:id="rId71"/>
    <p:sldId id="1282" r:id="rId72"/>
    <p:sldId id="1281" r:id="rId73"/>
    <p:sldId id="1279" r:id="rId74"/>
    <p:sldId id="1204" r:id="rId75"/>
    <p:sldId id="1076"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36D0A5B-BA85-460F-B4B6-A0E5E9772ED3}">
          <p14:sldIdLst>
            <p14:sldId id="1215"/>
            <p14:sldId id="1110"/>
            <p14:sldId id="1149"/>
            <p14:sldId id="1218"/>
            <p14:sldId id="1293"/>
            <p14:sldId id="1294"/>
            <p14:sldId id="1295"/>
            <p14:sldId id="1222"/>
            <p14:sldId id="1223"/>
            <p14:sldId id="1296"/>
            <p14:sldId id="1297"/>
            <p14:sldId id="1298"/>
            <p14:sldId id="1299"/>
            <p14:sldId id="1228"/>
            <p14:sldId id="1229"/>
            <p14:sldId id="1230"/>
            <p14:sldId id="1231"/>
            <p14:sldId id="1300"/>
            <p14:sldId id="1301"/>
            <p14:sldId id="1302"/>
            <p14:sldId id="1345"/>
            <p14:sldId id="1303"/>
            <p14:sldId id="1304"/>
            <p14:sldId id="1305"/>
            <p14:sldId id="1306"/>
            <p14:sldId id="1307"/>
            <p14:sldId id="1346"/>
            <p14:sldId id="1347"/>
            <p14:sldId id="1308"/>
            <p14:sldId id="1241"/>
            <p14:sldId id="1309"/>
            <p14:sldId id="1325"/>
            <p14:sldId id="1242"/>
            <p14:sldId id="1243"/>
            <p14:sldId id="1244"/>
            <p14:sldId id="1310"/>
            <p14:sldId id="1328"/>
            <p14:sldId id="1311"/>
            <p14:sldId id="1313"/>
            <p14:sldId id="1248"/>
            <p14:sldId id="1249"/>
            <p14:sldId id="1329"/>
            <p14:sldId id="1350"/>
            <p14:sldId id="1314"/>
            <p14:sldId id="1315"/>
            <p14:sldId id="1330"/>
            <p14:sldId id="1317"/>
            <p14:sldId id="1316"/>
            <p14:sldId id="1318"/>
            <p14:sldId id="1255"/>
            <p14:sldId id="1319"/>
            <p14:sldId id="1321"/>
            <p14:sldId id="1322"/>
            <p14:sldId id="1259"/>
            <p14:sldId id="1323"/>
            <p14:sldId id="1348"/>
            <p14:sldId id="1349"/>
            <p14:sldId id="1290"/>
            <p14:sldId id="1291"/>
            <p14:sldId id="1292"/>
            <p14:sldId id="1264"/>
            <p14:sldId id="1289"/>
            <p14:sldId id="1288"/>
            <p14:sldId id="1287"/>
            <p14:sldId id="1286"/>
            <p14:sldId id="1268"/>
            <p14:sldId id="1283"/>
            <p14:sldId id="1270"/>
            <p14:sldId id="1285"/>
            <p14:sldId id="1284"/>
            <p14:sldId id="1282"/>
            <p14:sldId id="1281"/>
            <p14:sldId id="1279"/>
            <p14:sldId id="1204"/>
            <p14:sldId id="1076"/>
          </p14:sldIdLst>
        </p14:section>
        <p14:section name="Untitled Section" id="{5A078536-9FBA-4D32-8BF4-AACB3EEB9DF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84">
          <p15:clr>
            <a:srgbClr val="A4A3A4"/>
          </p15:clr>
        </p15:guide>
        <p15:guide id="4" orient="horz" pos="384">
          <p15:clr>
            <a:srgbClr val="A4A3A4"/>
          </p15:clr>
        </p15:guide>
        <p15:guide id="5" orient="horz" pos="144">
          <p15:clr>
            <a:srgbClr val="A4A3A4"/>
          </p15:clr>
        </p15:guide>
        <p15:guide id="6" orient="horz" pos="912">
          <p15:clr>
            <a:srgbClr val="A4A3A4"/>
          </p15:clr>
        </p15:guide>
        <p15:guide id="7" orient="horz" pos="624">
          <p15:clr>
            <a:srgbClr val="A4A3A4"/>
          </p15:clr>
        </p15:guide>
        <p15:guide id="8" orient="horz" pos="1248">
          <p15:clr>
            <a:srgbClr val="A4A3A4"/>
          </p15:clr>
        </p15:guide>
        <p15:guide id="9" pos="288">
          <p15:clr>
            <a:srgbClr val="A4A3A4"/>
          </p15:clr>
        </p15:guide>
        <p15:guide id="10"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Editorial Integra" initials="Q" lastIdx="1" clrIdx="1"/>
  <p:cmAuthor id="3" name="Author"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21" autoAdjust="0"/>
  </p:normalViewPr>
  <p:slideViewPr>
    <p:cSldViewPr>
      <p:cViewPr varScale="1">
        <p:scale>
          <a:sx n="99" d="100"/>
          <a:sy n="99" d="100"/>
        </p:scale>
        <p:origin x="1542" y="78"/>
      </p:cViewPr>
      <p:guideLst>
        <p:guide orient="horz" pos="2160"/>
        <p:guide pos="2880"/>
        <p:guide orient="horz" pos="3984"/>
        <p:guide orient="horz" pos="384"/>
        <p:guide orient="horz" pos="144"/>
        <p:guide orient="horz" pos="912"/>
        <p:guide orient="horz" pos="624"/>
        <p:guide orient="horz" pos="1248"/>
        <p:guide pos="288"/>
        <p:guide pos="5472"/>
      </p:guideLst>
    </p:cSldViewPr>
  </p:slideViewPr>
  <p:outlineViewPr>
    <p:cViewPr>
      <p:scale>
        <a:sx n="25" d="100"/>
        <a:sy n="25" d="100"/>
      </p:scale>
      <p:origin x="0" y="-14298"/>
    </p:cViewPr>
  </p:outlineViewPr>
  <p:notesTextViewPr>
    <p:cViewPr>
      <p:scale>
        <a:sx n="1" d="1"/>
        <a:sy n="1" d="1"/>
      </p:scale>
      <p:origin x="0" y="0"/>
    </p:cViewPr>
  </p:notesTextViewPr>
  <p:sorterViewPr>
    <p:cViewPr varScale="1">
      <p:scale>
        <a:sx n="100" d="100"/>
        <a:sy n="100" d="100"/>
      </p:scale>
      <p:origin x="0" y="-11238"/>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6/16/2023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6/16/2023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95016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5997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91867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70170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9401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3268169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2740685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396957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727144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2275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29372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89294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64939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11257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519576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913128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612547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13085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6466263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622792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mn-lt"/>
                <a:ea typeface="Arial"/>
                <a:cs typeface="Arial"/>
                <a:sym typeface="Arial"/>
              </a:rPr>
              <a:t>CASE STUDY The Case of the Ford Fiesta 1.6L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The owner of a Ford Fiesta complained of a check engine light, yet the engine seemed to run fine. The service technician retrieved a P0017 (cam and crank correlation error) diagnostic trouble code (DTC). The technician removed the timing belt cover and determined that the timing belt had jumped one tooth, likely due to a stretched belt or a worn tensioner. Because this engine is an interference-type engine where the valves hit the piston if the timing belt breaks when the engine is running, the technician recommended replacing the timing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belt using a kit available from many suppliers that include the following: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timing belt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timing belt tensioner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water pump</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The customer approved the repair and the new timing belt corrected the crank/cam correlation error code.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Summary:</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mn-lt"/>
                <a:ea typeface="Arial"/>
                <a:cs typeface="Arial"/>
                <a:sym typeface="Arial"/>
              </a:rPr>
              <a:t>Complaint—Check engine light on.</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mn-lt"/>
                <a:ea typeface="Arial"/>
                <a:cs typeface="Arial"/>
                <a:sym typeface="Arial"/>
              </a:rPr>
              <a:t>Cause—A diagnostic trouble code (DTC) P0017 cam and crank correlation error was retrieved which was caused by the timing belt that had jumped one tooth. </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mn-lt"/>
                <a:ea typeface="Arial"/>
                <a:cs typeface="Arial"/>
                <a:sym typeface="Arial"/>
              </a:rPr>
              <a:t>Correction—Replace timing belt along with the timing belt tensioner and the water pump. The DTC was cleared and road tested to confirm the </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mn-lt"/>
                <a:ea typeface="Arial"/>
                <a:cs typeface="Arial"/>
                <a:sym typeface="Arial"/>
              </a:rPr>
              <a:t>check engine light nor any diagnostic trouble codes were set. ● SEE FIGURE 28–18.</a:t>
            </a:r>
          </a:p>
          <a:p>
            <a:pPr marL="0" marR="0" lvl="0" indent="0" algn="l" rtl="0">
              <a:lnSpc>
                <a:spcPct val="100000"/>
              </a:lnSpc>
              <a:spcBef>
                <a:spcPts val="0"/>
              </a:spcBef>
              <a:spcAft>
                <a:spcPts val="0"/>
              </a:spcAft>
              <a:buClr>
                <a:schemeClr val="dk1"/>
              </a:buClr>
              <a:buSzPct val="25000"/>
              <a:buFont typeface="Arial"/>
              <a:buNone/>
            </a:pPr>
            <a:endParaRPr sz="1200" b="1"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116928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22141537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18772630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9861773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858408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789573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174196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TECH TIP: </a:t>
            </a:r>
            <a:r>
              <a:rPr lang="en-US" sz="1400" b="1" i="0" u="sng" strike="noStrike" kern="1200" baseline="0" dirty="0">
                <a:solidFill>
                  <a:schemeClr val="tx1"/>
                </a:solidFill>
                <a:latin typeface="+mn-lt"/>
                <a:ea typeface="+mn-ea"/>
                <a:cs typeface="+mn-cs"/>
              </a:rPr>
              <a:t>Best to Warn the Customer</a:t>
            </a:r>
          </a:p>
          <a:p>
            <a:r>
              <a:rPr lang="en-US" sz="1200" b="0" i="0" u="none" strike="noStrike" kern="1200" baseline="0" dirty="0">
                <a:solidFill>
                  <a:schemeClr val="tx1"/>
                </a:solidFill>
                <a:latin typeface="+mn-lt"/>
                <a:ea typeface="+mn-ea"/>
                <a:cs typeface="+mn-cs"/>
              </a:rPr>
              <a:t>A technician replaced a timing chain and gears on a high mileage Chevrolet V-8. The repair was</a:t>
            </a:r>
          </a:p>
          <a:p>
            <a:r>
              <a:rPr lang="en-US" sz="1200" b="0" i="0" u="none" strike="noStrike" kern="1200" baseline="0" dirty="0">
                <a:solidFill>
                  <a:schemeClr val="tx1"/>
                </a:solidFill>
                <a:latin typeface="+mn-lt"/>
                <a:ea typeface="+mn-ea"/>
                <a:cs typeface="+mn-cs"/>
              </a:rPr>
              <a:t>accomplished correctly, yet after starting, the engine burned an excessive amount of oil. Before the timing chain replacement, oil consumption was minimal. The replacement timing chain restored proper operation of the engine by restoring the proper cam and valve timing, which increased engine vacuum. Increased vacuum can draw oil from the crankcase past worn piston rings and through worn valve guides during the intake stroke. Similar increased oil consumption problems occur if a valve job is performed on a</a:t>
            </a:r>
          </a:p>
          <a:p>
            <a:r>
              <a:rPr lang="en-US" sz="1200" b="0" i="0" u="none" strike="noStrike" kern="1200" baseline="0" dirty="0">
                <a:solidFill>
                  <a:schemeClr val="tx1"/>
                </a:solidFill>
                <a:latin typeface="+mn-lt"/>
                <a:ea typeface="+mn-ea"/>
                <a:cs typeface="+mn-cs"/>
              </a:rPr>
              <a:t>high-mileage engine with worn piston rings and/or cylinders.</a:t>
            </a:r>
          </a:p>
          <a:p>
            <a:r>
              <a:rPr lang="en-US" sz="1200" b="0" i="0" u="none" strike="noStrike" kern="1200" baseline="0" dirty="0">
                <a:solidFill>
                  <a:schemeClr val="tx1"/>
                </a:solidFill>
                <a:latin typeface="+mn-lt"/>
                <a:ea typeface="+mn-ea"/>
                <a:cs typeface="+mn-cs"/>
              </a:rPr>
              <a:t>To satisfy the owner of the vehicle, the technician had to disassemble and refinish the cylinders and replace the piston rings. Therefore, all technicians should warn customers that increased oil usage might result from almost any engine repair to a high-mileage engine.</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57011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31296611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8250425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9408461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619771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893334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4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002261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mn-lt"/>
                <a:ea typeface="Arial"/>
                <a:cs typeface="Arial"/>
                <a:sym typeface="Arial"/>
              </a:rPr>
              <a:t>TECH TIP: Rocker Arm Shafts Can Cause Sticking Valves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As oil oxidizes, it forms a varnish. Varnish buildup is particularly common on hot upper portions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of the engine, such as rocker arm shafts. The varnish restricts clean oil from getting into and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lubricating the rocker arms. The cam lobe can easily force the valves open, but the valve springs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often do not exert enough force to fully close the valves. The result is an engine miss, which may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be intermittent. Worn valve guides and/or weak valve springs can also cause occasional rough</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idle, uneven running, or an engine misfire.</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799811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417127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189490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10600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803037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24587546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280508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824389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The Rotating Pushrod Test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To quickly and easily test whether the camshaft is okay, observe if the pushrods are rotating when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the engine is running. This test works on any overhead valve pushrod engine that uses flat-bottom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lifters. Due to the slight angle on the cam lobe and lifter offset, the lifter (and pushrod) should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rotate whenever the engine is running. To check, simply remove the rocker arm cover and observe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pushrods when the engine is running. If one or more pushrods are not rotating, this camshaft and/or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the lifter for that particular valve is worn and needs to be replaced.</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624816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41952613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607028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232283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653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236132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839277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61</a:t>
            </a:fld>
            <a:endParaRPr lang="en-US" dirty="0"/>
          </a:p>
        </p:txBody>
      </p:sp>
    </p:spTree>
    <p:extLst>
      <p:ext uri="{BB962C8B-B14F-4D97-AF65-F5344CB8AC3E}">
        <p14:creationId xmlns:p14="http://schemas.microsoft.com/office/powerpoint/2010/main" val="32945341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600" b="1" i="0" u="sng" strike="noStrike" kern="1200" baseline="0" dirty="0">
                <a:solidFill>
                  <a:schemeClr val="tx1"/>
                </a:solidFill>
                <a:latin typeface="+mn-lt"/>
                <a:ea typeface="+mn-ea"/>
                <a:cs typeface="+mn-cs"/>
              </a:rPr>
              <a:t>CASE STUDY The Case of the Worn Hemi Camshaft</a:t>
            </a:r>
          </a:p>
          <a:p>
            <a:r>
              <a:rPr lang="en-US" sz="1400" b="0" i="0" u="none" strike="noStrike" kern="1200" baseline="0" dirty="0">
                <a:solidFill>
                  <a:schemeClr val="tx1"/>
                </a:solidFill>
                <a:latin typeface="+mn-lt"/>
                <a:ea typeface="+mn-ea"/>
                <a:cs typeface="+mn-cs"/>
              </a:rPr>
              <a:t>A customer complained that the engine of their Ram truck (5.7-liter Hemi V8) was making a “ticking” sound and the “check engine” light was on. A P0300 (random misfire) diagnostic trouble code (DTC) was retrieved and the ticking sound was confirmed by the service technician. Because the ticking sound</a:t>
            </a:r>
          </a:p>
          <a:p>
            <a:r>
              <a:rPr lang="en-US" sz="1400" b="0" i="0" u="none" strike="noStrike" kern="1200" baseline="0" dirty="0">
                <a:solidFill>
                  <a:schemeClr val="tx1"/>
                </a:solidFill>
                <a:latin typeface="+mn-lt"/>
                <a:ea typeface="+mn-ea"/>
                <a:cs typeface="+mn-cs"/>
              </a:rPr>
              <a:t>usually is associated with the valve train problem, the valve covers were removed for a visual inspection.</a:t>
            </a:r>
          </a:p>
          <a:p>
            <a:r>
              <a:rPr lang="en-US" sz="1400" b="0" i="0" u="none" strike="noStrike" kern="1200" baseline="0" dirty="0">
                <a:solidFill>
                  <a:schemeClr val="tx1"/>
                </a:solidFill>
                <a:latin typeface="+mn-lt"/>
                <a:ea typeface="+mn-ea"/>
                <a:cs typeface="+mn-cs"/>
              </a:rPr>
              <a:t>It was apparent that one pushrod was not moving with the engine running. Apparently, the valve lifter anti-rotation retainer broke allowing the lifter to turn sideways, which then caused excessive wear to the</a:t>
            </a:r>
          </a:p>
          <a:p>
            <a:r>
              <a:rPr lang="en-US" sz="1400" b="0" i="0" u="none" strike="noStrike" kern="1200" baseline="0" dirty="0">
                <a:solidFill>
                  <a:schemeClr val="tx1"/>
                </a:solidFill>
                <a:latin typeface="+mn-lt"/>
                <a:ea typeface="+mn-ea"/>
                <a:cs typeface="+mn-cs"/>
              </a:rPr>
              <a:t>camshaft lobe. </a:t>
            </a:r>
            <a:r>
              <a:rPr lang="en-US" sz="1600" b="1" i="0" u="none" strike="noStrike" kern="1200" baseline="30000" dirty="0">
                <a:solidFill>
                  <a:schemeClr val="tx1"/>
                </a:solidFill>
                <a:latin typeface="+mn-lt"/>
                <a:ea typeface="+mn-ea"/>
                <a:cs typeface="+mn-cs"/>
              </a:rPr>
              <a:t>● SEE FIGURE 28–35</a:t>
            </a:r>
            <a:r>
              <a:rPr lang="en-US" sz="1400" b="0" i="0" u="none" strike="noStrike" kern="1200" baseline="30000" dirty="0">
                <a:solidFill>
                  <a:schemeClr val="tx1"/>
                </a:solidFill>
                <a:latin typeface="+mn-lt"/>
                <a:ea typeface="+mn-ea"/>
                <a:cs typeface="+mn-cs"/>
              </a:rPr>
              <a:t>.</a:t>
            </a:r>
          </a:p>
          <a:p>
            <a:r>
              <a:rPr lang="en-US" sz="1400" b="0" i="0" u="none" strike="noStrike" kern="1200" baseline="0" dirty="0">
                <a:solidFill>
                  <a:schemeClr val="tx1"/>
                </a:solidFill>
                <a:latin typeface="+mn-lt"/>
                <a:ea typeface="+mn-ea"/>
                <a:cs typeface="+mn-cs"/>
              </a:rPr>
              <a:t>The customer approved of the repair of a replacement camshaft and lifters which corrected the misfire and the engine noise concerns.</a:t>
            </a:r>
          </a:p>
          <a:p>
            <a:r>
              <a:rPr lang="en-US" sz="1400" b="1" i="0" u="none" strike="noStrike" kern="1200" baseline="0" dirty="0">
                <a:solidFill>
                  <a:schemeClr val="tx1"/>
                </a:solidFill>
                <a:latin typeface="+mn-lt"/>
                <a:ea typeface="+mn-ea"/>
                <a:cs typeface="+mn-cs"/>
              </a:rPr>
              <a:t>Summary:</a:t>
            </a:r>
          </a:p>
          <a:p>
            <a:r>
              <a:rPr lang="en-US" sz="1400" b="1" i="0" u="none" strike="noStrike" kern="1200" baseline="0" dirty="0">
                <a:solidFill>
                  <a:schemeClr val="tx1"/>
                </a:solidFill>
                <a:latin typeface="+mn-lt"/>
                <a:ea typeface="+mn-ea"/>
                <a:cs typeface="+mn-cs"/>
              </a:rPr>
              <a:t>Complaint—The owner of a Ram truck complained of a ticking sound from the engine and a check engine light on in the dash.</a:t>
            </a:r>
          </a:p>
          <a:p>
            <a:r>
              <a:rPr lang="en-US" sz="1400" b="1" i="0" u="none" strike="noStrike" kern="1200" baseline="0" dirty="0">
                <a:solidFill>
                  <a:schemeClr val="tx1"/>
                </a:solidFill>
                <a:latin typeface="+mn-lt"/>
                <a:ea typeface="+mn-ea"/>
                <a:cs typeface="+mn-cs"/>
              </a:rPr>
              <a:t>Cause—A valve lifter had broken free of the retainer plate which allowed the roller lifter to turn sideways wearing the camshaft lobe This wear caused the engine noise and a random misfire.</a:t>
            </a:r>
          </a:p>
          <a:p>
            <a:r>
              <a:rPr lang="en-US" sz="1400" b="1" i="0" u="none" strike="noStrike" kern="1200" baseline="0" dirty="0">
                <a:solidFill>
                  <a:schemeClr val="tx1"/>
                </a:solidFill>
                <a:latin typeface="+mn-lt"/>
                <a:ea typeface="+mn-ea"/>
                <a:cs typeface="+mn-cs"/>
              </a:rPr>
              <a:t>Correction—The camshaft and lifters were replaced and the diagnostic trouble code was cleared. These actions corrected the customer concern.</a:t>
            </a:r>
          </a:p>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a:p>
            <a:endParaRPr lang="en-US" sz="1400" b="1" i="0" u="sng" strike="noStrike" kern="1200" baseline="0" dirty="0">
              <a:solidFill>
                <a:schemeClr val="tx1"/>
              </a:solidFill>
              <a:latin typeface="+mn-lt"/>
              <a:ea typeface="+mn-ea"/>
              <a:cs typeface="+mn-cs"/>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23606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kern="1200" baseline="0" dirty="0">
                <a:solidFill>
                  <a:schemeClr val="tx1"/>
                </a:solidFill>
                <a:latin typeface="+mn-lt"/>
                <a:ea typeface="+mn-ea"/>
                <a:cs typeface="+mn-cs"/>
              </a:rPr>
              <a:t>CASE STUDY The Noisy Camshaft</a:t>
            </a:r>
          </a:p>
          <a:p>
            <a:r>
              <a:rPr lang="en-US" sz="1200" b="0" i="0" u="none" strike="noStrike" kern="1200" baseline="0" dirty="0">
                <a:solidFill>
                  <a:schemeClr val="tx1"/>
                </a:solidFill>
                <a:latin typeface="+mn-lt"/>
                <a:ea typeface="+mn-ea"/>
                <a:cs typeface="+mn-cs"/>
              </a:rPr>
              <a:t>The owner of an overhead cam 4-cylinder engine complained of a noisy engine. After taking the vehicle to several technicians and getting high estimates to replace the camshaft and followers, the owner tried to find a less expensive solution. Finally, another technician replaced the serpentine drive belt on the front of the engine and “cured” the “camshaft” noise for a fraction of the previous estimates. Many engines have been disassembled and/ or overhauled because of a noise that was later determined to be from one of the following:</a:t>
            </a:r>
          </a:p>
          <a:p>
            <a:r>
              <a:rPr lang="en-US" sz="1200" b="0" i="0" u="none" strike="noStrike" kern="1200" baseline="0" dirty="0">
                <a:solidFill>
                  <a:schemeClr val="tx1"/>
                </a:solidFill>
                <a:latin typeface="+mn-lt"/>
                <a:ea typeface="+mn-ea"/>
                <a:cs typeface="+mn-cs"/>
              </a:rPr>
              <a:t>Loose or defective accessory drive belt(s)</a:t>
            </a:r>
          </a:p>
          <a:p>
            <a:r>
              <a:rPr lang="en-US" sz="1200" b="0" i="0" u="none" strike="noStrike" kern="1200" baseline="0" dirty="0">
                <a:solidFill>
                  <a:schemeClr val="tx1"/>
                </a:solidFill>
                <a:latin typeface="+mn-lt"/>
                <a:ea typeface="+mn-ea"/>
                <a:cs typeface="+mn-cs"/>
              </a:rPr>
              <a:t>Loose torque converter-to-flex plate (drive plate) bolts (nuts)</a:t>
            </a:r>
          </a:p>
          <a:p>
            <a:r>
              <a:rPr lang="en-US" sz="1200" b="0" i="0" u="none" strike="noStrike" kern="1200" baseline="0" dirty="0">
                <a:solidFill>
                  <a:schemeClr val="tx1"/>
                </a:solidFill>
                <a:latin typeface="+mn-lt"/>
                <a:ea typeface="+mn-ea"/>
                <a:cs typeface="+mn-cs"/>
              </a:rPr>
              <a:t>Defective mechanical fuel pump (if equipped)</a:t>
            </a:r>
          </a:p>
          <a:p>
            <a:r>
              <a:rPr lang="en-US" sz="1200" b="1" i="0" u="none" strike="noStrike" kern="1200" baseline="0" dirty="0">
                <a:solidFill>
                  <a:schemeClr val="tx1"/>
                </a:solidFill>
                <a:latin typeface="+mn-lt"/>
                <a:ea typeface="+mn-ea"/>
                <a:cs typeface="+mn-cs"/>
              </a:rPr>
              <a:t>Summary:</a:t>
            </a:r>
          </a:p>
          <a:p>
            <a:r>
              <a:rPr lang="en-US" sz="1200" b="1" i="0" u="none" strike="noStrike" kern="1200" baseline="0" dirty="0">
                <a:solidFill>
                  <a:schemeClr val="tx1"/>
                </a:solidFill>
                <a:latin typeface="+mn-lt"/>
                <a:ea typeface="+mn-ea"/>
                <a:cs typeface="+mn-cs"/>
              </a:rPr>
              <a:t>Complaint—Vehicle owner complained about an noisy engine.</a:t>
            </a:r>
          </a:p>
          <a:p>
            <a:r>
              <a:rPr lang="en-US" sz="1200" b="1" i="0" u="none" strike="noStrike" kern="1200" baseline="0" dirty="0">
                <a:solidFill>
                  <a:schemeClr val="tx1"/>
                </a:solidFill>
                <a:latin typeface="+mn-lt"/>
                <a:ea typeface="+mn-ea"/>
                <a:cs typeface="+mn-cs"/>
              </a:rPr>
              <a:t>Cause—A defective accessory drive belt was found to be the cause of the noise.</a:t>
            </a:r>
          </a:p>
          <a:p>
            <a:r>
              <a:rPr lang="en-US" sz="1200" b="1" i="0" u="none" strike="noStrike" kern="1200" baseline="0" dirty="0">
                <a:solidFill>
                  <a:schemeClr val="tx1"/>
                </a:solidFill>
                <a:latin typeface="+mn-lt"/>
                <a:ea typeface="+mn-ea"/>
                <a:cs typeface="+mn-cs"/>
              </a:rPr>
              <a:t>Correction—The accessory drive belt was replaced, which eliminated the noisy engine complaint</a:t>
            </a:r>
            <a:r>
              <a:rPr lang="en-US" sz="1100" b="1" i="0" u="none" strike="noStrike" kern="1200" baseline="0" dirty="0">
                <a:solidFill>
                  <a:schemeClr val="tx1"/>
                </a:solidFill>
                <a:latin typeface="+mn-lt"/>
                <a:ea typeface="+mn-ea"/>
                <a:cs typeface="+mn-cs"/>
              </a:rPr>
              <a:t>.</a:t>
            </a:r>
          </a:p>
          <a:p>
            <a:pPr marL="0" marR="0" lvl="0" indent="0" algn="l" rtl="0">
              <a:lnSpc>
                <a:spcPct val="100000"/>
              </a:lnSpc>
              <a:spcBef>
                <a:spcPts val="0"/>
              </a:spcBef>
              <a:spcAft>
                <a:spcPts val="0"/>
              </a:spcAft>
              <a:buClr>
                <a:schemeClr val="dk1"/>
              </a:buClr>
              <a:buSzPct val="25000"/>
              <a:buFont typeface="Arial"/>
              <a:buNone/>
            </a:pPr>
            <a:endParaRPr lang="en-US" sz="1100" b="1" i="0" u="none" strike="noStrike" cap="none" dirty="0">
              <a:solidFill>
                <a:schemeClr val="dk1"/>
              </a:solidFill>
              <a:latin typeface="+mn-lt"/>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lang="en-US" sz="1100" b="0" i="0" u="none" strike="noStrike" cap="none" dirty="0">
              <a:solidFill>
                <a:schemeClr val="dk1"/>
              </a:solidFill>
              <a:latin typeface="+mn-lt"/>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022773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372206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005839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66</a:t>
            </a:fld>
            <a:endParaRPr lang="en-US" dirty="0"/>
          </a:p>
        </p:txBody>
      </p:sp>
    </p:spTree>
    <p:extLst>
      <p:ext uri="{BB962C8B-B14F-4D97-AF65-F5344CB8AC3E}">
        <p14:creationId xmlns:p14="http://schemas.microsoft.com/office/powerpoint/2010/main" val="41182777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174072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68</a:t>
            </a:fld>
            <a:endParaRPr lang="en-US" dirty="0"/>
          </a:p>
        </p:txBody>
      </p:sp>
    </p:spTree>
    <p:extLst>
      <p:ext uri="{BB962C8B-B14F-4D97-AF65-F5344CB8AC3E}">
        <p14:creationId xmlns:p14="http://schemas.microsoft.com/office/powerpoint/2010/main" val="19493750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83341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961314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9776281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079966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356294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528414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74</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619329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358004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nchor="t" anchorCtr="0">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nchor="t" anchorCtr="0">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ctr"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ctr"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3693904"/>
            <a:ext cx="4397375" cy="338554"/>
          </a:xfrm>
        </p:spPr>
        <p:txBody>
          <a:bodyPr anchor="ctr" anchorCtr="0"/>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553998"/>
          </a:xfrm>
        </p:spPr>
        <p:txBody>
          <a:bodyPr anchor="ctr" anchorCtr="0"/>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430887"/>
          </a:xfrm>
        </p:spPr>
        <p:txBody>
          <a:bodyPr anchor="t" anchorCtr="0"/>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405535930"/>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24258354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66321"/>
            <a:ext cx="8229600" cy="646331"/>
          </a:xfrm>
          <a:prstGeom prst="rect">
            <a:avLst/>
          </a:prstGeom>
        </p:spPr>
        <p:txBody>
          <a:bodyPr vert="horz" lIns="0" tIns="45720" rIns="0" bIns="45720" rtlCol="0" anchor="ctr" anchorCtr="0">
            <a:spAutoFit/>
          </a:bodyPr>
          <a:lstStyle/>
          <a:p>
            <a:r>
              <a:rPr lang="en-US" dirty="0"/>
              <a:t>Click to edit Master title style</a:t>
            </a:r>
          </a:p>
        </p:txBody>
      </p:sp>
      <p:sp>
        <p:nvSpPr>
          <p:cNvPr id="3" name="Text Placeholder 2"/>
          <p:cNvSpPr>
            <a:spLocks noGrp="1"/>
          </p:cNvSpPr>
          <p:nvPr>
            <p:ph type="body" idx="1"/>
          </p:nvPr>
        </p:nvSpPr>
        <p:spPr>
          <a:xfrm>
            <a:off x="457200" y="1507867"/>
            <a:ext cx="8229600" cy="2769989"/>
          </a:xfrm>
          <a:prstGeom prst="rect">
            <a:avLst/>
          </a:prstGeom>
        </p:spPr>
        <p:txBody>
          <a:bodyPr vert="horz" lIns="0" tIns="45720" rIns="0" bIns="45720" rtlCol="0" anchor="ctr" anchorCtr="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0.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1.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1.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42.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hyperlink" Target="https://jameshalderman.com/a1_vid_lib_page/" TargetMode="External"/><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hyperlink" Target="https://jameshalderman.com/a1_anim_lib_page/"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57.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28</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430887"/>
          </a:xfrm>
        </p:spPr>
        <p:txBody>
          <a:bodyPr lIns="0" tIns="45720" rIns="0" bIns="45720">
            <a:spAutoFit/>
          </a:bodyPr>
          <a:lstStyle/>
          <a:p>
            <a:r>
              <a:rPr lang="en-US" dirty="0"/>
              <a:t>Camshafts and Valve Trains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2524665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28.4 Camshaft Parts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70558" y="1219200"/>
            <a:ext cx="7802883" cy="2819400"/>
          </a:xfrm>
        </p:spPr>
      </p:pic>
    </p:spTree>
    <p:extLst>
      <p:ext uri="{BB962C8B-B14F-4D97-AF65-F5344CB8AC3E}">
        <p14:creationId xmlns:p14="http://schemas.microsoft.com/office/powerpoint/2010/main" val="3991619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28.5 Composite Camshaft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57028" y="990600"/>
            <a:ext cx="4174856" cy="375443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65200"/>
            <a:ext cx="3525734" cy="3416320"/>
          </a:xfrm>
        </p:spPr>
        <p:txBody>
          <a:bodyPr/>
          <a:lstStyle/>
          <a:p>
            <a:r>
              <a:rPr lang="en-US" sz="2400" dirty="0"/>
              <a:t>Composite Camshaft is Lightweight and yet Flexible, Because the Hollow Tube can Absorb Twisting Forces and the Lobes are Hard Enough to Withstand the Forces Involved in Opening Valves</a:t>
            </a:r>
          </a:p>
        </p:txBody>
      </p:sp>
    </p:spTree>
    <p:extLst>
      <p:ext uri="{BB962C8B-B14F-4D97-AF65-F5344CB8AC3E}">
        <p14:creationId xmlns:p14="http://schemas.microsoft.com/office/powerpoint/2010/main" val="1280284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28.6 Worn Camshaft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19200" y="973667"/>
            <a:ext cx="6705600" cy="4027288"/>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5181600"/>
            <a:ext cx="8229600" cy="830997"/>
          </a:xfrm>
        </p:spPr>
        <p:txBody>
          <a:bodyPr/>
          <a:lstStyle/>
          <a:p>
            <a:r>
              <a:rPr lang="en-US" sz="2400" dirty="0"/>
              <a:t>Worn Camshaft with Two Lobes Worn to the Point of Being Almost Round</a:t>
            </a:r>
          </a:p>
        </p:txBody>
      </p:sp>
    </p:spTree>
    <p:extLst>
      <p:ext uri="{BB962C8B-B14F-4D97-AF65-F5344CB8AC3E}">
        <p14:creationId xmlns:p14="http://schemas.microsoft.com/office/powerpoint/2010/main" val="714614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28.7 GDI</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1524000" y="954372"/>
            <a:ext cx="6096000" cy="4135801"/>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5257800"/>
            <a:ext cx="8229600" cy="707886"/>
          </a:xfrm>
        </p:spPr>
        <p:txBody>
          <a:bodyPr/>
          <a:lstStyle/>
          <a:p>
            <a:r>
              <a:rPr lang="en-US" sz="2000" dirty="0"/>
              <a:t>The Camshaft Powers the High-Pressure Fuel Pump on Engines Equipped with Gasoline Direct Injection</a:t>
            </a:r>
          </a:p>
        </p:txBody>
      </p:sp>
    </p:spTree>
    <p:extLst>
      <p:ext uri="{BB962C8B-B14F-4D97-AF65-F5344CB8AC3E}">
        <p14:creationId xmlns:p14="http://schemas.microsoft.com/office/powerpoint/2010/main" val="417535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312"/>
            <a:ext cx="8229600" cy="646331"/>
          </a:xfrm>
        </p:spPr>
        <p:txBody>
          <a:bodyPr>
            <a:spAutoFit/>
          </a:bodyPr>
          <a:lstStyle/>
          <a:p>
            <a:r>
              <a:rPr lang="en-US" dirty="0"/>
              <a:t>Question 1: ?</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How is the camshaft driven by the crankshaft?</a:t>
            </a:r>
          </a:p>
        </p:txBody>
      </p:sp>
    </p:spTree>
    <p:extLst>
      <p:ext uri="{BB962C8B-B14F-4D97-AF65-F5344CB8AC3E}">
        <p14:creationId xmlns:p14="http://schemas.microsoft.com/office/powerpoint/2010/main" val="4240654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312"/>
            <a:ext cx="8229600" cy="646331"/>
          </a:xfrm>
        </p:spPr>
        <p:txBody>
          <a:bodyPr>
            <a:spAutoFit/>
          </a:bodyPr>
          <a:lstStyle/>
          <a:p>
            <a:r>
              <a:rPr lang="en-US" dirty="0"/>
              <a:t>Answer 1</a:t>
            </a:r>
            <a:endParaRPr lang="en-US" sz="2800" dirty="0"/>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Timing gear, timing chain and timing belt.</a:t>
            </a:r>
          </a:p>
        </p:txBody>
      </p:sp>
    </p:spTree>
    <p:extLst>
      <p:ext uri="{BB962C8B-B14F-4D97-AF65-F5344CB8AC3E}">
        <p14:creationId xmlns:p14="http://schemas.microsoft.com/office/powerpoint/2010/main" val="1178916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IN" dirty="0"/>
              <a:t>Camshaft Drives </a:t>
            </a:r>
            <a:r>
              <a:rPr lang="en-IN" sz="2800" dirty="0"/>
              <a:t>(1 of 2)</a:t>
            </a:r>
            <a:endParaRPr lang="en-US" sz="2800" dirty="0"/>
          </a:p>
        </p:txBody>
      </p:sp>
      <p:sp>
        <p:nvSpPr>
          <p:cNvPr id="4" name="Content Placeholder 3"/>
          <p:cNvSpPr>
            <a:spLocks noGrp="1"/>
          </p:cNvSpPr>
          <p:nvPr>
            <p:ph idx="1"/>
          </p:nvPr>
        </p:nvSpPr>
        <p:spPr>
          <a:xfrm>
            <a:off x="457200" y="995423"/>
            <a:ext cx="8229600" cy="4263925"/>
          </a:xfrm>
        </p:spPr>
        <p:txBody>
          <a:bodyPr>
            <a:spAutoFit/>
          </a:bodyPr>
          <a:lstStyle/>
          <a:p>
            <a:r>
              <a:rPr lang="en-IN" sz="2400" dirty="0"/>
              <a:t>Crankshaft drives the camshaft with</a:t>
            </a:r>
          </a:p>
          <a:p>
            <a:pPr lvl="1"/>
            <a:r>
              <a:rPr lang="en-IN" sz="2400" dirty="0"/>
              <a:t>Timing gear</a:t>
            </a:r>
          </a:p>
          <a:p>
            <a:pPr lvl="1"/>
            <a:r>
              <a:rPr lang="en-IN" sz="2400" dirty="0"/>
              <a:t>Timing chain</a:t>
            </a:r>
          </a:p>
          <a:p>
            <a:pPr lvl="1"/>
            <a:r>
              <a:rPr lang="en-IN" sz="2400" dirty="0"/>
              <a:t>Timing belt</a:t>
            </a:r>
          </a:p>
          <a:p>
            <a:r>
              <a:rPr lang="en-IN" sz="2400" dirty="0"/>
              <a:t>Timing Chain</a:t>
            </a:r>
          </a:p>
          <a:p>
            <a:pPr lvl="1"/>
            <a:r>
              <a:rPr lang="en-IN" sz="2400" dirty="0"/>
              <a:t>Roller chain</a:t>
            </a:r>
          </a:p>
          <a:p>
            <a:pPr lvl="1"/>
            <a:r>
              <a:rPr lang="en-IN" sz="2400" dirty="0"/>
              <a:t>Flat-link or Morse type</a:t>
            </a:r>
          </a:p>
          <a:p>
            <a:r>
              <a:rPr lang="en-IN" sz="2400" dirty="0"/>
              <a:t>Tensioner</a:t>
            </a:r>
          </a:p>
          <a:p>
            <a:pPr lvl="1"/>
            <a:r>
              <a:rPr lang="en-IN" sz="2400" dirty="0"/>
              <a:t>On the unloaded side of chain</a:t>
            </a:r>
          </a:p>
        </p:txBody>
      </p:sp>
    </p:spTree>
    <p:extLst>
      <p:ext uri="{BB962C8B-B14F-4D97-AF65-F5344CB8AC3E}">
        <p14:creationId xmlns:p14="http://schemas.microsoft.com/office/powerpoint/2010/main" val="3363637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9760"/>
            <a:ext cx="8229600" cy="646331"/>
          </a:xfrm>
        </p:spPr>
        <p:txBody>
          <a:bodyPr>
            <a:spAutoFit/>
          </a:bodyPr>
          <a:lstStyle/>
          <a:p>
            <a:r>
              <a:rPr lang="en-IN" dirty="0"/>
              <a:t>Camshaft Drives </a:t>
            </a:r>
            <a:r>
              <a:rPr lang="en-IN" sz="2800" dirty="0"/>
              <a:t>(2 of 2)</a:t>
            </a:r>
            <a:endParaRPr lang="en-US" sz="2800" dirty="0"/>
          </a:p>
        </p:txBody>
      </p:sp>
      <p:sp>
        <p:nvSpPr>
          <p:cNvPr id="4" name="Content Placeholder 3"/>
          <p:cNvSpPr>
            <a:spLocks noGrp="1"/>
          </p:cNvSpPr>
          <p:nvPr>
            <p:ph idx="1"/>
          </p:nvPr>
        </p:nvSpPr>
        <p:spPr>
          <a:xfrm>
            <a:off x="457200" y="996583"/>
            <a:ext cx="8229600" cy="4108817"/>
          </a:xfrm>
        </p:spPr>
        <p:txBody>
          <a:bodyPr>
            <a:spAutoFit/>
          </a:bodyPr>
          <a:lstStyle/>
          <a:p>
            <a:r>
              <a:rPr lang="en-IN" sz="2400" dirty="0"/>
              <a:t>Timing Belts</a:t>
            </a:r>
          </a:p>
          <a:p>
            <a:pPr lvl="1"/>
            <a:r>
              <a:rPr lang="en-IN" sz="2400" dirty="0"/>
              <a:t>Rubber or fabric reinforced with Kevlar or fiberglass.</a:t>
            </a:r>
          </a:p>
          <a:p>
            <a:pPr lvl="1"/>
            <a:r>
              <a:rPr lang="en-IN" sz="2400" dirty="0"/>
              <a:t>Replaced approximately ever 60,000 miles (100,000 Km)</a:t>
            </a:r>
          </a:p>
          <a:p>
            <a:r>
              <a:rPr lang="en-IN" sz="2400" dirty="0"/>
              <a:t>Freewheeling Engine</a:t>
            </a:r>
          </a:p>
          <a:p>
            <a:pPr lvl="1"/>
            <a:r>
              <a:rPr lang="en-IN" sz="2400" dirty="0"/>
              <a:t>No damage occurs when a timing belt fails.</a:t>
            </a:r>
          </a:p>
          <a:p>
            <a:r>
              <a:rPr lang="en-IN" sz="2400" dirty="0"/>
              <a:t>Interference Engine</a:t>
            </a:r>
          </a:p>
          <a:p>
            <a:pPr lvl="1"/>
            <a:r>
              <a:rPr lang="en-IN" sz="2400" dirty="0"/>
              <a:t>The valves will strike the top of the pistons when the timing belt fails.</a:t>
            </a:r>
          </a:p>
        </p:txBody>
      </p:sp>
    </p:spTree>
    <p:extLst>
      <p:ext uri="{BB962C8B-B14F-4D97-AF65-F5344CB8AC3E}">
        <p14:creationId xmlns:p14="http://schemas.microsoft.com/office/powerpoint/2010/main" val="3452644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28.8 Chain Tensioner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1032303"/>
            <a:ext cx="4484687" cy="367974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032303"/>
            <a:ext cx="3525734" cy="830997"/>
          </a:xfrm>
        </p:spPr>
        <p:txBody>
          <a:bodyPr/>
          <a:lstStyle/>
          <a:p>
            <a:r>
              <a:rPr lang="en-US" sz="2400" dirty="0"/>
              <a:t>A Timing Chain Hydraulic Tensioner</a:t>
            </a:r>
          </a:p>
        </p:txBody>
      </p:sp>
    </p:spTree>
    <p:extLst>
      <p:ext uri="{BB962C8B-B14F-4D97-AF65-F5344CB8AC3E}">
        <p14:creationId xmlns:p14="http://schemas.microsoft.com/office/powerpoint/2010/main" val="3472294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28.9 Silent Chain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33727" y="1007533"/>
            <a:ext cx="4253073" cy="37544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024467"/>
            <a:ext cx="3525734" cy="3170099"/>
          </a:xfrm>
        </p:spPr>
        <p:txBody>
          <a:bodyPr/>
          <a:lstStyle/>
          <a:p>
            <a:r>
              <a:rPr lang="en-US" sz="2000" dirty="0"/>
              <a:t>Replacement silent chain and sprockets. The original camshaft sprocket was aluminum with nylon teeth to help control noise. This replacement set is not noticeably louder than the original and should give the owner many thousands of miles of useful service.</a:t>
            </a:r>
          </a:p>
        </p:txBody>
      </p:sp>
    </p:spTree>
    <p:extLst>
      <p:ext uri="{BB962C8B-B14F-4D97-AF65-F5344CB8AC3E}">
        <p14:creationId xmlns:p14="http://schemas.microsoft.com/office/powerpoint/2010/main" val="3058485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553998"/>
          </a:xfrm>
        </p:spPr>
        <p:txBody>
          <a:bodyPr>
            <a:noAutofit/>
          </a:bodyPr>
          <a:lstStyle/>
          <a:p>
            <a:r>
              <a:rPr lang="en-US" dirty="0"/>
              <a:t>Learning Objectives </a:t>
            </a:r>
            <a:r>
              <a:rPr lang="en-US" sz="2800" dirty="0"/>
              <a:t>(1 of 2)</a:t>
            </a:r>
          </a:p>
        </p:txBody>
      </p:sp>
      <p:sp>
        <p:nvSpPr>
          <p:cNvPr id="4" name="Content Placeholder 3"/>
          <p:cNvSpPr>
            <a:spLocks noGrp="1"/>
          </p:cNvSpPr>
          <p:nvPr>
            <p:ph idx="1"/>
          </p:nvPr>
        </p:nvSpPr>
        <p:spPr>
          <a:xfrm>
            <a:off x="457200" y="990600"/>
            <a:ext cx="8229600" cy="3882926"/>
          </a:xfrm>
        </p:spPr>
        <p:txBody>
          <a:bodyPr>
            <a:noAutofit/>
          </a:bodyPr>
          <a:lstStyle/>
          <a:p>
            <a:pPr marL="0" indent="0">
              <a:buNone/>
            </a:pPr>
            <a:r>
              <a:rPr lang="en-US" sz="2400" b="1" dirty="0">
                <a:solidFill>
                  <a:schemeClr val="bg2"/>
                </a:solidFill>
              </a:rPr>
              <a:t>28.1</a:t>
            </a:r>
            <a:r>
              <a:rPr lang="en-US" sz="2400" dirty="0"/>
              <a:t> </a:t>
            </a:r>
            <a:r>
              <a:rPr lang="en-IN" sz="2400" dirty="0"/>
              <a:t>Discuss intake and exhaust valves.</a:t>
            </a:r>
            <a:endParaRPr lang="en-US" sz="2400" dirty="0"/>
          </a:p>
          <a:p>
            <a:pPr marL="695325" indent="-695325">
              <a:buNone/>
            </a:pPr>
            <a:r>
              <a:rPr lang="en-US" sz="2400" b="1" dirty="0">
                <a:solidFill>
                  <a:schemeClr val="bg2"/>
                </a:solidFill>
              </a:rPr>
              <a:t>28.2</a:t>
            </a:r>
            <a:r>
              <a:rPr lang="en-US" sz="2400" dirty="0"/>
              <a:t> </a:t>
            </a:r>
            <a:r>
              <a:rPr lang="en-IN" sz="2400" dirty="0"/>
              <a:t>Describe camshaft design.</a:t>
            </a:r>
          </a:p>
          <a:p>
            <a:pPr marL="695325" indent="-695325">
              <a:buNone/>
            </a:pPr>
            <a:r>
              <a:rPr lang="en-US" sz="2400" b="1" dirty="0">
                <a:solidFill>
                  <a:schemeClr val="bg2"/>
                </a:solidFill>
              </a:rPr>
              <a:t>28.3 </a:t>
            </a:r>
            <a:r>
              <a:rPr lang="en-IN" sz="2400" dirty="0"/>
              <a:t>Discuss camshaft drives.</a:t>
            </a:r>
          </a:p>
          <a:p>
            <a:pPr marL="695325" indent="-695325">
              <a:buNone/>
            </a:pPr>
            <a:r>
              <a:rPr lang="en-US" sz="2400" b="1" dirty="0">
                <a:solidFill>
                  <a:schemeClr val="bg2"/>
                </a:solidFill>
              </a:rPr>
              <a:t>28.4 </a:t>
            </a:r>
            <a:r>
              <a:rPr lang="en-IN" sz="2400" dirty="0"/>
              <a:t>Discuss camshaft movement.</a:t>
            </a:r>
          </a:p>
          <a:p>
            <a:pPr marL="695325" indent="-695325">
              <a:buNone/>
            </a:pPr>
            <a:r>
              <a:rPr lang="en-US" sz="2400" b="1" dirty="0">
                <a:solidFill>
                  <a:schemeClr val="bg2"/>
                </a:solidFill>
              </a:rPr>
              <a:t>28.5 </a:t>
            </a:r>
            <a:r>
              <a:rPr lang="en-IN" sz="2400" dirty="0"/>
              <a:t>Discuss rocker arms.</a:t>
            </a:r>
          </a:p>
          <a:p>
            <a:pPr marL="695325" indent="-695325">
              <a:buNone/>
            </a:pPr>
            <a:r>
              <a:rPr lang="en-US" sz="2400" b="1" dirty="0">
                <a:solidFill>
                  <a:schemeClr val="bg2"/>
                </a:solidFill>
              </a:rPr>
              <a:t>28.6 </a:t>
            </a:r>
            <a:r>
              <a:rPr lang="en-IN" sz="2400" dirty="0"/>
              <a:t>Discuss pushrods.</a:t>
            </a:r>
          </a:p>
          <a:p>
            <a:pPr marL="695325" indent="-695325">
              <a:buNone/>
            </a:pPr>
            <a:r>
              <a:rPr lang="en-US" sz="2400" b="1" dirty="0">
                <a:solidFill>
                  <a:schemeClr val="bg2"/>
                </a:solidFill>
              </a:rPr>
              <a:t>28.7 </a:t>
            </a:r>
            <a:r>
              <a:rPr lang="en-IN" sz="2400" dirty="0"/>
              <a:t>Discuss tappets.</a:t>
            </a:r>
            <a:endParaRPr lang="en-US" sz="2400" dirty="0"/>
          </a:p>
        </p:txBody>
      </p:sp>
    </p:spTree>
    <p:extLst>
      <p:ext uri="{BB962C8B-B14F-4D97-AF65-F5344CB8AC3E}">
        <p14:creationId xmlns:p14="http://schemas.microsoft.com/office/powerpoint/2010/main" val="343660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28.10 Chain Replacement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999067"/>
            <a:ext cx="4484687" cy="323650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218104"/>
            <a:ext cx="3200400" cy="2677656"/>
          </a:xfrm>
        </p:spPr>
        <p:txBody>
          <a:bodyPr/>
          <a:lstStyle/>
          <a:p>
            <a:r>
              <a:rPr lang="en-US" sz="2400" dirty="0"/>
              <a:t>Industry Standard for When a to Replace a Timing Chain and Gears is When a 1/2 Inch (13 Mm) or More of Slack Is Measured in the Chain</a:t>
            </a:r>
          </a:p>
        </p:txBody>
      </p:sp>
    </p:spTree>
    <p:extLst>
      <p:ext uri="{BB962C8B-B14F-4D97-AF65-F5344CB8AC3E}">
        <p14:creationId xmlns:p14="http://schemas.microsoft.com/office/powerpoint/2010/main" val="3163982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Replace Timing Chain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Replace_Timing_Chain">
            <a:hlinkClick r:id="" action="ppaction://media"/>
            <a:extLst>
              <a:ext uri="{FF2B5EF4-FFF2-40B4-BE49-F238E27FC236}">
                <a16:creationId xmlns:a16="http://schemas.microsoft.com/office/drawing/2014/main" id="{84594A08-2955-F01B-070D-23778B080AF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798" y="1066158"/>
            <a:ext cx="9002404" cy="5063852"/>
          </a:xfrm>
          <a:prstGeom prst="rect">
            <a:avLst/>
          </a:prstGeom>
        </p:spPr>
      </p:pic>
    </p:spTree>
    <p:extLst>
      <p:ext uri="{BB962C8B-B14F-4D97-AF65-F5344CB8AC3E}">
        <p14:creationId xmlns:p14="http://schemas.microsoft.com/office/powerpoint/2010/main" val="285739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4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28.11 SOHC</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181600" y="990600"/>
            <a:ext cx="3430006" cy="527904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0398"/>
            <a:ext cx="3525734" cy="4893647"/>
          </a:xfrm>
        </p:spPr>
        <p:txBody>
          <a:bodyPr/>
          <a:lstStyle/>
          <a:p>
            <a:r>
              <a:rPr lang="en-US" sz="2400" dirty="0"/>
              <a:t>A typical overhead camshaft timing chain on an overhead camshaft (OHC) engine. Because the engine rotates clockwise as viewed from the front, this creates a tension side and a slack side for the timing chain. The tensioner is used on the slack side of the chain.</a:t>
            </a:r>
          </a:p>
        </p:txBody>
      </p:sp>
    </p:spTree>
    <p:extLst>
      <p:ext uri="{BB962C8B-B14F-4D97-AF65-F5344CB8AC3E}">
        <p14:creationId xmlns:p14="http://schemas.microsoft.com/office/powerpoint/2010/main" val="2088116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28.12 DOHC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93320" y="990600"/>
            <a:ext cx="4193480" cy="516120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3525734" cy="2677656"/>
          </a:xfrm>
        </p:spPr>
        <p:txBody>
          <a:bodyPr/>
          <a:lstStyle/>
          <a:p>
            <a:r>
              <a:rPr lang="en-US" sz="2400" dirty="0"/>
              <a:t>Typical Overhead Camshaft Engine Showing the Location of the Tensioner, Water Pump, and Chain Guide as Well as the Timing Marks</a:t>
            </a:r>
          </a:p>
        </p:txBody>
      </p:sp>
    </p:spTree>
    <p:extLst>
      <p:ext uri="{BB962C8B-B14F-4D97-AF65-F5344CB8AC3E}">
        <p14:creationId xmlns:p14="http://schemas.microsoft.com/office/powerpoint/2010/main" val="1425112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28.13 DOHC One Chain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1007533"/>
            <a:ext cx="4941215" cy="442806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99066"/>
            <a:ext cx="3048000" cy="3420533"/>
          </a:xfrm>
        </p:spPr>
        <p:txBody>
          <a:bodyPr/>
          <a:lstStyle/>
          <a:p>
            <a:r>
              <a:rPr lang="en-US" sz="2400" dirty="0"/>
              <a:t>This Dual Overhead Camshaft </a:t>
            </a:r>
            <a:br>
              <a:rPr lang="en-US" sz="2400" dirty="0"/>
            </a:br>
            <a:r>
              <a:rPr lang="en-US" sz="2400" dirty="0"/>
              <a:t>(DOHC) Engine Uses One Chain from the Crankshaft to the Intake Cam and a Secondary Chain to Rotate the Exhaust Camshaft</a:t>
            </a:r>
          </a:p>
        </p:txBody>
      </p:sp>
    </p:spTree>
    <p:extLst>
      <p:ext uri="{BB962C8B-B14F-4D97-AF65-F5344CB8AC3E}">
        <p14:creationId xmlns:p14="http://schemas.microsoft.com/office/powerpoint/2010/main" val="1493197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28.14 Timing Belt Failure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19600" y="990600"/>
            <a:ext cx="4169967" cy="37544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505200" cy="4401205"/>
          </a:xfrm>
        </p:spPr>
        <p:txBody>
          <a:bodyPr/>
          <a:lstStyle/>
          <a:p>
            <a:r>
              <a:rPr lang="en-US" sz="2800" dirty="0"/>
              <a:t>Timing Belt Failed When Teeth Were Sheared Off. This Belt Failed at 88,000 Miles Because the Owner Failed to Replace it at Recommended Interval of 60,000 Miles</a:t>
            </a:r>
          </a:p>
        </p:txBody>
      </p:sp>
    </p:spTree>
    <p:extLst>
      <p:ext uri="{BB962C8B-B14F-4D97-AF65-F5344CB8AC3E}">
        <p14:creationId xmlns:p14="http://schemas.microsoft.com/office/powerpoint/2010/main" val="41301447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28.15 Timing Belt Broke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14800" y="990600"/>
            <a:ext cx="4546600" cy="459445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3525734" cy="2308324"/>
          </a:xfrm>
        </p:spPr>
        <p:txBody>
          <a:bodyPr/>
          <a:lstStyle/>
          <a:p>
            <a:r>
              <a:rPr lang="en-US" sz="2400" dirty="0"/>
              <a:t>Timing Belt Broke Because an Oil Leak from One of the Camshaft Seals Caused Oil to Get into and Weaken the Belt</a:t>
            </a:r>
          </a:p>
        </p:txBody>
      </p:sp>
    </p:spTree>
    <p:extLst>
      <p:ext uri="{BB962C8B-B14F-4D97-AF65-F5344CB8AC3E}">
        <p14:creationId xmlns:p14="http://schemas.microsoft.com/office/powerpoint/2010/main" val="34780336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Timing and Balance Shaft Belts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iming_and_Balance_Shafts_Belts">
            <a:hlinkClick r:id="" action="ppaction://media"/>
            <a:extLst>
              <a:ext uri="{FF2B5EF4-FFF2-40B4-BE49-F238E27FC236}">
                <a16:creationId xmlns:a16="http://schemas.microsoft.com/office/drawing/2014/main" id="{8D534C5E-4EDD-E228-94D2-D3641C6118B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 y="1128959"/>
            <a:ext cx="8953500" cy="5036344"/>
          </a:xfrm>
          <a:prstGeom prst="rect">
            <a:avLst/>
          </a:prstGeom>
        </p:spPr>
      </p:pic>
    </p:spTree>
    <p:extLst>
      <p:ext uri="{BB962C8B-B14F-4D97-AF65-F5344CB8AC3E}">
        <p14:creationId xmlns:p14="http://schemas.microsoft.com/office/powerpoint/2010/main" val="163973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Timing Belt, Remove &amp; Replace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iming_belt_r_r">
            <a:hlinkClick r:id="" action="ppaction://media"/>
            <a:extLst>
              <a:ext uri="{FF2B5EF4-FFF2-40B4-BE49-F238E27FC236}">
                <a16:creationId xmlns:a16="http://schemas.microsoft.com/office/drawing/2014/main" id="{50CEEE26-CAD5-BA2B-4B6B-DDD6BEE55F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176749"/>
            <a:ext cx="8991600" cy="5057775"/>
          </a:xfrm>
          <a:prstGeom prst="rect">
            <a:avLst/>
          </a:prstGeom>
        </p:spPr>
      </p:pic>
    </p:spTree>
    <p:extLst>
      <p:ext uri="{BB962C8B-B14F-4D97-AF65-F5344CB8AC3E}">
        <p14:creationId xmlns:p14="http://schemas.microsoft.com/office/powerpoint/2010/main" val="622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28.16 Interference Fit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24000" y="990600"/>
            <a:ext cx="6096000" cy="4155280"/>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5295416"/>
            <a:ext cx="8229600" cy="646331"/>
          </a:xfrm>
        </p:spPr>
        <p:txBody>
          <a:bodyPr/>
          <a:lstStyle/>
          <a:p>
            <a:r>
              <a:rPr lang="en-US" sz="1800" dirty="0"/>
              <a:t>Many Engines are of the Interference Design. If the Timing Belt (Or Chain) Breaks, the Piston and the Valve Will Collide</a:t>
            </a:r>
          </a:p>
        </p:txBody>
      </p:sp>
    </p:spTree>
    <p:extLst>
      <p:ext uri="{BB962C8B-B14F-4D97-AF65-F5344CB8AC3E}">
        <p14:creationId xmlns:p14="http://schemas.microsoft.com/office/powerpoint/2010/main" val="352510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553998"/>
          </a:xfrm>
        </p:spPr>
        <p:txBody>
          <a:bodyPr>
            <a:noAutofit/>
          </a:bodyPr>
          <a:lstStyle/>
          <a:p>
            <a:r>
              <a:rPr lang="en-US" dirty="0"/>
              <a:t>Learning Objectives </a:t>
            </a:r>
            <a:r>
              <a:rPr lang="en-US" sz="2800" dirty="0"/>
              <a:t>(2 of 2)</a:t>
            </a:r>
          </a:p>
        </p:txBody>
      </p:sp>
      <p:sp>
        <p:nvSpPr>
          <p:cNvPr id="4" name="Content Placeholder 3"/>
          <p:cNvSpPr>
            <a:spLocks noGrp="1"/>
          </p:cNvSpPr>
          <p:nvPr>
            <p:ph idx="1"/>
          </p:nvPr>
        </p:nvSpPr>
        <p:spPr>
          <a:xfrm>
            <a:off x="457200" y="999067"/>
            <a:ext cx="8229600" cy="3349526"/>
          </a:xfrm>
        </p:spPr>
        <p:txBody>
          <a:bodyPr>
            <a:noAutofit/>
          </a:bodyPr>
          <a:lstStyle/>
          <a:p>
            <a:pPr marL="704850" indent="-704850">
              <a:buNone/>
            </a:pPr>
            <a:r>
              <a:rPr lang="en-US" sz="2400" b="1" dirty="0">
                <a:solidFill>
                  <a:schemeClr val="bg2"/>
                </a:solidFill>
              </a:rPr>
              <a:t>28.8</a:t>
            </a:r>
            <a:r>
              <a:rPr lang="en-US" sz="2400" dirty="0"/>
              <a:t> </a:t>
            </a:r>
            <a:r>
              <a:rPr lang="en-IN" sz="2400" dirty="0"/>
              <a:t>Explain overhead camshaft valve trains.</a:t>
            </a:r>
          </a:p>
          <a:p>
            <a:pPr marL="704850" indent="-704850">
              <a:buNone/>
            </a:pPr>
            <a:r>
              <a:rPr lang="en-US" sz="2400" b="1" dirty="0">
                <a:solidFill>
                  <a:schemeClr val="bg2"/>
                </a:solidFill>
              </a:rPr>
              <a:t>28.9 </a:t>
            </a:r>
            <a:r>
              <a:rPr lang="en-IN" sz="2400" dirty="0"/>
              <a:t>Explain valve train lubrication.</a:t>
            </a:r>
          </a:p>
          <a:p>
            <a:pPr marL="704850" indent="-704850">
              <a:buNone/>
            </a:pPr>
            <a:r>
              <a:rPr lang="en-US" sz="2400" b="1" dirty="0">
                <a:solidFill>
                  <a:schemeClr val="bg2"/>
                </a:solidFill>
              </a:rPr>
              <a:t>28.10 </a:t>
            </a:r>
            <a:r>
              <a:rPr lang="en-IN" sz="2400" dirty="0"/>
              <a:t>Explain valve train problem diagnosis.</a:t>
            </a:r>
          </a:p>
          <a:p>
            <a:pPr marL="704850" indent="-704850">
              <a:buNone/>
            </a:pPr>
            <a:r>
              <a:rPr lang="en-US" sz="2400" b="1" dirty="0">
                <a:solidFill>
                  <a:schemeClr val="bg2"/>
                </a:solidFill>
              </a:rPr>
              <a:t>28.11 </a:t>
            </a:r>
            <a:r>
              <a:rPr lang="en-IN" sz="2400" dirty="0"/>
              <a:t>Explain camshaft specifications.</a:t>
            </a:r>
          </a:p>
          <a:p>
            <a:pPr marL="704850" indent="-704850">
              <a:buNone/>
            </a:pPr>
            <a:r>
              <a:rPr lang="en-US" sz="2400" b="1" dirty="0">
                <a:solidFill>
                  <a:schemeClr val="bg2"/>
                </a:solidFill>
              </a:rPr>
              <a:t>28.12 </a:t>
            </a:r>
            <a:r>
              <a:rPr lang="en-IN" sz="2400" dirty="0"/>
              <a:t>Explain how to remove a camshaft.</a:t>
            </a:r>
          </a:p>
          <a:p>
            <a:pPr marL="704850" indent="-704850">
              <a:buNone/>
            </a:pPr>
            <a:r>
              <a:rPr lang="en-US" sz="2400" b="1" dirty="0">
                <a:solidFill>
                  <a:schemeClr val="bg2"/>
                </a:solidFill>
              </a:rPr>
              <a:t>28.13 </a:t>
            </a:r>
            <a:r>
              <a:rPr lang="en-IN" sz="2400" dirty="0"/>
              <a:t>Explain how to measure a camshaft.</a:t>
            </a:r>
            <a:endParaRPr lang="en-US" sz="2400" dirty="0"/>
          </a:p>
        </p:txBody>
      </p:sp>
    </p:spTree>
    <p:extLst>
      <p:ext uri="{BB962C8B-B14F-4D97-AF65-F5344CB8AC3E}">
        <p14:creationId xmlns:p14="http://schemas.microsoft.com/office/powerpoint/2010/main" val="36973043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6700"/>
            <a:ext cx="8229600" cy="1896188"/>
          </a:xfrm>
        </p:spPr>
        <p:txBody>
          <a:bodyPr>
            <a:noAutofit/>
          </a:bodyPr>
          <a:lstStyle/>
          <a:p>
            <a:r>
              <a:rPr lang="en-IN" sz="3200" dirty="0"/>
              <a:t>Figure 32.17 A</a:t>
            </a:r>
            <a:endParaRPr lang="en-US" sz="3200" dirty="0"/>
          </a:p>
        </p:txBody>
      </p:sp>
      <p:pic>
        <p:nvPicPr>
          <p:cNvPr id="17410" name="Picture 2" descr="A photo shows the cylinder head from a Mercedes with bent val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2215" y="2255999"/>
            <a:ext cx="5062911" cy="4024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389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28.17 Failed Mercedes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42023" y="1007533"/>
            <a:ext cx="5019377" cy="432646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2971800" cy="3352800"/>
          </a:xfrm>
        </p:spPr>
        <p:txBody>
          <a:bodyPr/>
          <a:lstStyle/>
          <a:p>
            <a:r>
              <a:rPr lang="en-US" sz="2400" dirty="0"/>
              <a:t>Head from a Mercedes Showing Bent Valves When the Timing Chain Stretched and Skipped over the Crankshaft Sprocket</a:t>
            </a:r>
          </a:p>
        </p:txBody>
      </p:sp>
    </p:spTree>
    <p:extLst>
      <p:ext uri="{BB962C8B-B14F-4D97-AF65-F5344CB8AC3E}">
        <p14:creationId xmlns:p14="http://schemas.microsoft.com/office/powerpoint/2010/main" val="11188767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28.18 Case Study Timing Belt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990600"/>
            <a:ext cx="4484687" cy="367581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9067"/>
            <a:ext cx="3525734" cy="2308324"/>
          </a:xfrm>
        </p:spPr>
        <p:txBody>
          <a:bodyPr/>
          <a:lstStyle/>
          <a:p>
            <a:r>
              <a:rPr lang="en-US" sz="2400" dirty="0"/>
              <a:t>A timing belt was replaced which corrected the crankshaft/camshaft correlation error diagnostic trouble code</a:t>
            </a:r>
          </a:p>
        </p:txBody>
      </p:sp>
    </p:spTree>
    <p:extLst>
      <p:ext uri="{BB962C8B-B14F-4D97-AF65-F5344CB8AC3E}">
        <p14:creationId xmlns:p14="http://schemas.microsoft.com/office/powerpoint/2010/main" val="3237713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95512"/>
            <a:ext cx="8229600" cy="646331"/>
          </a:xfrm>
        </p:spPr>
        <p:txBody>
          <a:bodyPr>
            <a:spAutoFit/>
          </a:bodyPr>
          <a:lstStyle/>
          <a:p>
            <a:r>
              <a:rPr lang="en-US" dirty="0"/>
              <a:t>Question 2: ?</a:t>
            </a:r>
            <a:endParaRPr lang="en-US" sz="2800" dirty="0"/>
          </a:p>
        </p:txBody>
      </p:sp>
      <p:sp>
        <p:nvSpPr>
          <p:cNvPr id="4" name="Content Placeholder 3"/>
          <p:cNvSpPr>
            <a:spLocks noGrp="1"/>
          </p:cNvSpPr>
          <p:nvPr>
            <p:ph idx="1"/>
          </p:nvPr>
        </p:nvSpPr>
        <p:spPr>
          <a:xfrm>
            <a:off x="457200" y="1062335"/>
            <a:ext cx="8229600" cy="461665"/>
          </a:xfrm>
        </p:spPr>
        <p:txBody>
          <a:bodyPr>
            <a:spAutoFit/>
          </a:bodyPr>
          <a:lstStyle/>
          <a:p>
            <a:pPr marL="0" indent="0">
              <a:buNone/>
            </a:pPr>
            <a:r>
              <a:rPr lang="en-IN" sz="2400" dirty="0"/>
              <a:t>What is meant by an “interference” engine?</a:t>
            </a:r>
          </a:p>
        </p:txBody>
      </p:sp>
    </p:spTree>
    <p:extLst>
      <p:ext uri="{BB962C8B-B14F-4D97-AF65-F5344CB8AC3E}">
        <p14:creationId xmlns:p14="http://schemas.microsoft.com/office/powerpoint/2010/main" val="14441522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0980"/>
            <a:ext cx="8229600" cy="646331"/>
          </a:xfrm>
        </p:spPr>
        <p:txBody>
          <a:bodyPr>
            <a:spAutoFit/>
          </a:bodyPr>
          <a:lstStyle/>
          <a:p>
            <a:r>
              <a:rPr lang="en-US" dirty="0"/>
              <a:t>Answer 2</a:t>
            </a:r>
            <a:endParaRPr lang="en-US" sz="2800" dirty="0"/>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IN" sz="2400" dirty="0"/>
              <a:t>If the timing is incorrect, the valves will strike the top of the pistons.</a:t>
            </a:r>
          </a:p>
        </p:txBody>
      </p:sp>
    </p:spTree>
    <p:extLst>
      <p:ext uri="{BB962C8B-B14F-4D97-AF65-F5344CB8AC3E}">
        <p14:creationId xmlns:p14="http://schemas.microsoft.com/office/powerpoint/2010/main" val="11266709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9760"/>
            <a:ext cx="8229600" cy="646331"/>
          </a:xfrm>
        </p:spPr>
        <p:txBody>
          <a:bodyPr>
            <a:spAutoFit/>
          </a:bodyPr>
          <a:lstStyle/>
          <a:p>
            <a:r>
              <a:rPr lang="en-US" dirty="0"/>
              <a:t>Camshaft Movement</a:t>
            </a:r>
            <a:endParaRPr lang="en-US" sz="2800" dirty="0"/>
          </a:p>
        </p:txBody>
      </p:sp>
      <p:sp>
        <p:nvSpPr>
          <p:cNvPr id="4" name="Content Placeholder 3"/>
          <p:cNvSpPr>
            <a:spLocks noGrp="1"/>
          </p:cNvSpPr>
          <p:nvPr>
            <p:ph idx="1"/>
          </p:nvPr>
        </p:nvSpPr>
        <p:spPr>
          <a:xfrm>
            <a:off x="457200" y="996583"/>
            <a:ext cx="8229600" cy="4108817"/>
          </a:xfrm>
        </p:spPr>
        <p:txBody>
          <a:bodyPr>
            <a:spAutoFit/>
          </a:bodyPr>
          <a:lstStyle/>
          <a:p>
            <a:r>
              <a:rPr lang="en-IN" sz="2400" dirty="0"/>
              <a:t>Cam Chucking</a:t>
            </a:r>
          </a:p>
          <a:p>
            <a:pPr lvl="1"/>
            <a:r>
              <a:rPr lang="en-IN" sz="2400" dirty="0"/>
              <a:t>Movement of the camshaft lengthwise in the engine during operation.</a:t>
            </a:r>
          </a:p>
          <a:p>
            <a:pPr lvl="1"/>
            <a:r>
              <a:rPr lang="en-IN" sz="2400" dirty="0"/>
              <a:t>Controlled with the use of thrust plates.</a:t>
            </a:r>
          </a:p>
          <a:p>
            <a:r>
              <a:rPr lang="en-IN" sz="2400" dirty="0"/>
              <a:t>Flat Bottom Lifters</a:t>
            </a:r>
          </a:p>
          <a:p>
            <a:pPr lvl="1"/>
            <a:r>
              <a:rPr lang="en-IN" sz="2400" dirty="0"/>
              <a:t>Rotate because contact point with lobe is slightly off center</a:t>
            </a:r>
          </a:p>
          <a:p>
            <a:r>
              <a:rPr lang="en-IN" sz="2400" dirty="0"/>
              <a:t>Camshaft Lobe Lift</a:t>
            </a:r>
          </a:p>
          <a:p>
            <a:pPr lvl="1"/>
            <a:r>
              <a:rPr lang="en-IN" sz="2400" dirty="0"/>
              <a:t>Lift different for intake and exhaust valves.</a:t>
            </a:r>
          </a:p>
        </p:txBody>
      </p:sp>
    </p:spTree>
    <p:extLst>
      <p:ext uri="{BB962C8B-B14F-4D97-AF65-F5344CB8AC3E}">
        <p14:creationId xmlns:p14="http://schemas.microsoft.com/office/powerpoint/2010/main" val="41229724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28.19 Bottom Flat Lifter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37007" y="999067"/>
            <a:ext cx="4924393" cy="4106333"/>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533400" y="999067"/>
            <a:ext cx="2819400" cy="3046988"/>
          </a:xfrm>
        </p:spPr>
        <p:txBody>
          <a:bodyPr anchor="t" anchorCtr="0"/>
          <a:lstStyle/>
          <a:p>
            <a:r>
              <a:rPr lang="en-US" sz="2400" dirty="0"/>
              <a:t>The Slight Angle and the Curve on the Bottom of a Flat Bottom Lifter Cause the Lifter and the Pushrod to Rotate During Normal Operation</a:t>
            </a:r>
          </a:p>
        </p:txBody>
      </p:sp>
    </p:spTree>
    <p:extLst>
      <p:ext uri="{BB962C8B-B14F-4D97-AF65-F5344CB8AC3E}">
        <p14:creationId xmlns:p14="http://schemas.microsoft.com/office/powerpoint/2010/main" val="16347432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71" y="1456267"/>
            <a:ext cx="80898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45533"/>
            <a:ext cx="8229600" cy="1200329"/>
          </a:xfrm>
        </p:spPr>
        <p:txBody>
          <a:bodyPr anchor="t" anchorCtr="0"/>
          <a:lstStyle/>
          <a:p>
            <a:r>
              <a:rPr lang="en-US" dirty="0"/>
              <a:t>Frequently Asked Question: Why Do Flat-Bottom Lifters Rotate?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2410411"/>
            <a:ext cx="7696200" cy="3670236"/>
          </a:xfrm>
        </p:spPr>
        <p:txBody>
          <a:bodyPr anchor="t" anchorCtr="0"/>
          <a:lstStyle/>
          <a:p>
            <a:r>
              <a:rPr lang="en-US" sz="2000" b="1" dirty="0"/>
              <a:t>Why Do Flat-Bottom Lifters Rotate? </a:t>
            </a:r>
            <a:r>
              <a:rPr lang="en-US" sz="2000" dirty="0"/>
              <a:t>Valve trains that use flat-bottom lifters use a spherical (curved) lifter face that slides against the cam lobe.  This produces a surface on the lifter face that is slightly convex, by about 0.002 inch. The lifter also contacts the lobe at a point that is slightly off center. This produces a small turning force on the lifter to cause some lifter rotation for even wear. In operation, there is a wide line of contact between the lifter and the high point of the cam lobe. ● SEE FIGURE 28–19. These are the highest loads that are produced in an engine. This surface is the most critical lubrication point in an engine.</a:t>
            </a:r>
          </a:p>
          <a:p>
            <a:endParaRPr lang="en-US" sz="20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09600" y="1664547"/>
            <a:ext cx="76866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4602433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28.20 Lobe Lift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2000" y="990599"/>
            <a:ext cx="4072429" cy="484152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599"/>
            <a:ext cx="3525734" cy="1938992"/>
          </a:xfrm>
        </p:spPr>
        <p:txBody>
          <a:bodyPr/>
          <a:lstStyle/>
          <a:p>
            <a:r>
              <a:rPr lang="en-US" sz="2400" dirty="0"/>
              <a:t>The Lobe Lift is the Amount the Cam Lobe Lifts the Lifter. The Blue Circle Is Called the Base Circle</a:t>
            </a:r>
          </a:p>
        </p:txBody>
      </p:sp>
    </p:spTree>
    <p:extLst>
      <p:ext uri="{BB962C8B-B14F-4D97-AF65-F5344CB8AC3E}">
        <p14:creationId xmlns:p14="http://schemas.microsoft.com/office/powerpoint/2010/main" val="33395121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28.21 Camshaft Ramps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14800" y="999066"/>
            <a:ext cx="4494555" cy="515196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9067"/>
            <a:ext cx="3525734" cy="2677656"/>
          </a:xfrm>
        </p:spPr>
        <p:txBody>
          <a:bodyPr/>
          <a:lstStyle/>
          <a:p>
            <a:r>
              <a:rPr lang="en-US" sz="2400" dirty="0"/>
              <a:t>Ramps on the Cam Lobe Allow the Valves to be Opened and Closed Quickly, yet Under Control, to Avoid Damaging Valve Train Components</a:t>
            </a:r>
          </a:p>
        </p:txBody>
      </p:sp>
    </p:spTree>
    <p:extLst>
      <p:ext uri="{BB962C8B-B14F-4D97-AF65-F5344CB8AC3E}">
        <p14:creationId xmlns:p14="http://schemas.microsoft.com/office/powerpoint/2010/main" val="1786220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4133" y="228600"/>
            <a:ext cx="8229600" cy="553998"/>
          </a:xfrm>
        </p:spPr>
        <p:txBody>
          <a:bodyPr>
            <a:noAutofit/>
          </a:bodyPr>
          <a:lstStyle/>
          <a:p>
            <a:r>
              <a:rPr lang="en-US" dirty="0"/>
              <a:t>Camshaft</a:t>
            </a:r>
          </a:p>
        </p:txBody>
      </p:sp>
      <p:sp>
        <p:nvSpPr>
          <p:cNvPr id="4" name="Content Placeholder 3"/>
          <p:cNvSpPr>
            <a:spLocks noGrp="1"/>
          </p:cNvSpPr>
          <p:nvPr>
            <p:ph idx="1"/>
          </p:nvPr>
        </p:nvSpPr>
        <p:spPr>
          <a:xfrm>
            <a:off x="457200" y="999067"/>
            <a:ext cx="8229600" cy="4254401"/>
          </a:xfrm>
        </p:spPr>
        <p:txBody>
          <a:bodyPr anchor="ctr" anchorCtr="0">
            <a:spAutoFit/>
          </a:bodyPr>
          <a:lstStyle/>
          <a:p>
            <a:r>
              <a:rPr lang="en-IN" sz="2400" dirty="0"/>
              <a:t>Purpose and Function</a:t>
            </a:r>
          </a:p>
          <a:p>
            <a:pPr lvl="1"/>
            <a:r>
              <a:rPr lang="en-IN" sz="2400" dirty="0"/>
              <a:t>The major function of a camshaft is to open the valves.</a:t>
            </a:r>
          </a:p>
          <a:p>
            <a:r>
              <a:rPr lang="en-IN" sz="2400" dirty="0"/>
              <a:t>Operation: Camshaft is driven by</a:t>
            </a:r>
          </a:p>
          <a:p>
            <a:pPr lvl="1"/>
            <a:r>
              <a:rPr lang="en-IN" sz="2400" dirty="0"/>
              <a:t>Timing Gears</a:t>
            </a:r>
          </a:p>
          <a:p>
            <a:pPr lvl="1"/>
            <a:r>
              <a:rPr lang="en-IN" sz="2400" dirty="0"/>
              <a:t>Timing Chain</a:t>
            </a:r>
          </a:p>
          <a:p>
            <a:pPr lvl="1"/>
            <a:r>
              <a:rPr lang="en-IN" sz="2400" dirty="0"/>
              <a:t>Timing Belt</a:t>
            </a:r>
          </a:p>
          <a:p>
            <a:r>
              <a:rPr lang="en-IN" sz="2400" dirty="0"/>
              <a:t>Camshaft Location</a:t>
            </a:r>
          </a:p>
          <a:p>
            <a:pPr lvl="1"/>
            <a:r>
              <a:rPr lang="en-IN" sz="2400" dirty="0"/>
              <a:t>In Block</a:t>
            </a:r>
          </a:p>
          <a:p>
            <a:pPr lvl="1"/>
            <a:r>
              <a:rPr lang="en-IN" sz="2400" dirty="0"/>
              <a:t>In Cylinder Head</a:t>
            </a:r>
          </a:p>
        </p:txBody>
      </p:sp>
    </p:spTree>
    <p:extLst>
      <p:ext uri="{BB962C8B-B14F-4D97-AF65-F5344CB8AC3E}">
        <p14:creationId xmlns:p14="http://schemas.microsoft.com/office/powerpoint/2010/main" val="28215124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1608"/>
            <a:ext cx="8229600" cy="646331"/>
          </a:xfrm>
        </p:spPr>
        <p:txBody>
          <a:bodyPr>
            <a:spAutoFit/>
          </a:bodyPr>
          <a:lstStyle/>
          <a:p>
            <a:r>
              <a:rPr lang="en-US" dirty="0"/>
              <a:t>Rocker Arms</a:t>
            </a:r>
            <a:endParaRPr lang="en-US" sz="2800" dirty="0"/>
          </a:p>
        </p:txBody>
      </p:sp>
      <p:sp>
        <p:nvSpPr>
          <p:cNvPr id="4" name="Content Placeholder 3"/>
          <p:cNvSpPr>
            <a:spLocks noGrp="1"/>
          </p:cNvSpPr>
          <p:nvPr>
            <p:ph idx="1"/>
          </p:nvPr>
        </p:nvSpPr>
        <p:spPr>
          <a:xfrm>
            <a:off x="457200" y="1018431"/>
            <a:ext cx="8229600" cy="5001369"/>
          </a:xfrm>
        </p:spPr>
        <p:txBody>
          <a:bodyPr>
            <a:spAutoFit/>
          </a:bodyPr>
          <a:lstStyle/>
          <a:p>
            <a:r>
              <a:rPr lang="en-IN" sz="2400" dirty="0"/>
              <a:t>A rocker arm reverses the upward movement of the pushrod to produce a downward movement on the tip of the valve.</a:t>
            </a:r>
          </a:p>
          <a:p>
            <a:r>
              <a:rPr lang="en-IN" sz="2400" dirty="0"/>
              <a:t>Construction</a:t>
            </a:r>
          </a:p>
          <a:p>
            <a:pPr lvl="1"/>
            <a:r>
              <a:rPr lang="en-IN" sz="2400" dirty="0"/>
              <a:t>Cast</a:t>
            </a:r>
          </a:p>
          <a:p>
            <a:pPr lvl="1"/>
            <a:r>
              <a:rPr lang="en-IN" sz="2400" dirty="0"/>
              <a:t>Forged</a:t>
            </a:r>
          </a:p>
          <a:p>
            <a:pPr lvl="1"/>
            <a:r>
              <a:rPr lang="en-IN" sz="2400" dirty="0"/>
              <a:t>Stamped Steel</a:t>
            </a:r>
          </a:p>
          <a:p>
            <a:r>
              <a:rPr lang="en-IN" sz="2400" dirty="0"/>
              <a:t>Mounting Systems</a:t>
            </a:r>
          </a:p>
          <a:p>
            <a:pPr lvl="1"/>
            <a:r>
              <a:rPr lang="en-IN" sz="2400" dirty="0"/>
              <a:t>Shaft-Mounted</a:t>
            </a:r>
          </a:p>
          <a:p>
            <a:pPr lvl="1"/>
            <a:r>
              <a:rPr lang="en-IN" sz="2400" dirty="0"/>
              <a:t>Stud-Mounted</a:t>
            </a:r>
          </a:p>
          <a:p>
            <a:pPr lvl="1"/>
            <a:r>
              <a:rPr lang="en-IN" sz="2400" dirty="0"/>
              <a:t>Pedestal-Mounted</a:t>
            </a:r>
          </a:p>
        </p:txBody>
      </p:sp>
    </p:spTree>
    <p:extLst>
      <p:ext uri="{BB962C8B-B14F-4D97-AF65-F5344CB8AC3E}">
        <p14:creationId xmlns:p14="http://schemas.microsoft.com/office/powerpoint/2010/main" val="26092319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1925"/>
            <a:ext cx="8229600" cy="1635104"/>
          </a:xfrm>
        </p:spPr>
        <p:txBody>
          <a:bodyPr>
            <a:noAutofit/>
          </a:bodyPr>
          <a:lstStyle/>
          <a:p>
            <a:r>
              <a:rPr lang="en-IN" dirty="0"/>
              <a:t>Figure 32.21</a:t>
            </a:r>
            <a:endParaRPr lang="en-US" dirty="0"/>
          </a:p>
        </p:txBody>
      </p:sp>
      <p:pic>
        <p:nvPicPr>
          <p:cNvPr id="21506" name="Picture 2" descr="A rocker arm connects the push rod from the camshaft lobe and the valve stem. The distance between the center of push rod and the center of the rocker arm is labeled B, while the distance from the center of the rocker arm and the center of valve stem is labeled A. A is 1.5 times the length of dimension 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2847" y="1932457"/>
            <a:ext cx="4537669" cy="4315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0127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28.22 Rocker Arm Ratio</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59134" y="990600"/>
            <a:ext cx="4574974" cy="466610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3525734" cy="1938992"/>
          </a:xfrm>
        </p:spPr>
        <p:txBody>
          <a:bodyPr/>
          <a:lstStyle/>
          <a:p>
            <a:r>
              <a:rPr lang="en-US" sz="2400" dirty="0"/>
              <a:t>A 1.5:1 Ratio Rocker Arm Means that Dimension a is 1.5 Times the Length of Dimension B</a:t>
            </a:r>
          </a:p>
        </p:txBody>
      </p:sp>
    </p:spTree>
    <p:extLst>
      <p:ext uri="{BB962C8B-B14F-4D97-AF65-F5344CB8AC3E}">
        <p14:creationId xmlns:p14="http://schemas.microsoft.com/office/powerpoint/2010/main" val="17525009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Rocker Arm Ratio</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rocker_arm_ratio">
            <a:hlinkClick r:id="" action="ppaction://media"/>
            <a:extLst>
              <a:ext uri="{FF2B5EF4-FFF2-40B4-BE49-F238E27FC236}">
                <a16:creationId xmlns:a16="http://schemas.microsoft.com/office/drawing/2014/main" id="{9101A1E6-D98C-D316-2C42-56B82EEC63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008045"/>
            <a:ext cx="8833433" cy="4968806"/>
          </a:xfrm>
          <a:prstGeom prst="rect">
            <a:avLst/>
          </a:prstGeom>
        </p:spPr>
      </p:pic>
    </p:spTree>
    <p:extLst>
      <p:ext uri="{BB962C8B-B14F-4D97-AF65-F5344CB8AC3E}">
        <p14:creationId xmlns:p14="http://schemas.microsoft.com/office/powerpoint/2010/main" val="398049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28.23 High Performance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35243" y="990600"/>
            <a:ext cx="4484687" cy="341013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3525734" cy="3785652"/>
          </a:xfrm>
        </p:spPr>
        <p:txBody>
          <a:bodyPr/>
          <a:lstStyle/>
          <a:p>
            <a:r>
              <a:rPr lang="en-US" sz="2400" dirty="0"/>
              <a:t>A High-Performance Aluminium Roller Rocker Arm. Both the Pivot and the Tip that Contacts the Stem of the Valve are Equipped with Rollers to Help Reduce Friction for More Power and Better Fuel Economy</a:t>
            </a:r>
          </a:p>
        </p:txBody>
      </p:sp>
    </p:spTree>
    <p:extLst>
      <p:ext uri="{BB962C8B-B14F-4D97-AF65-F5344CB8AC3E}">
        <p14:creationId xmlns:p14="http://schemas.microsoft.com/office/powerpoint/2010/main" val="7134648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5300" y="228600"/>
            <a:ext cx="8229600" cy="646331"/>
          </a:xfrm>
        </p:spPr>
        <p:txBody>
          <a:bodyPr/>
          <a:lstStyle/>
          <a:p>
            <a:r>
              <a:rPr lang="en-US" dirty="0"/>
              <a:t>Figure 28.24 Rocker Shafts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00200" y="1001882"/>
            <a:ext cx="6019800" cy="4091582"/>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95300" y="5197224"/>
            <a:ext cx="8229600" cy="1015663"/>
          </a:xfrm>
        </p:spPr>
        <p:txBody>
          <a:bodyPr/>
          <a:lstStyle/>
          <a:p>
            <a:r>
              <a:rPr lang="en-US" sz="2000" dirty="0"/>
              <a:t>Some Engines Today Use Rocker Shafts to Support Rocker Arms, Such as the V-6 Engine with a Single Overhead Camshaft Located in the Center of the Cylinder Head</a:t>
            </a:r>
          </a:p>
        </p:txBody>
      </p:sp>
    </p:spTree>
    <p:extLst>
      <p:ext uri="{BB962C8B-B14F-4D97-AF65-F5344CB8AC3E}">
        <p14:creationId xmlns:p14="http://schemas.microsoft.com/office/powerpoint/2010/main" val="30719905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71" y="1456267"/>
            <a:ext cx="80898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45533"/>
            <a:ext cx="8229600" cy="1200329"/>
          </a:xfrm>
        </p:spPr>
        <p:txBody>
          <a:bodyPr anchor="t" anchorCtr="0"/>
          <a:lstStyle/>
          <a:p>
            <a:r>
              <a:rPr lang="en-US" dirty="0"/>
              <a:t>Frequently Asked Question: Are the Valves Adjustable?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2410411"/>
            <a:ext cx="7696200" cy="2308324"/>
          </a:xfrm>
        </p:spPr>
        <p:txBody>
          <a:bodyPr anchor="t" anchorCtr="0"/>
          <a:lstStyle/>
          <a:p>
            <a:r>
              <a:rPr lang="en-US" sz="2400" b="1" dirty="0"/>
              <a:t>Are the Valves Adjustable? </a:t>
            </a:r>
            <a:r>
              <a:rPr lang="en-US" sz="2400" dirty="0"/>
              <a:t>If the stud has the same diameter for its whole length, the rockers are adjustable and the nut is the “interference” type (lock-type nut). If the stud has a shoulder of a different diameter, the rockers are nonadjustable and the nut does not have interference threads.</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09600" y="1664547"/>
            <a:ext cx="76866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8555106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28.25 Stud-Mounted Rocker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60759" y="1023731"/>
            <a:ext cx="5526041" cy="446267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2971800" cy="1143000"/>
          </a:xfrm>
        </p:spPr>
        <p:txBody>
          <a:bodyPr/>
          <a:lstStyle/>
          <a:p>
            <a:r>
              <a:rPr lang="en-US" sz="2400" dirty="0"/>
              <a:t>Typical Stud-Mounted Rocker Arm</a:t>
            </a:r>
          </a:p>
        </p:txBody>
      </p:sp>
    </p:spTree>
    <p:extLst>
      <p:ext uri="{BB962C8B-B14F-4D97-AF65-F5344CB8AC3E}">
        <p14:creationId xmlns:p14="http://schemas.microsoft.com/office/powerpoint/2010/main" val="16497948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28.26 Pushrod Guide Plates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72609" y="1021643"/>
            <a:ext cx="4191000" cy="450166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011704"/>
            <a:ext cx="3525734" cy="1938992"/>
          </a:xfrm>
        </p:spPr>
        <p:txBody>
          <a:bodyPr/>
          <a:lstStyle/>
          <a:p>
            <a:r>
              <a:rPr lang="en-US" sz="2400" dirty="0"/>
              <a:t>Pushrod Guide Plates are Bolted to the Head and Help Stabilize the Valve Train, Especially at High Engine Speeds</a:t>
            </a:r>
          </a:p>
        </p:txBody>
      </p:sp>
    </p:spTree>
    <p:extLst>
      <p:ext uri="{BB962C8B-B14F-4D97-AF65-F5344CB8AC3E}">
        <p14:creationId xmlns:p14="http://schemas.microsoft.com/office/powerpoint/2010/main" val="35989991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28.27 Pedestal-Type Rocker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605130" y="1023730"/>
            <a:ext cx="3791761" cy="508215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023730"/>
            <a:ext cx="3525734" cy="3416320"/>
          </a:xfrm>
        </p:spPr>
        <p:txBody>
          <a:bodyPr/>
          <a:lstStyle/>
          <a:p>
            <a:r>
              <a:rPr lang="en-US" sz="2400" dirty="0"/>
              <a:t>A Pedestal-Type Rocker Arm Design that Uses One Bolt for Each Rocker Arm and is Nonadjustable. If Valve Lash Needs to be Adjusted, Different Length Pushrod(s) must be Used</a:t>
            </a:r>
          </a:p>
        </p:txBody>
      </p:sp>
    </p:spTree>
    <p:extLst>
      <p:ext uri="{BB962C8B-B14F-4D97-AF65-F5344CB8AC3E}">
        <p14:creationId xmlns:p14="http://schemas.microsoft.com/office/powerpoint/2010/main" val="1143791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28.1 Camshaft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333500" y="990600"/>
            <a:ext cx="6477000" cy="425053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51733" y="5373732"/>
            <a:ext cx="7640534" cy="707886"/>
          </a:xfrm>
        </p:spPr>
        <p:txBody>
          <a:bodyPr anchor="t" anchorCtr="0"/>
          <a:lstStyle/>
          <a:p>
            <a:r>
              <a:rPr lang="en-US" sz="2000" dirty="0"/>
              <a:t>This High-Performance Camshaft Has a Lobe that Opens the Valve Quickly and Keeps It Open for a Long Time</a:t>
            </a:r>
          </a:p>
        </p:txBody>
      </p:sp>
    </p:spTree>
    <p:extLst>
      <p:ext uri="{BB962C8B-B14F-4D97-AF65-F5344CB8AC3E}">
        <p14:creationId xmlns:p14="http://schemas.microsoft.com/office/powerpoint/2010/main" val="26377061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646331"/>
          </a:xfrm>
        </p:spPr>
        <p:txBody>
          <a:bodyPr>
            <a:spAutoFit/>
          </a:bodyPr>
          <a:lstStyle/>
          <a:p>
            <a:r>
              <a:rPr lang="en-US" dirty="0"/>
              <a:t>Push Rods</a:t>
            </a:r>
            <a:endParaRPr lang="en-US" sz="2800" dirty="0"/>
          </a:p>
        </p:txBody>
      </p:sp>
      <p:sp>
        <p:nvSpPr>
          <p:cNvPr id="4" name="Content Placeholder 3"/>
          <p:cNvSpPr>
            <a:spLocks noGrp="1"/>
          </p:cNvSpPr>
          <p:nvPr>
            <p:ph idx="1"/>
          </p:nvPr>
        </p:nvSpPr>
        <p:spPr>
          <a:xfrm>
            <a:off x="457200" y="993875"/>
            <a:ext cx="8229600" cy="3197125"/>
          </a:xfrm>
        </p:spPr>
        <p:txBody>
          <a:bodyPr>
            <a:spAutoFit/>
          </a:bodyPr>
          <a:lstStyle/>
          <a:p>
            <a:r>
              <a:rPr lang="en-IN" sz="2400" dirty="0"/>
              <a:t>Pushrods transfer the lifting motion of the valve train from the cam lobe and lifters to the rocker arms.</a:t>
            </a:r>
          </a:p>
          <a:p>
            <a:r>
              <a:rPr lang="en-IN" sz="2400" dirty="0"/>
              <a:t>Types of Pushrods</a:t>
            </a:r>
          </a:p>
          <a:p>
            <a:pPr lvl="1"/>
            <a:r>
              <a:rPr lang="en-IN" sz="2400" dirty="0"/>
              <a:t>Hollow pushrods</a:t>
            </a:r>
          </a:p>
          <a:p>
            <a:pPr lvl="1"/>
            <a:r>
              <a:rPr lang="en-IN" sz="2400" dirty="0"/>
              <a:t>Solid pushrods</a:t>
            </a:r>
          </a:p>
          <a:p>
            <a:r>
              <a:rPr lang="en-IN" sz="2400" dirty="0"/>
              <a:t>Hollow pushrods are difficult to clean. It is recommended they be replaced when servicing.</a:t>
            </a:r>
          </a:p>
        </p:txBody>
      </p:sp>
    </p:spTree>
    <p:extLst>
      <p:ext uri="{BB962C8B-B14F-4D97-AF65-F5344CB8AC3E}">
        <p14:creationId xmlns:p14="http://schemas.microsoft.com/office/powerpoint/2010/main" val="38802679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28.28 OHV Engines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181600" y="990600"/>
            <a:ext cx="3339140" cy="517028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3810000" cy="2677656"/>
          </a:xfrm>
        </p:spPr>
        <p:txBody>
          <a:bodyPr/>
          <a:lstStyle/>
          <a:p>
            <a:r>
              <a:rPr lang="en-US" sz="2400" dirty="0"/>
              <a:t>Overhead Valve Engines are also Known as Pushrod Engines Because of the Long Pushrod that Extends from the Lifter to the Rocker Arm</a:t>
            </a:r>
          </a:p>
        </p:txBody>
      </p:sp>
    </p:spTree>
    <p:extLst>
      <p:ext uri="{BB962C8B-B14F-4D97-AF65-F5344CB8AC3E}">
        <p14:creationId xmlns:p14="http://schemas.microsoft.com/office/powerpoint/2010/main" val="33837939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28.29 Bent Pushrods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723900" y="1204564"/>
            <a:ext cx="7696200" cy="2194619"/>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73765" y="3810000"/>
            <a:ext cx="8229600" cy="1200329"/>
          </a:xfrm>
        </p:spPr>
        <p:txBody>
          <a:bodyPr/>
          <a:lstStyle/>
          <a:p>
            <a:r>
              <a:rPr lang="en-US" sz="2400" dirty="0"/>
              <a:t>When the Timing Chain Broke, the Valves Stopped Moving up and Down, but the Pistons Kept Moving and Hit the Valves, Causing the Pushrods to Bend</a:t>
            </a:r>
          </a:p>
        </p:txBody>
      </p:sp>
    </p:spTree>
    <p:extLst>
      <p:ext uri="{BB962C8B-B14F-4D97-AF65-F5344CB8AC3E}">
        <p14:creationId xmlns:p14="http://schemas.microsoft.com/office/powerpoint/2010/main" val="9470214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28.30 Hardened Pushrod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95801" y="1023730"/>
            <a:ext cx="4191000" cy="402839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017104"/>
            <a:ext cx="3525734" cy="3785652"/>
          </a:xfrm>
        </p:spPr>
        <p:txBody>
          <a:bodyPr/>
          <a:lstStyle/>
          <a:p>
            <a:r>
              <a:rPr lang="en-US" sz="2400" dirty="0"/>
              <a:t>Hardened Pushrods should be Used in Any Engine that Uses Pushrod Guides (Plates). To Determine If the Pushrod is Hardened, Simply Try to Scratch the Side of the Pushrod with a Pocketknife</a:t>
            </a:r>
          </a:p>
        </p:txBody>
      </p:sp>
    </p:spTree>
    <p:extLst>
      <p:ext uri="{BB962C8B-B14F-4D97-AF65-F5344CB8AC3E}">
        <p14:creationId xmlns:p14="http://schemas.microsoft.com/office/powerpoint/2010/main" val="21042342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646331"/>
          </a:xfrm>
        </p:spPr>
        <p:txBody>
          <a:bodyPr>
            <a:spAutoFit/>
          </a:bodyPr>
          <a:lstStyle/>
          <a:p>
            <a:r>
              <a:rPr lang="en-US" dirty="0"/>
              <a:t>Lifters or Tappets</a:t>
            </a:r>
            <a:endParaRPr lang="en-US" sz="2800" dirty="0"/>
          </a:p>
        </p:txBody>
      </p:sp>
      <p:sp>
        <p:nvSpPr>
          <p:cNvPr id="4" name="Content Placeholder 3"/>
          <p:cNvSpPr>
            <a:spLocks noGrp="1"/>
          </p:cNvSpPr>
          <p:nvPr>
            <p:ph idx="1"/>
          </p:nvPr>
        </p:nvSpPr>
        <p:spPr>
          <a:xfrm>
            <a:off x="457200" y="993875"/>
            <a:ext cx="8229600" cy="4263925"/>
          </a:xfrm>
        </p:spPr>
        <p:txBody>
          <a:bodyPr>
            <a:spAutoFit/>
          </a:bodyPr>
          <a:lstStyle/>
          <a:p>
            <a:r>
              <a:rPr lang="en-IN" sz="2400" dirty="0"/>
              <a:t>Valve lifters or tappets follow the contour or shape of the camshaft lobe.</a:t>
            </a:r>
          </a:p>
          <a:p>
            <a:r>
              <a:rPr lang="en-IN" sz="2400" dirty="0"/>
              <a:t>Valve Lash</a:t>
            </a:r>
          </a:p>
          <a:p>
            <a:pPr lvl="1"/>
            <a:r>
              <a:rPr lang="en-IN" sz="2400" dirty="0"/>
              <a:t>Valve train clearance</a:t>
            </a:r>
          </a:p>
          <a:p>
            <a:pPr lvl="1"/>
            <a:r>
              <a:rPr lang="en-IN" sz="2400" dirty="0"/>
              <a:t>Mechanical or automatic hydraulic adjustment</a:t>
            </a:r>
          </a:p>
          <a:p>
            <a:r>
              <a:rPr lang="en-IN" sz="2400" dirty="0"/>
              <a:t>Solid Lifters</a:t>
            </a:r>
          </a:p>
          <a:p>
            <a:pPr lvl="1"/>
            <a:r>
              <a:rPr lang="en-IN" sz="2400" dirty="0"/>
              <a:t>Require a mechanical adjustment</a:t>
            </a:r>
          </a:p>
          <a:p>
            <a:r>
              <a:rPr lang="en-IN" sz="2400" dirty="0"/>
              <a:t>Hydraulic Lifters</a:t>
            </a:r>
          </a:p>
          <a:p>
            <a:pPr lvl="1"/>
            <a:r>
              <a:rPr lang="en-IN" sz="2400" dirty="0"/>
              <a:t>Automatically takes up the valve adjustment</a:t>
            </a:r>
          </a:p>
        </p:txBody>
      </p:sp>
    </p:spTree>
    <p:extLst>
      <p:ext uri="{BB962C8B-B14F-4D97-AF65-F5344CB8AC3E}">
        <p14:creationId xmlns:p14="http://schemas.microsoft.com/office/powerpoint/2010/main" val="29150644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28.31 Flat-Bottom Lifters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38601" y="990599"/>
            <a:ext cx="4621696" cy="4533159"/>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09600" y="990600"/>
            <a:ext cx="3584713" cy="1763018"/>
          </a:xfrm>
        </p:spPr>
        <p:txBody>
          <a:bodyPr/>
          <a:lstStyle/>
          <a:p>
            <a:r>
              <a:rPr lang="en-US" sz="2400" dirty="0"/>
              <a:t>Older Engines Used Flat-Bottom Lifters, Whereas All Engines Since the 1990s Use Roller Lifters</a:t>
            </a:r>
          </a:p>
        </p:txBody>
      </p:sp>
    </p:spTree>
    <p:extLst>
      <p:ext uri="{BB962C8B-B14F-4D97-AF65-F5344CB8AC3E}">
        <p14:creationId xmlns:p14="http://schemas.microsoft.com/office/powerpoint/2010/main" val="25630049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Camshaft and Flat Tappet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amshaft_and_flat_lifter">
            <a:hlinkClick r:id="" action="ppaction://media"/>
            <a:extLst>
              <a:ext uri="{FF2B5EF4-FFF2-40B4-BE49-F238E27FC236}">
                <a16:creationId xmlns:a16="http://schemas.microsoft.com/office/drawing/2014/main" id="{5C35DED8-4B0E-07B2-7CD9-C57F991562D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 y="1164256"/>
            <a:ext cx="8767545" cy="4931744"/>
          </a:xfrm>
          <a:prstGeom prst="rect">
            <a:avLst/>
          </a:prstGeom>
        </p:spPr>
      </p:pic>
    </p:spTree>
    <p:extLst>
      <p:ext uri="{BB962C8B-B14F-4D97-AF65-F5344CB8AC3E}">
        <p14:creationId xmlns:p14="http://schemas.microsoft.com/office/powerpoint/2010/main" val="40123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Camshaft and Roller Lifter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amshaft_and_roller_lifter">
            <a:hlinkClick r:id="" action="ppaction://media"/>
            <a:extLst>
              <a:ext uri="{FF2B5EF4-FFF2-40B4-BE49-F238E27FC236}">
                <a16:creationId xmlns:a16="http://schemas.microsoft.com/office/drawing/2014/main" id="{0C05B296-C9DE-C145-3720-CAA8AC3B09E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323752"/>
            <a:ext cx="8932450" cy="5024503"/>
          </a:xfrm>
          <a:prstGeom prst="rect">
            <a:avLst/>
          </a:prstGeom>
        </p:spPr>
      </p:pic>
    </p:spTree>
    <p:extLst>
      <p:ext uri="{BB962C8B-B14F-4D97-AF65-F5344CB8AC3E}">
        <p14:creationId xmlns:p14="http://schemas.microsoft.com/office/powerpoint/2010/main" val="104862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28.32 Roller Lifters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28617" y="1023730"/>
            <a:ext cx="4484687" cy="367974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013791"/>
            <a:ext cx="3525734" cy="1569660"/>
          </a:xfrm>
        </p:spPr>
        <p:txBody>
          <a:bodyPr/>
          <a:lstStyle/>
          <a:p>
            <a:r>
              <a:rPr lang="en-US" sz="2400" dirty="0"/>
              <a:t>All Roller Lifters Must Use Some Method to Keep the Lifter Straight and Not Rotating</a:t>
            </a:r>
          </a:p>
        </p:txBody>
      </p:sp>
    </p:spTree>
    <p:extLst>
      <p:ext uri="{BB962C8B-B14F-4D97-AF65-F5344CB8AC3E}">
        <p14:creationId xmlns:p14="http://schemas.microsoft.com/office/powerpoint/2010/main" val="7569852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28.33 Cutaway Lifter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85252" y="1006207"/>
            <a:ext cx="4003755" cy="37544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3525734" cy="3785652"/>
          </a:xfrm>
        </p:spPr>
        <p:txBody>
          <a:bodyPr/>
          <a:lstStyle/>
          <a:p>
            <a:r>
              <a:rPr lang="en-US" sz="2400" dirty="0"/>
              <a:t>Cutaway of a Flat-Bottom Solid Lifter. Because this type of Lifter Contains a Retaining Ring and Oil Holes, it is Sometimes Confused with a Hydraulic Lifter that also Contains Additional Parts</a:t>
            </a:r>
          </a:p>
        </p:txBody>
      </p:sp>
    </p:spTree>
    <p:extLst>
      <p:ext uri="{BB962C8B-B14F-4D97-AF65-F5344CB8AC3E}">
        <p14:creationId xmlns:p14="http://schemas.microsoft.com/office/powerpoint/2010/main" val="2926397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28.2 Camshaft Drive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62400" y="1024467"/>
            <a:ext cx="4636324" cy="509398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82600" y="1024467"/>
            <a:ext cx="3352800" cy="1938992"/>
          </a:xfrm>
        </p:spPr>
        <p:txBody>
          <a:bodyPr anchor="t" anchorCtr="0"/>
          <a:lstStyle/>
          <a:p>
            <a:r>
              <a:rPr lang="en-US" sz="2400" dirty="0"/>
              <a:t>The Camshaft Drives the Distributor and the Oil Pump Through a Shaft from the End of the Distributor</a:t>
            </a:r>
          </a:p>
        </p:txBody>
      </p:sp>
    </p:spTree>
    <p:extLst>
      <p:ext uri="{BB962C8B-B14F-4D97-AF65-F5344CB8AC3E}">
        <p14:creationId xmlns:p14="http://schemas.microsoft.com/office/powerpoint/2010/main" val="3540606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28.34 Roller Lifter Cutaway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791200" y="1017104"/>
            <a:ext cx="2702770" cy="522853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000539"/>
            <a:ext cx="4191000" cy="830997"/>
          </a:xfrm>
        </p:spPr>
        <p:txBody>
          <a:bodyPr/>
          <a:lstStyle/>
          <a:p>
            <a:r>
              <a:rPr lang="en-US" sz="2400" dirty="0"/>
              <a:t>Exploded View of a Hydraulic Roller Lifter</a:t>
            </a:r>
          </a:p>
        </p:txBody>
      </p:sp>
    </p:spTree>
    <p:extLst>
      <p:ext uri="{BB962C8B-B14F-4D97-AF65-F5344CB8AC3E}">
        <p14:creationId xmlns:p14="http://schemas.microsoft.com/office/powerpoint/2010/main" val="15218390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076"/>
            <a:ext cx="8229600" cy="646331"/>
          </a:xfrm>
        </p:spPr>
        <p:txBody>
          <a:bodyPr>
            <a:spAutoFit/>
          </a:bodyPr>
          <a:lstStyle/>
          <a:p>
            <a:r>
              <a:rPr lang="en-US" dirty="0"/>
              <a:t>Overhead Camshaft Valve Trains</a:t>
            </a:r>
            <a:endParaRPr lang="en-US" sz="2800" dirty="0"/>
          </a:p>
        </p:txBody>
      </p:sp>
      <p:sp>
        <p:nvSpPr>
          <p:cNvPr id="4" name="Content Placeholder 3"/>
          <p:cNvSpPr>
            <a:spLocks noGrp="1"/>
          </p:cNvSpPr>
          <p:nvPr>
            <p:ph idx="1"/>
          </p:nvPr>
        </p:nvSpPr>
        <p:spPr>
          <a:xfrm>
            <a:off x="457200" y="990601"/>
            <a:ext cx="8229600" cy="3581399"/>
          </a:xfrm>
        </p:spPr>
        <p:txBody>
          <a:bodyPr>
            <a:spAutoFit/>
          </a:bodyPr>
          <a:lstStyle/>
          <a:p>
            <a:r>
              <a:rPr lang="en-IN" sz="2400" dirty="0"/>
              <a:t>Overhead camshaft engines use several different types of valve opening designs.</a:t>
            </a:r>
          </a:p>
          <a:p>
            <a:pPr lvl="1"/>
            <a:r>
              <a:rPr lang="en-IN" sz="2400" dirty="0"/>
              <a:t>Open valves with a bucket</a:t>
            </a:r>
          </a:p>
          <a:p>
            <a:pPr lvl="1"/>
            <a:r>
              <a:rPr lang="en-IN" sz="2400" dirty="0"/>
              <a:t>Cam follower</a:t>
            </a:r>
          </a:p>
          <a:p>
            <a:pPr lvl="1"/>
            <a:r>
              <a:rPr lang="en-IN" sz="2400" dirty="0"/>
              <a:t>Rocker arm through a hydraulic lifter</a:t>
            </a:r>
          </a:p>
          <a:p>
            <a:pPr lvl="1"/>
            <a:r>
              <a:rPr lang="en-IN" sz="2400" dirty="0"/>
              <a:t>Hydraulic lash adjuster</a:t>
            </a:r>
          </a:p>
          <a:p>
            <a:r>
              <a:rPr lang="en-IN" sz="2400" dirty="0"/>
              <a:t>The lifters in an </a:t>
            </a:r>
            <a:r>
              <a:rPr lang="en-IN" sz="2400" spc="-300" dirty="0"/>
              <a:t>O H </a:t>
            </a:r>
            <a:r>
              <a:rPr lang="en-IN" sz="2400" dirty="0"/>
              <a:t>V engine are lubricated through oil passages drilled through the block.</a:t>
            </a:r>
          </a:p>
        </p:txBody>
      </p:sp>
    </p:spTree>
    <p:extLst>
      <p:ext uri="{BB962C8B-B14F-4D97-AF65-F5344CB8AC3E}">
        <p14:creationId xmlns:p14="http://schemas.microsoft.com/office/powerpoint/2010/main" val="1952012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28.35 Worn Cam Lobe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714500" y="1047974"/>
            <a:ext cx="5715000" cy="405742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11515" y="5271817"/>
            <a:ext cx="7920969" cy="830997"/>
          </a:xfrm>
        </p:spPr>
        <p:txBody>
          <a:bodyPr/>
          <a:lstStyle/>
          <a:p>
            <a:r>
              <a:rPr lang="en-US" sz="2400" dirty="0"/>
              <a:t>The extremely worn cam lobe caused by the valve lifter rotating sideways</a:t>
            </a:r>
          </a:p>
        </p:txBody>
      </p:sp>
    </p:spTree>
    <p:extLst>
      <p:ext uri="{BB962C8B-B14F-4D97-AF65-F5344CB8AC3E}">
        <p14:creationId xmlns:p14="http://schemas.microsoft.com/office/powerpoint/2010/main" val="39694172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28.36 Bucket Type Lifters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21895" y="1052373"/>
            <a:ext cx="4428253" cy="443402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124200" cy="1938992"/>
          </a:xfrm>
        </p:spPr>
        <p:txBody>
          <a:bodyPr/>
          <a:lstStyle/>
          <a:p>
            <a:r>
              <a:rPr lang="en-US" sz="2400" dirty="0"/>
              <a:t>Hydraulic lifters may be built into bucket type lifters on some overhead camshaft engines</a:t>
            </a:r>
          </a:p>
        </p:txBody>
      </p:sp>
    </p:spTree>
    <p:extLst>
      <p:ext uri="{BB962C8B-B14F-4D97-AF65-F5344CB8AC3E}">
        <p14:creationId xmlns:p14="http://schemas.microsoft.com/office/powerpoint/2010/main" val="36025340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28.37 Hydraulic Lifters OHC</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54542" y="1009939"/>
            <a:ext cx="4528946" cy="493366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009939"/>
            <a:ext cx="2935184" cy="2308324"/>
          </a:xfrm>
        </p:spPr>
        <p:txBody>
          <a:bodyPr/>
          <a:lstStyle/>
          <a:p>
            <a:r>
              <a:rPr lang="en-US" sz="2400" dirty="0"/>
              <a:t>The Use of Cam Followers Allows the Use of Hydraulic Lifters with an Overhead Camshaft Design</a:t>
            </a:r>
          </a:p>
        </p:txBody>
      </p:sp>
    </p:spTree>
    <p:extLst>
      <p:ext uri="{BB962C8B-B14F-4D97-AF65-F5344CB8AC3E}">
        <p14:creationId xmlns:p14="http://schemas.microsoft.com/office/powerpoint/2010/main" val="30264634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7078" y="228600"/>
            <a:ext cx="8229600" cy="646331"/>
          </a:xfrm>
        </p:spPr>
        <p:txBody>
          <a:bodyPr/>
          <a:lstStyle/>
          <a:p>
            <a:r>
              <a:rPr lang="en-US" dirty="0"/>
              <a:t>Figure 28.38 HLA</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019800" y="990600"/>
            <a:ext cx="2280644" cy="512406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6895" y="990600"/>
            <a:ext cx="5065643" cy="2308324"/>
          </a:xfrm>
        </p:spPr>
        <p:txBody>
          <a:bodyPr anchor="t" anchorCtr="0"/>
          <a:lstStyle/>
          <a:p>
            <a:r>
              <a:rPr lang="en-US" sz="2400" dirty="0"/>
              <a:t>Hydraulic Lash Adjusters (HLA) Are Built into the Rocker Arm on Some OHC Engines. Sometimes HLAS May Not Bleed down Properly If the Wrong Viscosity (SAE Rating) Oil Is Used</a:t>
            </a:r>
          </a:p>
        </p:txBody>
      </p:sp>
    </p:spTree>
    <p:extLst>
      <p:ext uri="{BB962C8B-B14F-4D97-AF65-F5344CB8AC3E}">
        <p14:creationId xmlns:p14="http://schemas.microsoft.com/office/powerpoint/2010/main" val="30313197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9037"/>
            <a:ext cx="8229600" cy="646331"/>
          </a:xfrm>
        </p:spPr>
        <p:txBody>
          <a:bodyPr>
            <a:spAutoFit/>
          </a:bodyPr>
          <a:lstStyle/>
          <a:p>
            <a:r>
              <a:rPr lang="en-US" dirty="0"/>
              <a:t>Valve Train Problem Diagnosis</a:t>
            </a:r>
          </a:p>
        </p:txBody>
      </p:sp>
      <p:sp>
        <p:nvSpPr>
          <p:cNvPr id="4" name="Content Placeholder 3"/>
          <p:cNvSpPr>
            <a:spLocks noGrp="1"/>
          </p:cNvSpPr>
          <p:nvPr>
            <p:ph idx="1"/>
          </p:nvPr>
        </p:nvSpPr>
        <p:spPr>
          <a:xfrm>
            <a:off x="457200" y="1012463"/>
            <a:ext cx="8229600" cy="3254737"/>
          </a:xfrm>
        </p:spPr>
        <p:txBody>
          <a:bodyPr>
            <a:spAutoFit/>
          </a:bodyPr>
          <a:lstStyle/>
          <a:p>
            <a:r>
              <a:rPr lang="en-IN" sz="2400" dirty="0"/>
              <a:t>Noise heard due to component wear.</a:t>
            </a:r>
          </a:p>
          <a:p>
            <a:r>
              <a:rPr lang="en-IN" sz="2400" dirty="0"/>
              <a:t>Wear may be a result of </a:t>
            </a:r>
          </a:p>
          <a:p>
            <a:pPr lvl="1"/>
            <a:r>
              <a:rPr lang="en-IN" sz="2400" dirty="0"/>
              <a:t>Oil level</a:t>
            </a:r>
          </a:p>
          <a:p>
            <a:pPr lvl="1"/>
            <a:r>
              <a:rPr lang="en-IN" sz="2400" dirty="0"/>
              <a:t>Oil condition</a:t>
            </a:r>
          </a:p>
          <a:p>
            <a:pPr lvl="1"/>
            <a:r>
              <a:rPr lang="en-IN" sz="2400" dirty="0"/>
              <a:t>Oil pressure</a:t>
            </a:r>
          </a:p>
          <a:p>
            <a:pPr lvl="1"/>
            <a:r>
              <a:rPr lang="en-IN" sz="2400" dirty="0"/>
              <a:t>Incorrect oil filter </a:t>
            </a:r>
          </a:p>
          <a:p>
            <a:pPr lvl="1"/>
            <a:r>
              <a:rPr lang="en-IN" sz="2400" dirty="0"/>
              <a:t>Incorrect oil</a:t>
            </a:r>
          </a:p>
        </p:txBody>
      </p:sp>
    </p:spTree>
    <p:extLst>
      <p:ext uri="{BB962C8B-B14F-4D97-AF65-F5344CB8AC3E}">
        <p14:creationId xmlns:p14="http://schemas.microsoft.com/office/powerpoint/2010/main" val="23913133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28.39 Misfire Cause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990600"/>
            <a:ext cx="4484687" cy="367974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93643" y="990600"/>
            <a:ext cx="3525734" cy="3046988"/>
          </a:xfrm>
        </p:spPr>
        <p:txBody>
          <a:bodyPr/>
          <a:lstStyle/>
          <a:p>
            <a:r>
              <a:rPr lang="en-US" sz="2400" dirty="0"/>
              <a:t>The Cause of a Misfire Diagnostic Trouble Code was Discovered to be a Pushrod That Had Worn through the Rocker Arm on a General Motors 3.1 Liter V-6 Engine</a:t>
            </a:r>
          </a:p>
        </p:txBody>
      </p:sp>
    </p:spTree>
    <p:extLst>
      <p:ext uri="{BB962C8B-B14F-4D97-AF65-F5344CB8AC3E}">
        <p14:creationId xmlns:p14="http://schemas.microsoft.com/office/powerpoint/2010/main" val="26813223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3901"/>
            <a:ext cx="8229600" cy="646331"/>
          </a:xfrm>
        </p:spPr>
        <p:txBody>
          <a:bodyPr>
            <a:spAutoFit/>
          </a:bodyPr>
          <a:lstStyle/>
          <a:p>
            <a:r>
              <a:rPr lang="en-US" dirty="0"/>
              <a:t>Camshaft Specifications </a:t>
            </a:r>
          </a:p>
        </p:txBody>
      </p:sp>
      <p:sp>
        <p:nvSpPr>
          <p:cNvPr id="4" name="Content Placeholder 3"/>
          <p:cNvSpPr>
            <a:spLocks noGrp="1"/>
          </p:cNvSpPr>
          <p:nvPr>
            <p:ph idx="1"/>
          </p:nvPr>
        </p:nvSpPr>
        <p:spPr>
          <a:xfrm>
            <a:off x="457200" y="997327"/>
            <a:ext cx="8229600" cy="4031873"/>
          </a:xfrm>
        </p:spPr>
        <p:txBody>
          <a:bodyPr>
            <a:spAutoFit/>
          </a:bodyPr>
          <a:lstStyle/>
          <a:p>
            <a:r>
              <a:rPr lang="en-IN" sz="2400" dirty="0"/>
              <a:t>Duration</a:t>
            </a:r>
          </a:p>
          <a:p>
            <a:pPr lvl="1"/>
            <a:r>
              <a:rPr lang="en-IN" sz="2400" dirty="0"/>
              <a:t> The number of degrees of crankshaft (not camshaft) rotation for which a valve is lifted off the seat.</a:t>
            </a:r>
          </a:p>
          <a:p>
            <a:r>
              <a:rPr lang="en-IN" sz="2400" dirty="0"/>
              <a:t>Valve Overlap</a:t>
            </a:r>
          </a:p>
          <a:p>
            <a:pPr lvl="1"/>
            <a:r>
              <a:rPr lang="en-IN" sz="2400" dirty="0"/>
              <a:t>The number of degrees of crankshaft rotation during which both intake and exhaust valves are open.</a:t>
            </a:r>
          </a:p>
          <a:p>
            <a:r>
              <a:rPr lang="en-IN" sz="2400" dirty="0"/>
              <a:t>Lobe Centers</a:t>
            </a:r>
          </a:p>
          <a:p>
            <a:pPr lvl="1"/>
            <a:r>
              <a:rPr lang="en-IN" sz="2400" dirty="0"/>
              <a:t>The separation between the centerlines of the intake and exhaust lobes</a:t>
            </a:r>
          </a:p>
        </p:txBody>
      </p:sp>
    </p:spTree>
    <p:extLst>
      <p:ext uri="{BB962C8B-B14F-4D97-AF65-F5344CB8AC3E}">
        <p14:creationId xmlns:p14="http://schemas.microsoft.com/office/powerpoint/2010/main" val="20402461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28.40 Shaft-Mounted Rockers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61222" y="990600"/>
            <a:ext cx="4625578" cy="4572000"/>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63826" y="990600"/>
            <a:ext cx="3505200" cy="3416320"/>
          </a:xfrm>
        </p:spPr>
        <p:txBody>
          <a:bodyPr/>
          <a:lstStyle/>
          <a:p>
            <a:r>
              <a:rPr lang="en-US" sz="2400" dirty="0"/>
              <a:t>Shaft-Mounted Rocker Arms are Held in Position by an Assortment of Springs, Spacers, and Washers, Which Should Be Removed so that the Entire Shaft can be Inspected for Wear</a:t>
            </a:r>
          </a:p>
        </p:txBody>
      </p:sp>
    </p:spTree>
    <p:extLst>
      <p:ext uri="{BB962C8B-B14F-4D97-AF65-F5344CB8AC3E}">
        <p14:creationId xmlns:p14="http://schemas.microsoft.com/office/powerpoint/2010/main" val="991743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28.3 Camshaft Bearings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990600"/>
            <a:ext cx="4484687" cy="367974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016000"/>
            <a:ext cx="3525734" cy="1938992"/>
          </a:xfrm>
        </p:spPr>
        <p:txBody>
          <a:bodyPr/>
          <a:lstStyle/>
          <a:p>
            <a:r>
              <a:rPr lang="en-US" sz="2400" dirty="0"/>
              <a:t>The Camshaft Rides on Bearings Inside the Engine Block Above the Crankshaft on a Typical Cam-in-Block Engine</a:t>
            </a:r>
          </a:p>
        </p:txBody>
      </p:sp>
    </p:spTree>
    <p:extLst>
      <p:ext uri="{BB962C8B-B14F-4D97-AF65-F5344CB8AC3E}">
        <p14:creationId xmlns:p14="http://schemas.microsoft.com/office/powerpoint/2010/main" val="34734637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28.41 Valve Timing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721651" y="990600"/>
            <a:ext cx="7700697" cy="3120887"/>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199" y="4343400"/>
            <a:ext cx="8229600" cy="1569660"/>
          </a:xfrm>
        </p:spPr>
        <p:txBody>
          <a:bodyPr/>
          <a:lstStyle/>
          <a:p>
            <a:r>
              <a:rPr lang="en-US" sz="2400" dirty="0"/>
              <a:t>Graphic Representation of a Typical Camshaft Showing the Relationship Between the Intake and Exhaust Valves. The Shaded Area Represents the Overlap Period of 100 Degrees</a:t>
            </a:r>
          </a:p>
        </p:txBody>
      </p:sp>
    </p:spTree>
    <p:extLst>
      <p:ext uri="{BB962C8B-B14F-4D97-AF65-F5344CB8AC3E}">
        <p14:creationId xmlns:p14="http://schemas.microsoft.com/office/powerpoint/2010/main" val="13895249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28.42 Lobe Separation Angle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1023730"/>
            <a:ext cx="4484687" cy="344079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023730"/>
            <a:ext cx="3124200" cy="2786270"/>
          </a:xfrm>
        </p:spPr>
        <p:txBody>
          <a:bodyPr/>
          <a:lstStyle/>
          <a:p>
            <a:r>
              <a:rPr lang="en-US" sz="2400" dirty="0"/>
              <a:t>As the Lobe Center Angle Decreases, the Overlap Increases, with No Other Changes in the Lobe Profile Lift and Duration</a:t>
            </a:r>
          </a:p>
        </p:txBody>
      </p:sp>
    </p:spTree>
    <p:extLst>
      <p:ext uri="{BB962C8B-B14F-4D97-AF65-F5344CB8AC3E}">
        <p14:creationId xmlns:p14="http://schemas.microsoft.com/office/powerpoint/2010/main" val="23329346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28.43 Camshaft Timing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63365" y="1032301"/>
            <a:ext cx="4760353" cy="453029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032301"/>
            <a:ext cx="3011384" cy="830997"/>
          </a:xfrm>
        </p:spPr>
        <p:txBody>
          <a:bodyPr/>
          <a:lstStyle/>
          <a:p>
            <a:r>
              <a:rPr lang="en-US" sz="2400" dirty="0"/>
              <a:t>Typical Cam Timing Diagram</a:t>
            </a:r>
          </a:p>
        </p:txBody>
      </p:sp>
    </p:spTree>
    <p:extLst>
      <p:ext uri="{BB962C8B-B14F-4D97-AF65-F5344CB8AC3E}">
        <p14:creationId xmlns:p14="http://schemas.microsoft.com/office/powerpoint/2010/main" val="22380708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28.44 Cam Lobe Height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648200" y="997226"/>
            <a:ext cx="3679324" cy="5137675"/>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533400" y="990600"/>
            <a:ext cx="3581400" cy="1200329"/>
          </a:xfrm>
        </p:spPr>
        <p:txBody>
          <a:bodyPr/>
          <a:lstStyle/>
          <a:p>
            <a:r>
              <a:rPr lang="en-US" sz="2400" dirty="0"/>
              <a:t>Dial indicator being used to measure cam lobe height.</a:t>
            </a:r>
          </a:p>
        </p:txBody>
      </p:sp>
    </p:spTree>
    <p:extLst>
      <p:ext uri="{BB962C8B-B14F-4D97-AF65-F5344CB8AC3E}">
        <p14:creationId xmlns:p14="http://schemas.microsoft.com/office/powerpoint/2010/main" val="13055234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Engine Repair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61665"/>
          </a:xfrm>
          <a:prstGeom prst="rect">
            <a:avLst/>
          </a:prstGeom>
          <a:noFill/>
        </p:spPr>
        <p:txBody>
          <a:bodyPr wrap="square" rtlCol="0">
            <a:spAutoFit/>
          </a:bodyPr>
          <a:lstStyle/>
          <a:p>
            <a:r>
              <a:rPr lang="en-US" sz="2400" dirty="0"/>
              <a:t>Videos Link: </a:t>
            </a:r>
            <a:r>
              <a:rPr lang="en-US" sz="2400" dirty="0">
                <a:hlinkClick r:id="rId3"/>
              </a:rPr>
              <a:t>(A1) Engine Repair Videos</a:t>
            </a:r>
            <a:endParaRPr lang="en-US" sz="24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33353"/>
            <a:ext cx="8305800" cy="461665"/>
          </a:xfrm>
          <a:prstGeom prst="rect">
            <a:avLst/>
          </a:prstGeom>
          <a:noFill/>
        </p:spPr>
        <p:txBody>
          <a:bodyPr wrap="square" rtlCol="0">
            <a:spAutoFit/>
          </a:bodyPr>
          <a:lstStyle/>
          <a:p>
            <a:r>
              <a:rPr lang="en-US" sz="2400" dirty="0"/>
              <a:t>Animations Link: </a:t>
            </a:r>
            <a:r>
              <a:rPr lang="en-US" sz="2400" dirty="0">
                <a:hlinkClick r:id="rId4"/>
              </a:rPr>
              <a:t>(A1) Engine Repair Animations</a:t>
            </a:r>
            <a:endParaRPr lang="en-US" sz="2400" dirty="0"/>
          </a:p>
        </p:txBody>
      </p:sp>
    </p:spTree>
    <p:extLst>
      <p:ext uri="{BB962C8B-B14F-4D97-AF65-F5344CB8AC3E}">
        <p14:creationId xmlns:p14="http://schemas.microsoft.com/office/powerpoint/2010/main" val="38416426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646331"/>
          </a:xfrm>
        </p:spPr>
        <p:txBody>
          <a:bodyPr>
            <a:spAutoFit/>
          </a:bodyPr>
          <a:lstStyle/>
          <a:p>
            <a:r>
              <a:rPr lang="en-IN" dirty="0"/>
              <a:t>Camshaft Design </a:t>
            </a:r>
            <a:r>
              <a:rPr lang="en-IN" sz="2800" dirty="0"/>
              <a:t>(1 of 2)</a:t>
            </a:r>
            <a:endParaRPr lang="en-US" dirty="0"/>
          </a:p>
        </p:txBody>
      </p:sp>
      <p:sp>
        <p:nvSpPr>
          <p:cNvPr id="4" name="Content Placeholder 3"/>
          <p:cNvSpPr>
            <a:spLocks noGrp="1"/>
          </p:cNvSpPr>
          <p:nvPr>
            <p:ph idx="1"/>
          </p:nvPr>
        </p:nvSpPr>
        <p:spPr>
          <a:xfrm>
            <a:off x="457200" y="993874"/>
            <a:ext cx="8229600" cy="3273326"/>
          </a:xfrm>
        </p:spPr>
        <p:txBody>
          <a:bodyPr>
            <a:spAutoFit/>
          </a:bodyPr>
          <a:lstStyle/>
          <a:p>
            <a:r>
              <a:rPr lang="en-US" sz="2400" dirty="0"/>
              <a:t>Construction</a:t>
            </a:r>
          </a:p>
          <a:p>
            <a:pPr lvl="1"/>
            <a:r>
              <a:rPr lang="en-US" sz="2400" dirty="0"/>
              <a:t>Cast Iron</a:t>
            </a:r>
          </a:p>
          <a:p>
            <a:pPr lvl="1"/>
            <a:r>
              <a:rPr lang="en-US" sz="2400" dirty="0"/>
              <a:t>Composite Steel</a:t>
            </a:r>
          </a:p>
          <a:p>
            <a:r>
              <a:rPr lang="en-US" sz="2400" dirty="0"/>
              <a:t>Components</a:t>
            </a:r>
          </a:p>
          <a:p>
            <a:pPr lvl="1"/>
            <a:r>
              <a:rPr lang="en-US" sz="2400" dirty="0"/>
              <a:t>Lobes</a:t>
            </a:r>
          </a:p>
          <a:p>
            <a:pPr lvl="1"/>
            <a:r>
              <a:rPr lang="en-US" sz="2400" dirty="0"/>
              <a:t>Bearing Journals</a:t>
            </a:r>
          </a:p>
          <a:p>
            <a:pPr lvl="1"/>
            <a:r>
              <a:rPr lang="en-US" sz="2400" dirty="0"/>
              <a:t>Accessory Drive Gears</a:t>
            </a:r>
          </a:p>
        </p:txBody>
      </p:sp>
    </p:spTree>
    <p:extLst>
      <p:ext uri="{BB962C8B-B14F-4D97-AF65-F5344CB8AC3E}">
        <p14:creationId xmlns:p14="http://schemas.microsoft.com/office/powerpoint/2010/main" val="1166609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IN" dirty="0"/>
              <a:t>Camshaft Design </a:t>
            </a:r>
            <a:r>
              <a:rPr lang="en-IN" sz="2800" dirty="0"/>
              <a:t>(2 of 2)</a:t>
            </a:r>
            <a:endParaRPr lang="en-US" dirty="0"/>
          </a:p>
        </p:txBody>
      </p:sp>
      <p:sp>
        <p:nvSpPr>
          <p:cNvPr id="4" name="Content Placeholder 3"/>
          <p:cNvSpPr>
            <a:spLocks noGrp="1"/>
          </p:cNvSpPr>
          <p:nvPr>
            <p:ph idx="1"/>
          </p:nvPr>
        </p:nvSpPr>
        <p:spPr>
          <a:xfrm>
            <a:off x="457200" y="1007533"/>
            <a:ext cx="8229600" cy="4224233"/>
          </a:xfrm>
        </p:spPr>
        <p:txBody>
          <a:bodyPr>
            <a:spAutoFit/>
          </a:bodyPr>
          <a:lstStyle/>
          <a:p>
            <a:r>
              <a:rPr lang="en-US" sz="2400" dirty="0"/>
              <a:t>Camshaft Bearing Journals</a:t>
            </a:r>
          </a:p>
          <a:p>
            <a:pPr lvl="1"/>
            <a:r>
              <a:rPr lang="en-US" sz="2400" dirty="0"/>
              <a:t>Design depends on camshaft location</a:t>
            </a:r>
          </a:p>
          <a:p>
            <a:r>
              <a:rPr lang="en-US" sz="2400" dirty="0"/>
              <a:t>Hardness</a:t>
            </a:r>
          </a:p>
          <a:p>
            <a:pPr lvl="1"/>
            <a:r>
              <a:rPr lang="en-US" sz="2400" dirty="0"/>
              <a:t>Camshafts are hardened through liquid Nitriding and gas nitriding.</a:t>
            </a:r>
          </a:p>
          <a:p>
            <a:r>
              <a:rPr lang="en-US" sz="2400" dirty="0"/>
              <a:t>Camshaft Lubrication</a:t>
            </a:r>
          </a:p>
          <a:p>
            <a:pPr lvl="1"/>
            <a:r>
              <a:rPr lang="en-US" sz="2400" dirty="0"/>
              <a:t>Main galley transferring lubricant to the camshaft journal.</a:t>
            </a:r>
          </a:p>
          <a:p>
            <a:r>
              <a:rPr lang="en-US" sz="2400" dirty="0"/>
              <a:t>Eccentric lobe for high-pressure fuel pump on GDI engines</a:t>
            </a:r>
          </a:p>
        </p:txBody>
      </p:sp>
    </p:spTree>
    <p:extLst>
      <p:ext uri="{BB962C8B-B14F-4D97-AF65-F5344CB8AC3E}">
        <p14:creationId xmlns:p14="http://schemas.microsoft.com/office/powerpoint/2010/main" val="4101662378"/>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25755</TotalTime>
  <Words>3415</Words>
  <Application>Microsoft Office PowerPoint</Application>
  <PresentationFormat>On-screen Show (4:3)</PresentationFormat>
  <Paragraphs>359</Paragraphs>
  <Slides>75</Slides>
  <Notes>75</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75</vt:i4>
      </vt:variant>
    </vt:vector>
  </HeadingPairs>
  <TitlesOfParts>
    <vt:vector size="80" baseType="lpstr">
      <vt:lpstr>Arial</vt:lpstr>
      <vt:lpstr>Times New Roman</vt:lpstr>
      <vt:lpstr>Verdana</vt:lpstr>
      <vt:lpstr>Wingdings</vt:lpstr>
      <vt:lpstr>508 Lecture</vt:lpstr>
      <vt:lpstr>Automotive Technology: Principles, Diagnosis, and Service</vt:lpstr>
      <vt:lpstr>Learning Objectives (1 of 2)</vt:lpstr>
      <vt:lpstr>Learning Objectives (2 of 2)</vt:lpstr>
      <vt:lpstr>Camshaft</vt:lpstr>
      <vt:lpstr>Figure 28.1 Camshaft</vt:lpstr>
      <vt:lpstr>Figure 28.2 Camshaft Drive</vt:lpstr>
      <vt:lpstr>Figure 28.3 Camshaft Bearings</vt:lpstr>
      <vt:lpstr>Camshaft Design (1 of 2)</vt:lpstr>
      <vt:lpstr>Camshaft Design (2 of 2)</vt:lpstr>
      <vt:lpstr>Figure 28.4 Camshaft Parts</vt:lpstr>
      <vt:lpstr>Figure 28.5 Composite Camshaft</vt:lpstr>
      <vt:lpstr>Figure 28.6 Worn Camshaft</vt:lpstr>
      <vt:lpstr>Figure 28.7 GDI</vt:lpstr>
      <vt:lpstr>Question 1: ?</vt:lpstr>
      <vt:lpstr>Answer 1</vt:lpstr>
      <vt:lpstr>Camshaft Drives (1 of 2)</vt:lpstr>
      <vt:lpstr>Camshaft Drives (2 of 2)</vt:lpstr>
      <vt:lpstr>Figure 28.8 Chain Tensioner</vt:lpstr>
      <vt:lpstr>Figure 28.9 Silent Chain</vt:lpstr>
      <vt:lpstr>Figure 28.10 Chain Replacement</vt:lpstr>
      <vt:lpstr>Animation: Replace Timing Chain (Animation will automatically start)</vt:lpstr>
      <vt:lpstr>Figure 28.11 SOHC</vt:lpstr>
      <vt:lpstr>Figure 28.12 DOHC </vt:lpstr>
      <vt:lpstr>Figure 28.13 DOHC One Chain </vt:lpstr>
      <vt:lpstr>Figure 28.14 Timing Belt Failure</vt:lpstr>
      <vt:lpstr>Figure 28.15 Timing Belt Broke</vt:lpstr>
      <vt:lpstr>Animation: Timing and Balance Shaft Belts (Animation will automatically start)</vt:lpstr>
      <vt:lpstr>Animation: Timing Belt, Remove &amp; Replace (Animation will automatically start)</vt:lpstr>
      <vt:lpstr>Figure 28.16 Interference Fit</vt:lpstr>
      <vt:lpstr>Figure 32.17 A</vt:lpstr>
      <vt:lpstr>Figure 28.17 Failed Mercedes</vt:lpstr>
      <vt:lpstr>Figure 28.18 Case Study Timing Belt</vt:lpstr>
      <vt:lpstr>Question 2: ?</vt:lpstr>
      <vt:lpstr>Answer 2</vt:lpstr>
      <vt:lpstr>Camshaft Movement</vt:lpstr>
      <vt:lpstr>Figure 28.19 Bottom Flat Lifter</vt:lpstr>
      <vt:lpstr>Frequently Asked Question: Why Do Flat-Bottom Lifters Rotate?   </vt:lpstr>
      <vt:lpstr>Figure 28.20 Lobe Lift</vt:lpstr>
      <vt:lpstr>Figure 28.21 Camshaft Ramps</vt:lpstr>
      <vt:lpstr>Rocker Arms</vt:lpstr>
      <vt:lpstr>Figure 32.21</vt:lpstr>
      <vt:lpstr>Figure 28.22 Rocker Arm Ratio</vt:lpstr>
      <vt:lpstr>Animation: Rocker Arm Ratio (Animation will automatically start)</vt:lpstr>
      <vt:lpstr>Figure 28.23 High Performance</vt:lpstr>
      <vt:lpstr>Figure 28.24 Rocker Shafts</vt:lpstr>
      <vt:lpstr>Frequently Asked Question: Are the Valves Adjustable?    </vt:lpstr>
      <vt:lpstr>Figure 28.25 Stud-Mounted Rocker</vt:lpstr>
      <vt:lpstr>Figure 28.26 Pushrod Guide Plates   </vt:lpstr>
      <vt:lpstr>Figure 28.27 Pedestal-Type Rocker </vt:lpstr>
      <vt:lpstr>Push Rods</vt:lpstr>
      <vt:lpstr>Figure 28.28 OHV Engines</vt:lpstr>
      <vt:lpstr>Figure 28.29 Bent Pushrods</vt:lpstr>
      <vt:lpstr>Figure 28.30 Hardened Pushrod</vt:lpstr>
      <vt:lpstr>Lifters or Tappets</vt:lpstr>
      <vt:lpstr>Figure 28.31 Flat-Bottom Lifters</vt:lpstr>
      <vt:lpstr>Animation: Camshaft and Flat Tappet (Animation will automatically start)</vt:lpstr>
      <vt:lpstr>Animation: Camshaft and Roller Lifter (Animation will automatically start)</vt:lpstr>
      <vt:lpstr>Figure 28.32 Roller Lifters</vt:lpstr>
      <vt:lpstr>Figure 28.33 Cutaway Lifter</vt:lpstr>
      <vt:lpstr>Figure 28.34 Roller Lifter Cutaway</vt:lpstr>
      <vt:lpstr>Overhead Camshaft Valve Trains</vt:lpstr>
      <vt:lpstr>Figure 28.35 Worn Cam Lobe</vt:lpstr>
      <vt:lpstr>Figure 28.36 Bucket Type Lifters</vt:lpstr>
      <vt:lpstr>Figure 28.37 Hydraulic Lifters OHC</vt:lpstr>
      <vt:lpstr>Figure 28.38 HLA</vt:lpstr>
      <vt:lpstr>Valve Train Problem Diagnosis</vt:lpstr>
      <vt:lpstr>Figure 28.39 Misfire Cause</vt:lpstr>
      <vt:lpstr>Camshaft Specifications </vt:lpstr>
      <vt:lpstr>Figure 28.40 Shaft-Mounted Rockers</vt:lpstr>
      <vt:lpstr>Figure 28.41 Valve Timing</vt:lpstr>
      <vt:lpstr>Figure 28.42 Lobe Separation Angle </vt:lpstr>
      <vt:lpstr>Figure 28.43 Camshaft Timing</vt:lpstr>
      <vt:lpstr>Figure 28.44 Cam Lobe Height</vt:lpstr>
      <vt:lpstr>Engine Repair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31, Valve and Seat Service</dc:title>
  <dc:subject>2612-Automotive - Core</dc:subject>
  <dc:creator>James D. Halderman</dc:creator>
  <cp:keywords>CONTAINS NOTES</cp:keywords>
  <cp:lastModifiedBy>Glen Plants</cp:lastModifiedBy>
  <cp:revision>4721</cp:revision>
  <dcterms:created xsi:type="dcterms:W3CDTF">2014-07-14T20:04:21Z</dcterms:created>
  <dcterms:modified xsi:type="dcterms:W3CDTF">2023-06-16T11:50:40Z</dcterms:modified>
</cp:coreProperties>
</file>