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1189" r:id="rId2"/>
    <p:sldId id="1110" r:id="rId3"/>
    <p:sldId id="1149" r:id="rId4"/>
    <p:sldId id="1112" r:id="rId5"/>
    <p:sldId id="1150" r:id="rId6"/>
    <p:sldId id="1151" r:id="rId7"/>
    <p:sldId id="1152" r:id="rId8"/>
    <p:sldId id="1226" r:id="rId9"/>
    <p:sldId id="1227" r:id="rId10"/>
    <p:sldId id="1228" r:id="rId11"/>
    <p:sldId id="1225" r:id="rId12"/>
    <p:sldId id="1224" r:id="rId13"/>
    <p:sldId id="1223" r:id="rId14"/>
    <p:sldId id="1222" r:id="rId15"/>
    <p:sldId id="1231" r:id="rId16"/>
    <p:sldId id="1114" r:id="rId17"/>
    <p:sldId id="1162" r:id="rId18"/>
    <p:sldId id="1163" r:id="rId19"/>
    <p:sldId id="1116" r:id="rId20"/>
    <p:sldId id="1232" r:id="rId21"/>
    <p:sldId id="1229" r:id="rId22"/>
    <p:sldId id="1121" r:id="rId23"/>
    <p:sldId id="1122" r:id="rId24"/>
    <p:sldId id="1167" r:id="rId25"/>
    <p:sldId id="1168" r:id="rId26"/>
    <p:sldId id="1230" r:id="rId27"/>
    <p:sldId id="1213" r:id="rId28"/>
    <p:sldId id="1212" r:id="rId29"/>
    <p:sldId id="1211" r:id="rId30"/>
    <p:sldId id="1210" r:id="rId31"/>
    <p:sldId id="1126" r:id="rId32"/>
    <p:sldId id="1234" r:id="rId33"/>
    <p:sldId id="1209" r:id="rId34"/>
    <p:sldId id="1130" r:id="rId35"/>
    <p:sldId id="1205" r:id="rId36"/>
    <p:sldId id="1204" r:id="rId37"/>
    <p:sldId id="1143" r:id="rId38"/>
    <p:sldId id="1177" r:id="rId39"/>
    <p:sldId id="1203" r:id="rId40"/>
    <p:sldId id="1202" r:id="rId41"/>
    <p:sldId id="1201" r:id="rId42"/>
    <p:sldId id="1200" r:id="rId43"/>
    <p:sldId id="1199" r:id="rId44"/>
    <p:sldId id="1198" r:id="rId45"/>
    <p:sldId id="1145" r:id="rId46"/>
    <p:sldId id="1184" r:id="rId47"/>
    <p:sldId id="1240" r:id="rId48"/>
    <p:sldId id="1241" r:id="rId49"/>
    <p:sldId id="1261" r:id="rId50"/>
    <p:sldId id="1262" r:id="rId51"/>
    <p:sldId id="1239" r:id="rId52"/>
    <p:sldId id="1238" r:id="rId53"/>
    <p:sldId id="1237" r:id="rId54"/>
    <p:sldId id="1236" r:id="rId55"/>
    <p:sldId id="1263" r:id="rId56"/>
    <p:sldId id="1235" r:id="rId57"/>
    <p:sldId id="1242" r:id="rId58"/>
    <p:sldId id="1264" r:id="rId59"/>
    <p:sldId id="1265" r:id="rId60"/>
    <p:sldId id="1190" r:id="rId61"/>
    <p:sldId id="1243" r:id="rId62"/>
    <p:sldId id="1244" r:id="rId63"/>
    <p:sldId id="1248" r:id="rId64"/>
    <p:sldId id="1266" r:id="rId65"/>
    <p:sldId id="1267" r:id="rId66"/>
    <p:sldId id="1268" r:id="rId67"/>
    <p:sldId id="1247" r:id="rId68"/>
    <p:sldId id="1246" r:id="rId69"/>
    <p:sldId id="1245" r:id="rId70"/>
    <p:sldId id="1269" r:id="rId71"/>
    <p:sldId id="1249" r:id="rId72"/>
    <p:sldId id="1270" r:id="rId73"/>
    <p:sldId id="1254" r:id="rId74"/>
    <p:sldId id="1253" r:id="rId75"/>
    <p:sldId id="1271" r:id="rId76"/>
    <p:sldId id="1252" r:id="rId77"/>
    <p:sldId id="1250" r:id="rId78"/>
    <p:sldId id="1251" r:id="rId79"/>
    <p:sldId id="1258" r:id="rId80"/>
    <p:sldId id="1257" r:id="rId81"/>
    <p:sldId id="1256" r:id="rId82"/>
    <p:sldId id="1255" r:id="rId83"/>
    <p:sldId id="1260" r:id="rId84"/>
    <p:sldId id="1259" r:id="rId85"/>
    <p:sldId id="1272" r:id="rId86"/>
    <p:sldId id="1273" r:id="rId87"/>
    <p:sldId id="1076"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672" userDrawn="1">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421" autoAdjust="0"/>
  </p:normalViewPr>
  <p:slideViewPr>
    <p:cSldViewPr>
      <p:cViewPr varScale="1">
        <p:scale>
          <a:sx n="97" d="100"/>
          <a:sy n="97" d="100"/>
        </p:scale>
        <p:origin x="684" y="78"/>
      </p:cViewPr>
      <p:guideLst>
        <p:guide orient="horz" pos="2160"/>
        <p:guide pos="2880"/>
        <p:guide orient="horz" pos="3984"/>
        <p:guide orient="horz" pos="384"/>
        <p:guide orient="horz" pos="144"/>
        <p:guide orient="horz" pos="672"/>
        <p:guide orient="horz" pos="624"/>
        <p:guide orient="horz" pos="1248"/>
        <p:guide pos="288"/>
        <p:guide pos="5472"/>
      </p:guideLst>
    </p:cSldViewPr>
  </p:slideViewPr>
  <p:outlineViewPr>
    <p:cViewPr>
      <p:scale>
        <a:sx n="25" d="100"/>
        <a:sy n="25" d="100"/>
      </p:scale>
      <p:origin x="0" y="-14040"/>
    </p:cViewPr>
  </p:outlineViewPr>
  <p:notesTextViewPr>
    <p:cViewPr>
      <p:scale>
        <a:sx n="1" d="1"/>
        <a:sy n="1" d="1"/>
      </p:scale>
      <p:origin x="0" y="0"/>
    </p:cViewPr>
  </p:notesTextViewPr>
  <p:sorterViewPr>
    <p:cViewPr>
      <p:scale>
        <a:sx n="100" d="100"/>
        <a:sy n="100" d="100"/>
      </p:scale>
      <p:origin x="0" y="-1924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60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918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900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144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4177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646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441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195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383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0173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6178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581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091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smtClean="0">
                <a:solidFill>
                  <a:schemeClr val="dk1"/>
                </a:solidFill>
                <a:latin typeface="+mn-lt"/>
                <a:ea typeface="Arial"/>
                <a:cs typeface="Arial"/>
                <a:sym typeface="Arial"/>
              </a:rPr>
              <a:t>NOTE: Always check the cylinder head thickness and specifications to be sure that material can be safely removed from the surface. Some manufacturers do not recommend any machining, but rather require cylinder head replacement if cylinder head surface flatness is not within specifications.</a:t>
            </a:r>
            <a:endParaRPr sz="1400" b="1"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9331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750350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none" strike="noStrike" kern="1200" baseline="0" dirty="0" smtClean="0">
                <a:solidFill>
                  <a:schemeClr val="tx1"/>
                </a:solidFill>
                <a:latin typeface="+mn-lt"/>
                <a:ea typeface="+mn-ea"/>
                <a:cs typeface="+mn-cs"/>
              </a:rPr>
              <a:t>REFINISHING METHODS  </a:t>
            </a:r>
            <a:r>
              <a:rPr lang="en-US" sz="1400" b="0" i="0" u="none" strike="noStrike" kern="1200" baseline="0" dirty="0" smtClean="0">
                <a:solidFill>
                  <a:schemeClr val="tx1"/>
                </a:solidFill>
                <a:latin typeface="+mn-lt"/>
                <a:ea typeface="+mn-ea"/>
                <a:cs typeface="+mn-cs"/>
              </a:rPr>
              <a:t>The cylinder head surface that mates with the top deck of the block is often called the “fire deck.” Machine shops can use milling (broaching) or grinding to </a:t>
            </a:r>
            <a:r>
              <a:rPr lang="en-US" sz="1400" b="0" i="0" u="none" strike="noStrike" kern="1200" baseline="0" dirty="0" err="1" smtClean="0">
                <a:solidFill>
                  <a:schemeClr val="tx1"/>
                </a:solidFill>
                <a:latin typeface="+mn-lt"/>
                <a:ea typeface="+mn-ea"/>
                <a:cs typeface="+mn-cs"/>
              </a:rPr>
              <a:t>resur</a:t>
            </a:r>
            <a:r>
              <a:rPr lang="en-US" sz="1400" b="0" i="0" u="none" strike="noStrike" kern="1200" baseline="0" dirty="0" smtClean="0">
                <a:solidFill>
                  <a:schemeClr val="tx1"/>
                </a:solidFill>
                <a:latin typeface="+mn-lt"/>
                <a:ea typeface="+mn-ea"/>
                <a:cs typeface="+mn-cs"/>
              </a:rPr>
              <a:t>- face the cylinder head.  Resurfacing the cylinder head changes the compression ratio of the engine by about 1/10 point per 0.01 inch of removed material. For example, the compression ratio would be increased from 9.0:1 to 9.2:1 if 0.02 inch were removed from a typical cylinder head.</a:t>
            </a:r>
          </a:p>
          <a:p>
            <a:endParaRPr lang="en-US" sz="1400" b="0" i="0" u="none" strike="noStrike" kern="1200" baseline="0" dirty="0" smtClean="0">
              <a:solidFill>
                <a:schemeClr val="tx1"/>
              </a:solidFill>
              <a:latin typeface="+mn-lt"/>
              <a:ea typeface="+mn-ea"/>
              <a:cs typeface="+mn-cs"/>
            </a:endParaRPr>
          </a:p>
          <a:p>
            <a:r>
              <a:rPr lang="en-US" sz="1400" b="1" i="0" u="none" strike="noStrike" kern="1200" baseline="0" dirty="0" smtClean="0">
                <a:solidFill>
                  <a:schemeClr val="tx1"/>
                </a:solidFill>
                <a:latin typeface="+mn-lt"/>
                <a:ea typeface="+mn-ea"/>
                <a:cs typeface="+mn-cs"/>
              </a:rPr>
              <a:t>SURFACE FINISH  </a:t>
            </a:r>
            <a:r>
              <a:rPr lang="en-US" sz="1400" b="0" i="0" u="none" strike="noStrike" kern="1200" baseline="0" dirty="0" smtClean="0">
                <a:solidFill>
                  <a:schemeClr val="tx1"/>
                </a:solidFill>
                <a:latin typeface="+mn-lt"/>
                <a:ea typeface="+mn-ea"/>
                <a:cs typeface="+mn-cs"/>
              </a:rPr>
              <a:t>The surface finish of a reconditioned part is as important as the size of the part. Surface finish is measured in units called microinches (abbreviated “μ in.”). The symbol in front of the inch abbreviation is the Greek letter </a:t>
            </a:r>
            <a:r>
              <a:rPr lang="en-US" sz="1400" b="0" i="1" u="none" strike="noStrike" kern="1200" baseline="0" dirty="0" smtClean="0">
                <a:solidFill>
                  <a:schemeClr val="tx1"/>
                </a:solidFill>
                <a:latin typeface="+mn-lt"/>
                <a:ea typeface="+mn-ea"/>
                <a:cs typeface="+mn-cs"/>
              </a:rPr>
              <a:t>mu</a:t>
            </a:r>
            <a:r>
              <a:rPr lang="en-US" sz="1400" b="0" i="0" u="none" strike="noStrike" kern="1200" baseline="0" dirty="0" smtClean="0">
                <a:solidFill>
                  <a:schemeClr val="tx1"/>
                </a:solidFill>
                <a:latin typeface="+mn-lt"/>
                <a:ea typeface="+mn-ea"/>
                <a:cs typeface="+mn-cs"/>
              </a:rPr>
              <a:t>. One micro- inch equals 0.000001 inch, or 0.025 micrometer (µm). The finish classification in microinches gives the distance between the high- </a:t>
            </a:r>
            <a:r>
              <a:rPr lang="en-US" sz="1400" b="0" i="0" u="none" strike="noStrike" kern="1200" baseline="0" dirty="0" err="1" smtClean="0">
                <a:solidFill>
                  <a:schemeClr val="tx1"/>
                </a:solidFill>
                <a:latin typeface="+mn-lt"/>
                <a:ea typeface="+mn-ea"/>
                <a:cs typeface="+mn-cs"/>
              </a:rPr>
              <a:t>est</a:t>
            </a:r>
            <a:r>
              <a:rPr lang="en-US" sz="1400" b="0" i="0" u="none" strike="noStrike" kern="1200" baseline="0" dirty="0" smtClean="0">
                <a:solidFill>
                  <a:schemeClr val="tx1"/>
                </a:solidFill>
                <a:latin typeface="+mn-lt"/>
                <a:ea typeface="+mn-ea"/>
                <a:cs typeface="+mn-cs"/>
              </a:rPr>
              <a:t> peak and the deepest valley. The usual method of expressing surface finish is by the arithmetic average roughness height (RA), that is, the average of the distances of all peaks and valleys from the mean (average) line. Surface finish is measured using a machine with a diamond stylus. </a:t>
            </a:r>
            <a:r>
              <a:rPr lang="en-US" sz="1400" b="0" i="0" u="none" strike="noStrike" kern="1200" baseline="30000" dirty="0" smtClean="0">
                <a:solidFill>
                  <a:schemeClr val="tx1"/>
                </a:solidFill>
                <a:latin typeface="+mn-lt"/>
                <a:ea typeface="+mn-ea"/>
                <a:cs typeface="+mn-cs"/>
              </a:rPr>
              <a:t>● SEE FIGURE 27–16.</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smtClean="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40613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5393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none" strike="noStrike" kern="1200" baseline="0" dirty="0" smtClean="0">
                <a:solidFill>
                  <a:schemeClr val="tx1"/>
                </a:solidFill>
                <a:latin typeface="+mn-lt"/>
                <a:ea typeface="+mn-ea"/>
                <a:cs typeface="+mn-cs"/>
              </a:rPr>
              <a:t>PROCEDURE  </a:t>
            </a:r>
            <a:r>
              <a:rPr lang="en-US" sz="1400" b="0" i="0" u="none" strike="noStrike" kern="1200" baseline="0" dirty="0" smtClean="0">
                <a:solidFill>
                  <a:schemeClr val="tx1"/>
                </a:solidFill>
                <a:latin typeface="+mn-lt"/>
                <a:ea typeface="+mn-ea"/>
                <a:cs typeface="+mn-cs"/>
              </a:rPr>
              <a:t>Automotive machine shops that perform head resurfacing have tables that specify the exact amount of metal to be removed. It is usually necessary to also remove some metal from both the front and the back gasket surfaces of closed-type intake manifolds used on V-type engines. This is necessary to provide a good gasket seal that will prevent oil leakage from the lifter valley. </a:t>
            </a:r>
            <a:r>
              <a:rPr lang="en-US" sz="1400" b="0" i="0" u="none" strike="noStrike" kern="1200" baseline="30000" dirty="0" smtClean="0">
                <a:solidFill>
                  <a:schemeClr val="tx1"/>
                </a:solidFill>
                <a:latin typeface="+mn-lt"/>
                <a:ea typeface="+mn-ea"/>
                <a:cs typeface="+mn-cs"/>
              </a:rPr>
              <a:t>● SEE FIGURE 27–18.</a:t>
            </a:r>
          </a:p>
          <a:p>
            <a:r>
              <a:rPr lang="en-US" sz="1400" b="1" i="0" u="none" strike="noStrike" kern="1200" baseline="0" dirty="0" smtClean="0">
                <a:solidFill>
                  <a:schemeClr val="tx1"/>
                </a:solidFill>
                <a:latin typeface="+mn-lt"/>
                <a:ea typeface="+mn-ea"/>
                <a:cs typeface="+mn-cs"/>
              </a:rPr>
              <a:t>CAUTION: Do not remove any more material than is necessary to restore a flat cylinder head-to-block sur- face. Some manufacturers limit total material that can be removed from the block deck and cylinder head to 0.008 inch (0.2 mm). Removal of material from the cylinder head of an overhead camshaft engine shortens the distance between the camshaft and the crankshaft. This causes the valve timing to be retarded unless a special copper spacer shim is placed between the block deck and the gasket to restore proper crankshaft-to-camshaft centerline dimension.</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9294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304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244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6133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0035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90714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4586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374247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1593768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153870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3333643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Automotive engine valves are of a poppet valve design. The term poppet refers to the shape of the valve and their operation in automotive engines. The valve is opened by means of a valve train that is operated by a cam. The cam is timed to the piston position and crankshaft cycle. The valve is closed by one or more springs.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A typical valve is shown in Figure 27-25</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55558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0" i="0" u="none" strike="noStrike" kern="1200" baseline="0" dirty="0" smtClean="0">
                <a:solidFill>
                  <a:schemeClr val="tx1"/>
                </a:solidFill>
                <a:latin typeface="+mn-lt"/>
                <a:ea typeface="+mn-ea"/>
                <a:cs typeface="+mn-cs"/>
              </a:rPr>
              <a:t>Intake valves control the inlet of cool, low-pressure induction charges. Exhaust valves handle hot, high-pressure exhaust gases. This means that exhaust valves are exposed to more severe operating conditions. They are, therefore, made from much higher quality materials than the intake valves, which makes them more expensive.</a:t>
            </a:r>
          </a:p>
          <a:p>
            <a:r>
              <a:rPr lang="en-US" sz="1400" b="0" i="0" u="none" strike="noStrike" kern="1200" baseline="0" dirty="0" smtClean="0">
                <a:solidFill>
                  <a:schemeClr val="tx1"/>
                </a:solidFill>
                <a:latin typeface="+mn-lt"/>
                <a:ea typeface="+mn-ea"/>
                <a:cs typeface="+mn-cs"/>
              </a:rPr>
              <a:t>The valve is held in place and is positioned in the head by the valve guide. The portion of the valve that seals against the valve seat in the cylinder head is called the valve face. The face and seat will have an angle of either 30 or 45 degrees, which are the nominal angles; actual service angles may vary. Most engines use a nominal 45-degree valve and seat angle.</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The spring, valve seals, and valve can be removed from the head. A typical valve assembly is shown in Figure 27-26</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22982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Intake valves. Engines with cylinder bores that measure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from 3 to 8 inches (80 to 200 mm) will have intake valve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head diameters that measure approximately 45% of</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the bore size. The intake valve must be larger than the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exhaust valve to handle the same mass of gas. The larger</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intake valve controls low-velocity, low-density gases. The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distance the valve opens is close to 25% of the valve head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diameter.</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Exhaust valves. The exhaust valve head diameter is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approximately 38% of the cylinder bore size. Exhaust valve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heads are, therefore, approximately 85% of the size of</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intake valve heads. The exhaust valve, however, controls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high-velocity, high-pressure gases. These gases can be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handled by a smaller valve. ● SEE FIGURE 27–27.</a:t>
            </a:r>
            <a:endParaRPr sz="1400" b="0" i="0" u="none" strike="noStrike" cap="none" dirty="0">
              <a:solidFill>
                <a:schemeClr val="dk1"/>
              </a:solidFill>
              <a:latin typeface="+mn-lt"/>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48949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smtClean="0">
                <a:solidFill>
                  <a:schemeClr val="dk1"/>
                </a:solidFill>
                <a:latin typeface="+mn-lt"/>
                <a:ea typeface="Arial"/>
                <a:cs typeface="Arial"/>
                <a:sym typeface="Arial"/>
              </a:rPr>
              <a:t>SODIUM FILLED VALVES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Some heavy-duty applications use hollow stem exhaust valves that are partially filled with metallic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sodium. The sodium in the valve becomes a liquid at operating temperatures. As it splashes back and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forth in the valve stem, the sodium transfers heat from the valve head to the valve stem. The heat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goes through the valve guide into the coolant. In gen- </a:t>
            </a:r>
            <a:r>
              <a:rPr lang="en-US" sz="1400" b="0" i="0" u="none" strike="noStrike" cap="none" dirty="0" err="1" smtClean="0">
                <a:solidFill>
                  <a:schemeClr val="dk1"/>
                </a:solidFill>
                <a:latin typeface="+mn-lt"/>
                <a:ea typeface="Arial"/>
                <a:cs typeface="Arial"/>
                <a:sym typeface="Arial"/>
              </a:rPr>
              <a:t>eral</a:t>
            </a:r>
            <a:r>
              <a:rPr lang="en-US" sz="1400" b="0" i="0" u="none" strike="noStrike" cap="none" dirty="0" smtClean="0">
                <a:solidFill>
                  <a:schemeClr val="dk1"/>
                </a:solidFill>
                <a:latin typeface="+mn-lt"/>
                <a:ea typeface="Arial"/>
                <a:cs typeface="Arial"/>
                <a:sym typeface="Arial"/>
              </a:rPr>
              <a:t>, a one piece valve design using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properly selected materials will provide satisfactory service for automotive engines. ● SEE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FIGURE 27–28.</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0240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14801264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VALVE</a:t>
            </a:r>
            <a:r>
              <a:rPr lang="en-US" sz="1400" b="1" i="0" u="sng" strike="noStrike" cap="none" baseline="0" dirty="0" smtClean="0">
                <a:solidFill>
                  <a:schemeClr val="dk1"/>
                </a:solidFill>
                <a:latin typeface="+mn-lt"/>
                <a:ea typeface="Arial"/>
                <a:cs typeface="Arial"/>
                <a:sym typeface="Arial"/>
              </a:rPr>
              <a:t> SEATS</a:t>
            </a:r>
            <a:endParaRPr lang="en-US" sz="1400" b="1" i="0" u="sng" strike="noStrike" cap="none" dirty="0" smtClean="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INTEGRAL SEATS </a:t>
            </a:r>
            <a:r>
              <a:rPr lang="en-US" sz="1400" b="0" i="0" u="none" strike="noStrike" cap="none" dirty="0" smtClean="0">
                <a:solidFill>
                  <a:schemeClr val="dk1"/>
                </a:solidFill>
                <a:latin typeface="+mn-lt"/>
                <a:ea typeface="Arial"/>
                <a:cs typeface="Arial"/>
                <a:sym typeface="Arial"/>
              </a:rPr>
              <a:t>The valve face closes against a valve seat to seal the combustion chamber. The seat is generally formed as part of the cast-iron head of automotive engines, called an integral</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seat. ● SEE FIGURE 27–29.  The seats are usually induction hardened so that unleaded gasoline can be used. This minimizes valve recession as the engine operates. Valve recession is the wearing away of the seat, so that the valve sits further into the head.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a:t>
            </a:r>
            <a:r>
              <a:rPr lang="en-US" sz="1400" b="1" i="0" u="sng" strike="noStrike" cap="none" dirty="0" smtClean="0">
                <a:solidFill>
                  <a:schemeClr val="dk1"/>
                </a:solidFill>
                <a:latin typeface="+mn-lt"/>
                <a:ea typeface="Arial"/>
                <a:cs typeface="Arial"/>
                <a:sym typeface="Arial"/>
              </a:rPr>
              <a:t>INSERT SEATS </a:t>
            </a:r>
            <a:r>
              <a:rPr lang="en-US" sz="1400" b="0" i="0" u="none" strike="noStrike" cap="none" dirty="0" smtClean="0">
                <a:solidFill>
                  <a:schemeClr val="dk1"/>
                </a:solidFill>
                <a:latin typeface="+mn-lt"/>
                <a:ea typeface="Arial"/>
                <a:cs typeface="Arial"/>
                <a:sym typeface="Arial"/>
              </a:rPr>
              <a:t>An insert seat fits into a machined recess in the steel or aluminum cylinder head. Insert seats are used in all aluminum head engines and in applications for which corrosion and wear resistance are critical. Aluminum heads also include insert valve guides.  The exhaust valve seat runs as much as 180°F (82°C) cooler in aluminum heads than in cast-iron heads, because aluminum conducts heat faster than cast iron. Insert seats are also used to recondition integral valve seats that have been badly damaged. ● SEE FIGURE 27–30.</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9389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VALVE</a:t>
            </a:r>
            <a:r>
              <a:rPr lang="en-US" sz="1400" b="1" i="0" u="sng" strike="noStrike" cap="none" baseline="0" dirty="0" smtClean="0">
                <a:solidFill>
                  <a:schemeClr val="dk1"/>
                </a:solidFill>
                <a:latin typeface="+mn-lt"/>
                <a:ea typeface="Arial"/>
                <a:cs typeface="Arial"/>
                <a:sym typeface="Arial"/>
              </a:rPr>
              <a:t> SEATS</a:t>
            </a:r>
            <a:endParaRPr lang="en-US" sz="1400" b="1" i="0" u="sng" strike="noStrike" cap="none" dirty="0" smtClean="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INTEGRAL SEATS </a:t>
            </a:r>
            <a:r>
              <a:rPr lang="en-US" sz="1400" b="0" i="0" u="none" strike="noStrike" cap="none" dirty="0" smtClean="0">
                <a:solidFill>
                  <a:schemeClr val="dk1"/>
                </a:solidFill>
                <a:latin typeface="+mn-lt"/>
                <a:ea typeface="Arial"/>
                <a:cs typeface="Arial"/>
                <a:sym typeface="Arial"/>
              </a:rPr>
              <a:t>The valve face closes against a valve seat to seal the combustion chamber. The seat is generally formed as part of the cast-iron head of automotive engines, called an integral</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seat. ● SEE FIGURE 27–29.  The seats are usually induction hardened so that unleaded gasoline can be used. This minimizes valve recession as the engine operates. Valve recession is the wearing away of the seat, so that the valve sits further into the head.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a:t>
            </a:r>
            <a:r>
              <a:rPr lang="en-US" sz="1400" b="1" i="0" u="sng" strike="noStrike" cap="none" dirty="0" smtClean="0">
                <a:solidFill>
                  <a:schemeClr val="dk1"/>
                </a:solidFill>
                <a:latin typeface="+mn-lt"/>
                <a:ea typeface="Arial"/>
                <a:cs typeface="Arial"/>
                <a:sym typeface="Arial"/>
              </a:rPr>
              <a:t>INSERT SEATS </a:t>
            </a:r>
            <a:r>
              <a:rPr lang="en-US" sz="1400" b="0" i="0" u="none" strike="noStrike" cap="none" dirty="0" smtClean="0">
                <a:solidFill>
                  <a:schemeClr val="dk1"/>
                </a:solidFill>
                <a:latin typeface="+mn-lt"/>
                <a:ea typeface="Arial"/>
                <a:cs typeface="Arial"/>
                <a:sym typeface="Arial"/>
              </a:rPr>
              <a:t>An insert seat fits into a machined recess in the steel or aluminum cylinder head. Insert seats are used in all aluminum head engines and in applications for which corrosion and wear resistance are critical. Aluminum heads also include insert valve guides.  The exhaust valve seat runs as much as 180°F (82°C) cooler in aluminum heads than in cast-iron heads, because aluminum conducts heat faster than cast iron. Insert seats are also used to recondition integral valve seats that have been badly damaged. ● SEE FIGURE 27–30.</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071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8550879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99952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Arial"/>
                <a:ea typeface="Arial"/>
                <a:cs typeface="Arial"/>
                <a:sym typeface="Arial"/>
              </a:rPr>
              <a:t>Valve Springs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PURPOSE AND FUNCTION A valve spring holds the valve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against the seat when the valve is not being opened. One end of</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the valve spring is seated against the head. The other end of the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spring is attached under compression to the valve stem through</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a valve spring retainer and a valve spring keeper (lock). ● SEE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FIGURE 27–31.</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SPRING MATERIALS AND DESIGN Valves usually have a single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inexpensive valve spring. The springs are generally made of</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chromium vanadium alloy steel. When one spring cannot control</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the valve, another spring or damper is added. Some valve springs</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62163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74331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Valve springs close the valves after they have been opened by the cam. They must close squarely to form a tight seal and to prevent valve stem and guide wear. It is necessary, therefore, that the springs be square and have the proper amount of closing force. The valve springs are checked for squareness by rotating them on a flat surface with a square held against the side. They should be within 1/16 inch (1.6 mm) of being square. Out-of-square springs will have to be replaced.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SEE FIGURE 27–33.  Only the springs that are square should be checked to deter- mine their compressed force. The surge damper is often </a:t>
            </a:r>
            <a:r>
              <a:rPr lang="en-US" sz="1400" b="0" i="0" u="none" strike="noStrike" cap="none" dirty="0" err="1" smtClean="0">
                <a:solidFill>
                  <a:schemeClr val="dk1"/>
                </a:solidFill>
                <a:latin typeface="+mn-lt"/>
                <a:ea typeface="Arial"/>
                <a:cs typeface="Arial"/>
                <a:sym typeface="Arial"/>
              </a:rPr>
              <a:t>speci</a:t>
            </a:r>
            <a:r>
              <a:rPr lang="en-US" sz="1400" b="0" i="0" u="none" strike="noStrike" cap="none" dirty="0" smtClean="0">
                <a:solidFill>
                  <a:schemeClr val="dk1"/>
                </a:solidFill>
                <a:latin typeface="+mn-lt"/>
                <a:ea typeface="Arial"/>
                <a:cs typeface="Arial"/>
                <a:sym typeface="Arial"/>
              </a:rPr>
              <a:t>- </a:t>
            </a:r>
            <a:r>
              <a:rPr lang="en-US" sz="1400" b="0" i="0" u="none" strike="noStrike" cap="none" dirty="0" err="1" smtClean="0">
                <a:solidFill>
                  <a:schemeClr val="dk1"/>
                </a:solidFill>
                <a:latin typeface="+mn-lt"/>
                <a:ea typeface="Arial"/>
                <a:cs typeface="Arial"/>
                <a:sym typeface="Arial"/>
              </a:rPr>
              <a:t>fied</a:t>
            </a:r>
            <a:r>
              <a:rPr lang="en-US" sz="1400" b="0" i="0" u="none" strike="noStrike" cap="none" dirty="0" smtClean="0">
                <a:solidFill>
                  <a:schemeClr val="dk1"/>
                </a:solidFill>
                <a:latin typeface="+mn-lt"/>
                <a:ea typeface="Arial"/>
                <a:cs typeface="Arial"/>
                <a:sym typeface="Arial"/>
              </a:rPr>
              <a:t> to be removed from the valve spring when the spring force is being checked. Check service information for the exact procedure to follow for the engine being checked.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A valve spring scale is used to measure the valve spring force at a specific height measurement. ● SEE FIGURE 27–34.</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Another type uses a torque wrench on a lever system to measure the valve spring force. Valve springs are checked for the following:</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1. Free height (or length) without being compressed, should be within 1/16 (0.06) inch of specifications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2. Pressure with valve closed and height as per specifications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3. Pressure with valve open and height as per specifications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Most specifications allow for variations of plus or minus 10% from the published figures.</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2510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6309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14703257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39931815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24529303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42318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85290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The two types of valve rotators are free and positive.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 Free rotators simply take the pressure off the valve to allow engine vibration to rotate the valve. ● SEE FIGURE 27–36.</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 Positive rotators use the force of the valve opening to rotate the valve. One type uses small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steel balls and a slight ramp to cause the valve to rotate. Each ball moves down its ramp to turn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the rotator sections as the valve opens. A second type uses a coil spring. The spring lies down as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the valve opens. This action turns the rotator body in relation to the collar. Valve rotators are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only used when it is desirable to increase the valve service life, because rotors cost more than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plain retainers. ● SEE FIGURE 27–37.</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7483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70</a:t>
            </a:fld>
            <a:endParaRPr lang="en-US" dirty="0"/>
          </a:p>
        </p:txBody>
      </p:sp>
    </p:spTree>
    <p:extLst>
      <p:ext uri="{BB962C8B-B14F-4D97-AF65-F5344CB8AC3E}">
        <p14:creationId xmlns:p14="http://schemas.microsoft.com/office/powerpoint/2010/main" val="10243095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VALVE SEAT RECONDITIONING </a:t>
            </a:r>
            <a:r>
              <a:rPr lang="en-US" sz="1400" b="0" i="0" u="none" strike="noStrike" cap="none" dirty="0" smtClean="0">
                <a:solidFill>
                  <a:schemeClr val="dk1"/>
                </a:solidFill>
                <a:latin typeface="+mn-lt"/>
                <a:ea typeface="Arial"/>
                <a:cs typeface="Arial"/>
                <a:sym typeface="Arial"/>
              </a:rPr>
              <a:t>The machine shop will recondition the valve seats at the following times: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After the cylinder head has been properly cleaned, resurfaced, and the valve guides have been resized or reconditioned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When the valve guides have been replaced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The final valve seat width and position are checked with the valve that is to be used on the seat being reconditioned.</a:t>
            </a:r>
          </a:p>
          <a:p>
            <a:pPr marL="0" marR="0" lvl="0" indent="0" algn="l" rtl="0">
              <a:lnSpc>
                <a:spcPct val="100000"/>
              </a:lnSpc>
              <a:spcBef>
                <a:spcPts val="0"/>
              </a:spcBef>
              <a:spcAft>
                <a:spcPts val="0"/>
              </a:spcAft>
              <a:buClr>
                <a:schemeClr val="dk1"/>
              </a:buClr>
              <a:buSzPct val="25000"/>
              <a:buFont typeface="Arial"/>
              <a:buNone/>
            </a:pPr>
            <a:endParaRPr lang="en-US" sz="1400" b="1" i="0" u="sng" strike="noStrike" cap="none" dirty="0" smtClean="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VALVE SEAT ANGLES </a:t>
            </a:r>
            <a:r>
              <a:rPr lang="en-US" sz="1400" b="0" i="0" u="none" strike="noStrike" cap="none" dirty="0" smtClean="0">
                <a:solidFill>
                  <a:schemeClr val="dk1"/>
                </a:solidFill>
                <a:latin typeface="+mn-lt"/>
                <a:ea typeface="Arial"/>
                <a:cs typeface="Arial"/>
                <a:sym typeface="Arial"/>
              </a:rPr>
              <a:t>Valve seats will have a normal seat angle of either 45 or 30 degrees.</a:t>
            </a:r>
          </a:p>
          <a:p>
            <a:pPr marL="171450" marR="0" lvl="0" indent="-171450" algn="l" rtl="0">
              <a:lnSpc>
                <a:spcPct val="100000"/>
              </a:lnSpc>
              <a:spcBef>
                <a:spcPts val="0"/>
              </a:spcBef>
              <a:spcAft>
                <a:spcPts val="0"/>
              </a:spcAft>
              <a:buClr>
                <a:schemeClr val="dk1"/>
              </a:buClr>
              <a:buSzPct val="120000"/>
              <a:buFont typeface="Arial" panose="020B0604020202020204" pitchFamily="34" charset="0"/>
              <a:buChar char="•"/>
            </a:pPr>
            <a:r>
              <a:rPr lang="en-US" sz="1400" b="0" i="0" u="none" strike="noStrike" cap="none" dirty="0" smtClean="0">
                <a:solidFill>
                  <a:schemeClr val="dk1"/>
                </a:solidFill>
                <a:latin typeface="+mn-lt"/>
                <a:ea typeface="Arial"/>
                <a:cs typeface="Arial"/>
                <a:sym typeface="Arial"/>
              </a:rPr>
              <a:t>45 degrees. This is most used, and narrow 45-degree valve seats will crush carbon deposits to prevent buildup of deposits on the seat. The valve heat will transfer to the seat and cylinder head.</a:t>
            </a:r>
          </a:p>
          <a:p>
            <a:pPr marL="171450" marR="0" lvl="0" indent="-171450" algn="l" rtl="0">
              <a:lnSpc>
                <a:spcPct val="100000"/>
              </a:lnSpc>
              <a:spcBef>
                <a:spcPts val="0"/>
              </a:spcBef>
              <a:spcAft>
                <a:spcPts val="0"/>
              </a:spcAft>
              <a:buClr>
                <a:schemeClr val="dk1"/>
              </a:buClr>
              <a:buSzPct val="120000"/>
              <a:buFont typeface="Arial" panose="020B0604020202020204" pitchFamily="34" charset="0"/>
              <a:buChar char="•"/>
            </a:pPr>
            <a:r>
              <a:rPr lang="en-US" sz="1400" b="0" i="0" u="none" strike="noStrike" cap="none" dirty="0" smtClean="0">
                <a:solidFill>
                  <a:schemeClr val="dk1"/>
                </a:solidFill>
                <a:latin typeface="+mn-lt"/>
                <a:ea typeface="Arial"/>
                <a:cs typeface="Arial"/>
                <a:sym typeface="Arial"/>
              </a:rPr>
              <a:t>30 degrees. Usually used on intake valves only. The 30-degree valve seat is more likely to burn than a 45-degree seat because some deposits can build up to keep the valve from seating properly. The 30-degree valve seat will, however, allow more gas flow than a 45-degree valve seat when both are opened to the same amount of lift.</a:t>
            </a:r>
          </a:p>
          <a:p>
            <a:pPr marL="0" marR="0" lvl="0" indent="0" algn="l" rtl="0">
              <a:lnSpc>
                <a:spcPct val="100000"/>
              </a:lnSpc>
              <a:spcBef>
                <a:spcPts val="0"/>
              </a:spcBef>
              <a:spcAft>
                <a:spcPts val="0"/>
              </a:spcAft>
              <a:buClr>
                <a:schemeClr val="dk1"/>
              </a:buClr>
              <a:buSzPct val="25000"/>
              <a:buFont typeface="Arial"/>
              <a:buNone/>
            </a:pPr>
            <a:endParaRPr lang="en-US" sz="1400" b="1" i="0" u="sng" strike="noStrike" cap="none" dirty="0" smtClean="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INTERFERENCE ANGLE </a:t>
            </a:r>
            <a:r>
              <a:rPr lang="en-US" sz="1400" b="0" i="0" u="none" strike="noStrike" cap="none" dirty="0" smtClean="0">
                <a:solidFill>
                  <a:schemeClr val="dk1"/>
                </a:solidFill>
                <a:latin typeface="+mn-lt"/>
                <a:ea typeface="Arial"/>
                <a:cs typeface="Arial"/>
                <a:sym typeface="Arial"/>
              </a:rPr>
              <a:t>Ideally, the valve face and valve seat should have exactly the same angle. This is impossible, especially on exhaust valves, because the valve head becomes much hotter</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than the seat, so the valve expands more than the seat. This expansion causes the hot valve to contact the seat in a different place on the valve than it did when it was cold. As a result of its shape, the valve does not expand evenly when heated. This uneven expansion also affects the way in which the hot valve contacts the seat. In valve and valve seat reconditioning, the valve is often ground with a face angle 1 degree less than the seat angle to compensate for the change in hot seating. This angle is called an interference angle. It makes a positive seal at the combustion chamber edge of the seat when the engine is first started after a valve job.  As the engine operates, the valve will peen itself on the seat. In a short time, it will make a matched seal. After a few thousand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miles, the valve will have formed its own seat.</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53916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72</a:t>
            </a:fld>
            <a:endParaRPr lang="en-US" dirty="0"/>
          </a:p>
        </p:txBody>
      </p:sp>
    </p:spTree>
    <p:extLst>
      <p:ext uri="{BB962C8B-B14F-4D97-AF65-F5344CB8AC3E}">
        <p14:creationId xmlns:p14="http://schemas.microsoft.com/office/powerpoint/2010/main" val="36824213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INSTALLED HEIGHT DEFINITION </a:t>
            </a:r>
            <a:r>
              <a:rPr lang="en-US" sz="1200" b="0" i="0" u="none" strike="noStrike" cap="none" dirty="0" smtClean="0">
                <a:solidFill>
                  <a:schemeClr val="dk1"/>
                </a:solidFill>
                <a:latin typeface="+mn-lt"/>
                <a:ea typeface="Arial"/>
                <a:cs typeface="Arial"/>
                <a:sym typeface="Arial"/>
              </a:rPr>
              <a:t>Installed height is the distance between the valve spring seat and the underside of the valve spring retainer. When the valves and/or valve seats have been machined, the valve projects farther than before on the rocker arm side of the head.  The valve face is slightly recessed into the combustion chamber side of the head. The valve spring tension is, therefore, reduced because the spring is not as compressed as it was originally.</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smtClean="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CORRECTING INSTALLED HEIGHT </a:t>
            </a:r>
            <a:r>
              <a:rPr lang="en-US" sz="1400" b="0" i="0" u="none" strike="noStrike" cap="none" dirty="0" smtClean="0">
                <a:solidFill>
                  <a:schemeClr val="dk1"/>
                </a:solidFill>
                <a:latin typeface="+mn-lt"/>
                <a:ea typeface="Arial"/>
                <a:cs typeface="Arial"/>
                <a:sym typeface="Arial"/>
              </a:rPr>
              <a:t>To restore original valve spring tension, special valve spring spacers, inserts, or shims are installed under the valve springs. These shims are usually called valve spring inserts (VSI). Valve spring inserts are generally available in three different thicknesses.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0.015 inch (0.38 mm). Used for balancing valve spring pressure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0.030 inch (0.75 mm). Generally used for new springs on cylinder heads that have had the valve seats ground and valves refaced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 0.060 inch (1.5 mm). Necessary to bring assembled height to specifications (These thicker inserts may be required if the seats have been resurfaced more than once.)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STEP 1 To determine the exact thickness of insert to install, measure the valve spring installed height. ● SEE FIGURE 27–39.</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smtClean="0">
                <a:solidFill>
                  <a:schemeClr val="dk1"/>
                </a:solidFill>
                <a:latin typeface="+mn-lt"/>
                <a:ea typeface="Arial"/>
                <a:cs typeface="Arial"/>
                <a:sym typeface="Arial"/>
              </a:rPr>
              <a:t>STEP 2 If the installed height is greater than specifications, select the valve spring insert (shim) that brings the installed height to within specifications. Be sure to install the valve spring inserts with the grooves facing toward the cylinder head. These are used to allow air to flow between the cylinder and the insert to help insulate the valve springs. Most inserts are labeled with the message, “This Side Up,” which means toward the valve spring. ● SEE FIGURE 27–40</a:t>
            </a:r>
            <a:r>
              <a:rPr lang="en-US" sz="1200" b="0" i="0" u="none" strike="noStrike" cap="none" dirty="0" smtClean="0">
                <a:solidFill>
                  <a:schemeClr val="dk1"/>
                </a:solidFill>
                <a:latin typeface="+mn-lt"/>
                <a:ea typeface="Arial"/>
                <a:cs typeface="Arial"/>
                <a:sym typeface="Arial"/>
              </a:rPr>
              <a:t>.</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59557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smtClean="0">
                <a:solidFill>
                  <a:schemeClr val="dk1"/>
                </a:solidFill>
                <a:latin typeface="+mn-lt"/>
                <a:ea typeface="Arial"/>
                <a:cs typeface="Arial"/>
                <a:sym typeface="Arial"/>
              </a:rPr>
              <a:t>CAUTION: Do not use more than one valve spring insert. If the correct installed height cannot be achieved using one insert, replace the valve seat to restore the proper installed height.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09837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75</a:t>
            </a:fld>
            <a:endParaRPr lang="en-US" dirty="0"/>
          </a:p>
        </p:txBody>
      </p:sp>
    </p:spTree>
    <p:extLst>
      <p:ext uri="{BB962C8B-B14F-4D97-AF65-F5344CB8AC3E}">
        <p14:creationId xmlns:p14="http://schemas.microsoft.com/office/powerpoint/2010/main" val="25379044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sng" strike="noStrike" cap="none" dirty="0" smtClean="0">
                <a:solidFill>
                  <a:schemeClr val="dk1"/>
                </a:solidFill>
                <a:latin typeface="+mn-lt"/>
                <a:ea typeface="Arial"/>
                <a:cs typeface="Arial"/>
                <a:sym typeface="Arial"/>
              </a:rPr>
              <a:t>VALVE STEM SEALS</a:t>
            </a:r>
            <a:r>
              <a:rPr lang="en-US" sz="1200" b="0" i="0" u="none" strike="noStrike" cap="none" dirty="0" smtClean="0">
                <a:solidFill>
                  <a:schemeClr val="dk1"/>
                </a:solidFill>
                <a:latin typeface="+mn-lt"/>
                <a:ea typeface="Arial"/>
                <a:cs typeface="Arial"/>
                <a:sym typeface="Arial"/>
              </a:rPr>
              <a:t>: </a:t>
            </a:r>
            <a:r>
              <a:rPr lang="en-US" sz="1400" b="0" i="0" u="none" strike="noStrike" cap="none" dirty="0" smtClean="0">
                <a:solidFill>
                  <a:schemeClr val="dk1"/>
                </a:solidFill>
                <a:latin typeface="+mn-lt"/>
                <a:ea typeface="Arial"/>
                <a:cs typeface="Arial"/>
                <a:sym typeface="Arial"/>
              </a:rPr>
              <a:t>Leakage past the valve guides is a major oil consumption problem in any overhead valve or overhead cam engine. A high vacuum exists in the intake port, as shown in ● FIGURE 27–41.  Most engine manufacturers use valve stem seals on the exhaust valve, because a weak vacuum in the exhaust port area can draw oil into the exhaust stream, as illustrated in ● FIGURE 27–42.</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37668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39327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smtClean="0">
                <a:solidFill>
                  <a:schemeClr val="dk1"/>
                </a:solidFill>
                <a:latin typeface="+mn-lt"/>
                <a:ea typeface="Arial"/>
                <a:cs typeface="Arial"/>
                <a:sym typeface="Arial"/>
              </a:rPr>
              <a:t>TYPES OF VALVE STEM SEALS The types of valve stem seals include the following</a:t>
            </a:r>
            <a:r>
              <a:rPr lang="en-US" sz="1200" b="0" i="0" u="none" strike="noStrike" cap="none" dirty="0" smtClean="0">
                <a:solidFill>
                  <a:schemeClr val="dk1"/>
                </a:solidFill>
                <a:latin typeface="+mn-lt"/>
                <a:ea typeface="Arial"/>
                <a:cs typeface="Arial"/>
                <a:sym typeface="Arial"/>
              </a:rPr>
              <a:t>:</a:t>
            </a:r>
          </a:p>
          <a:p>
            <a:pPr marL="171450" marR="0" lvl="0" indent="-171450" algn="l" rtl="0">
              <a:lnSpc>
                <a:spcPct val="100000"/>
              </a:lnSpc>
              <a:spcBef>
                <a:spcPts val="0"/>
              </a:spcBef>
              <a:spcAft>
                <a:spcPts val="0"/>
              </a:spcAft>
              <a:buClr>
                <a:schemeClr val="dk1"/>
              </a:buClr>
              <a:buSzPct val="125000"/>
              <a:buFont typeface="Arial" panose="020B0604020202020204" pitchFamily="34" charset="0"/>
              <a:buChar char="•"/>
            </a:pPr>
            <a:r>
              <a:rPr lang="en-US" sz="1400" b="0" i="0" u="none" strike="noStrike" cap="none" dirty="0" smtClean="0">
                <a:solidFill>
                  <a:schemeClr val="dk1"/>
                </a:solidFill>
                <a:latin typeface="+mn-lt"/>
                <a:ea typeface="Arial"/>
                <a:cs typeface="Arial"/>
                <a:sym typeface="Arial"/>
              </a:rPr>
              <a:t>The umbrella valve stem seal holds tightly on the valve stem and moves up and down with the valve. Any oil that spills off the rocker arms is deflected out over the valve guide, much as water is deflected over an umbrella. As a result, umbrella valve stem seals are often called deflector valve stem seals. ● SEE FIGURE 27–43.</a:t>
            </a:r>
          </a:p>
          <a:p>
            <a:pPr marL="171450" marR="0" lvl="0" indent="-171450" algn="l" rtl="0">
              <a:lnSpc>
                <a:spcPct val="100000"/>
              </a:lnSpc>
              <a:spcBef>
                <a:spcPts val="0"/>
              </a:spcBef>
              <a:spcAft>
                <a:spcPts val="0"/>
              </a:spcAft>
              <a:buClr>
                <a:schemeClr val="dk1"/>
              </a:buClr>
              <a:buSzPct val="125000"/>
              <a:buFont typeface="Arial" panose="020B0604020202020204" pitchFamily="34" charset="0"/>
              <a:buChar char="•"/>
            </a:pPr>
            <a:r>
              <a:rPr lang="en-US" sz="1400" b="0" i="0" u="none" strike="noStrike" cap="none" dirty="0" smtClean="0">
                <a:solidFill>
                  <a:schemeClr val="dk1"/>
                </a:solidFill>
                <a:latin typeface="+mn-lt"/>
                <a:ea typeface="Arial"/>
                <a:cs typeface="Arial"/>
                <a:sym typeface="Arial"/>
              </a:rPr>
              <a:t>O-ring valve stem seal used on Chevrolet engines keeps oil from leaking between the valve stem and valve spring retainer. The oil is deflected over the retainer and shield. The assembly controls oil like an umbrella-type oil seal. Both types of valve stem seals allow only the correct amount of oil to reach the valve guide to lubricate the valve stem. The rest of the oil flows back to the oil pan. FIGURE 27–44.</a:t>
            </a:r>
          </a:p>
          <a:p>
            <a:pPr marL="171450" marR="0" lvl="0" indent="-171450" algn="l" rtl="0">
              <a:lnSpc>
                <a:spcPct val="100000"/>
              </a:lnSpc>
              <a:spcBef>
                <a:spcPts val="0"/>
              </a:spcBef>
              <a:spcAft>
                <a:spcPts val="0"/>
              </a:spcAft>
              <a:buClr>
                <a:schemeClr val="dk1"/>
              </a:buClr>
              <a:buSzPct val="125000"/>
              <a:buFont typeface="Arial" panose="020B0604020202020204" pitchFamily="34" charset="0"/>
              <a:buChar char="•"/>
            </a:pPr>
            <a:r>
              <a:rPr lang="en-US" sz="1400" b="0" i="0" u="none" strike="noStrike" cap="none" dirty="0" smtClean="0">
                <a:solidFill>
                  <a:schemeClr val="dk1"/>
                </a:solidFill>
                <a:latin typeface="+mn-lt"/>
                <a:ea typeface="Arial"/>
                <a:cs typeface="Arial"/>
                <a:sym typeface="Arial"/>
              </a:rPr>
              <a:t>Positive valve stem seals hold tightly around the valve guide, and the valve stem moves through the seal. The Teflon® wiping ring wipes the excess oil from the valve stem. ● SEE FIGURES 27–45 AND 27–46.</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88662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6578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56390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68787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496890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Valve stem seals are made from many different types of materials. They may be made from nylon or Teflon, but most valve stem seals are made from synthetic rubber.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Three types of synthetic rubbers are in common use.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 Nitrile (</a:t>
            </a:r>
            <a:r>
              <a:rPr lang="en-US" sz="1200" b="0" i="0" u="none" strike="noStrike" cap="none" dirty="0" err="1" smtClean="0">
                <a:solidFill>
                  <a:schemeClr val="dk1"/>
                </a:solidFill>
                <a:latin typeface="+mn-lt"/>
                <a:ea typeface="Arial"/>
                <a:cs typeface="Arial"/>
                <a:sym typeface="Arial"/>
              </a:rPr>
              <a:t>Nitril</a:t>
            </a:r>
            <a:r>
              <a:rPr lang="en-US" sz="1200" b="0" i="0" u="none" strike="noStrike" cap="none" dirty="0" smtClean="0">
                <a:solidFill>
                  <a:schemeClr val="dk1"/>
                </a:solidFill>
                <a:latin typeface="+mn-lt"/>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Polyacrylate</a:t>
            </a:r>
            <a:endParaRPr lang="en-US" sz="1200" b="0" i="0" u="none" strike="noStrike" cap="none" dirty="0" smtClean="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smtClean="0">
                <a:solidFill>
                  <a:schemeClr val="dk1"/>
                </a:solidFill>
                <a:latin typeface="+mn-lt"/>
                <a:ea typeface="Arial"/>
                <a:cs typeface="Arial"/>
                <a:sym typeface="Arial"/>
              </a:rPr>
              <a:t>■ Viton  </a:t>
            </a:r>
          </a:p>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smtClean="0">
              <a:solidFill>
                <a:schemeClr val="dk1"/>
              </a:solidFill>
              <a:latin typeface="+mn-lt"/>
              <a:ea typeface="Arial"/>
              <a:cs typeface="Arial"/>
              <a:sym typeface="Arial"/>
            </a:endParaRPr>
          </a:p>
          <a:p>
            <a:r>
              <a:rPr lang="en-US" sz="1400" b="1" i="0" u="sng" strike="noStrike" cap="none" dirty="0" smtClean="0">
                <a:solidFill>
                  <a:schemeClr val="dk1"/>
                </a:solidFill>
                <a:latin typeface="+mn-lt"/>
                <a:ea typeface="Arial"/>
                <a:cs typeface="Arial"/>
                <a:sym typeface="Arial"/>
              </a:rPr>
              <a:t>TECH TIP: </a:t>
            </a:r>
            <a:r>
              <a:rPr lang="en-US" sz="1400" b="1" i="0" u="sng" strike="noStrike" kern="1200" baseline="0" dirty="0" smtClean="0">
                <a:solidFill>
                  <a:schemeClr val="tx1"/>
                </a:solidFill>
                <a:latin typeface="+mn-lt"/>
                <a:ea typeface="+mn-ea"/>
                <a:cs typeface="+mn-cs"/>
              </a:rPr>
              <a:t>Purchase Engine Parts from a Known Manufacturer</a:t>
            </a:r>
          </a:p>
          <a:p>
            <a:r>
              <a:rPr lang="en-US" sz="1400" b="0" i="0" u="none" strike="noStrike" kern="1200" baseline="0" dirty="0" smtClean="0">
                <a:solidFill>
                  <a:schemeClr val="tx1"/>
                </a:solidFill>
                <a:latin typeface="+mn-lt"/>
                <a:ea typeface="+mn-ea"/>
                <a:cs typeface="+mn-cs"/>
              </a:rPr>
              <a:t>It is interesting to note that an automotive service technician cannot tell the difference between these synthetic rubber valve stem seals if they have come out of the same mold for the same engine. Often suppliers that package gasket sets for sale at a low price will include low-temperature Nitrile, even when the engine needs higher-temperature </a:t>
            </a:r>
            <a:r>
              <a:rPr lang="en-US" sz="1400" b="0" i="0" u="none" strike="noStrike" kern="1200" baseline="0" dirty="0" err="1" smtClean="0">
                <a:solidFill>
                  <a:schemeClr val="tx1"/>
                </a:solidFill>
                <a:latin typeface="+mn-lt"/>
                <a:ea typeface="+mn-ea"/>
                <a:cs typeface="+mn-cs"/>
              </a:rPr>
              <a:t>polyacrylate</a:t>
            </a:r>
            <a:r>
              <a:rPr lang="en-US" sz="1400" b="0" i="0" u="none" strike="noStrike" kern="1200" baseline="0" dirty="0" smtClean="0">
                <a:solidFill>
                  <a:schemeClr val="tx1"/>
                </a:solidFill>
                <a:latin typeface="+mn-lt"/>
                <a:ea typeface="+mn-ea"/>
                <a:cs typeface="+mn-cs"/>
              </a:rPr>
              <a:t>. The best chances of getting the correct valve stem seal material for an engine is to purchase gaskets and seals</a:t>
            </a:r>
          </a:p>
          <a:p>
            <a:r>
              <a:rPr lang="en-US" sz="1400" b="0" i="0" u="none" strike="noStrike" kern="1200" baseline="0" dirty="0" smtClean="0">
                <a:solidFill>
                  <a:schemeClr val="tx1"/>
                </a:solidFill>
                <a:latin typeface="+mn-lt"/>
                <a:ea typeface="+mn-ea"/>
                <a:cs typeface="+mn-cs"/>
              </a:rPr>
              <a:t>packaged by a major brand gasket company.</a:t>
            </a:r>
            <a:endParaRPr lang="en-US" sz="1200" b="0" i="0" u="none" strike="noStrike" kern="1200" cap="none" baseline="0" dirty="0" smtClean="0">
              <a:solidFill>
                <a:schemeClr val="dk1"/>
              </a:solidFill>
              <a:latin typeface="Arial"/>
              <a:ea typeface="+mn-ea"/>
              <a:cs typeface="Arial"/>
              <a:sym typeface="Arial"/>
            </a:endParaRPr>
          </a:p>
          <a:p>
            <a:endParaRPr lang="en-US" sz="1200" b="0" i="0" u="none" strike="noStrike" kern="1200" cap="none" baseline="0" dirty="0" smtClean="0">
              <a:solidFill>
                <a:schemeClr val="dk1"/>
              </a:solidFill>
              <a:latin typeface="Arial"/>
              <a:ea typeface="+mn-ea"/>
              <a:cs typeface="Arial"/>
              <a:sym typeface="Arial"/>
            </a:endParaRPr>
          </a:p>
          <a:p>
            <a:r>
              <a:rPr lang="en-US" sz="1400" b="1" i="0" u="sng" strike="noStrike" kern="1200" cap="none" baseline="0" dirty="0" smtClean="0">
                <a:solidFill>
                  <a:schemeClr val="dk1"/>
                </a:solidFill>
                <a:latin typeface="Arial"/>
                <a:ea typeface="+mn-ea"/>
                <a:cs typeface="Arial"/>
                <a:sym typeface="Arial"/>
              </a:rPr>
              <a:t>TECH TIP: </a:t>
            </a:r>
            <a:r>
              <a:rPr lang="en-US" sz="1400" b="1" i="0" u="sng" strike="noStrike" kern="1200" baseline="0" dirty="0" smtClean="0">
                <a:solidFill>
                  <a:schemeClr val="tx1"/>
                </a:solidFill>
                <a:latin typeface="+mn-lt"/>
                <a:ea typeface="+mn-ea"/>
                <a:cs typeface="+mn-cs"/>
              </a:rPr>
              <a:t>Check before Bolting It On</a:t>
            </a:r>
          </a:p>
          <a:p>
            <a:r>
              <a:rPr lang="en-US" sz="1400" b="0" i="0" u="none" strike="noStrike" kern="1200" baseline="0" dirty="0" smtClean="0">
                <a:solidFill>
                  <a:schemeClr val="tx1"/>
                </a:solidFill>
                <a:latin typeface="+mn-lt"/>
                <a:ea typeface="+mn-ea"/>
                <a:cs typeface="+mn-cs"/>
              </a:rPr>
              <a:t>Using new assembled cylinder heads, whether aluminum or cast iron, is a popular engine buildup option. However, experience has shown that metal shavings and casting sand are often found inside the passages. Before bolting on these “ready to install” heads, disassemble them and clean all passages. Often machine shavings are found under the valves. If this debris were to get into the engine, the results would be extreme wear or damage to the pistons, rings, block, and bearings. This cleaning may take several hours, but how much is your engine worth</a:t>
            </a:r>
            <a:r>
              <a:rPr lang="en-US" sz="1200" b="0" i="0" u="none" strike="noStrike" kern="1200" baseline="0" dirty="0" smtClean="0">
                <a:solidFill>
                  <a:schemeClr val="tx1"/>
                </a:solidFill>
                <a:latin typeface="+mn-lt"/>
                <a:ea typeface="+mn-ea"/>
                <a:cs typeface="+mn-cs"/>
              </a:rPr>
              <a:t>?</a:t>
            </a:r>
          </a:p>
          <a:p>
            <a:endParaRPr lang="en-US" sz="1400" b="0" i="0" u="none" strike="noStrike" kern="1200" baseline="0" dirty="0" smtClean="0">
              <a:solidFill>
                <a:schemeClr val="tx1"/>
              </a:solidFill>
              <a:latin typeface="+mn-lt"/>
              <a:ea typeface="+mn-ea"/>
              <a:cs typeface="+mn-cs"/>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91790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none" strike="noStrike" cap="none" dirty="0" smtClean="0">
                <a:solidFill>
                  <a:schemeClr val="dk1"/>
                </a:solidFill>
                <a:latin typeface="Arial"/>
                <a:ea typeface="Arial"/>
                <a:cs typeface="Arial"/>
                <a:sym typeface="Arial"/>
              </a:rPr>
              <a:t>TECH TIP: </a:t>
            </a:r>
            <a:r>
              <a:rPr lang="en-US" sz="1400" b="1" i="0" u="none" strike="noStrike" kern="1200" baseline="0" dirty="0" smtClean="0">
                <a:solidFill>
                  <a:schemeClr val="tx1"/>
                </a:solidFill>
                <a:latin typeface="+mn-lt"/>
                <a:ea typeface="+mn-ea"/>
                <a:cs typeface="+mn-cs"/>
              </a:rPr>
              <a:t>Use a Brass Mallet to Check Valve Installation</a:t>
            </a:r>
          </a:p>
          <a:p>
            <a:r>
              <a:rPr lang="en-US" sz="1400" b="0" i="0" u="none" strike="noStrike" kern="1200" baseline="0" dirty="0" smtClean="0">
                <a:solidFill>
                  <a:schemeClr val="tx1"/>
                </a:solidFill>
                <a:latin typeface="+mn-lt"/>
                <a:ea typeface="+mn-ea"/>
                <a:cs typeface="+mn-cs"/>
              </a:rPr>
              <a:t>As a final quality control check, use a copper or brass</a:t>
            </a:r>
          </a:p>
          <a:p>
            <a:r>
              <a:rPr lang="en-US" sz="1400" b="0" i="0" u="none" strike="noStrike" kern="1200" baseline="0" dirty="0" smtClean="0">
                <a:solidFill>
                  <a:schemeClr val="tx1"/>
                </a:solidFill>
                <a:latin typeface="+mn-lt"/>
                <a:ea typeface="+mn-ea"/>
                <a:cs typeface="+mn-cs"/>
              </a:rPr>
              <a:t>mallet and lightly tap each valve spring retainer</a:t>
            </a:r>
          </a:p>
          <a:p>
            <a:r>
              <a:rPr lang="en-US" sz="1400" b="0" i="0" u="none" strike="noStrike" kern="1200" baseline="0" dirty="0" smtClean="0">
                <a:solidFill>
                  <a:schemeClr val="tx1"/>
                </a:solidFill>
                <a:latin typeface="+mn-lt"/>
                <a:ea typeface="+mn-ea"/>
                <a:cs typeface="+mn-cs"/>
              </a:rPr>
              <a:t>after final assembly to make sure the keepers were</a:t>
            </a:r>
          </a:p>
          <a:p>
            <a:r>
              <a:rPr lang="en-US" sz="1400" b="0" i="0" u="none" strike="noStrike" kern="1200" baseline="0" dirty="0" smtClean="0">
                <a:solidFill>
                  <a:schemeClr val="tx1"/>
                </a:solidFill>
                <a:latin typeface="+mn-lt"/>
                <a:ea typeface="+mn-ea"/>
                <a:cs typeface="+mn-cs"/>
              </a:rPr>
              <a:t>correctly seated and installed. If they were not, the</a:t>
            </a:r>
          </a:p>
          <a:p>
            <a:r>
              <a:rPr lang="en-US" sz="1400" b="0" i="0" u="none" strike="noStrike" kern="1200" baseline="0" dirty="0" smtClean="0">
                <a:solidFill>
                  <a:schemeClr val="tx1"/>
                </a:solidFill>
                <a:latin typeface="+mn-lt"/>
                <a:ea typeface="+mn-ea"/>
                <a:cs typeface="+mn-cs"/>
              </a:rPr>
              <a:t>mallet would cause them to “fly off.” Best to check now</a:t>
            </a:r>
          </a:p>
          <a:p>
            <a:r>
              <a:rPr lang="en-US" sz="1400" b="0" i="0" u="none" strike="noStrike" kern="1200" baseline="0" dirty="0" smtClean="0">
                <a:solidFill>
                  <a:schemeClr val="tx1"/>
                </a:solidFill>
                <a:latin typeface="+mn-lt"/>
                <a:ea typeface="+mn-ea"/>
                <a:cs typeface="+mn-cs"/>
              </a:rPr>
              <a:t>rather than when the engine is started.</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0427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1626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85</a:t>
            </a:fld>
            <a:endParaRPr lang="en-US" dirty="0"/>
          </a:p>
        </p:txBody>
      </p:sp>
    </p:spTree>
    <p:extLst>
      <p:ext uri="{BB962C8B-B14F-4D97-AF65-F5344CB8AC3E}">
        <p14:creationId xmlns:p14="http://schemas.microsoft.com/office/powerpoint/2010/main" val="20448623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86</a:t>
            </a:fld>
            <a:endParaRPr lang="en-US" dirty="0"/>
          </a:p>
        </p:txBody>
      </p:sp>
    </p:spTree>
    <p:extLst>
      <p:ext uri="{BB962C8B-B14F-4D97-AF65-F5344CB8AC3E}">
        <p14:creationId xmlns:p14="http://schemas.microsoft.com/office/powerpoint/2010/main" val="39402826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705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spAutoFit/>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t" anchorCtr="0">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 xmlns:a16="http://schemas.microsoft.com/office/drawing/2014/main" id="{F4ED3915-2147-4382-A599-2376CC8854D1}"/>
              </a:ext>
            </a:extLst>
          </p:cNvPr>
          <p:cNvSpPr>
            <a:spLocks noGrp="1"/>
          </p:cNvSpPr>
          <p:nvPr>
            <p:ph sz="quarter" idx="14" hasCustomPrompt="1"/>
          </p:nvPr>
        </p:nvSpPr>
        <p:spPr>
          <a:xfrm>
            <a:off x="5029200" y="1600200"/>
            <a:ext cx="3657600" cy="553998"/>
          </a:xfrm>
        </p:spPr>
        <p:txBody>
          <a:bodyPr anchor="t" anchorCtr="0"/>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 xmlns:a16="http://schemas.microsoft.com/office/drawing/2014/main" id="{3B38FD8D-0DB0-4A1A-A3F1-E26B606AC837}"/>
              </a:ext>
            </a:extLst>
          </p:cNvPr>
          <p:cNvSpPr>
            <a:spLocks noGrp="1"/>
          </p:cNvSpPr>
          <p:nvPr>
            <p:ph sz="quarter" idx="15" hasCustomPrompt="1"/>
          </p:nvPr>
        </p:nvSpPr>
        <p:spPr>
          <a:xfrm>
            <a:off x="5029200" y="3252788"/>
            <a:ext cx="3657600" cy="430887"/>
          </a:xfrm>
        </p:spPr>
        <p:txBody>
          <a:bodyPr anchor="t" anchorCtr="0"/>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ln>
                <a:noFill/>
              </a:ln>
            </a:endParaRPr>
          </a:p>
        </p:txBody>
      </p:sp>
    </p:spTree>
    <p:extLst>
      <p:ext uri="{BB962C8B-B14F-4D97-AF65-F5344CB8AC3E}">
        <p14:creationId xmlns:p14="http://schemas.microsoft.com/office/powerpoint/2010/main" val="4178565998"/>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nchor="t" anchorCtr="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nchor="t" anchorCtr="0">
            <a:spAutoFit/>
          </a:bodyPr>
          <a:lstStyle/>
          <a:p>
            <a:pPr lvl="0"/>
            <a:r>
              <a:rPr lang="en-US" dirty="0"/>
              <a:t>Click to add text</a:t>
            </a:r>
          </a:p>
        </p:txBody>
      </p:sp>
      <p:sp>
        <p:nvSpPr>
          <p:cNvPr id="8" name="Content Placeholder 7">
            <a:extLst>
              <a:ext uri="{FF2B5EF4-FFF2-40B4-BE49-F238E27FC236}">
                <a16:creationId xmlns=""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nchor="t" anchorCtr="0">
            <a:spAutoFit/>
          </a:bodyPr>
          <a:lstStyle>
            <a:lvl1pPr>
              <a:defRPr/>
            </a:lvl1pPr>
          </a:lstStyle>
          <a:p>
            <a:pPr lvl="0"/>
            <a:r>
              <a:rPr lang="en-US" dirty="0"/>
              <a:t>Caption</a:t>
            </a:r>
          </a:p>
        </p:txBody>
      </p:sp>
    </p:spTree>
    <p:extLst>
      <p:ext uri="{BB962C8B-B14F-4D97-AF65-F5344CB8AC3E}">
        <p14:creationId xmlns:p14="http://schemas.microsoft.com/office/powerpoint/2010/main" val="2450050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b">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2023</a:t>
            </a:r>
            <a:r>
              <a:rPr lang="en-IN"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xmlns="" id="{ABE18F80-D4FC-4D8F-B2BD-E7BEE7E012B5}"/>
              </a:ext>
            </a:extLst>
          </p:cNvPr>
          <p:cNvSpPr>
            <a:spLocks noGrp="1"/>
          </p:cNvSpPr>
          <p:nvPr>
            <p:ph type="body" idx="1"/>
          </p:nvPr>
        </p:nvSpPr>
        <p:spPr>
          <a:xfrm>
            <a:off x="474133" y="1431351"/>
            <a:ext cx="8229600" cy="400110"/>
          </a:xfrm>
        </p:spPr>
        <p:txBody>
          <a:bodyPr>
            <a:spAutoFit/>
          </a:bodyPr>
          <a:lstStyle/>
          <a:p>
            <a:r>
              <a:rPr lang="en-US" b="1" dirty="0" smtClean="0"/>
              <a:t>Seventh Edition</a:t>
            </a:r>
            <a:endParaRPr lang="en-US" b="1" dirty="0"/>
          </a:p>
        </p:txBody>
      </p:sp>
      <p:sp>
        <p:nvSpPr>
          <p:cNvPr id="5" name="Content Placeholder 4">
            <a:extLst>
              <a:ext uri="{FF2B5EF4-FFF2-40B4-BE49-F238E27FC236}">
                <a16:creationId xmlns:a16="http://schemas.microsoft.com/office/drawing/2014/main" xmlns=""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a:t>
            </a:r>
            <a:r>
              <a:rPr lang="en-US" dirty="0" smtClean="0"/>
              <a:t>27</a:t>
            </a:r>
            <a:endParaRPr lang="en-US" dirty="0"/>
          </a:p>
        </p:txBody>
      </p:sp>
      <p:sp>
        <p:nvSpPr>
          <p:cNvPr id="6" name="Content Placeholder 5">
            <a:extLst>
              <a:ext uri="{FF2B5EF4-FFF2-40B4-BE49-F238E27FC236}">
                <a16:creationId xmlns:a16="http://schemas.microsoft.com/office/drawing/2014/main" xmlns=""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Cylinder Head and Valve Guide Service</a:t>
            </a:r>
          </a:p>
        </p:txBody>
      </p:sp>
      <p:sp>
        <p:nvSpPr>
          <p:cNvPr id="8" name="Content Placeholder 7">
            <a:extLst>
              <a:ext uri="{FF2B5EF4-FFF2-40B4-BE49-F238E27FC236}">
                <a16:creationId xmlns:a16="http://schemas.microsoft.com/office/drawing/2014/main" xmlns=""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smtClean="0">
                <a:latin typeface="Verdana"/>
                <a:ea typeface="Verdana" panose="020B0604030504040204" pitchFamily="34" charset="0"/>
                <a:cs typeface="Verdana" panose="020B0604030504040204" pitchFamily="34" charset="0"/>
              </a:rPr>
              <a:t>                Copyright </a:t>
            </a:r>
            <a:r>
              <a:rPr lang="en-US" altLang="en-US" sz="1200" b="0" dirty="0">
                <a:latin typeface="Verdana"/>
                <a:ea typeface="Verdana" panose="020B0604030504040204" pitchFamily="34" charset="0"/>
                <a:cs typeface="Verdana" panose="020B0604030504040204" pitchFamily="34" charset="0"/>
              </a:rPr>
              <a:t>© </a:t>
            </a:r>
            <a:r>
              <a:rPr lang="en-US" altLang="en-US" sz="1200" b="0" dirty="0" smtClean="0">
                <a:latin typeface="Verdana"/>
                <a:ea typeface="Verdana" panose="020B0604030504040204" pitchFamily="34" charset="0"/>
                <a:cs typeface="Verdana" panose="020B0604030504040204" pitchFamily="34" charset="0"/>
              </a:rPr>
              <a:t>2023 </a:t>
            </a:r>
            <a:r>
              <a:rPr lang="en-US" altLang="en-US" sz="1200" b="0" dirty="0">
                <a:latin typeface="Verdana"/>
                <a:ea typeface="Verdana" panose="020B0604030504040204" pitchFamily="34" charset="0"/>
                <a:cs typeface="Verdana" panose="020B0604030504040204" pitchFamily="34" charset="0"/>
              </a:rPr>
              <a:t>Pearson Education, Inc. All Rights </a:t>
            </a:r>
            <a:r>
              <a:rPr lang="en-US" altLang="en-US" sz="1200" b="0" dirty="0" smtClean="0">
                <a:latin typeface="Verdana"/>
                <a:ea typeface="Verdana" panose="020B0604030504040204" pitchFamily="34" charset="0"/>
                <a:cs typeface="Verdana" panose="020B0604030504040204" pitchFamily="34" charset="0"/>
              </a:rPr>
              <a:t>Reserved</a:t>
            </a:r>
            <a:endParaRPr lang="en-US" altLang="en-US" sz="1200" b="0" dirty="0">
              <a:latin typeface="Verdana"/>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767908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27.3 Spark Plug Location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0" y="990600"/>
            <a:ext cx="4780420" cy="4466379"/>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19092"/>
            <a:ext cx="3276600" cy="2638507"/>
          </a:xfrm>
        </p:spPr>
        <p:txBody>
          <a:bodyPr/>
          <a:lstStyle/>
          <a:p>
            <a:r>
              <a:rPr lang="en-US" sz="2400" dirty="0"/>
              <a:t>Locating the Spark Plug in the Center of the Combustion Chamber Reduces the Distance the Flame Front Must Travel</a:t>
            </a:r>
          </a:p>
        </p:txBody>
      </p:sp>
    </p:spTree>
    <p:extLst>
      <p:ext uri="{BB962C8B-B14F-4D97-AF65-F5344CB8AC3E}">
        <p14:creationId xmlns:p14="http://schemas.microsoft.com/office/powerpoint/2010/main" val="389212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2967" y="220133"/>
            <a:ext cx="8229600" cy="646331"/>
          </a:xfrm>
        </p:spPr>
        <p:txBody>
          <a:bodyPr/>
          <a:lstStyle/>
          <a:p>
            <a:r>
              <a:rPr lang="en-US" dirty="0"/>
              <a:t>Figure </a:t>
            </a:r>
            <a:r>
              <a:rPr lang="en-US" dirty="0" smtClean="0"/>
              <a:t>27.4 Hemi Head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53392" y="990600"/>
            <a:ext cx="4829175" cy="3962400"/>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54354" y="990600"/>
            <a:ext cx="3163784" cy="4077840"/>
          </a:xfrm>
        </p:spPr>
        <p:txBody>
          <a:bodyPr/>
          <a:lstStyle/>
          <a:p>
            <a:r>
              <a:rPr lang="en-US" sz="2400" dirty="0"/>
              <a:t>The Combustion Chamber of the 5.7 </a:t>
            </a:r>
            <a:r>
              <a:rPr lang="en-US" sz="2400" dirty="0" smtClean="0"/>
              <a:t>Liter </a:t>
            </a:r>
            <a:r>
              <a:rPr lang="en-US" sz="2400" dirty="0"/>
              <a:t>Chrysler Hemi Cylinder Head Shows the Two Spark Plugs Used to Ensure Rapid Burn for Best Power and Economy with the Lowest Possible Exhaust Emissions</a:t>
            </a:r>
          </a:p>
        </p:txBody>
      </p:sp>
    </p:spTree>
    <p:extLst>
      <p:ext uri="{BB962C8B-B14F-4D97-AF65-F5344CB8AC3E}">
        <p14:creationId xmlns:p14="http://schemas.microsoft.com/office/powerpoint/2010/main" val="293230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91067" y="228600"/>
            <a:ext cx="8229600" cy="646331"/>
          </a:xfrm>
        </p:spPr>
        <p:txBody>
          <a:bodyPr/>
          <a:lstStyle/>
          <a:p>
            <a:r>
              <a:rPr lang="en-US" dirty="0"/>
              <a:t>Figure </a:t>
            </a:r>
            <a:r>
              <a:rPr lang="en-US" dirty="0" smtClean="0"/>
              <a:t>27.5 Valve Opening Space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28295" y="1066800"/>
            <a:ext cx="5520405" cy="3962400"/>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70016" y="1256160"/>
            <a:ext cx="2935184" cy="1715640"/>
          </a:xfrm>
        </p:spPr>
        <p:txBody>
          <a:bodyPr/>
          <a:lstStyle/>
          <a:p>
            <a:r>
              <a:rPr lang="en-US" sz="2400" dirty="0"/>
              <a:t>Method for measuring the valve opening space.</a:t>
            </a:r>
          </a:p>
        </p:txBody>
      </p:sp>
    </p:spTree>
    <p:extLst>
      <p:ext uri="{BB962C8B-B14F-4D97-AF65-F5344CB8AC3E}">
        <p14:creationId xmlns:p14="http://schemas.microsoft.com/office/powerpoint/2010/main" val="31454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74133" y="228600"/>
            <a:ext cx="8229600" cy="646331"/>
          </a:xfrm>
        </p:spPr>
        <p:txBody>
          <a:bodyPr/>
          <a:lstStyle/>
          <a:p>
            <a:r>
              <a:rPr lang="en-US" dirty="0"/>
              <a:t>Figure </a:t>
            </a:r>
            <a:r>
              <a:rPr lang="en-US" dirty="0" smtClean="0"/>
              <a:t>27.6 Pentroof Design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08979" y="1007532"/>
            <a:ext cx="5239721" cy="4097867"/>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70016" y="1256160"/>
            <a:ext cx="2858984" cy="1563240"/>
          </a:xfrm>
        </p:spPr>
        <p:txBody>
          <a:bodyPr/>
          <a:lstStyle/>
          <a:p>
            <a:r>
              <a:rPr lang="en-US" sz="2400" dirty="0"/>
              <a:t>Four valves in a pentroof combustion chamber.</a:t>
            </a:r>
          </a:p>
        </p:txBody>
      </p:sp>
    </p:spTree>
    <p:extLst>
      <p:ext uri="{BB962C8B-B14F-4D97-AF65-F5344CB8AC3E}">
        <p14:creationId xmlns:p14="http://schemas.microsoft.com/office/powerpoint/2010/main" val="425260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27.7 Four-Valve Design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05867" y="990600"/>
            <a:ext cx="3924300" cy="4965177"/>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457200" y="990600"/>
            <a:ext cx="3468584" cy="3087240"/>
          </a:xfrm>
        </p:spPr>
        <p:txBody>
          <a:bodyPr/>
          <a:lstStyle/>
          <a:p>
            <a:r>
              <a:rPr lang="en-US" sz="2400" dirty="0"/>
              <a:t>The intake manifold design and </a:t>
            </a:r>
            <a:r>
              <a:rPr lang="en-US" sz="2400" dirty="0" smtClean="0"/>
              <a:t>combustion chamber </a:t>
            </a:r>
            <a:r>
              <a:rPr lang="en-US" sz="2400" dirty="0"/>
              <a:t>design both work together to cause the </a:t>
            </a:r>
            <a:r>
              <a:rPr lang="en-US" sz="2400" dirty="0" smtClean="0"/>
              <a:t>air–fuel mixture </a:t>
            </a:r>
            <a:r>
              <a:rPr lang="en-US" sz="2400" dirty="0"/>
              <a:t>to swirl as it enters the combustion chamber.</a:t>
            </a:r>
          </a:p>
        </p:txBody>
      </p:sp>
    </p:spTree>
    <p:extLst>
      <p:ext uri="{BB962C8B-B14F-4D97-AF65-F5344CB8AC3E}">
        <p14:creationId xmlns:p14="http://schemas.microsoft.com/office/powerpoint/2010/main" val="375614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a:t>
            </a:r>
            <a:r>
              <a:rPr lang="en-US" dirty="0" smtClean="0"/>
              <a:t>27.8 Straight Flow Intake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63777" y="999067"/>
            <a:ext cx="4989156" cy="5177936"/>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09600" y="990600"/>
            <a:ext cx="2895600" cy="1981200"/>
          </a:xfrm>
        </p:spPr>
        <p:txBody>
          <a:bodyPr/>
          <a:lstStyle/>
          <a:p>
            <a:r>
              <a:rPr lang="en-US" sz="2400" dirty="0"/>
              <a:t>A Port-Injected Engine Showing the Straight </a:t>
            </a:r>
            <a:r>
              <a:rPr lang="en-US" sz="2400" dirty="0" smtClean="0"/>
              <a:t>Free flowing </a:t>
            </a:r>
            <a:r>
              <a:rPr lang="en-US" sz="2400" dirty="0"/>
              <a:t>Intake and Exhaust Ports</a:t>
            </a:r>
          </a:p>
        </p:txBody>
      </p:sp>
    </p:spTree>
    <p:extLst>
      <p:ext uri="{BB962C8B-B14F-4D97-AF65-F5344CB8AC3E}">
        <p14:creationId xmlns:p14="http://schemas.microsoft.com/office/powerpoint/2010/main" val="292433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333" y="272460"/>
            <a:ext cx="8229600" cy="646331"/>
          </a:xfrm>
        </p:spPr>
        <p:txBody>
          <a:bodyPr>
            <a:spAutoFit/>
          </a:bodyPr>
          <a:lstStyle/>
          <a:p>
            <a:r>
              <a:rPr lang="en-US" dirty="0" smtClean="0"/>
              <a:t>Question 1: ?</a:t>
            </a:r>
            <a:endParaRPr lang="en-US" dirty="0"/>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IN" sz="2400" dirty="0"/>
              <a:t>What is meant by the term </a:t>
            </a:r>
            <a:r>
              <a:rPr lang="en-IN" sz="2400" i="1" dirty="0"/>
              <a:t>crossflow head</a:t>
            </a:r>
            <a:r>
              <a:rPr lang="en-IN" sz="2400" dirty="0"/>
              <a:t>?</a:t>
            </a:r>
          </a:p>
        </p:txBody>
      </p:sp>
    </p:spTree>
    <p:extLst>
      <p:ext uri="{BB962C8B-B14F-4D97-AF65-F5344CB8AC3E}">
        <p14:creationId xmlns:p14="http://schemas.microsoft.com/office/powerpoint/2010/main" val="262998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120"/>
            <a:ext cx="8229600" cy="646331"/>
          </a:xfrm>
        </p:spPr>
        <p:txBody>
          <a:bodyPr>
            <a:spAutoFit/>
          </a:bodyPr>
          <a:lstStyle/>
          <a:p>
            <a:r>
              <a:rPr lang="en-US" dirty="0" smtClean="0"/>
              <a:t>Answer 1</a:t>
            </a:r>
            <a:endParaRPr lang="en-US" dirty="0"/>
          </a:p>
        </p:txBody>
      </p:sp>
      <p:sp>
        <p:nvSpPr>
          <p:cNvPr id="4" name="Content Placeholder 3"/>
          <p:cNvSpPr>
            <a:spLocks noGrp="1"/>
          </p:cNvSpPr>
          <p:nvPr>
            <p:ph idx="1"/>
          </p:nvPr>
        </p:nvSpPr>
        <p:spPr>
          <a:xfrm>
            <a:off x="457200" y="1146275"/>
            <a:ext cx="8229600" cy="834925"/>
          </a:xfrm>
        </p:spPr>
        <p:txBody>
          <a:bodyPr>
            <a:spAutoFit/>
          </a:bodyPr>
          <a:lstStyle/>
          <a:p>
            <a:pPr marL="0" indent="0">
              <a:buNone/>
            </a:pPr>
            <a:r>
              <a:rPr lang="en-IN" sz="2400" dirty="0"/>
              <a:t>The flow into and out of the combustion chamber is from opposite sides of the cylinder head.</a:t>
            </a:r>
          </a:p>
        </p:txBody>
      </p:sp>
    </p:spTree>
    <p:extLst>
      <p:ext uri="{BB962C8B-B14F-4D97-AF65-F5344CB8AC3E}">
        <p14:creationId xmlns:p14="http://schemas.microsoft.com/office/powerpoint/2010/main" val="120150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smtClean="0"/>
              <a:t>Intake and Exhaust </a:t>
            </a:r>
            <a:r>
              <a:rPr lang="en-US" dirty="0"/>
              <a:t>P</a:t>
            </a:r>
            <a:r>
              <a:rPr lang="en-US" dirty="0" smtClean="0"/>
              <a:t>orts</a:t>
            </a:r>
            <a:endParaRPr lang="en-US" dirty="0"/>
          </a:p>
        </p:txBody>
      </p:sp>
      <p:sp>
        <p:nvSpPr>
          <p:cNvPr id="4" name="Content Placeholder 3"/>
          <p:cNvSpPr>
            <a:spLocks noGrp="1"/>
          </p:cNvSpPr>
          <p:nvPr>
            <p:ph idx="1"/>
          </p:nvPr>
        </p:nvSpPr>
        <p:spPr>
          <a:xfrm>
            <a:off x="457200" y="917674"/>
            <a:ext cx="8229600" cy="4416326"/>
          </a:xfrm>
        </p:spPr>
        <p:txBody>
          <a:bodyPr>
            <a:noAutofit/>
          </a:bodyPr>
          <a:lstStyle/>
          <a:p>
            <a:r>
              <a:rPr lang="en-IN" sz="2400" dirty="0"/>
              <a:t>Purpose and Function</a:t>
            </a:r>
          </a:p>
          <a:p>
            <a:pPr lvl="1"/>
            <a:r>
              <a:rPr lang="en-IN" sz="2400" dirty="0"/>
              <a:t>The part of the intake or exhaust system passage that is cast in the cylinder head is called a port.</a:t>
            </a:r>
          </a:p>
          <a:p>
            <a:r>
              <a:rPr lang="en-IN" sz="2400" dirty="0"/>
              <a:t>Intake Ports</a:t>
            </a:r>
          </a:p>
          <a:p>
            <a:pPr lvl="1"/>
            <a:r>
              <a:rPr lang="en-IN" sz="2400" dirty="0"/>
              <a:t>The length and design are designed to promote swirl into the combustion chamber.</a:t>
            </a:r>
          </a:p>
          <a:p>
            <a:r>
              <a:rPr lang="en-IN" sz="2400" dirty="0"/>
              <a:t>Exhaust Ports</a:t>
            </a:r>
          </a:p>
          <a:p>
            <a:pPr lvl="1"/>
            <a:r>
              <a:rPr lang="en-IN" sz="2400" dirty="0"/>
              <a:t>Designed to allow for the free flow of exhaust gasses from the engine without transferring the heat to the coolant.</a:t>
            </a:r>
          </a:p>
        </p:txBody>
      </p:sp>
    </p:spTree>
    <p:extLst>
      <p:ext uri="{BB962C8B-B14F-4D97-AF65-F5344CB8AC3E}">
        <p14:creationId xmlns:p14="http://schemas.microsoft.com/office/powerpoint/2010/main" val="263326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smtClean="0"/>
              <a:t>Cylinder Head </a:t>
            </a:r>
            <a:r>
              <a:rPr lang="en-US" dirty="0"/>
              <a:t>P</a:t>
            </a:r>
            <a:r>
              <a:rPr lang="en-US" dirty="0" smtClean="0"/>
              <a:t>assages</a:t>
            </a:r>
            <a:endParaRPr lang="en-US" dirty="0"/>
          </a:p>
        </p:txBody>
      </p:sp>
      <p:sp>
        <p:nvSpPr>
          <p:cNvPr id="4" name="Content Placeholder 3"/>
          <p:cNvSpPr>
            <a:spLocks noGrp="1"/>
          </p:cNvSpPr>
          <p:nvPr>
            <p:ph idx="1"/>
          </p:nvPr>
        </p:nvSpPr>
        <p:spPr>
          <a:xfrm>
            <a:off x="457200" y="917674"/>
            <a:ext cx="8229600" cy="4721125"/>
          </a:xfrm>
        </p:spPr>
        <p:txBody>
          <a:bodyPr>
            <a:noAutofit/>
          </a:bodyPr>
          <a:lstStyle/>
          <a:p>
            <a:r>
              <a:rPr lang="en-IN" sz="2400" dirty="0"/>
              <a:t>Coolant Flow Passages</a:t>
            </a:r>
          </a:p>
          <a:p>
            <a:pPr lvl="1"/>
            <a:r>
              <a:rPr lang="en-IN" sz="2400" dirty="0"/>
              <a:t>The engine is designed so that coolant will flow from the coolest portion of the engine to the warmest portion.</a:t>
            </a:r>
          </a:p>
          <a:p>
            <a:r>
              <a:rPr lang="en-IN" sz="2400" dirty="0"/>
              <a:t>Head Gasket Holes</a:t>
            </a:r>
          </a:p>
          <a:p>
            <a:pPr lvl="1"/>
            <a:r>
              <a:rPr lang="en-IN" sz="2400" dirty="0"/>
              <a:t>These holes correct the coolant flow rate at each opening.</a:t>
            </a:r>
          </a:p>
          <a:p>
            <a:r>
              <a:rPr lang="en-IN" sz="2400" dirty="0"/>
              <a:t>Lubricating Oil Passages</a:t>
            </a:r>
          </a:p>
          <a:p>
            <a:pPr lvl="1"/>
            <a:r>
              <a:rPr lang="en-IN" sz="2400" dirty="0"/>
              <a:t>Lubricating oil is delivered to the overhead valve mechanism, either through the valve pushrods or through drilled passages in the head and block casting.</a:t>
            </a:r>
          </a:p>
        </p:txBody>
      </p:sp>
    </p:spTree>
    <p:extLst>
      <p:ext uri="{BB962C8B-B14F-4D97-AF65-F5344CB8AC3E}">
        <p14:creationId xmlns:p14="http://schemas.microsoft.com/office/powerpoint/2010/main" val="369902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smtClean="0"/>
              <a:t>Learning Objectives </a:t>
            </a:r>
            <a:r>
              <a:rPr lang="en-US" sz="2800" dirty="0" smtClean="0"/>
              <a:t>(1 of 2)</a:t>
            </a:r>
            <a:endParaRPr lang="en-US" sz="2800" dirty="0"/>
          </a:p>
        </p:txBody>
      </p:sp>
      <p:sp>
        <p:nvSpPr>
          <p:cNvPr id="4" name="Content Placeholder 3"/>
          <p:cNvSpPr>
            <a:spLocks noGrp="1"/>
          </p:cNvSpPr>
          <p:nvPr>
            <p:ph idx="1"/>
          </p:nvPr>
        </p:nvSpPr>
        <p:spPr>
          <a:xfrm>
            <a:off x="457200" y="1005751"/>
            <a:ext cx="8229600" cy="4393510"/>
          </a:xfrm>
        </p:spPr>
        <p:txBody>
          <a:bodyPr>
            <a:spAutoFit/>
          </a:bodyPr>
          <a:lstStyle/>
          <a:p>
            <a:pPr marL="0" indent="0">
              <a:buNone/>
            </a:pPr>
            <a:r>
              <a:rPr lang="en-US" sz="2400" b="1" dirty="0" smtClean="0">
                <a:solidFill>
                  <a:schemeClr val="bg2"/>
                </a:solidFill>
              </a:rPr>
              <a:t>27.1</a:t>
            </a:r>
            <a:r>
              <a:rPr lang="en-US" sz="2400" dirty="0" smtClean="0"/>
              <a:t> </a:t>
            </a:r>
            <a:r>
              <a:rPr lang="en-IN" sz="2400" dirty="0"/>
              <a:t>Explain the design and construction of cylinder heads.</a:t>
            </a:r>
            <a:endParaRPr lang="en-US" sz="2400" dirty="0"/>
          </a:p>
          <a:p>
            <a:pPr marL="0" indent="0">
              <a:buNone/>
            </a:pPr>
            <a:r>
              <a:rPr lang="en-US" sz="2400" b="1" dirty="0" smtClean="0">
                <a:solidFill>
                  <a:schemeClr val="bg2"/>
                </a:solidFill>
              </a:rPr>
              <a:t>27.2</a:t>
            </a:r>
            <a:r>
              <a:rPr lang="en-US" sz="2400" dirty="0" smtClean="0"/>
              <a:t> Discuss </a:t>
            </a:r>
            <a:r>
              <a:rPr lang="en-US" sz="2400" dirty="0"/>
              <a:t>cylinder head passages.</a:t>
            </a:r>
          </a:p>
          <a:p>
            <a:pPr marL="685800" indent="-685800">
              <a:buNone/>
            </a:pPr>
            <a:r>
              <a:rPr lang="en-US" sz="2400" b="1" dirty="0" smtClean="0">
                <a:solidFill>
                  <a:srgbClr val="007FA3"/>
                </a:solidFill>
              </a:rPr>
              <a:t>27.3</a:t>
            </a:r>
            <a:r>
              <a:rPr lang="en-US" sz="2400" dirty="0" smtClean="0"/>
              <a:t> </a:t>
            </a:r>
            <a:r>
              <a:rPr lang="en-US" sz="2400" dirty="0"/>
              <a:t>Describe cylinder head disassembly and inspection.</a:t>
            </a:r>
          </a:p>
          <a:p>
            <a:pPr marL="685800" indent="-685800">
              <a:buNone/>
            </a:pPr>
            <a:r>
              <a:rPr lang="en-US" sz="2400" b="1" dirty="0" smtClean="0">
                <a:solidFill>
                  <a:schemeClr val="bg2"/>
                </a:solidFill>
              </a:rPr>
              <a:t>27.4</a:t>
            </a:r>
            <a:r>
              <a:rPr lang="en-US" sz="2400" dirty="0" smtClean="0"/>
              <a:t> Describe </a:t>
            </a:r>
            <a:r>
              <a:rPr lang="en-US" sz="2400" dirty="0"/>
              <a:t>cylinder head resurfacing.</a:t>
            </a:r>
          </a:p>
          <a:p>
            <a:pPr marL="685800" indent="-685800">
              <a:buNone/>
            </a:pPr>
            <a:r>
              <a:rPr lang="en-US" sz="2400" b="1" dirty="0" smtClean="0">
                <a:solidFill>
                  <a:schemeClr val="bg2"/>
                </a:solidFill>
              </a:rPr>
              <a:t>27.5</a:t>
            </a:r>
            <a:r>
              <a:rPr lang="en-US" sz="2400" dirty="0" smtClean="0"/>
              <a:t> Discuss </a:t>
            </a:r>
            <a:r>
              <a:rPr lang="en-US" sz="2400" dirty="0"/>
              <a:t>valve guides.</a:t>
            </a:r>
          </a:p>
          <a:p>
            <a:pPr marL="685800" indent="-685800">
              <a:buNone/>
            </a:pPr>
            <a:r>
              <a:rPr lang="en-US" sz="2400" b="1" dirty="0" smtClean="0">
                <a:solidFill>
                  <a:schemeClr val="bg2"/>
                </a:solidFill>
              </a:rPr>
              <a:t>27.6</a:t>
            </a:r>
            <a:r>
              <a:rPr lang="en-US" sz="2400" dirty="0" smtClean="0"/>
              <a:t> Describe </a:t>
            </a:r>
            <a:r>
              <a:rPr lang="en-US" sz="2400" dirty="0"/>
              <a:t>valve guide replacement.</a:t>
            </a:r>
          </a:p>
          <a:p>
            <a:pPr marL="685800" indent="-685800">
              <a:buNone/>
            </a:pPr>
            <a:r>
              <a:rPr lang="en-US" sz="2400" b="1" dirty="0" smtClean="0">
                <a:solidFill>
                  <a:schemeClr val="bg2"/>
                </a:solidFill>
              </a:rPr>
              <a:t>27.7</a:t>
            </a:r>
            <a:r>
              <a:rPr lang="en-US" sz="2400" dirty="0" smtClean="0"/>
              <a:t> Discuss </a:t>
            </a:r>
            <a:r>
              <a:rPr lang="en-US" sz="2400" dirty="0"/>
              <a:t>intake and exhaust valves.</a:t>
            </a:r>
          </a:p>
          <a:p>
            <a:pPr marL="685800" indent="-685800">
              <a:buNone/>
            </a:pPr>
            <a:r>
              <a:rPr lang="en-US" sz="2400" b="1" dirty="0" smtClean="0">
                <a:solidFill>
                  <a:schemeClr val="bg2"/>
                </a:solidFill>
              </a:rPr>
              <a:t>27.8</a:t>
            </a:r>
            <a:r>
              <a:rPr lang="en-US" sz="2400" dirty="0" smtClean="0"/>
              <a:t> Discuss </a:t>
            </a:r>
            <a:r>
              <a:rPr lang="en-US" sz="2400" dirty="0"/>
              <a:t>valve seats</a:t>
            </a:r>
            <a:r>
              <a:rPr lang="en-US" sz="2400" dirty="0" smtClean="0"/>
              <a:t>.</a:t>
            </a:r>
            <a:endParaRPr lang="en-US" sz="2400" dirty="0"/>
          </a:p>
        </p:txBody>
      </p:sp>
    </p:spTree>
    <p:extLst>
      <p:ext uri="{BB962C8B-B14F-4D97-AF65-F5344CB8AC3E}">
        <p14:creationId xmlns:p14="http://schemas.microsoft.com/office/powerpoint/2010/main" val="343660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27.9 Coolant Passage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05200" y="1066800"/>
            <a:ext cx="5181600" cy="3451026"/>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990600"/>
            <a:ext cx="2630384" cy="2172840"/>
          </a:xfrm>
        </p:spPr>
        <p:txBody>
          <a:bodyPr/>
          <a:lstStyle/>
          <a:p>
            <a:r>
              <a:rPr lang="en-US" sz="2400" dirty="0"/>
              <a:t>A Cutaway Head Showing the Coolant Passages in Green</a:t>
            </a:r>
          </a:p>
        </p:txBody>
      </p:sp>
    </p:spTree>
    <p:extLst>
      <p:ext uri="{BB962C8B-B14F-4D97-AF65-F5344CB8AC3E}">
        <p14:creationId xmlns:p14="http://schemas.microsoft.com/office/powerpoint/2010/main" val="206669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27.10 Blown Head Gasket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64757" y="990600"/>
            <a:ext cx="4922044" cy="3962400"/>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70016" y="1256160"/>
            <a:ext cx="3087584" cy="3849240"/>
          </a:xfrm>
        </p:spPr>
        <p:txBody>
          <a:bodyPr/>
          <a:lstStyle/>
          <a:p>
            <a:r>
              <a:rPr lang="en-US" sz="2400" dirty="0"/>
              <a:t>Coolant Flows Through the Cylinder Head, and the Passages are Sealed by the Head Gasket. In this Case the Head Gasket Has Failed, Allowing Coolant to Enter the Cylinder on the Left</a:t>
            </a:r>
          </a:p>
        </p:txBody>
      </p:sp>
    </p:spTree>
    <p:extLst>
      <p:ext uri="{BB962C8B-B14F-4D97-AF65-F5344CB8AC3E}">
        <p14:creationId xmlns:p14="http://schemas.microsoft.com/office/powerpoint/2010/main" val="34689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119"/>
            <a:ext cx="8229600" cy="646331"/>
          </a:xfrm>
        </p:spPr>
        <p:txBody>
          <a:bodyPr>
            <a:spAutoFit/>
          </a:bodyPr>
          <a:lstStyle/>
          <a:p>
            <a:r>
              <a:rPr lang="en-US" dirty="0" smtClean="0"/>
              <a:t>Question 2: ?</a:t>
            </a:r>
            <a:endParaRPr lang="en-US" sz="2800" dirty="0"/>
          </a:p>
        </p:txBody>
      </p:sp>
      <p:sp>
        <p:nvSpPr>
          <p:cNvPr id="4" name="Content Placeholder 3"/>
          <p:cNvSpPr>
            <a:spLocks noGrp="1"/>
          </p:cNvSpPr>
          <p:nvPr>
            <p:ph idx="1"/>
          </p:nvPr>
        </p:nvSpPr>
        <p:spPr>
          <a:xfrm>
            <a:off x="457200" y="1146275"/>
            <a:ext cx="8229600" cy="834925"/>
          </a:xfrm>
        </p:spPr>
        <p:txBody>
          <a:bodyPr>
            <a:spAutoFit/>
          </a:bodyPr>
          <a:lstStyle/>
          <a:p>
            <a:pPr marL="0" indent="0">
              <a:buNone/>
            </a:pPr>
            <a:r>
              <a:rPr lang="en-IN" sz="2400" dirty="0"/>
              <a:t>Why is the hole in the head gasket cooling passage a different size than the block and the cylinder head?</a:t>
            </a:r>
          </a:p>
        </p:txBody>
      </p:sp>
    </p:spTree>
    <p:extLst>
      <p:ext uri="{BB962C8B-B14F-4D97-AF65-F5344CB8AC3E}">
        <p14:creationId xmlns:p14="http://schemas.microsoft.com/office/powerpoint/2010/main" val="208830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9379"/>
            <a:ext cx="8229600" cy="646331"/>
          </a:xfrm>
        </p:spPr>
        <p:txBody>
          <a:bodyPr>
            <a:spAutoFit/>
          </a:bodyPr>
          <a:lstStyle/>
          <a:p>
            <a:r>
              <a:rPr lang="en-US" dirty="0" smtClean="0"/>
              <a:t>Answer 2</a:t>
            </a:r>
            <a:endParaRPr lang="en-US" sz="2800" dirty="0"/>
          </a:p>
        </p:txBody>
      </p:sp>
      <p:sp>
        <p:nvSpPr>
          <p:cNvPr id="4" name="Content Placeholder 3"/>
          <p:cNvSpPr>
            <a:spLocks noGrp="1"/>
          </p:cNvSpPr>
          <p:nvPr>
            <p:ph idx="1"/>
          </p:nvPr>
        </p:nvSpPr>
        <p:spPr>
          <a:xfrm>
            <a:off x="457200" y="1138535"/>
            <a:ext cx="8229600" cy="461665"/>
          </a:xfrm>
        </p:spPr>
        <p:txBody>
          <a:bodyPr>
            <a:spAutoFit/>
          </a:bodyPr>
          <a:lstStyle/>
          <a:p>
            <a:pPr marL="0" indent="0">
              <a:buNone/>
            </a:pPr>
            <a:r>
              <a:rPr lang="en-IN" sz="2400" dirty="0"/>
              <a:t>To correct the coolant flow rate to remove the most heat.</a:t>
            </a:r>
          </a:p>
        </p:txBody>
      </p:sp>
    </p:spTree>
    <p:extLst>
      <p:ext uri="{BB962C8B-B14F-4D97-AF65-F5344CB8AC3E}">
        <p14:creationId xmlns:p14="http://schemas.microsoft.com/office/powerpoint/2010/main" val="371581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667" y="228600"/>
            <a:ext cx="8229600" cy="1200329"/>
          </a:xfrm>
        </p:spPr>
        <p:txBody>
          <a:bodyPr>
            <a:spAutoFit/>
          </a:bodyPr>
          <a:lstStyle/>
          <a:p>
            <a:r>
              <a:rPr lang="en-US" dirty="0" smtClean="0"/>
              <a:t>Cylinder Head</a:t>
            </a:r>
            <a:br>
              <a:rPr lang="en-US" dirty="0" smtClean="0"/>
            </a:br>
            <a:r>
              <a:rPr lang="en-US" dirty="0" smtClean="0"/>
              <a:t>Disassembly and Inspection </a:t>
            </a:r>
            <a:r>
              <a:rPr lang="en-IN" sz="2800" dirty="0" smtClean="0"/>
              <a:t>(1 Of 2)</a:t>
            </a:r>
            <a:endParaRPr lang="en-US" sz="2800" dirty="0"/>
          </a:p>
        </p:txBody>
      </p:sp>
      <p:sp>
        <p:nvSpPr>
          <p:cNvPr id="4" name="Content Placeholder 3"/>
          <p:cNvSpPr>
            <a:spLocks noGrp="1"/>
          </p:cNvSpPr>
          <p:nvPr>
            <p:ph idx="1"/>
          </p:nvPr>
        </p:nvSpPr>
        <p:spPr>
          <a:xfrm>
            <a:off x="465667" y="1447800"/>
            <a:ext cx="8229600" cy="2739925"/>
          </a:xfrm>
        </p:spPr>
        <p:txBody>
          <a:bodyPr>
            <a:spAutoFit/>
          </a:bodyPr>
          <a:lstStyle/>
          <a:p>
            <a:r>
              <a:rPr lang="en-IN" sz="2400" dirty="0"/>
              <a:t>Cylinder Head Serving Sequence</a:t>
            </a:r>
          </a:p>
          <a:p>
            <a:pPr lvl="1"/>
            <a:r>
              <a:rPr lang="en-IN" sz="2400" dirty="0"/>
              <a:t>Disassemble and clean cylinder head.</a:t>
            </a:r>
          </a:p>
          <a:p>
            <a:pPr lvl="1"/>
            <a:r>
              <a:rPr lang="en-IN" sz="2400" dirty="0"/>
              <a:t>Check for cracks and repair as needed.</a:t>
            </a:r>
          </a:p>
          <a:p>
            <a:pPr lvl="1"/>
            <a:r>
              <a:rPr lang="en-IN" sz="2400" dirty="0"/>
              <a:t>Check the surfaces for needed machining.</a:t>
            </a:r>
          </a:p>
          <a:p>
            <a:pPr lvl="1"/>
            <a:r>
              <a:rPr lang="en-IN" sz="2400" dirty="0"/>
              <a:t>Check valves and service as needed.</a:t>
            </a:r>
          </a:p>
          <a:p>
            <a:pPr lvl="1"/>
            <a:r>
              <a:rPr lang="en-IN" sz="2400" dirty="0"/>
              <a:t>Grinding valves and reinstall with new seals.</a:t>
            </a:r>
          </a:p>
        </p:txBody>
      </p:sp>
    </p:spTree>
    <p:extLst>
      <p:ext uri="{BB962C8B-B14F-4D97-AF65-F5344CB8AC3E}">
        <p14:creationId xmlns:p14="http://schemas.microsoft.com/office/powerpoint/2010/main" val="158096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7471"/>
            <a:ext cx="8229600" cy="1200329"/>
          </a:xfrm>
        </p:spPr>
        <p:txBody>
          <a:bodyPr>
            <a:spAutoFit/>
          </a:bodyPr>
          <a:lstStyle/>
          <a:p>
            <a:r>
              <a:rPr lang="en-US" dirty="0"/>
              <a:t>Cylinder Head</a:t>
            </a:r>
            <a:br>
              <a:rPr lang="en-US" dirty="0"/>
            </a:br>
            <a:r>
              <a:rPr lang="en-US" dirty="0"/>
              <a:t>Disassembly </a:t>
            </a:r>
            <a:r>
              <a:rPr lang="en-US" dirty="0" smtClean="0"/>
              <a:t>and Inspection </a:t>
            </a:r>
            <a:r>
              <a:rPr lang="en-IN" sz="2800" dirty="0" smtClean="0"/>
              <a:t>(2 of 2)</a:t>
            </a:r>
            <a:endParaRPr lang="en-US" sz="2800" dirty="0"/>
          </a:p>
        </p:txBody>
      </p:sp>
      <p:sp>
        <p:nvSpPr>
          <p:cNvPr id="4" name="Content Placeholder 3"/>
          <p:cNvSpPr>
            <a:spLocks noGrp="1"/>
          </p:cNvSpPr>
          <p:nvPr>
            <p:ph idx="1"/>
          </p:nvPr>
        </p:nvSpPr>
        <p:spPr>
          <a:xfrm>
            <a:off x="457200" y="1456267"/>
            <a:ext cx="8229600" cy="3730525"/>
          </a:xfrm>
        </p:spPr>
        <p:txBody>
          <a:bodyPr wrap="square">
            <a:spAutoFit/>
          </a:bodyPr>
          <a:lstStyle/>
          <a:p>
            <a:r>
              <a:rPr lang="en-IN" sz="2400" dirty="0"/>
              <a:t>Disassembling Overhead Camshaft Head</a:t>
            </a:r>
          </a:p>
          <a:p>
            <a:pPr lvl="1"/>
            <a:r>
              <a:rPr lang="en-IN" sz="2400" dirty="0"/>
              <a:t>Remove the camshaft following service procedures.</a:t>
            </a:r>
          </a:p>
          <a:p>
            <a:r>
              <a:rPr lang="en-IN" sz="2400" dirty="0"/>
              <a:t>Valve Train Disassembly</a:t>
            </a:r>
          </a:p>
          <a:p>
            <a:pPr lvl="1"/>
            <a:r>
              <a:rPr lang="en-IN" sz="2400" dirty="0"/>
              <a:t>Keep pushrods and rockers together</a:t>
            </a:r>
          </a:p>
          <a:p>
            <a:pPr lvl="1"/>
            <a:r>
              <a:rPr lang="en-IN" sz="2400" dirty="0"/>
              <a:t>Do not mix intake and exhaust springs as they may be different.</a:t>
            </a:r>
          </a:p>
          <a:p>
            <a:r>
              <a:rPr lang="en-IN" sz="2400" dirty="0"/>
              <a:t>Cylinder Head Inspection</a:t>
            </a:r>
          </a:p>
          <a:p>
            <a:pPr lvl="1"/>
            <a:r>
              <a:rPr lang="en-IN" sz="2400" dirty="0"/>
              <a:t>Check for warpage, distortion, bend and twist.</a:t>
            </a:r>
          </a:p>
        </p:txBody>
      </p:sp>
    </p:spTree>
    <p:extLst>
      <p:ext uri="{BB962C8B-B14F-4D97-AF65-F5344CB8AC3E}">
        <p14:creationId xmlns:p14="http://schemas.microsoft.com/office/powerpoint/2010/main" val="154339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27.11 Overhead Camshaft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30337" y="1143000"/>
            <a:ext cx="7883325" cy="3733800"/>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08000" y="5257800"/>
            <a:ext cx="8153400" cy="1015663"/>
          </a:xfrm>
        </p:spPr>
        <p:txBody>
          <a:bodyPr/>
          <a:lstStyle/>
          <a:p>
            <a:r>
              <a:rPr lang="en-US" sz="2000" dirty="0"/>
              <a:t>Overhead camshafts may be (a) held in place with bearing caps, (b) supported by towers, or (c) fitted into </a:t>
            </a:r>
            <a:r>
              <a:rPr lang="en-US" sz="2000" dirty="0" smtClean="0"/>
              <a:t>bearing bores </a:t>
            </a:r>
            <a:r>
              <a:rPr lang="en-US" sz="2000" dirty="0"/>
              <a:t>machined directly into the head.</a:t>
            </a:r>
          </a:p>
        </p:txBody>
      </p:sp>
    </p:spTree>
    <p:extLst>
      <p:ext uri="{BB962C8B-B14F-4D97-AF65-F5344CB8AC3E}">
        <p14:creationId xmlns:p14="http://schemas.microsoft.com/office/powerpoint/2010/main" val="150823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a:t>
            </a:r>
            <a:r>
              <a:rPr lang="en-US" dirty="0" smtClean="0"/>
              <a:t>27.12 Loosening Sequence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52600" y="1073756"/>
            <a:ext cx="5638800" cy="4387637"/>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723900" y="5545663"/>
            <a:ext cx="7696200" cy="707886"/>
          </a:xfrm>
        </p:spPr>
        <p:txBody>
          <a:bodyPr/>
          <a:lstStyle/>
          <a:p>
            <a:r>
              <a:rPr lang="en-US" sz="2000" dirty="0"/>
              <a:t>Always Follow the Specified Loosening Sequence to Prevent Valve Spring Tension from Bending the </a:t>
            </a:r>
            <a:r>
              <a:rPr lang="en-US" sz="2000" dirty="0" smtClean="0"/>
              <a:t>Camshaft.</a:t>
            </a:r>
            <a:endParaRPr lang="en-US" sz="2000" dirty="0"/>
          </a:p>
        </p:txBody>
      </p:sp>
    </p:spTree>
    <p:extLst>
      <p:ext uri="{BB962C8B-B14F-4D97-AF65-F5344CB8AC3E}">
        <p14:creationId xmlns:p14="http://schemas.microsoft.com/office/powerpoint/2010/main" val="2000479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82600" y="228600"/>
            <a:ext cx="8229600" cy="646331"/>
          </a:xfrm>
        </p:spPr>
        <p:txBody>
          <a:bodyPr/>
          <a:lstStyle/>
          <a:p>
            <a:r>
              <a:rPr lang="en-US" dirty="0"/>
              <a:t>Figure </a:t>
            </a:r>
            <a:r>
              <a:rPr lang="en-US" dirty="0" smtClean="0"/>
              <a:t>27.13 Label Components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01800" y="1009263"/>
            <a:ext cx="5791200" cy="4038005"/>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15208" y="5105400"/>
            <a:ext cx="7964384" cy="1200329"/>
          </a:xfrm>
        </p:spPr>
        <p:txBody>
          <a:bodyPr/>
          <a:lstStyle/>
          <a:p>
            <a:r>
              <a:rPr lang="en-US" sz="1800" dirty="0"/>
              <a:t>Pushrods can be Kept Labelled if Stuck Through a Cardboard Box. Individual Parts Become Worn Together. An Effective Method to Keep All Valve Train Parts Together and Labelled Exactly as They Came from the </a:t>
            </a:r>
            <a:r>
              <a:rPr lang="en-US" sz="1800" dirty="0" smtClean="0"/>
              <a:t>Engine.</a:t>
            </a:r>
            <a:endParaRPr lang="en-US" sz="1800" dirty="0"/>
          </a:p>
        </p:txBody>
      </p:sp>
    </p:spTree>
    <p:extLst>
      <p:ext uri="{BB962C8B-B14F-4D97-AF65-F5344CB8AC3E}">
        <p14:creationId xmlns:p14="http://schemas.microsoft.com/office/powerpoint/2010/main" val="418416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27.14 Head Warpage Check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4400" y="990600"/>
            <a:ext cx="7315199" cy="4000498"/>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27907" y="5257800"/>
            <a:ext cx="7888184" cy="830997"/>
          </a:xfrm>
        </p:spPr>
        <p:txBody>
          <a:bodyPr/>
          <a:lstStyle/>
          <a:p>
            <a:r>
              <a:rPr lang="en-US" sz="2400" dirty="0"/>
              <a:t>Cylinder Heads Should be Checked in Five Planes for Warpage, Distortion, Bend, and Twist</a:t>
            </a:r>
          </a:p>
        </p:txBody>
      </p:sp>
    </p:spTree>
    <p:extLst>
      <p:ext uri="{BB962C8B-B14F-4D97-AF65-F5344CB8AC3E}">
        <p14:creationId xmlns:p14="http://schemas.microsoft.com/office/powerpoint/2010/main" val="55211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smtClean="0"/>
              <a:t>Learning Objectives </a:t>
            </a:r>
            <a:r>
              <a:rPr lang="en-US" sz="2800" dirty="0" smtClean="0"/>
              <a:t>(2 of 2)</a:t>
            </a:r>
            <a:endParaRPr lang="en-US" sz="2800" dirty="0"/>
          </a:p>
        </p:txBody>
      </p:sp>
      <p:sp>
        <p:nvSpPr>
          <p:cNvPr id="4" name="Content Placeholder 3"/>
          <p:cNvSpPr>
            <a:spLocks noGrp="1"/>
          </p:cNvSpPr>
          <p:nvPr>
            <p:ph idx="1"/>
          </p:nvPr>
        </p:nvSpPr>
        <p:spPr>
          <a:xfrm>
            <a:off x="457200" y="997074"/>
            <a:ext cx="8229600" cy="2708434"/>
          </a:xfrm>
        </p:spPr>
        <p:txBody>
          <a:bodyPr>
            <a:spAutoFit/>
          </a:bodyPr>
          <a:lstStyle/>
          <a:p>
            <a:pPr marL="695325" indent="-695325">
              <a:buNone/>
            </a:pPr>
            <a:r>
              <a:rPr lang="en-US" sz="2400" b="1" dirty="0" smtClean="0">
                <a:solidFill>
                  <a:schemeClr val="bg2"/>
                </a:solidFill>
              </a:rPr>
              <a:t>27.9</a:t>
            </a:r>
            <a:r>
              <a:rPr lang="en-US" sz="2400" dirty="0" smtClean="0"/>
              <a:t> </a:t>
            </a:r>
            <a:r>
              <a:rPr lang="en-US" sz="2400" dirty="0"/>
              <a:t>Discuss valve springs.</a:t>
            </a:r>
          </a:p>
          <a:p>
            <a:pPr marL="695325" indent="-695325">
              <a:buNone/>
            </a:pPr>
            <a:r>
              <a:rPr lang="en-US" sz="2400" b="1" dirty="0" smtClean="0">
                <a:solidFill>
                  <a:schemeClr val="bg2"/>
                </a:solidFill>
              </a:rPr>
              <a:t>27.10 </a:t>
            </a:r>
            <a:r>
              <a:rPr lang="en-US" sz="2400" dirty="0" smtClean="0"/>
              <a:t>Discuss </a:t>
            </a:r>
            <a:r>
              <a:rPr lang="en-US" sz="2400" dirty="0"/>
              <a:t>valve seat reconditioning.</a:t>
            </a:r>
          </a:p>
          <a:p>
            <a:pPr marL="695325" indent="-695325">
              <a:buNone/>
            </a:pPr>
            <a:r>
              <a:rPr lang="en-US" sz="2400" b="1" dirty="0" smtClean="0">
                <a:solidFill>
                  <a:schemeClr val="bg2"/>
                </a:solidFill>
              </a:rPr>
              <a:t>27.11 </a:t>
            </a:r>
            <a:r>
              <a:rPr lang="en-US" sz="2400" dirty="0" smtClean="0"/>
              <a:t>Discuss </a:t>
            </a:r>
            <a:r>
              <a:rPr lang="en-US" sz="2400" dirty="0"/>
              <a:t>valve stem height and installed height.</a:t>
            </a:r>
          </a:p>
          <a:p>
            <a:pPr marL="695325" indent="-695325">
              <a:buNone/>
            </a:pPr>
            <a:r>
              <a:rPr lang="en-US" sz="2400" b="1" dirty="0" smtClean="0">
                <a:solidFill>
                  <a:schemeClr val="bg2"/>
                </a:solidFill>
              </a:rPr>
              <a:t>27.12 </a:t>
            </a:r>
            <a:r>
              <a:rPr lang="en-US" sz="2400" dirty="0" smtClean="0"/>
              <a:t>Explain </a:t>
            </a:r>
            <a:r>
              <a:rPr lang="en-US" sz="2400" dirty="0"/>
              <a:t>valve stem seals.</a:t>
            </a:r>
          </a:p>
          <a:p>
            <a:pPr marL="695325" indent="-695325">
              <a:buNone/>
            </a:pPr>
            <a:r>
              <a:rPr lang="en-US" sz="2400" b="1" dirty="0" smtClean="0">
                <a:solidFill>
                  <a:schemeClr val="bg2"/>
                </a:solidFill>
              </a:rPr>
              <a:t>27.13 </a:t>
            </a:r>
            <a:r>
              <a:rPr lang="en-US" sz="2400" dirty="0" smtClean="0"/>
              <a:t>Describe </a:t>
            </a:r>
            <a:r>
              <a:rPr lang="en-US" sz="2400" dirty="0"/>
              <a:t>the procedure of installing valves</a:t>
            </a:r>
            <a:r>
              <a:rPr lang="en-US" sz="2400" dirty="0" smtClean="0"/>
              <a:t>..</a:t>
            </a:r>
            <a:endParaRPr lang="en-US" sz="2400" dirty="0"/>
          </a:p>
        </p:txBody>
      </p:sp>
    </p:spTree>
    <p:extLst>
      <p:ext uri="{BB962C8B-B14F-4D97-AF65-F5344CB8AC3E}">
        <p14:creationId xmlns:p14="http://schemas.microsoft.com/office/powerpoint/2010/main" val="388625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27.15 Checking Head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52600" y="990600"/>
            <a:ext cx="5715000" cy="4433453"/>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762000" y="5539722"/>
            <a:ext cx="7620000" cy="707886"/>
          </a:xfrm>
        </p:spPr>
        <p:txBody>
          <a:bodyPr/>
          <a:lstStyle/>
          <a:p>
            <a:r>
              <a:rPr lang="en-US" sz="2000" dirty="0"/>
              <a:t>A Precision Ground Straightedge and a Feeler Gauge are Used to Check the Cylinder Head for </a:t>
            </a:r>
            <a:r>
              <a:rPr lang="en-US" sz="2000" dirty="0" smtClean="0"/>
              <a:t>Flatness. </a:t>
            </a:r>
            <a:endParaRPr lang="en-US" sz="2000" dirty="0"/>
          </a:p>
        </p:txBody>
      </p:sp>
    </p:spTree>
    <p:extLst>
      <p:ext uri="{BB962C8B-B14F-4D97-AF65-F5344CB8AC3E}">
        <p14:creationId xmlns:p14="http://schemas.microsoft.com/office/powerpoint/2010/main" val="2824337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241"/>
            <a:ext cx="8229600" cy="1200329"/>
          </a:xfrm>
        </p:spPr>
        <p:txBody>
          <a:bodyPr>
            <a:spAutoFit/>
          </a:bodyPr>
          <a:lstStyle/>
          <a:p>
            <a:r>
              <a:rPr lang="en-US" dirty="0" smtClean="0"/>
              <a:t>Aluminum Cylinder Head </a:t>
            </a:r>
            <a:r>
              <a:rPr lang="en-US" dirty="0"/>
              <a:t>S</a:t>
            </a:r>
            <a:r>
              <a:rPr lang="en-US" dirty="0" smtClean="0"/>
              <a:t>traightening</a:t>
            </a:r>
            <a:endParaRPr lang="en-US" sz="2800" dirty="0"/>
          </a:p>
        </p:txBody>
      </p:sp>
      <p:sp>
        <p:nvSpPr>
          <p:cNvPr id="4" name="Content Placeholder 3"/>
          <p:cNvSpPr>
            <a:spLocks noGrp="1"/>
          </p:cNvSpPr>
          <p:nvPr>
            <p:ph idx="1"/>
          </p:nvPr>
        </p:nvSpPr>
        <p:spPr>
          <a:xfrm>
            <a:off x="457200" y="1542395"/>
            <a:ext cx="8229600" cy="3662541"/>
          </a:xfrm>
        </p:spPr>
        <p:txBody>
          <a:bodyPr>
            <a:spAutoFit/>
          </a:bodyPr>
          <a:lstStyle/>
          <a:p>
            <a:r>
              <a:rPr lang="en-IN" sz="2400" dirty="0"/>
              <a:t>Step 1</a:t>
            </a:r>
          </a:p>
          <a:p>
            <a:pPr lvl="1"/>
            <a:r>
              <a:rPr lang="en-IN" sz="2400" dirty="0"/>
              <a:t>Determine </a:t>
            </a:r>
            <a:r>
              <a:rPr lang="en-IN" sz="2400" dirty="0" smtClean="0"/>
              <a:t>amount </a:t>
            </a:r>
            <a:r>
              <a:rPr lang="en-IN" sz="2400" dirty="0"/>
              <a:t>of warpage with a straightedge and thickness (feeler) gauge.</a:t>
            </a:r>
          </a:p>
          <a:p>
            <a:r>
              <a:rPr lang="en-IN" sz="2400" dirty="0"/>
              <a:t>Step 2</a:t>
            </a:r>
          </a:p>
          <a:p>
            <a:pPr lvl="1"/>
            <a:r>
              <a:rPr lang="en-IN" sz="2400" dirty="0"/>
              <a:t>Tighten </a:t>
            </a:r>
            <a:r>
              <a:rPr lang="en-IN" sz="2400" dirty="0" smtClean="0"/>
              <a:t>center </a:t>
            </a:r>
            <a:r>
              <a:rPr lang="en-IN" sz="2400" dirty="0"/>
              <a:t>of </a:t>
            </a:r>
            <a:r>
              <a:rPr lang="en-IN" sz="2400" dirty="0" smtClean="0"/>
              <a:t>head </a:t>
            </a:r>
            <a:r>
              <a:rPr lang="en-IN" sz="2400" dirty="0"/>
              <a:t>down on a strong, flat base.</a:t>
            </a:r>
          </a:p>
          <a:p>
            <a:r>
              <a:rPr lang="en-IN" sz="2400" dirty="0"/>
              <a:t>Step 3</a:t>
            </a:r>
          </a:p>
          <a:p>
            <a:pPr lvl="1"/>
            <a:r>
              <a:rPr lang="en-IN" sz="2400" dirty="0"/>
              <a:t>Place </a:t>
            </a:r>
            <a:r>
              <a:rPr lang="en-IN" sz="2400" dirty="0" smtClean="0"/>
              <a:t>head </a:t>
            </a:r>
            <a:r>
              <a:rPr lang="en-IN" sz="2400" dirty="0"/>
              <a:t>and base in an oven for 5 hours at 500°F (260°C). Turn </a:t>
            </a:r>
            <a:r>
              <a:rPr lang="en-IN" sz="2400" dirty="0" smtClean="0"/>
              <a:t>oven </a:t>
            </a:r>
            <a:r>
              <a:rPr lang="en-IN" sz="2400" dirty="0"/>
              <a:t>off and leave </a:t>
            </a:r>
            <a:r>
              <a:rPr lang="en-IN" sz="2400" dirty="0" smtClean="0"/>
              <a:t>assembly </a:t>
            </a:r>
            <a:r>
              <a:rPr lang="en-IN" sz="2400" dirty="0"/>
              <a:t>in </a:t>
            </a:r>
            <a:r>
              <a:rPr lang="en-IN" sz="2400" dirty="0" smtClean="0"/>
              <a:t>oven</a:t>
            </a:r>
            <a:r>
              <a:rPr lang="en-IN" sz="2400" dirty="0"/>
              <a:t>.</a:t>
            </a:r>
          </a:p>
        </p:txBody>
      </p:sp>
    </p:spTree>
    <p:extLst>
      <p:ext uri="{BB962C8B-B14F-4D97-AF65-F5344CB8AC3E}">
        <p14:creationId xmlns:p14="http://schemas.microsoft.com/office/powerpoint/2010/main" val="107752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864"/>
            <a:ext cx="8229600" cy="646331"/>
          </a:xfrm>
        </p:spPr>
        <p:txBody>
          <a:bodyPr>
            <a:spAutoFit/>
          </a:bodyPr>
          <a:lstStyle/>
          <a:p>
            <a:r>
              <a:rPr lang="en-US" dirty="0" smtClean="0"/>
              <a:t>Cylinder Head </a:t>
            </a:r>
            <a:r>
              <a:rPr lang="en-US" dirty="0"/>
              <a:t>R</a:t>
            </a:r>
            <a:r>
              <a:rPr lang="en-US" dirty="0" smtClean="0"/>
              <a:t>esurfacing</a:t>
            </a:r>
            <a:endParaRPr lang="en-US" sz="2800" dirty="0"/>
          </a:p>
        </p:txBody>
      </p:sp>
      <p:sp>
        <p:nvSpPr>
          <p:cNvPr id="4" name="Content Placeholder 3"/>
          <p:cNvSpPr>
            <a:spLocks noGrp="1"/>
          </p:cNvSpPr>
          <p:nvPr>
            <p:ph idx="1"/>
          </p:nvPr>
        </p:nvSpPr>
        <p:spPr>
          <a:xfrm>
            <a:off x="473765" y="990600"/>
            <a:ext cx="8229600" cy="4985980"/>
          </a:xfrm>
        </p:spPr>
        <p:txBody>
          <a:bodyPr>
            <a:spAutoFit/>
          </a:bodyPr>
          <a:lstStyle/>
          <a:p>
            <a:r>
              <a:rPr lang="en-IN" sz="2400" dirty="0"/>
              <a:t>Refinishing Methods</a:t>
            </a:r>
          </a:p>
          <a:p>
            <a:pPr lvl="1"/>
            <a:r>
              <a:rPr lang="en-IN" sz="2400" dirty="0"/>
              <a:t>Milling or Broaching</a:t>
            </a:r>
          </a:p>
          <a:p>
            <a:pPr lvl="2"/>
            <a:r>
              <a:rPr lang="en-IN" sz="2400" dirty="0"/>
              <a:t>A milling type of </a:t>
            </a:r>
            <a:r>
              <a:rPr lang="en-IN" sz="2400" dirty="0" err="1"/>
              <a:t>resurfacer</a:t>
            </a:r>
            <a:r>
              <a:rPr lang="en-IN" sz="2400" dirty="0"/>
              <a:t> uses metal-cutting tool bits fastened in a disc. This type is also called a </a:t>
            </a:r>
            <a:r>
              <a:rPr lang="en-IN" sz="2400" i="1" dirty="0"/>
              <a:t>broach</a:t>
            </a:r>
            <a:r>
              <a:rPr lang="en-IN" sz="2400" dirty="0"/>
              <a:t>. The disc is the rotating </a:t>
            </a:r>
            <a:r>
              <a:rPr lang="en-IN" sz="2400" dirty="0" smtClean="0"/>
              <a:t>work head </a:t>
            </a:r>
            <a:r>
              <a:rPr lang="en-IN" sz="2400" dirty="0"/>
              <a:t>of the mill.</a:t>
            </a:r>
          </a:p>
          <a:p>
            <a:pPr lvl="1"/>
            <a:r>
              <a:rPr lang="en-IN" sz="2400" dirty="0"/>
              <a:t>Grinding</a:t>
            </a:r>
          </a:p>
          <a:p>
            <a:pPr lvl="2"/>
            <a:r>
              <a:rPr lang="en-IN" sz="2400" dirty="0"/>
              <a:t>The surface grinder type uses a large-diameter abrasive wheel.</a:t>
            </a:r>
          </a:p>
          <a:p>
            <a:pPr lvl="1"/>
            <a:r>
              <a:rPr lang="en-IN" sz="2400" dirty="0"/>
              <a:t>Surface Finish</a:t>
            </a:r>
          </a:p>
          <a:p>
            <a:pPr lvl="2"/>
            <a:r>
              <a:rPr lang="en-IN" sz="2400" dirty="0"/>
              <a:t>The usual method of expressing surface finish is by the arithmetic average roughness height (</a:t>
            </a:r>
            <a:r>
              <a:rPr lang="en-IN" sz="2400" spc="-300" dirty="0" smtClean="0"/>
              <a:t>R </a:t>
            </a:r>
            <a:r>
              <a:rPr lang="en-IN" sz="2400" dirty="0" smtClean="0"/>
              <a:t>A</a:t>
            </a:r>
            <a:r>
              <a:rPr lang="en-IN" sz="2400" dirty="0"/>
              <a:t>)</a:t>
            </a:r>
          </a:p>
        </p:txBody>
      </p:sp>
    </p:spTree>
    <p:extLst>
      <p:ext uri="{BB962C8B-B14F-4D97-AF65-F5344CB8AC3E}">
        <p14:creationId xmlns:p14="http://schemas.microsoft.com/office/powerpoint/2010/main" val="123456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44048"/>
            <a:ext cx="8229600" cy="646331"/>
          </a:xfrm>
        </p:spPr>
        <p:txBody>
          <a:bodyPr/>
          <a:lstStyle/>
          <a:p>
            <a:r>
              <a:rPr lang="en-US" dirty="0"/>
              <a:t>Figure </a:t>
            </a:r>
            <a:r>
              <a:rPr lang="en-US" dirty="0" smtClean="0"/>
              <a:t>27.16 Rough Surface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4400" y="1089991"/>
            <a:ext cx="7315200" cy="3786185"/>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66750" y="5069162"/>
            <a:ext cx="7810500" cy="1015663"/>
          </a:xfrm>
        </p:spPr>
        <p:txBody>
          <a:bodyPr/>
          <a:lstStyle/>
          <a:p>
            <a:r>
              <a:rPr lang="en-US" sz="2000" dirty="0"/>
              <a:t>A graph showing a typical rough surface as would be viewed through a magnifying glass. RA is an </a:t>
            </a:r>
            <a:r>
              <a:rPr lang="en-US" sz="2000" dirty="0" smtClean="0"/>
              <a:t> abbreviation indicating </a:t>
            </a:r>
            <a:r>
              <a:rPr lang="en-US" sz="2000" dirty="0"/>
              <a:t>the average height of all peaks and valleys</a:t>
            </a:r>
            <a:r>
              <a:rPr lang="en-US" sz="2000" dirty="0" smtClean="0"/>
              <a:t>. </a:t>
            </a:r>
            <a:endParaRPr lang="en-US" sz="2000" dirty="0"/>
          </a:p>
        </p:txBody>
      </p:sp>
    </p:spTree>
    <p:extLst>
      <p:ext uri="{BB962C8B-B14F-4D97-AF65-F5344CB8AC3E}">
        <p14:creationId xmlns:p14="http://schemas.microsoft.com/office/powerpoint/2010/main" val="396494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119"/>
            <a:ext cx="8229600" cy="646331"/>
          </a:xfrm>
        </p:spPr>
        <p:txBody>
          <a:bodyPr>
            <a:spAutoFit/>
          </a:bodyPr>
          <a:lstStyle/>
          <a:p>
            <a:r>
              <a:rPr lang="en-US" dirty="0" smtClean="0"/>
              <a:t>Intake Manifold </a:t>
            </a:r>
            <a:r>
              <a:rPr lang="en-US" dirty="0"/>
              <a:t>A</a:t>
            </a:r>
            <a:r>
              <a:rPr lang="en-US" dirty="0" smtClean="0"/>
              <a:t>lignment</a:t>
            </a:r>
            <a:endParaRPr lang="en-US" dirty="0"/>
          </a:p>
        </p:txBody>
      </p:sp>
      <p:sp>
        <p:nvSpPr>
          <p:cNvPr id="4" name="Content Placeholder 3"/>
          <p:cNvSpPr>
            <a:spLocks noGrp="1"/>
          </p:cNvSpPr>
          <p:nvPr>
            <p:ph idx="1"/>
          </p:nvPr>
        </p:nvSpPr>
        <p:spPr>
          <a:xfrm>
            <a:off x="457200" y="990600"/>
            <a:ext cx="8229600" cy="3425725"/>
          </a:xfrm>
        </p:spPr>
        <p:txBody>
          <a:bodyPr>
            <a:spAutoFit/>
          </a:bodyPr>
          <a:lstStyle/>
          <a:p>
            <a:r>
              <a:rPr lang="en-IN" sz="2400" dirty="0"/>
              <a:t>Purpose</a:t>
            </a:r>
          </a:p>
          <a:p>
            <a:pPr lvl="1"/>
            <a:r>
              <a:rPr lang="en-IN" sz="2400" dirty="0"/>
              <a:t>The intake manifold surface must be resurfaced to remove enough metal to rematch the ports and bolt holes after the cylinder head has been serviced.</a:t>
            </a:r>
          </a:p>
          <a:p>
            <a:r>
              <a:rPr lang="en-IN" sz="2400" dirty="0"/>
              <a:t>Procedure</a:t>
            </a:r>
          </a:p>
          <a:p>
            <a:pPr lvl="1"/>
            <a:r>
              <a:rPr lang="en-IN" sz="2400" dirty="0"/>
              <a:t>Automotive machine shops that perform head resurfacing have tables that specify the exact amount of metal to be removed.</a:t>
            </a:r>
          </a:p>
        </p:txBody>
      </p:sp>
    </p:spTree>
    <p:extLst>
      <p:ext uri="{BB962C8B-B14F-4D97-AF65-F5344CB8AC3E}">
        <p14:creationId xmlns:p14="http://schemas.microsoft.com/office/powerpoint/2010/main" val="417166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199" y="228600"/>
            <a:ext cx="8229600" cy="646331"/>
          </a:xfrm>
        </p:spPr>
        <p:txBody>
          <a:bodyPr/>
          <a:lstStyle/>
          <a:p>
            <a:r>
              <a:rPr lang="en-US" dirty="0"/>
              <a:t>Figure </a:t>
            </a:r>
            <a:r>
              <a:rPr lang="en-US" dirty="0" smtClean="0"/>
              <a:t>27.17 Material Removal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20615" y="1000539"/>
            <a:ext cx="7502770" cy="4191000"/>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85839" y="5410200"/>
            <a:ext cx="7972321" cy="461665"/>
          </a:xfrm>
        </p:spPr>
        <p:txBody>
          <a:bodyPr/>
          <a:lstStyle/>
          <a:p>
            <a:r>
              <a:rPr lang="en-US" sz="2400" dirty="0"/>
              <a:t>Material that Must be Removed for a Good Manifold Fit</a:t>
            </a:r>
          </a:p>
        </p:txBody>
      </p:sp>
    </p:spTree>
    <p:extLst>
      <p:ext uri="{BB962C8B-B14F-4D97-AF65-F5344CB8AC3E}">
        <p14:creationId xmlns:p14="http://schemas.microsoft.com/office/powerpoint/2010/main" val="2555238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27.18 Manifold Template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95400" y="990600"/>
            <a:ext cx="6553200" cy="4479727"/>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09600" y="5486400"/>
            <a:ext cx="7924800" cy="707886"/>
          </a:xfrm>
        </p:spPr>
        <p:txBody>
          <a:bodyPr/>
          <a:lstStyle/>
          <a:p>
            <a:r>
              <a:rPr lang="en-US" sz="2000" dirty="0"/>
              <a:t>Using an Intake Manifold Template to Check for the Proper Angles After the Cylinder Heads Have Been </a:t>
            </a:r>
            <a:r>
              <a:rPr lang="en-US" sz="2000" dirty="0" smtClean="0"/>
              <a:t>Machined.</a:t>
            </a:r>
            <a:endParaRPr lang="en-US" sz="2000" dirty="0"/>
          </a:p>
        </p:txBody>
      </p:sp>
    </p:spTree>
    <p:extLst>
      <p:ext uri="{BB962C8B-B14F-4D97-AF65-F5344CB8AC3E}">
        <p14:creationId xmlns:p14="http://schemas.microsoft.com/office/powerpoint/2010/main" val="3207298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IN" dirty="0" smtClean="0"/>
              <a:t>Valve Guides </a:t>
            </a:r>
            <a:r>
              <a:rPr lang="en-IN" sz="2800" dirty="0" smtClean="0"/>
              <a:t>(1 of 2)</a:t>
            </a:r>
            <a:endParaRPr lang="en-US" sz="2000" dirty="0"/>
          </a:p>
        </p:txBody>
      </p:sp>
      <p:sp>
        <p:nvSpPr>
          <p:cNvPr id="4" name="Content Placeholder 3"/>
          <p:cNvSpPr>
            <a:spLocks noGrp="1"/>
          </p:cNvSpPr>
          <p:nvPr>
            <p:ph idx="1"/>
          </p:nvPr>
        </p:nvSpPr>
        <p:spPr>
          <a:xfrm>
            <a:off x="457200" y="1000539"/>
            <a:ext cx="8229600" cy="3200400"/>
          </a:xfrm>
        </p:spPr>
        <p:txBody>
          <a:bodyPr>
            <a:spAutoFit/>
          </a:bodyPr>
          <a:lstStyle/>
          <a:p>
            <a:r>
              <a:rPr lang="en-IN" sz="2400" dirty="0"/>
              <a:t>Types</a:t>
            </a:r>
          </a:p>
          <a:p>
            <a:pPr lvl="1"/>
            <a:r>
              <a:rPr lang="en-IN" sz="2400" dirty="0"/>
              <a:t>Integral: Part of cast-iron cylinder heads.</a:t>
            </a:r>
          </a:p>
          <a:p>
            <a:pPr lvl="1"/>
            <a:r>
              <a:rPr lang="en-IN" sz="2400" dirty="0"/>
              <a:t>Removable or Pressed-in: Associated with </a:t>
            </a:r>
            <a:r>
              <a:rPr lang="en-IN" sz="2400" dirty="0" err="1"/>
              <a:t>aluminum</a:t>
            </a:r>
            <a:r>
              <a:rPr lang="en-IN" sz="2400" dirty="0"/>
              <a:t> cylinder heads.</a:t>
            </a:r>
          </a:p>
          <a:p>
            <a:r>
              <a:rPr lang="en-IN" sz="2400" dirty="0"/>
              <a:t>Valve to Stem Guide Clearance </a:t>
            </a:r>
          </a:p>
          <a:p>
            <a:pPr lvl="1"/>
            <a:r>
              <a:rPr lang="en-IN" sz="2400" dirty="0"/>
              <a:t>Intake valve: 0.001 to 0.003 inch (0.025 to 0.076 mm)</a:t>
            </a:r>
          </a:p>
          <a:p>
            <a:pPr lvl="1"/>
            <a:r>
              <a:rPr lang="en-IN" sz="2400" dirty="0"/>
              <a:t>Exhaust valve: 0.002 to 0.004 inch (0.05 to 0.1 mm)</a:t>
            </a:r>
          </a:p>
        </p:txBody>
      </p:sp>
    </p:spTree>
    <p:extLst>
      <p:ext uri="{BB962C8B-B14F-4D97-AF65-F5344CB8AC3E}">
        <p14:creationId xmlns:p14="http://schemas.microsoft.com/office/powerpoint/2010/main" val="236020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1758"/>
            <a:ext cx="8229600" cy="646331"/>
          </a:xfrm>
        </p:spPr>
        <p:txBody>
          <a:bodyPr>
            <a:spAutoFit/>
          </a:bodyPr>
          <a:lstStyle/>
          <a:p>
            <a:r>
              <a:rPr lang="en-IN" dirty="0" smtClean="0"/>
              <a:t>Valve Guides </a:t>
            </a:r>
            <a:r>
              <a:rPr lang="en-IN" sz="2800" dirty="0" smtClean="0"/>
              <a:t>(2 of 2)</a:t>
            </a:r>
            <a:endParaRPr lang="en-US" sz="2000" dirty="0"/>
          </a:p>
        </p:txBody>
      </p:sp>
      <p:sp>
        <p:nvSpPr>
          <p:cNvPr id="4" name="Content Placeholder 3"/>
          <p:cNvSpPr>
            <a:spLocks noGrp="1"/>
          </p:cNvSpPr>
          <p:nvPr>
            <p:ph idx="1"/>
          </p:nvPr>
        </p:nvSpPr>
        <p:spPr>
          <a:xfrm>
            <a:off x="457200" y="1090895"/>
            <a:ext cx="8229600" cy="3023905"/>
          </a:xfrm>
        </p:spPr>
        <p:txBody>
          <a:bodyPr>
            <a:spAutoFit/>
          </a:bodyPr>
          <a:lstStyle/>
          <a:p>
            <a:r>
              <a:rPr lang="en-IN" sz="2400" dirty="0"/>
              <a:t>Measuring </a:t>
            </a:r>
            <a:r>
              <a:rPr lang="en-IN" sz="2400" dirty="0" smtClean="0"/>
              <a:t>Valve </a:t>
            </a:r>
            <a:r>
              <a:rPr lang="en-IN" sz="2400" dirty="0"/>
              <a:t>Guides</a:t>
            </a:r>
          </a:p>
          <a:p>
            <a:pPr lvl="1"/>
            <a:r>
              <a:rPr lang="en-IN" sz="2400" dirty="0" smtClean="0"/>
              <a:t>Valve </a:t>
            </a:r>
            <a:r>
              <a:rPr lang="en-IN" sz="2400" dirty="0"/>
              <a:t>guide is first measured in the middle with a small-hole gauge. Then it is measured at both ends.</a:t>
            </a:r>
          </a:p>
          <a:p>
            <a:r>
              <a:rPr lang="en-IN" sz="2400" dirty="0"/>
              <a:t>Oversize Stem Valves</a:t>
            </a:r>
          </a:p>
          <a:p>
            <a:pPr lvl="1"/>
            <a:r>
              <a:rPr lang="en-IN" sz="2400" dirty="0"/>
              <a:t>Oversize stem valves are used when the guide is reamed or honed. The resulting clearance is the same as the original</a:t>
            </a:r>
            <a:r>
              <a:rPr lang="en-IN" sz="2400" dirty="0" smtClean="0"/>
              <a:t>.</a:t>
            </a:r>
            <a:endParaRPr lang="en-IN" sz="2400" dirty="0"/>
          </a:p>
        </p:txBody>
      </p:sp>
    </p:spTree>
    <p:extLst>
      <p:ext uri="{BB962C8B-B14F-4D97-AF65-F5344CB8AC3E}">
        <p14:creationId xmlns:p14="http://schemas.microsoft.com/office/powerpoint/2010/main" val="158083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80391" y="228600"/>
            <a:ext cx="8229600" cy="646331"/>
          </a:xfrm>
        </p:spPr>
        <p:txBody>
          <a:bodyPr/>
          <a:lstStyle/>
          <a:p>
            <a:r>
              <a:rPr lang="en-US" dirty="0"/>
              <a:t>Figure </a:t>
            </a:r>
            <a:r>
              <a:rPr lang="en-US" dirty="0" smtClean="0"/>
              <a:t>27.19 Valve Guide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86400" y="1033670"/>
            <a:ext cx="2932533" cy="5072492"/>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120386"/>
            <a:ext cx="4419600" cy="1938992"/>
          </a:xfrm>
        </p:spPr>
        <p:txBody>
          <a:bodyPr/>
          <a:lstStyle/>
          <a:p>
            <a:r>
              <a:rPr lang="en-US" sz="2400" dirty="0"/>
              <a:t>An Integral Valve Guide is Simply a Guide that has Been Drilled into the Cast-Iron Cylinder Head</a:t>
            </a:r>
          </a:p>
        </p:txBody>
      </p:sp>
    </p:spTree>
    <p:extLst>
      <p:ext uri="{BB962C8B-B14F-4D97-AF65-F5344CB8AC3E}">
        <p14:creationId xmlns:p14="http://schemas.microsoft.com/office/powerpoint/2010/main" val="2928850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0919"/>
            <a:ext cx="8229600" cy="646331"/>
          </a:xfrm>
        </p:spPr>
        <p:txBody>
          <a:bodyPr anchor="ctr" anchorCtr="0">
            <a:spAutoFit/>
          </a:bodyPr>
          <a:lstStyle/>
          <a:p>
            <a:r>
              <a:rPr lang="en-IN" dirty="0" smtClean="0"/>
              <a:t>Cylinder Heads </a:t>
            </a:r>
            <a:r>
              <a:rPr lang="en-US" sz="2800" dirty="0" smtClean="0"/>
              <a:t>(1 </a:t>
            </a:r>
            <a:r>
              <a:rPr lang="en-US" sz="2800" dirty="0"/>
              <a:t>of </a:t>
            </a:r>
            <a:r>
              <a:rPr lang="en-US" sz="2800" dirty="0" smtClean="0"/>
              <a:t>4)</a:t>
            </a:r>
            <a:endParaRPr lang="en-US" sz="2800" dirty="0"/>
          </a:p>
        </p:txBody>
      </p:sp>
      <p:sp>
        <p:nvSpPr>
          <p:cNvPr id="4" name="Content Placeholder 3"/>
          <p:cNvSpPr>
            <a:spLocks noGrp="1"/>
          </p:cNvSpPr>
          <p:nvPr>
            <p:ph idx="1"/>
          </p:nvPr>
        </p:nvSpPr>
        <p:spPr>
          <a:xfrm>
            <a:off x="457200" y="990600"/>
            <a:ext cx="8229600" cy="4711601"/>
          </a:xfrm>
        </p:spPr>
        <p:txBody>
          <a:bodyPr anchor="ctr" anchorCtr="0">
            <a:spAutoFit/>
          </a:bodyPr>
          <a:lstStyle/>
          <a:p>
            <a:r>
              <a:rPr lang="en-IN" sz="2400" dirty="0"/>
              <a:t>Construction</a:t>
            </a:r>
          </a:p>
          <a:p>
            <a:pPr lvl="1"/>
            <a:r>
              <a:rPr lang="en-IN" sz="2400" dirty="0"/>
              <a:t>Cylinder heads support </a:t>
            </a:r>
            <a:r>
              <a:rPr lang="en-IN" sz="2400" dirty="0" smtClean="0"/>
              <a:t>valves </a:t>
            </a:r>
            <a:r>
              <a:rPr lang="en-IN" sz="2400" dirty="0"/>
              <a:t>and valve train, and contain passages for </a:t>
            </a:r>
            <a:r>
              <a:rPr lang="en-IN" sz="2400" dirty="0" smtClean="0"/>
              <a:t>flow </a:t>
            </a:r>
            <a:r>
              <a:rPr lang="en-IN" sz="2400" dirty="0"/>
              <a:t>of intake, exhaust gases, coolant, and sometimes engine oil.</a:t>
            </a:r>
          </a:p>
          <a:p>
            <a:r>
              <a:rPr lang="en-IN" sz="2400" dirty="0"/>
              <a:t>Design Features</a:t>
            </a:r>
          </a:p>
          <a:p>
            <a:pPr lvl="1"/>
            <a:r>
              <a:rPr lang="en-IN" sz="2400" dirty="0"/>
              <a:t>Squish Area</a:t>
            </a:r>
          </a:p>
          <a:p>
            <a:pPr lvl="2"/>
            <a:r>
              <a:rPr lang="en-IN" sz="2400" dirty="0" smtClean="0"/>
              <a:t>Combustion </a:t>
            </a:r>
            <a:r>
              <a:rPr lang="en-IN" sz="2400" dirty="0"/>
              <a:t>chamber </a:t>
            </a:r>
            <a:r>
              <a:rPr lang="en-IN" sz="2400" dirty="0" smtClean="0"/>
              <a:t>area where piston </a:t>
            </a:r>
            <a:r>
              <a:rPr lang="en-IN" sz="2400" dirty="0"/>
              <a:t>nearly contacts the cylinder head.</a:t>
            </a:r>
          </a:p>
          <a:p>
            <a:pPr lvl="1"/>
            <a:r>
              <a:rPr lang="en-IN" sz="2400" dirty="0"/>
              <a:t>Quench Area</a:t>
            </a:r>
          </a:p>
          <a:p>
            <a:pPr lvl="2"/>
            <a:r>
              <a:rPr lang="en-IN" sz="2400" dirty="0" smtClean="0"/>
              <a:t>Squish </a:t>
            </a:r>
            <a:r>
              <a:rPr lang="en-IN" sz="2400" dirty="0"/>
              <a:t>area can also be the quench area where the air-fuel mixture is cooled by </a:t>
            </a:r>
            <a:r>
              <a:rPr lang="en-IN" sz="2400" dirty="0" smtClean="0"/>
              <a:t>cylinder </a:t>
            </a:r>
            <a:r>
              <a:rPr lang="en-IN" sz="2400" dirty="0"/>
              <a:t>head.</a:t>
            </a:r>
          </a:p>
        </p:txBody>
      </p:sp>
    </p:spTree>
    <p:extLst>
      <p:ext uri="{BB962C8B-B14F-4D97-AF65-F5344CB8AC3E}">
        <p14:creationId xmlns:p14="http://schemas.microsoft.com/office/powerpoint/2010/main" val="231598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27.20 Valve Guide Inserts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30367" y="1086678"/>
            <a:ext cx="5356433" cy="4399722"/>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70016" y="1256160"/>
            <a:ext cx="2782784" cy="1715640"/>
          </a:xfrm>
        </p:spPr>
        <p:txBody>
          <a:bodyPr/>
          <a:lstStyle/>
          <a:p>
            <a:r>
              <a:rPr lang="en-US" sz="2400" dirty="0"/>
              <a:t>All Aluminum Cylinder Heads Use Valve Guide Inserts</a:t>
            </a:r>
          </a:p>
        </p:txBody>
      </p:sp>
    </p:spTree>
    <p:extLst>
      <p:ext uri="{BB962C8B-B14F-4D97-AF65-F5344CB8AC3E}">
        <p14:creationId xmlns:p14="http://schemas.microsoft.com/office/powerpoint/2010/main" val="1658133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27.21 Valve Guide Wear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19800" y="997226"/>
            <a:ext cx="2004865" cy="5115405"/>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70016" y="1256160"/>
            <a:ext cx="4840184" cy="2677656"/>
          </a:xfrm>
        </p:spPr>
        <p:txBody>
          <a:bodyPr/>
          <a:lstStyle/>
          <a:p>
            <a:r>
              <a:rPr lang="en-US" sz="2400" dirty="0"/>
              <a:t>Valve Guides Often Wear to a Bell-Mouth Shape to Both Ends Due to the Forces Exerted on the Valve by the Valve Train Components</a:t>
            </a:r>
          </a:p>
        </p:txBody>
      </p:sp>
    </p:spTree>
    <p:extLst>
      <p:ext uri="{BB962C8B-B14F-4D97-AF65-F5344CB8AC3E}">
        <p14:creationId xmlns:p14="http://schemas.microsoft.com/office/powerpoint/2010/main" val="3085699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27.22 Measuring Guide Wear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21295" y="990600"/>
            <a:ext cx="6301409" cy="4079915"/>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59553" y="5186184"/>
            <a:ext cx="7824892" cy="1015663"/>
          </a:xfrm>
        </p:spPr>
        <p:txBody>
          <a:bodyPr/>
          <a:lstStyle/>
          <a:p>
            <a:r>
              <a:rPr lang="en-US" sz="2000" dirty="0"/>
              <a:t> Small-Hole Gauge and a Micrometer are Being Used to Measure the Valve Guide. The Guide should be Measured in Three Places: At the Top, Middle, and Bottom</a:t>
            </a:r>
          </a:p>
        </p:txBody>
      </p:sp>
    </p:spTree>
    <p:extLst>
      <p:ext uri="{BB962C8B-B14F-4D97-AF65-F5344CB8AC3E}">
        <p14:creationId xmlns:p14="http://schemas.microsoft.com/office/powerpoint/2010/main" val="1861763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27.23 Guide Wear Measure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7565" y="1090935"/>
            <a:ext cx="4441135" cy="4406708"/>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09600" y="1043609"/>
            <a:ext cx="3239984" cy="4154984"/>
          </a:xfrm>
        </p:spPr>
        <p:txBody>
          <a:bodyPr/>
          <a:lstStyle/>
          <a:p>
            <a:r>
              <a:rPr lang="en-US" sz="2400" dirty="0"/>
              <a:t>The Diameter of the Valve Stem is Being Measured Using a Micrometer. The Difference Between the Inside Diameter of the Valve Guide and the Diameter of the Valve Stem Is the Valve Guide-to-Stem Clearance</a:t>
            </a:r>
          </a:p>
        </p:txBody>
      </p:sp>
    </p:spTree>
    <p:extLst>
      <p:ext uri="{BB962C8B-B14F-4D97-AF65-F5344CB8AC3E}">
        <p14:creationId xmlns:p14="http://schemas.microsoft.com/office/powerpoint/2010/main" val="2278522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67139" y="228600"/>
            <a:ext cx="8229600" cy="646331"/>
          </a:xfrm>
        </p:spPr>
        <p:txBody>
          <a:bodyPr/>
          <a:lstStyle/>
          <a:p>
            <a:r>
              <a:rPr lang="en-US" dirty="0"/>
              <a:t>Figure </a:t>
            </a:r>
            <a:r>
              <a:rPr lang="en-US" dirty="0" smtClean="0"/>
              <a:t>27.24 Dial Indicator Method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43002" y="1036982"/>
            <a:ext cx="5053737" cy="4068417"/>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09600" y="1003852"/>
            <a:ext cx="2971800" cy="2667000"/>
          </a:xfrm>
        </p:spPr>
        <p:txBody>
          <a:bodyPr/>
          <a:lstStyle/>
          <a:p>
            <a:r>
              <a:rPr lang="en-US" sz="2400" dirty="0"/>
              <a:t>Measuring Valve Guide-to-Stem Clearance with a Dial Indicator While Rocking the Stem in the Direction of Normal Thrust</a:t>
            </a:r>
          </a:p>
        </p:txBody>
      </p:sp>
    </p:spTree>
    <p:extLst>
      <p:ext uri="{BB962C8B-B14F-4D97-AF65-F5344CB8AC3E}">
        <p14:creationId xmlns:p14="http://schemas.microsoft.com/office/powerpoint/2010/main" val="3437575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119"/>
            <a:ext cx="8229600" cy="646331"/>
          </a:xfrm>
        </p:spPr>
        <p:txBody>
          <a:bodyPr>
            <a:spAutoFit/>
          </a:bodyPr>
          <a:lstStyle/>
          <a:p>
            <a:r>
              <a:rPr lang="en-IN" dirty="0" smtClean="0"/>
              <a:t>Valve Guide Replacement </a:t>
            </a:r>
            <a:r>
              <a:rPr lang="en-IN" sz="2800" dirty="0" smtClean="0"/>
              <a:t>(1 of 2)</a:t>
            </a:r>
            <a:endParaRPr lang="en-US" dirty="0"/>
          </a:p>
        </p:txBody>
      </p:sp>
      <p:sp>
        <p:nvSpPr>
          <p:cNvPr id="4" name="Content Placeholder 3"/>
          <p:cNvSpPr>
            <a:spLocks noGrp="1"/>
          </p:cNvSpPr>
          <p:nvPr>
            <p:ph idx="1"/>
          </p:nvPr>
        </p:nvSpPr>
        <p:spPr>
          <a:xfrm>
            <a:off x="457200" y="1010478"/>
            <a:ext cx="8229600" cy="3657599"/>
          </a:xfrm>
        </p:spPr>
        <p:txBody>
          <a:bodyPr>
            <a:spAutoFit/>
          </a:bodyPr>
          <a:lstStyle/>
          <a:p>
            <a:r>
              <a:rPr lang="en-IN" sz="2400" dirty="0"/>
              <a:t>Purpose</a:t>
            </a:r>
          </a:p>
          <a:p>
            <a:pPr lvl="1"/>
            <a:r>
              <a:rPr lang="en-IN" sz="2400" dirty="0"/>
              <a:t>When an engine is designed with replaceable valve guides, their replacement is always recommended when the valve assembly is being reconditioned.</a:t>
            </a:r>
          </a:p>
          <a:p>
            <a:r>
              <a:rPr lang="en-IN" sz="2400" dirty="0"/>
              <a:t>Valve Guide Sizes</a:t>
            </a:r>
          </a:p>
          <a:p>
            <a:pPr lvl="1"/>
            <a:r>
              <a:rPr lang="en-IN" sz="2400" dirty="0"/>
              <a:t>5/16 or 0.313 inch</a:t>
            </a:r>
          </a:p>
          <a:p>
            <a:pPr lvl="1"/>
            <a:r>
              <a:rPr lang="en-IN" sz="2400" dirty="0"/>
              <a:t>11/32 or 0.343 inch</a:t>
            </a:r>
          </a:p>
          <a:p>
            <a:pPr lvl="1"/>
            <a:r>
              <a:rPr lang="en-IN" sz="2400" dirty="0" smtClean="0"/>
              <a:t>3/8 </a:t>
            </a:r>
            <a:r>
              <a:rPr lang="en-IN" sz="2400" dirty="0"/>
              <a:t>or 0.375 inch</a:t>
            </a:r>
          </a:p>
        </p:txBody>
      </p:sp>
    </p:spTree>
    <p:extLst>
      <p:ext uri="{BB962C8B-B14F-4D97-AF65-F5344CB8AC3E}">
        <p14:creationId xmlns:p14="http://schemas.microsoft.com/office/powerpoint/2010/main" val="105300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119"/>
            <a:ext cx="8229600" cy="646331"/>
          </a:xfrm>
        </p:spPr>
        <p:txBody>
          <a:bodyPr>
            <a:spAutoFit/>
          </a:bodyPr>
          <a:lstStyle/>
          <a:p>
            <a:r>
              <a:rPr lang="en-IN" dirty="0" smtClean="0"/>
              <a:t>Valve Guide Replacement </a:t>
            </a:r>
            <a:r>
              <a:rPr lang="en-IN" sz="2800" dirty="0" smtClean="0"/>
              <a:t>(2 of 2)</a:t>
            </a:r>
            <a:endParaRPr lang="en-US" dirty="0"/>
          </a:p>
        </p:txBody>
      </p:sp>
      <p:sp>
        <p:nvSpPr>
          <p:cNvPr id="4" name="Content Placeholder 3"/>
          <p:cNvSpPr>
            <a:spLocks noGrp="1"/>
          </p:cNvSpPr>
          <p:nvPr>
            <p:ph idx="1"/>
          </p:nvPr>
        </p:nvSpPr>
        <p:spPr>
          <a:xfrm>
            <a:off x="457200" y="1143001"/>
            <a:ext cx="8229600" cy="2285999"/>
          </a:xfrm>
        </p:spPr>
        <p:txBody>
          <a:bodyPr>
            <a:spAutoFit/>
          </a:bodyPr>
          <a:lstStyle/>
          <a:p>
            <a:r>
              <a:rPr lang="en-IN" sz="2400" dirty="0"/>
              <a:t>Valve Guide Inserts</a:t>
            </a:r>
          </a:p>
          <a:p>
            <a:pPr lvl="1"/>
            <a:r>
              <a:rPr lang="en-IN" sz="2400" dirty="0"/>
              <a:t>Thin-walled bronze alloy sleeve bushing</a:t>
            </a:r>
          </a:p>
          <a:p>
            <a:pPr lvl="1"/>
            <a:r>
              <a:rPr lang="en-IN" sz="2400" dirty="0"/>
              <a:t>Spiral bronze alloy bushing</a:t>
            </a:r>
          </a:p>
          <a:p>
            <a:r>
              <a:rPr lang="en-IN" sz="2400" dirty="0"/>
              <a:t>Different tools and processes are used depending on the type of replacement used.</a:t>
            </a:r>
          </a:p>
        </p:txBody>
      </p:sp>
    </p:spTree>
    <p:extLst>
      <p:ext uri="{BB962C8B-B14F-4D97-AF65-F5344CB8AC3E}">
        <p14:creationId xmlns:p14="http://schemas.microsoft.com/office/powerpoint/2010/main" val="73842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453"/>
            <a:ext cx="8229600" cy="646331"/>
          </a:xfrm>
        </p:spPr>
        <p:txBody>
          <a:bodyPr>
            <a:spAutoFit/>
          </a:bodyPr>
          <a:lstStyle/>
          <a:p>
            <a:r>
              <a:rPr lang="en-US" dirty="0" smtClean="0"/>
              <a:t>Question </a:t>
            </a:r>
            <a:r>
              <a:rPr lang="en-US" dirty="0"/>
              <a:t>3: ?</a:t>
            </a:r>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IN" sz="2400" dirty="0"/>
              <a:t>How is valve stem-to-guide clearance measured?</a:t>
            </a:r>
          </a:p>
        </p:txBody>
      </p:sp>
    </p:spTree>
    <p:extLst>
      <p:ext uri="{BB962C8B-B14F-4D97-AF65-F5344CB8AC3E}">
        <p14:creationId xmlns:p14="http://schemas.microsoft.com/office/powerpoint/2010/main" val="72603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9789"/>
            <a:ext cx="8229600" cy="646331"/>
          </a:xfrm>
        </p:spPr>
        <p:txBody>
          <a:bodyPr>
            <a:spAutoFit/>
          </a:bodyPr>
          <a:lstStyle/>
          <a:p>
            <a:r>
              <a:rPr lang="en-US" dirty="0" smtClean="0"/>
              <a:t>Answer 3</a:t>
            </a:r>
            <a:endParaRPr lang="en-US" dirty="0"/>
          </a:p>
        </p:txBody>
      </p:sp>
      <p:sp>
        <p:nvSpPr>
          <p:cNvPr id="4" name="Content Placeholder 3"/>
          <p:cNvSpPr>
            <a:spLocks noGrp="1"/>
          </p:cNvSpPr>
          <p:nvPr>
            <p:ph idx="1"/>
          </p:nvPr>
        </p:nvSpPr>
        <p:spPr>
          <a:xfrm>
            <a:off x="457200" y="1085671"/>
            <a:ext cx="8229600" cy="1200329"/>
          </a:xfrm>
        </p:spPr>
        <p:txBody>
          <a:bodyPr>
            <a:spAutoFit/>
          </a:bodyPr>
          <a:lstStyle/>
          <a:p>
            <a:pPr marL="0" indent="0">
              <a:buNone/>
            </a:pPr>
            <a:r>
              <a:rPr lang="en-IN" sz="2400" dirty="0"/>
              <a:t>Measuring valve guide-to-stem clearance with a dial indicator while rocking the stem in the direction of normal thrust.</a:t>
            </a:r>
          </a:p>
        </p:txBody>
      </p:sp>
    </p:spTree>
    <p:extLst>
      <p:ext uri="{BB962C8B-B14F-4D97-AF65-F5344CB8AC3E}">
        <p14:creationId xmlns:p14="http://schemas.microsoft.com/office/powerpoint/2010/main" val="154033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771"/>
            <a:ext cx="8229600" cy="646331"/>
          </a:xfrm>
        </p:spPr>
        <p:txBody>
          <a:bodyPr>
            <a:spAutoFit/>
          </a:bodyPr>
          <a:lstStyle/>
          <a:p>
            <a:r>
              <a:rPr lang="en-IN" dirty="0" smtClean="0"/>
              <a:t>Intake and Exhaust Valves </a:t>
            </a:r>
            <a:r>
              <a:rPr lang="en-IN" sz="2800" dirty="0" smtClean="0"/>
              <a:t>(1 of 2)</a:t>
            </a:r>
            <a:endParaRPr lang="en-US" dirty="0"/>
          </a:p>
        </p:txBody>
      </p:sp>
      <p:sp>
        <p:nvSpPr>
          <p:cNvPr id="4" name="Content Placeholder 3"/>
          <p:cNvSpPr>
            <a:spLocks noGrp="1"/>
          </p:cNvSpPr>
          <p:nvPr>
            <p:ph idx="1"/>
          </p:nvPr>
        </p:nvSpPr>
        <p:spPr>
          <a:xfrm>
            <a:off x="457200" y="1084451"/>
            <a:ext cx="8229600" cy="4478149"/>
          </a:xfrm>
        </p:spPr>
        <p:txBody>
          <a:bodyPr>
            <a:spAutoFit/>
          </a:bodyPr>
          <a:lstStyle/>
          <a:p>
            <a:r>
              <a:rPr lang="en-IN" sz="2400" dirty="0"/>
              <a:t>Terminology</a:t>
            </a:r>
          </a:p>
          <a:p>
            <a:pPr lvl="1"/>
            <a:r>
              <a:rPr lang="en-IN" sz="2400" dirty="0"/>
              <a:t>Automotive engine valves are of a poppet valve design. The term </a:t>
            </a:r>
            <a:r>
              <a:rPr lang="en-IN" sz="2400" i="1" dirty="0"/>
              <a:t>poppet</a:t>
            </a:r>
            <a:r>
              <a:rPr lang="en-IN" sz="2400" dirty="0"/>
              <a:t> refers to the shape of the valve.</a:t>
            </a:r>
          </a:p>
          <a:p>
            <a:r>
              <a:rPr lang="en-IN" sz="2400" dirty="0"/>
              <a:t>Parts Involved</a:t>
            </a:r>
          </a:p>
          <a:p>
            <a:pPr lvl="1"/>
            <a:r>
              <a:rPr lang="en-IN" sz="2400" dirty="0"/>
              <a:t>Valve, spring(s), retainer, keepers, </a:t>
            </a:r>
            <a:r>
              <a:rPr lang="en-IN" sz="2400" dirty="0" smtClean="0"/>
              <a:t>seal, </a:t>
            </a:r>
            <a:r>
              <a:rPr lang="en-IN" sz="2400" dirty="0"/>
              <a:t>and seat</a:t>
            </a:r>
            <a:r>
              <a:rPr lang="en-IN" sz="2400" dirty="0" smtClean="0"/>
              <a:t>.</a:t>
            </a:r>
            <a:endParaRPr lang="en-IN" sz="2400" dirty="0"/>
          </a:p>
          <a:p>
            <a:r>
              <a:rPr lang="en-IN" sz="2400" dirty="0"/>
              <a:t>Valve Size Relationships</a:t>
            </a:r>
          </a:p>
          <a:p>
            <a:pPr lvl="1"/>
            <a:r>
              <a:rPr lang="en-IN" sz="2400" dirty="0"/>
              <a:t>Intake valve head diameters that measure approximately 45% of the bore size.</a:t>
            </a:r>
          </a:p>
          <a:p>
            <a:pPr lvl="1"/>
            <a:r>
              <a:rPr lang="en-IN" sz="2400" dirty="0"/>
              <a:t>The exhaust valve head diameter is approximately 38% of the cylinder bore size</a:t>
            </a:r>
            <a:r>
              <a:rPr lang="en-IN" sz="2400" dirty="0" smtClean="0"/>
              <a:t>.</a:t>
            </a:r>
            <a:endParaRPr lang="en-IN" sz="2400" dirty="0"/>
          </a:p>
        </p:txBody>
      </p:sp>
    </p:spTree>
    <p:extLst>
      <p:ext uri="{BB962C8B-B14F-4D97-AF65-F5344CB8AC3E}">
        <p14:creationId xmlns:p14="http://schemas.microsoft.com/office/powerpoint/2010/main" val="302267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708"/>
            <a:ext cx="8229600" cy="646331"/>
          </a:xfrm>
        </p:spPr>
        <p:txBody>
          <a:bodyPr>
            <a:spAutoFit/>
          </a:bodyPr>
          <a:lstStyle/>
          <a:p>
            <a:r>
              <a:rPr lang="en-IN" dirty="0" smtClean="0"/>
              <a:t>Cylinder Heads </a:t>
            </a:r>
            <a:r>
              <a:rPr lang="en-US" sz="2800" dirty="0" smtClean="0"/>
              <a:t>(2 </a:t>
            </a:r>
            <a:r>
              <a:rPr lang="en-US" sz="2800" dirty="0"/>
              <a:t>of </a:t>
            </a:r>
            <a:r>
              <a:rPr lang="en-US" sz="2800" dirty="0" smtClean="0"/>
              <a:t>4)</a:t>
            </a:r>
            <a:endParaRPr lang="en-US" sz="2800" dirty="0"/>
          </a:p>
        </p:txBody>
      </p:sp>
      <p:sp>
        <p:nvSpPr>
          <p:cNvPr id="4" name="Content Placeholder 3"/>
          <p:cNvSpPr>
            <a:spLocks noGrp="1"/>
          </p:cNvSpPr>
          <p:nvPr>
            <p:ph idx="1"/>
          </p:nvPr>
        </p:nvSpPr>
        <p:spPr>
          <a:xfrm>
            <a:off x="457200" y="990600"/>
            <a:ext cx="8229600" cy="4770537"/>
          </a:xfrm>
        </p:spPr>
        <p:txBody>
          <a:bodyPr>
            <a:spAutoFit/>
          </a:bodyPr>
          <a:lstStyle/>
          <a:p>
            <a:r>
              <a:rPr lang="en-IN" sz="2200" dirty="0"/>
              <a:t>Design Features</a:t>
            </a:r>
          </a:p>
          <a:p>
            <a:pPr lvl="1"/>
            <a:r>
              <a:rPr lang="en-IN" sz="2200" dirty="0"/>
              <a:t>Spark Plug Placement</a:t>
            </a:r>
          </a:p>
          <a:p>
            <a:pPr lvl="2"/>
            <a:r>
              <a:rPr lang="en-IN" sz="2200" dirty="0" smtClean="0"/>
              <a:t>Best </a:t>
            </a:r>
            <a:r>
              <a:rPr lang="en-IN" sz="2200" dirty="0"/>
              <a:t>spark plug placement is at </a:t>
            </a:r>
            <a:r>
              <a:rPr lang="en-IN" sz="2200" dirty="0" smtClean="0"/>
              <a:t>center </a:t>
            </a:r>
            <a:r>
              <a:rPr lang="en-IN" sz="2200" dirty="0"/>
              <a:t>of </a:t>
            </a:r>
            <a:r>
              <a:rPr lang="en-IN" sz="2200" dirty="0" smtClean="0"/>
              <a:t>combustion </a:t>
            </a:r>
            <a:r>
              <a:rPr lang="en-IN" sz="2200" dirty="0"/>
              <a:t>chamber.</a:t>
            </a:r>
          </a:p>
          <a:p>
            <a:pPr lvl="1"/>
            <a:r>
              <a:rPr lang="en-IN" sz="2200" dirty="0"/>
              <a:t>Surface-to-Volume Ratio</a:t>
            </a:r>
          </a:p>
          <a:p>
            <a:pPr lvl="2"/>
            <a:r>
              <a:rPr lang="en-IN" sz="2200" dirty="0" smtClean="0"/>
              <a:t>Ratio determined </a:t>
            </a:r>
            <a:r>
              <a:rPr lang="en-IN" sz="2200" dirty="0"/>
              <a:t>by </a:t>
            </a:r>
            <a:r>
              <a:rPr lang="en-IN" sz="2200" dirty="0" smtClean="0"/>
              <a:t>surface </a:t>
            </a:r>
            <a:r>
              <a:rPr lang="en-IN" sz="2200" dirty="0"/>
              <a:t>area of </a:t>
            </a:r>
            <a:r>
              <a:rPr lang="en-IN" sz="2200" dirty="0" smtClean="0"/>
              <a:t>combustion </a:t>
            </a:r>
            <a:r>
              <a:rPr lang="en-IN" sz="2200" dirty="0"/>
              <a:t>chamber divided by </a:t>
            </a:r>
            <a:r>
              <a:rPr lang="en-IN" sz="2200" dirty="0" smtClean="0"/>
              <a:t>volume</a:t>
            </a:r>
            <a:endParaRPr lang="en-IN" sz="2200" dirty="0"/>
          </a:p>
          <a:p>
            <a:pPr lvl="1"/>
            <a:r>
              <a:rPr lang="en-IN" sz="2200" dirty="0"/>
              <a:t>Valve Shrouding</a:t>
            </a:r>
          </a:p>
          <a:p>
            <a:pPr lvl="2"/>
            <a:r>
              <a:rPr lang="en-IN" sz="2200" dirty="0" smtClean="0"/>
              <a:t>Valve </a:t>
            </a:r>
            <a:r>
              <a:rPr lang="en-IN" sz="2200" dirty="0"/>
              <a:t>is kept close to the walls of the combustion chamber to help increase mixture turbulence.</a:t>
            </a:r>
          </a:p>
          <a:p>
            <a:pPr lvl="1"/>
            <a:r>
              <a:rPr lang="en-IN" sz="2200" dirty="0"/>
              <a:t>Crossflow Placement</a:t>
            </a:r>
          </a:p>
          <a:p>
            <a:pPr lvl="2"/>
            <a:r>
              <a:rPr lang="en-IN" sz="2200" dirty="0" smtClean="0"/>
              <a:t>Valve </a:t>
            </a:r>
            <a:r>
              <a:rPr lang="en-IN" sz="2200" dirty="0"/>
              <a:t>arrangement allows for flow across the head</a:t>
            </a:r>
            <a:r>
              <a:rPr lang="en-IN" sz="2200" dirty="0" smtClean="0"/>
              <a:t>.</a:t>
            </a:r>
            <a:endParaRPr lang="en-IN" sz="2200" dirty="0"/>
          </a:p>
        </p:txBody>
      </p:sp>
    </p:spTree>
    <p:extLst>
      <p:ext uri="{BB962C8B-B14F-4D97-AF65-F5344CB8AC3E}">
        <p14:creationId xmlns:p14="http://schemas.microsoft.com/office/powerpoint/2010/main" val="5138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4807"/>
            <a:ext cx="8229600" cy="646331"/>
          </a:xfrm>
        </p:spPr>
        <p:txBody>
          <a:bodyPr>
            <a:spAutoFit/>
          </a:bodyPr>
          <a:lstStyle/>
          <a:p>
            <a:r>
              <a:rPr lang="en-IN" dirty="0" smtClean="0"/>
              <a:t>Intake and Exhaust Valves </a:t>
            </a:r>
            <a:r>
              <a:rPr lang="en-IN" sz="2800" dirty="0" smtClean="0"/>
              <a:t>(2 of 2)</a:t>
            </a:r>
            <a:endParaRPr lang="en-US" dirty="0"/>
          </a:p>
        </p:txBody>
      </p:sp>
      <p:sp>
        <p:nvSpPr>
          <p:cNvPr id="4" name="Content Placeholder 3"/>
          <p:cNvSpPr>
            <a:spLocks noGrp="1"/>
          </p:cNvSpPr>
          <p:nvPr>
            <p:ph idx="1"/>
          </p:nvPr>
        </p:nvSpPr>
        <p:spPr>
          <a:xfrm>
            <a:off x="457200" y="1113487"/>
            <a:ext cx="8229600" cy="3839513"/>
          </a:xfrm>
        </p:spPr>
        <p:txBody>
          <a:bodyPr>
            <a:spAutoFit/>
          </a:bodyPr>
          <a:lstStyle/>
          <a:p>
            <a:r>
              <a:rPr lang="en-IN" sz="2400" dirty="0"/>
              <a:t>Valve Materials</a:t>
            </a:r>
          </a:p>
          <a:p>
            <a:pPr lvl="1"/>
            <a:r>
              <a:rPr lang="en-IN" sz="2400" dirty="0"/>
              <a:t>Alloy </a:t>
            </a:r>
            <a:r>
              <a:rPr lang="en-IN" sz="2400" dirty="0" smtClean="0"/>
              <a:t>steel, </a:t>
            </a:r>
            <a:r>
              <a:rPr lang="en-IN" sz="2400" dirty="0" err="1" smtClean="0"/>
              <a:t>stellite</a:t>
            </a:r>
            <a:r>
              <a:rPr lang="en-IN" sz="2400" dirty="0" smtClean="0"/>
              <a:t>, </a:t>
            </a:r>
            <a:r>
              <a:rPr lang="en-IN" sz="2400" dirty="0" err="1" smtClean="0"/>
              <a:t>inconal</a:t>
            </a:r>
            <a:r>
              <a:rPr lang="en-IN" sz="2400" dirty="0" smtClean="0"/>
              <a:t>, titanium, stainless steel, aluminized</a:t>
            </a:r>
            <a:endParaRPr lang="en-IN" sz="2400" dirty="0"/>
          </a:p>
          <a:p>
            <a:r>
              <a:rPr lang="en-IN" sz="2400" dirty="0" smtClean="0"/>
              <a:t>Sodium-Filled </a:t>
            </a:r>
            <a:r>
              <a:rPr lang="en-IN" sz="2400" dirty="0"/>
              <a:t>Valves</a:t>
            </a:r>
          </a:p>
          <a:p>
            <a:pPr lvl="1"/>
            <a:r>
              <a:rPr lang="en-IN" sz="2400" dirty="0"/>
              <a:t>A hollow stem exhaust valves that are partially filled with metallic sodium. The sodium in the valve becomes a liquid at operating temperatures.</a:t>
            </a:r>
          </a:p>
          <a:p>
            <a:pPr lvl="1"/>
            <a:r>
              <a:rPr lang="en-IN" sz="2400" dirty="0"/>
              <a:t>The sodium transfers heat from the valve head to the valve stem</a:t>
            </a:r>
            <a:r>
              <a:rPr lang="en-IN" sz="2400" dirty="0" smtClean="0"/>
              <a:t>.</a:t>
            </a:r>
            <a:endParaRPr lang="en-IN" sz="2400" dirty="0"/>
          </a:p>
        </p:txBody>
      </p:sp>
    </p:spTree>
    <p:extLst>
      <p:ext uri="{BB962C8B-B14F-4D97-AF65-F5344CB8AC3E}">
        <p14:creationId xmlns:p14="http://schemas.microsoft.com/office/powerpoint/2010/main" val="140727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27.25 Valve Parts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19600" y="990600"/>
            <a:ext cx="3865090" cy="5048282"/>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733800" cy="830997"/>
          </a:xfrm>
        </p:spPr>
        <p:txBody>
          <a:bodyPr/>
          <a:lstStyle/>
          <a:p>
            <a:r>
              <a:rPr lang="en-US" sz="2400" dirty="0"/>
              <a:t>Identification of the parts of a valve.</a:t>
            </a:r>
          </a:p>
        </p:txBody>
      </p:sp>
    </p:spTree>
    <p:extLst>
      <p:ext uri="{BB962C8B-B14F-4D97-AF65-F5344CB8AC3E}">
        <p14:creationId xmlns:p14="http://schemas.microsoft.com/office/powerpoint/2010/main" val="133137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27.26 Valve Components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066800"/>
            <a:ext cx="3627567" cy="5019769"/>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525734" cy="3046988"/>
          </a:xfrm>
        </p:spPr>
        <p:txBody>
          <a:bodyPr/>
          <a:lstStyle/>
          <a:p>
            <a:r>
              <a:rPr lang="en-US" sz="2400" dirty="0"/>
              <a:t>Typical valve spring and related components</a:t>
            </a:r>
            <a:r>
              <a:rPr lang="en-US" sz="2400" dirty="0" smtClean="0"/>
              <a:t>. Dual </a:t>
            </a:r>
            <a:r>
              <a:rPr lang="en-US" sz="2400" dirty="0"/>
              <a:t>valve springs are used to reduce valve train vibrations </a:t>
            </a:r>
            <a:r>
              <a:rPr lang="en-US" sz="2400" dirty="0" smtClean="0"/>
              <a:t>and a </a:t>
            </a:r>
            <a:r>
              <a:rPr lang="en-US" sz="2400" dirty="0"/>
              <a:t>spring seat is used to protect aluminum heads.</a:t>
            </a:r>
          </a:p>
        </p:txBody>
      </p:sp>
    </p:spTree>
    <p:extLst>
      <p:ext uri="{BB962C8B-B14F-4D97-AF65-F5344CB8AC3E}">
        <p14:creationId xmlns:p14="http://schemas.microsoft.com/office/powerpoint/2010/main" val="2344495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27.27 Valves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23794" y="1053548"/>
            <a:ext cx="4363006" cy="4204252"/>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525734" cy="5016758"/>
          </a:xfrm>
        </p:spPr>
        <p:txBody>
          <a:bodyPr/>
          <a:lstStyle/>
          <a:p>
            <a:r>
              <a:rPr lang="en-US" sz="2000" dirty="0"/>
              <a:t>The intake valve is larger than the exhaust </a:t>
            </a:r>
            <a:r>
              <a:rPr lang="en-US" sz="2000" dirty="0" smtClean="0"/>
              <a:t>valve because </a:t>
            </a:r>
            <a:r>
              <a:rPr lang="en-US" sz="2000" dirty="0"/>
              <a:t>the intake charge is being drawn into the </a:t>
            </a:r>
            <a:r>
              <a:rPr lang="en-US" sz="2000" dirty="0" smtClean="0"/>
              <a:t>combustion chamber </a:t>
            </a:r>
            <a:r>
              <a:rPr lang="en-US" sz="2000" dirty="0"/>
              <a:t>at a low speed due to differences in pressure </a:t>
            </a:r>
            <a:r>
              <a:rPr lang="en-US" sz="2000" dirty="0" smtClean="0"/>
              <a:t>between atmospheric </a:t>
            </a:r>
            <a:r>
              <a:rPr lang="en-US" sz="2000" dirty="0"/>
              <a:t>pressure and the pressure (vacuum) </a:t>
            </a:r>
            <a:r>
              <a:rPr lang="en-US" sz="2000" dirty="0" smtClean="0"/>
              <a:t>inside cylinder</a:t>
            </a:r>
            <a:r>
              <a:rPr lang="en-US" sz="2000" dirty="0"/>
              <a:t>. The exhaust is actually pushed out by the piston </a:t>
            </a:r>
            <a:r>
              <a:rPr lang="en-US" sz="2000" dirty="0" smtClean="0"/>
              <a:t>and, </a:t>
            </a:r>
            <a:r>
              <a:rPr lang="en-US" sz="2000" dirty="0"/>
              <a:t>the size of the valve does not need to be as large</a:t>
            </a:r>
            <a:r>
              <a:rPr lang="en-US" sz="2000" dirty="0" smtClean="0"/>
              <a:t>, leaving </a:t>
            </a:r>
            <a:r>
              <a:rPr lang="en-US" sz="2000" dirty="0"/>
              <a:t>more room in the cylinder head for the larger </a:t>
            </a:r>
            <a:r>
              <a:rPr lang="en-US" sz="2000" dirty="0" smtClean="0"/>
              <a:t>intake valve</a:t>
            </a:r>
            <a:r>
              <a:rPr lang="en-US" sz="2000" dirty="0"/>
              <a:t>.</a:t>
            </a:r>
          </a:p>
        </p:txBody>
      </p:sp>
    </p:spTree>
    <p:extLst>
      <p:ext uri="{BB962C8B-B14F-4D97-AF65-F5344CB8AC3E}">
        <p14:creationId xmlns:p14="http://schemas.microsoft.com/office/powerpoint/2010/main" val="3633711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27.28 Sodium Filled Valves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0" y="1066800"/>
            <a:ext cx="3971786" cy="4758708"/>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2"/>
            <a:ext cx="3200400" cy="2951717"/>
          </a:xfrm>
        </p:spPr>
        <p:txBody>
          <a:bodyPr/>
          <a:lstStyle/>
          <a:p>
            <a:r>
              <a:rPr lang="en-US" sz="2400" dirty="0"/>
              <a:t>A sodium-filled valve uses a hollow stem, </a:t>
            </a:r>
            <a:r>
              <a:rPr lang="en-US" sz="2400" dirty="0" smtClean="0"/>
              <a:t>which is </a:t>
            </a:r>
            <a:r>
              <a:rPr lang="en-US" sz="2400" dirty="0"/>
              <a:t>partially filled with metallic sodium (a liquid when hot) </a:t>
            </a:r>
            <a:r>
              <a:rPr lang="en-US" sz="2400" dirty="0" smtClean="0"/>
              <a:t>to conduct </a:t>
            </a:r>
            <a:r>
              <a:rPr lang="en-US" sz="2400" dirty="0"/>
              <a:t>heat away from the head of the valve.</a:t>
            </a:r>
          </a:p>
        </p:txBody>
      </p:sp>
    </p:spTree>
    <p:extLst>
      <p:ext uri="{BB962C8B-B14F-4D97-AF65-F5344CB8AC3E}">
        <p14:creationId xmlns:p14="http://schemas.microsoft.com/office/powerpoint/2010/main" val="17800443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0072"/>
            <a:ext cx="8229600" cy="646331"/>
          </a:xfrm>
        </p:spPr>
        <p:txBody>
          <a:bodyPr>
            <a:spAutoFit/>
          </a:bodyPr>
          <a:lstStyle/>
          <a:p>
            <a:r>
              <a:rPr lang="en-US" dirty="0" smtClean="0"/>
              <a:t>Valve Seats</a:t>
            </a:r>
            <a:endParaRPr lang="en-US" dirty="0"/>
          </a:p>
        </p:txBody>
      </p:sp>
      <p:sp>
        <p:nvSpPr>
          <p:cNvPr id="4" name="Content Placeholder 3"/>
          <p:cNvSpPr>
            <a:spLocks noGrp="1"/>
          </p:cNvSpPr>
          <p:nvPr>
            <p:ph idx="1"/>
          </p:nvPr>
        </p:nvSpPr>
        <p:spPr>
          <a:xfrm>
            <a:off x="457200" y="1079227"/>
            <a:ext cx="8229600" cy="2285241"/>
          </a:xfrm>
        </p:spPr>
        <p:txBody>
          <a:bodyPr>
            <a:spAutoFit/>
          </a:bodyPr>
          <a:lstStyle/>
          <a:p>
            <a:r>
              <a:rPr lang="en-IN" sz="2400" dirty="0"/>
              <a:t>Integral Seats</a:t>
            </a:r>
          </a:p>
          <a:p>
            <a:pPr lvl="1"/>
            <a:r>
              <a:rPr lang="en-IN" sz="2400" dirty="0" smtClean="0"/>
              <a:t>Seat generally </a:t>
            </a:r>
            <a:r>
              <a:rPr lang="en-IN" sz="2400" dirty="0"/>
              <a:t>formed as part of </a:t>
            </a:r>
            <a:r>
              <a:rPr lang="en-IN" sz="2400" dirty="0" smtClean="0"/>
              <a:t>cast-iron </a:t>
            </a:r>
            <a:r>
              <a:rPr lang="en-IN" sz="2400" dirty="0"/>
              <a:t>head</a:t>
            </a:r>
          </a:p>
          <a:p>
            <a:r>
              <a:rPr lang="en-IN" sz="2400" dirty="0"/>
              <a:t>Insert Seats</a:t>
            </a:r>
          </a:p>
          <a:p>
            <a:pPr lvl="1"/>
            <a:r>
              <a:rPr lang="en-IN" sz="2400" dirty="0" smtClean="0"/>
              <a:t>Insert </a:t>
            </a:r>
            <a:r>
              <a:rPr lang="en-IN" sz="2400" dirty="0"/>
              <a:t>seat fits into a machined recess in </a:t>
            </a:r>
            <a:r>
              <a:rPr lang="en-IN" sz="2400" dirty="0" smtClean="0"/>
              <a:t>steel </a:t>
            </a:r>
            <a:r>
              <a:rPr lang="en-IN" sz="2400" dirty="0"/>
              <a:t>or </a:t>
            </a:r>
            <a:r>
              <a:rPr lang="en-IN" sz="2400" dirty="0" err="1" smtClean="0"/>
              <a:t>Aluminum</a:t>
            </a:r>
            <a:r>
              <a:rPr lang="en-IN" sz="2400" dirty="0" smtClean="0"/>
              <a:t> </a:t>
            </a:r>
            <a:r>
              <a:rPr lang="en-IN" sz="2400" dirty="0"/>
              <a:t>cylinder head.</a:t>
            </a:r>
          </a:p>
        </p:txBody>
      </p:sp>
    </p:spTree>
    <p:extLst>
      <p:ext uri="{BB962C8B-B14F-4D97-AF65-F5344CB8AC3E}">
        <p14:creationId xmlns:p14="http://schemas.microsoft.com/office/powerpoint/2010/main" val="147953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27.29 Integral Valve Seats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76801" y="1066800"/>
            <a:ext cx="3796748" cy="5071135"/>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733800" cy="2870016"/>
          </a:xfrm>
        </p:spPr>
        <p:txBody>
          <a:bodyPr/>
          <a:lstStyle/>
          <a:p>
            <a:r>
              <a:rPr lang="en-US" sz="2400" dirty="0" smtClean="0"/>
              <a:t>Integral </a:t>
            </a:r>
            <a:r>
              <a:rPr lang="en-US" sz="2400" dirty="0"/>
              <a:t>valve seats are machined directly into the cast-iron cylinder head and are </a:t>
            </a:r>
            <a:r>
              <a:rPr lang="en-US" sz="2400" dirty="0" smtClean="0"/>
              <a:t>induction </a:t>
            </a:r>
            <a:r>
              <a:rPr lang="en-US" sz="2400" dirty="0"/>
              <a:t>hardened </a:t>
            </a:r>
            <a:r>
              <a:rPr lang="en-US" sz="2400" dirty="0" smtClean="0"/>
              <a:t>to prevent </a:t>
            </a:r>
            <a:r>
              <a:rPr lang="en-US" sz="2400" dirty="0"/>
              <a:t>wear.</a:t>
            </a:r>
          </a:p>
          <a:p>
            <a:endParaRPr lang="en-US" sz="2400" dirty="0"/>
          </a:p>
        </p:txBody>
      </p:sp>
    </p:spTree>
    <p:extLst>
      <p:ext uri="{BB962C8B-B14F-4D97-AF65-F5344CB8AC3E}">
        <p14:creationId xmlns:p14="http://schemas.microsoft.com/office/powerpoint/2010/main" val="846090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27.30 Insert Valve Seats</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733800" cy="2500685"/>
          </a:xfrm>
        </p:spPr>
        <p:txBody>
          <a:bodyPr/>
          <a:lstStyle/>
          <a:p>
            <a:r>
              <a:rPr lang="en-US" sz="2400" dirty="0" smtClean="0"/>
              <a:t>Insert </a:t>
            </a:r>
            <a:r>
              <a:rPr lang="en-US" sz="2400" dirty="0"/>
              <a:t>valve seats are a separate part that </a:t>
            </a:r>
            <a:r>
              <a:rPr lang="en-US" sz="2400" dirty="0" smtClean="0"/>
              <a:t>is interference </a:t>
            </a:r>
            <a:r>
              <a:rPr lang="en-US" sz="2400" dirty="0"/>
              <a:t>fitted to a counterbore in the cylinder head</a:t>
            </a:r>
            <a:r>
              <a:rPr lang="en-US" sz="2400" dirty="0" smtClean="0"/>
              <a:t>.</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109" y="1104900"/>
            <a:ext cx="4170065" cy="4648200"/>
          </a:xfrm>
          <a:prstGeom prst="rect">
            <a:avLst/>
          </a:prstGeom>
        </p:spPr>
      </p:pic>
    </p:spTree>
    <p:extLst>
      <p:ext uri="{BB962C8B-B14F-4D97-AF65-F5344CB8AC3E}">
        <p14:creationId xmlns:p14="http://schemas.microsoft.com/office/powerpoint/2010/main" val="2891585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5255"/>
            <a:ext cx="8229600" cy="646331"/>
          </a:xfrm>
        </p:spPr>
        <p:txBody>
          <a:bodyPr>
            <a:spAutoFit/>
          </a:bodyPr>
          <a:lstStyle/>
          <a:p>
            <a:r>
              <a:rPr lang="en-IN" dirty="0" smtClean="0"/>
              <a:t>Valve Springs </a:t>
            </a:r>
            <a:r>
              <a:rPr lang="en-IN" sz="2800" dirty="0" smtClean="0"/>
              <a:t>(1 of 2)</a:t>
            </a:r>
            <a:endParaRPr lang="en-US" sz="2800" dirty="0"/>
          </a:p>
        </p:txBody>
      </p:sp>
      <p:sp>
        <p:nvSpPr>
          <p:cNvPr id="4" name="Content Placeholder 3"/>
          <p:cNvSpPr>
            <a:spLocks noGrp="1"/>
          </p:cNvSpPr>
          <p:nvPr>
            <p:ph idx="1"/>
          </p:nvPr>
        </p:nvSpPr>
        <p:spPr>
          <a:xfrm>
            <a:off x="457200" y="1124411"/>
            <a:ext cx="8229600" cy="4285789"/>
          </a:xfrm>
        </p:spPr>
        <p:txBody>
          <a:bodyPr>
            <a:spAutoFit/>
          </a:bodyPr>
          <a:lstStyle/>
          <a:p>
            <a:r>
              <a:rPr lang="en-IN" sz="2400" dirty="0"/>
              <a:t>Purpose and Function</a:t>
            </a:r>
          </a:p>
          <a:p>
            <a:pPr lvl="1"/>
            <a:r>
              <a:rPr lang="en-IN" sz="2400" dirty="0"/>
              <a:t>A valve spring holds the valve against the seat when the valve is not being opened.</a:t>
            </a:r>
          </a:p>
          <a:p>
            <a:r>
              <a:rPr lang="en-IN" sz="2400" dirty="0"/>
              <a:t>Spring Materials and Design</a:t>
            </a:r>
          </a:p>
          <a:p>
            <a:pPr lvl="1"/>
            <a:r>
              <a:rPr lang="en-IN" sz="2400" dirty="0"/>
              <a:t>The springs are generally made of chromium vanadium alloy steel.</a:t>
            </a:r>
          </a:p>
          <a:p>
            <a:pPr lvl="1"/>
            <a:r>
              <a:rPr lang="en-IN" sz="2400" dirty="0"/>
              <a:t>Valves usually have a single valve spring.</a:t>
            </a:r>
          </a:p>
          <a:p>
            <a:pPr lvl="1"/>
            <a:r>
              <a:rPr lang="en-IN" sz="2400" dirty="0"/>
              <a:t>Multiple valve springs are used where large camshaft lobe </a:t>
            </a:r>
            <a:r>
              <a:rPr lang="en-IN" sz="2400" dirty="0" smtClean="0"/>
              <a:t>lifts </a:t>
            </a:r>
            <a:r>
              <a:rPr lang="en-IN" sz="2400" dirty="0"/>
              <a:t>are required and a single spring does not have enough strength to control the valve.</a:t>
            </a:r>
          </a:p>
        </p:txBody>
      </p:sp>
    </p:spTree>
    <p:extLst>
      <p:ext uri="{BB962C8B-B14F-4D97-AF65-F5344CB8AC3E}">
        <p14:creationId xmlns:p14="http://schemas.microsoft.com/office/powerpoint/2010/main" val="351492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119"/>
            <a:ext cx="8229600" cy="646331"/>
          </a:xfrm>
        </p:spPr>
        <p:txBody>
          <a:bodyPr>
            <a:spAutoFit/>
          </a:bodyPr>
          <a:lstStyle/>
          <a:p>
            <a:r>
              <a:rPr lang="en-IN" dirty="0" smtClean="0"/>
              <a:t>Valve Springs </a:t>
            </a:r>
            <a:r>
              <a:rPr lang="en-IN" sz="2800" dirty="0" smtClean="0"/>
              <a:t>(2 of 2)</a:t>
            </a:r>
            <a:endParaRPr lang="en-US" sz="2800" dirty="0"/>
          </a:p>
        </p:txBody>
      </p:sp>
      <p:sp>
        <p:nvSpPr>
          <p:cNvPr id="4" name="Content Placeholder 3"/>
          <p:cNvSpPr>
            <a:spLocks noGrp="1"/>
          </p:cNvSpPr>
          <p:nvPr>
            <p:ph idx="1"/>
          </p:nvPr>
        </p:nvSpPr>
        <p:spPr>
          <a:xfrm>
            <a:off x="457200" y="1146275"/>
            <a:ext cx="8229600" cy="4187725"/>
          </a:xfrm>
        </p:spPr>
        <p:txBody>
          <a:bodyPr>
            <a:spAutoFit/>
          </a:bodyPr>
          <a:lstStyle/>
          <a:p>
            <a:r>
              <a:rPr lang="en-IN" sz="2400" dirty="0"/>
              <a:t>Variable Rate Springs</a:t>
            </a:r>
          </a:p>
          <a:p>
            <a:pPr lvl="1"/>
            <a:r>
              <a:rPr lang="en-IN" sz="2400" dirty="0"/>
              <a:t>Variable rate springs, also called </a:t>
            </a:r>
            <a:r>
              <a:rPr lang="en-IN" sz="2400" i="1" dirty="0"/>
              <a:t>progressive rate </a:t>
            </a:r>
            <a:r>
              <a:rPr lang="en-IN" sz="2400" dirty="0"/>
              <a:t>or </a:t>
            </a:r>
            <a:r>
              <a:rPr lang="en-IN" sz="2400" i="1" dirty="0"/>
              <a:t>variable pitch springs</a:t>
            </a:r>
            <a:r>
              <a:rPr lang="en-IN" sz="2400" dirty="0"/>
              <a:t>, have uneven spacing between the coils.</a:t>
            </a:r>
          </a:p>
          <a:p>
            <a:r>
              <a:rPr lang="en-IN" sz="2400" dirty="0"/>
              <a:t>Valve Spring Inspection</a:t>
            </a:r>
          </a:p>
          <a:p>
            <a:pPr lvl="1"/>
            <a:r>
              <a:rPr lang="en-IN" sz="2400" dirty="0"/>
              <a:t>The valve springs are checked for squareness by rotating them on a flat surface with a square held against the side.</a:t>
            </a:r>
          </a:p>
          <a:p>
            <a:pPr lvl="1"/>
            <a:r>
              <a:rPr lang="en-IN" sz="2400" dirty="0"/>
              <a:t>Only the springs that are square should be checked to determine their compressed force.</a:t>
            </a:r>
          </a:p>
        </p:txBody>
      </p:sp>
    </p:spTree>
    <p:extLst>
      <p:ext uri="{BB962C8B-B14F-4D97-AF65-F5344CB8AC3E}">
        <p14:creationId xmlns:p14="http://schemas.microsoft.com/office/powerpoint/2010/main" val="327510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0918"/>
            <a:ext cx="8229600" cy="646331"/>
          </a:xfrm>
        </p:spPr>
        <p:txBody>
          <a:bodyPr>
            <a:spAutoFit/>
          </a:bodyPr>
          <a:lstStyle/>
          <a:p>
            <a:r>
              <a:rPr lang="en-IN" dirty="0" smtClean="0"/>
              <a:t>Cylinder Heads </a:t>
            </a:r>
            <a:r>
              <a:rPr lang="en-US" sz="2800" dirty="0" smtClean="0"/>
              <a:t>(3 </a:t>
            </a:r>
            <a:r>
              <a:rPr lang="en-US" sz="2800" dirty="0"/>
              <a:t>of </a:t>
            </a:r>
            <a:r>
              <a:rPr lang="en-US" sz="2800" dirty="0" smtClean="0"/>
              <a:t>4)</a:t>
            </a:r>
            <a:endParaRPr lang="en-US" sz="2800" dirty="0"/>
          </a:p>
        </p:txBody>
      </p:sp>
      <p:sp>
        <p:nvSpPr>
          <p:cNvPr id="4" name="Content Placeholder 3"/>
          <p:cNvSpPr>
            <a:spLocks noGrp="1"/>
          </p:cNvSpPr>
          <p:nvPr>
            <p:ph idx="1"/>
          </p:nvPr>
        </p:nvSpPr>
        <p:spPr>
          <a:xfrm>
            <a:off x="457200" y="990600"/>
            <a:ext cx="8229600" cy="3578126"/>
          </a:xfrm>
        </p:spPr>
        <p:txBody>
          <a:bodyPr>
            <a:spAutoFit/>
          </a:bodyPr>
          <a:lstStyle/>
          <a:p>
            <a:r>
              <a:rPr lang="en-IN" sz="2400" dirty="0"/>
              <a:t>Combustion Chamber Design</a:t>
            </a:r>
          </a:p>
          <a:p>
            <a:pPr lvl="1"/>
            <a:r>
              <a:rPr lang="en-IN" sz="2400" dirty="0"/>
              <a:t>Wedge</a:t>
            </a:r>
          </a:p>
          <a:p>
            <a:pPr lvl="1"/>
            <a:r>
              <a:rPr lang="en-IN" sz="2400" dirty="0" err="1"/>
              <a:t>Pentroof</a:t>
            </a:r>
            <a:endParaRPr lang="en-IN" sz="2400" dirty="0"/>
          </a:p>
          <a:p>
            <a:pPr lvl="1"/>
            <a:r>
              <a:rPr lang="en-IN" sz="2400" dirty="0"/>
              <a:t>Hemi</a:t>
            </a:r>
          </a:p>
          <a:p>
            <a:r>
              <a:rPr lang="en-IN" sz="2400" dirty="0"/>
              <a:t>Four-Valve Cylinder Heads</a:t>
            </a:r>
          </a:p>
          <a:p>
            <a:pPr lvl="1"/>
            <a:r>
              <a:rPr lang="en-IN" sz="2400" dirty="0"/>
              <a:t>Adding more than </a:t>
            </a:r>
            <a:r>
              <a:rPr lang="en-IN" sz="2400" dirty="0" smtClean="0"/>
              <a:t>2 valves </a:t>
            </a:r>
            <a:r>
              <a:rPr lang="en-IN" sz="2400" dirty="0"/>
              <a:t>per cylinder permits more air to flow into and out of the engine with greater velocity without excessive valve duration.</a:t>
            </a:r>
          </a:p>
        </p:txBody>
      </p:sp>
    </p:spTree>
    <p:extLst>
      <p:ext uri="{BB962C8B-B14F-4D97-AF65-F5344CB8AC3E}">
        <p14:creationId xmlns:p14="http://schemas.microsoft.com/office/powerpoint/2010/main" val="173736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27.31 Valve Springs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12351" y="1088709"/>
            <a:ext cx="5074449" cy="4245291"/>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2895600" cy="4524315"/>
          </a:xfrm>
        </p:spPr>
        <p:txBody>
          <a:bodyPr/>
          <a:lstStyle/>
          <a:p>
            <a:r>
              <a:rPr lang="en-US" sz="2400" dirty="0" smtClean="0"/>
              <a:t>Valve spring retainer </a:t>
            </a:r>
            <a:r>
              <a:rPr lang="en-US" sz="2400" dirty="0"/>
              <a:t>and two split keepers hold </a:t>
            </a:r>
            <a:r>
              <a:rPr lang="en-US" sz="2400" dirty="0" smtClean="0"/>
              <a:t>the spring </a:t>
            </a:r>
            <a:r>
              <a:rPr lang="en-US" sz="2400" dirty="0"/>
              <a:t>in place on the valve. A separate metal washer is used </a:t>
            </a:r>
            <a:r>
              <a:rPr lang="en-US" sz="2400" dirty="0" smtClean="0"/>
              <a:t>on aluminum </a:t>
            </a:r>
            <a:r>
              <a:rPr lang="en-US" sz="2400" dirty="0"/>
              <a:t>heads. Otherwise, the spring seat is a machined </a:t>
            </a:r>
            <a:r>
              <a:rPr lang="en-US" sz="2400" dirty="0" smtClean="0"/>
              <a:t>area in </a:t>
            </a:r>
            <a:r>
              <a:rPr lang="en-US" sz="2400" dirty="0"/>
              <a:t>the head.</a:t>
            </a:r>
          </a:p>
        </p:txBody>
      </p:sp>
    </p:spTree>
    <p:extLst>
      <p:ext uri="{BB962C8B-B14F-4D97-AF65-F5344CB8AC3E}">
        <p14:creationId xmlns:p14="http://schemas.microsoft.com/office/powerpoint/2010/main" val="4249610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27.32 Valve Spring Types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3436" y="1066800"/>
            <a:ext cx="7637128" cy="3266661"/>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833918" y="4528643"/>
            <a:ext cx="7476164" cy="1569660"/>
          </a:xfrm>
        </p:spPr>
        <p:txBody>
          <a:bodyPr/>
          <a:lstStyle/>
          <a:p>
            <a:r>
              <a:rPr lang="en-US" sz="2400" dirty="0"/>
              <a:t>Valve spring types (left to right): coil </a:t>
            </a:r>
            <a:r>
              <a:rPr lang="en-US" sz="2400" dirty="0" smtClean="0"/>
              <a:t>spring with </a:t>
            </a:r>
            <a:r>
              <a:rPr lang="en-US" sz="2400" dirty="0"/>
              <a:t>equally spaced coils; spring with damper inside spring coil</a:t>
            </a:r>
            <a:r>
              <a:rPr lang="en-US" sz="2400" dirty="0" smtClean="0"/>
              <a:t>; closely </a:t>
            </a:r>
            <a:r>
              <a:rPr lang="en-US" sz="2400" dirty="0"/>
              <a:t>spaced spring with a damper; taper wound coil spring.</a:t>
            </a:r>
          </a:p>
        </p:txBody>
      </p:sp>
    </p:spTree>
    <p:extLst>
      <p:ext uri="{BB962C8B-B14F-4D97-AF65-F5344CB8AC3E}">
        <p14:creationId xmlns:p14="http://schemas.microsoft.com/office/powerpoint/2010/main" val="801987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27.33 Spring Squareness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0" y="1110074"/>
            <a:ext cx="4778093" cy="5040626"/>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2895600" cy="5262979"/>
          </a:xfrm>
        </p:spPr>
        <p:txBody>
          <a:bodyPr/>
          <a:lstStyle/>
          <a:p>
            <a:r>
              <a:rPr lang="en-US" sz="2400" dirty="0"/>
              <a:t>All valve springs should be checked </a:t>
            </a:r>
            <a:r>
              <a:rPr lang="en-US" sz="2400" dirty="0" smtClean="0"/>
              <a:t>for squareness </a:t>
            </a:r>
            <a:r>
              <a:rPr lang="en-US" sz="2400" dirty="0"/>
              <a:t>by using a square on a flat surface and rotating </a:t>
            </a:r>
            <a:r>
              <a:rPr lang="en-US" sz="2400" dirty="0" smtClean="0"/>
              <a:t>the spring </a:t>
            </a:r>
            <a:r>
              <a:rPr lang="en-US" sz="2400" dirty="0"/>
              <a:t>while checking. The spring should be replaced if </a:t>
            </a:r>
            <a:r>
              <a:rPr lang="en-US" sz="2400" dirty="0" smtClean="0"/>
              <a:t>more than </a:t>
            </a:r>
            <a:r>
              <a:rPr lang="en-US" sz="2400" dirty="0"/>
              <a:t>1/16 inch (1.6 mm) is measured between the top of </a:t>
            </a:r>
            <a:r>
              <a:rPr lang="en-US" sz="2400" dirty="0" smtClean="0"/>
              <a:t>the spring </a:t>
            </a:r>
            <a:r>
              <a:rPr lang="en-US" sz="2400" dirty="0"/>
              <a:t>and the square.</a:t>
            </a:r>
          </a:p>
        </p:txBody>
      </p:sp>
    </p:spTree>
    <p:extLst>
      <p:ext uri="{BB962C8B-B14F-4D97-AF65-F5344CB8AC3E}">
        <p14:creationId xmlns:p14="http://schemas.microsoft.com/office/powerpoint/2010/main" val="3361462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27.34 Spring Compressor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562600" y="1003852"/>
            <a:ext cx="2780987" cy="5171425"/>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09600" y="1066800"/>
            <a:ext cx="3962400" cy="5632311"/>
          </a:xfrm>
        </p:spPr>
        <p:txBody>
          <a:bodyPr/>
          <a:lstStyle/>
          <a:p>
            <a:r>
              <a:rPr lang="en-US" sz="2400" dirty="0"/>
              <a:t>One popular type of valve spring </a:t>
            </a:r>
            <a:r>
              <a:rPr lang="en-US" sz="2400" dirty="0" smtClean="0"/>
              <a:t>tester used </a:t>
            </a:r>
            <a:r>
              <a:rPr lang="en-US" sz="2400" dirty="0"/>
              <a:t>to measure the compressed force of valve springs</a:t>
            </a:r>
            <a:r>
              <a:rPr lang="en-US" sz="2400" dirty="0" smtClean="0"/>
              <a:t>.  Specifications </a:t>
            </a:r>
            <a:r>
              <a:rPr lang="en-US" sz="2400" dirty="0"/>
              <a:t>usually include (1) free height (height </a:t>
            </a:r>
            <a:r>
              <a:rPr lang="en-US" sz="2400" dirty="0" smtClean="0"/>
              <a:t>without being </a:t>
            </a:r>
            <a:r>
              <a:rPr lang="en-US" sz="2400" dirty="0"/>
              <a:t>compressed), (2) pressure at installed height with </a:t>
            </a:r>
            <a:r>
              <a:rPr lang="en-US" sz="2400" dirty="0" smtClean="0"/>
              <a:t>the valve </a:t>
            </a:r>
            <a:r>
              <a:rPr lang="en-US" sz="2400" dirty="0"/>
              <a:t>closed, and (3) pressure with the valve open to the </a:t>
            </a:r>
            <a:r>
              <a:rPr lang="en-US" sz="2400" dirty="0" smtClean="0"/>
              <a:t>height specified</a:t>
            </a:r>
            <a:r>
              <a:rPr lang="en-US" sz="2400" dirty="0"/>
              <a:t>..</a:t>
            </a:r>
          </a:p>
        </p:txBody>
      </p:sp>
    </p:spTree>
    <p:extLst>
      <p:ext uri="{BB962C8B-B14F-4D97-AF65-F5344CB8AC3E}">
        <p14:creationId xmlns:p14="http://schemas.microsoft.com/office/powerpoint/2010/main" val="4197050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smtClean="0"/>
              <a:t>Question </a:t>
            </a:r>
            <a:r>
              <a:rPr lang="en-US" dirty="0" smtClean="0"/>
              <a:t>4: </a:t>
            </a:r>
            <a:r>
              <a:rPr lang="en-US" dirty="0" smtClean="0"/>
              <a:t>?</a:t>
            </a:r>
            <a:endParaRPr lang="en-US" sz="2800" dirty="0"/>
          </a:p>
        </p:txBody>
      </p:sp>
      <p:sp>
        <p:nvSpPr>
          <p:cNvPr id="4" name="Content Placeholder 3"/>
          <p:cNvSpPr>
            <a:spLocks noGrp="1"/>
          </p:cNvSpPr>
          <p:nvPr>
            <p:ph idx="1"/>
          </p:nvPr>
        </p:nvSpPr>
        <p:spPr>
          <a:xfrm>
            <a:off x="457200" y="993058"/>
            <a:ext cx="8229600" cy="830997"/>
          </a:xfrm>
        </p:spPr>
        <p:txBody>
          <a:bodyPr>
            <a:spAutoFit/>
          </a:bodyPr>
          <a:lstStyle/>
          <a:p>
            <a:pPr marL="0" indent="0">
              <a:buNone/>
            </a:pPr>
            <a:r>
              <a:rPr lang="en-IN" sz="2400" dirty="0"/>
              <a:t>What two items must be checked when testing valve springs?</a:t>
            </a:r>
          </a:p>
        </p:txBody>
      </p:sp>
    </p:spTree>
    <p:extLst>
      <p:ext uri="{BB962C8B-B14F-4D97-AF65-F5344CB8AC3E}">
        <p14:creationId xmlns:p14="http://schemas.microsoft.com/office/powerpoint/2010/main" val="54371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179"/>
            <a:ext cx="8229600" cy="646331"/>
          </a:xfrm>
        </p:spPr>
        <p:txBody>
          <a:bodyPr>
            <a:spAutoFit/>
          </a:bodyPr>
          <a:lstStyle/>
          <a:p>
            <a:r>
              <a:rPr lang="en-US" dirty="0" smtClean="0"/>
              <a:t>Answer </a:t>
            </a:r>
            <a:r>
              <a:rPr lang="en-US" dirty="0" smtClean="0"/>
              <a:t>4</a:t>
            </a:r>
            <a:endParaRPr lang="en-US" sz="2800" dirty="0"/>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IN" sz="2400" dirty="0" err="1"/>
              <a:t>Squareness</a:t>
            </a:r>
            <a:r>
              <a:rPr lang="en-IN" sz="2400" dirty="0"/>
              <a:t> and compression. </a:t>
            </a:r>
          </a:p>
        </p:txBody>
      </p:sp>
    </p:spTree>
    <p:extLst>
      <p:ext uri="{BB962C8B-B14F-4D97-AF65-F5344CB8AC3E}">
        <p14:creationId xmlns:p14="http://schemas.microsoft.com/office/powerpoint/2010/main" val="2995920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119"/>
            <a:ext cx="8229600" cy="646331"/>
          </a:xfrm>
        </p:spPr>
        <p:txBody>
          <a:bodyPr>
            <a:spAutoFit/>
          </a:bodyPr>
          <a:lstStyle/>
          <a:p>
            <a:r>
              <a:rPr lang="en-US" dirty="0" smtClean="0"/>
              <a:t>Valve Keepers and Rotators</a:t>
            </a:r>
            <a:endParaRPr lang="en-US" sz="2800" dirty="0"/>
          </a:p>
        </p:txBody>
      </p:sp>
      <p:sp>
        <p:nvSpPr>
          <p:cNvPr id="4" name="Content Placeholder 3"/>
          <p:cNvSpPr>
            <a:spLocks noGrp="1"/>
          </p:cNvSpPr>
          <p:nvPr>
            <p:ph idx="1"/>
          </p:nvPr>
        </p:nvSpPr>
        <p:spPr>
          <a:xfrm>
            <a:off x="457200" y="1002890"/>
            <a:ext cx="8229600" cy="3120925"/>
          </a:xfrm>
        </p:spPr>
        <p:txBody>
          <a:bodyPr>
            <a:spAutoFit/>
          </a:bodyPr>
          <a:lstStyle/>
          <a:p>
            <a:r>
              <a:rPr lang="en-IN" sz="2400" dirty="0"/>
              <a:t>Valve Keepers</a:t>
            </a:r>
          </a:p>
          <a:p>
            <a:pPr lvl="1"/>
            <a:r>
              <a:rPr lang="en-IN" sz="2400" dirty="0"/>
              <a:t>Valve keepers (locks) are used on the end of the valve stem to retain the spring.</a:t>
            </a:r>
          </a:p>
          <a:p>
            <a:r>
              <a:rPr lang="en-IN" sz="2400" dirty="0"/>
              <a:t>Valve Rotators</a:t>
            </a:r>
          </a:p>
          <a:p>
            <a:pPr lvl="1"/>
            <a:r>
              <a:rPr lang="en-IN" sz="2400" dirty="0"/>
              <a:t>Cause </a:t>
            </a:r>
            <a:r>
              <a:rPr lang="en-IN" sz="2400" dirty="0" smtClean="0"/>
              <a:t>valve </a:t>
            </a:r>
            <a:r>
              <a:rPr lang="en-IN" sz="2400" dirty="0"/>
              <a:t>to rotate in </a:t>
            </a:r>
            <a:r>
              <a:rPr lang="en-IN" sz="2400" dirty="0" smtClean="0"/>
              <a:t>controlled </a:t>
            </a:r>
            <a:r>
              <a:rPr lang="en-IN" sz="2400" dirty="0"/>
              <a:t>manner as it is </a:t>
            </a:r>
            <a:r>
              <a:rPr lang="en-IN" sz="2400" dirty="0" smtClean="0"/>
              <a:t>opened</a:t>
            </a:r>
            <a:endParaRPr lang="en-IN" sz="2400" dirty="0"/>
          </a:p>
          <a:p>
            <a:pPr lvl="1"/>
            <a:r>
              <a:rPr lang="en-IN" sz="2400" dirty="0"/>
              <a:t>Free and </a:t>
            </a:r>
            <a:r>
              <a:rPr lang="en-IN" sz="2400" dirty="0" smtClean="0"/>
              <a:t>positive </a:t>
            </a:r>
            <a:r>
              <a:rPr lang="en-IN" sz="2400" dirty="0"/>
              <a:t>designs </a:t>
            </a:r>
            <a:r>
              <a:rPr lang="en-IN" sz="2400" dirty="0" smtClean="0"/>
              <a:t>used</a:t>
            </a:r>
            <a:endParaRPr lang="en-IN" sz="2400" dirty="0"/>
          </a:p>
        </p:txBody>
      </p:sp>
    </p:spTree>
    <p:extLst>
      <p:ext uri="{BB962C8B-B14F-4D97-AF65-F5344CB8AC3E}">
        <p14:creationId xmlns:p14="http://schemas.microsoft.com/office/powerpoint/2010/main" val="351377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27.35 Valve Keepers/Locks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95800" y="990600"/>
            <a:ext cx="4110810" cy="5226991"/>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525734" cy="1938992"/>
          </a:xfrm>
        </p:spPr>
        <p:txBody>
          <a:bodyPr/>
          <a:lstStyle/>
          <a:p>
            <a:r>
              <a:rPr lang="en-US" sz="2400" dirty="0"/>
              <a:t>Valve keepers (also called locks) are tapered so they wedge into a tapered hole in the retainer</a:t>
            </a:r>
          </a:p>
        </p:txBody>
      </p:sp>
    </p:spTree>
    <p:extLst>
      <p:ext uri="{BB962C8B-B14F-4D97-AF65-F5344CB8AC3E}">
        <p14:creationId xmlns:p14="http://schemas.microsoft.com/office/powerpoint/2010/main" val="24110435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27.36 Valve Keepers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3" y="1124785"/>
            <a:ext cx="4484687" cy="3679743"/>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525734" cy="5262979"/>
          </a:xfrm>
        </p:spPr>
        <p:txBody>
          <a:bodyPr/>
          <a:lstStyle/>
          <a:p>
            <a:r>
              <a:rPr lang="en-US" sz="2400" dirty="0"/>
              <a:t>Notice that there is no gap between the </a:t>
            </a:r>
            <a:r>
              <a:rPr lang="en-US" sz="2400" dirty="0" smtClean="0"/>
              <a:t>2 keepers </a:t>
            </a:r>
            <a:r>
              <a:rPr lang="en-US" sz="2400" dirty="0"/>
              <a:t>(ends butted together). </a:t>
            </a:r>
            <a:r>
              <a:rPr lang="en-US" sz="2400" dirty="0" smtClean="0"/>
              <a:t>Valve free to rotate </a:t>
            </a:r>
            <a:r>
              <a:rPr lang="en-US" sz="2400" dirty="0"/>
              <a:t>because the retainer applies a force, holding the </a:t>
            </a:r>
            <a:r>
              <a:rPr lang="en-US" sz="2400" dirty="0" smtClean="0"/>
              <a:t>keepers in </a:t>
            </a:r>
            <a:r>
              <a:rPr lang="en-US" sz="2400" dirty="0"/>
              <a:t>place, but not tight, against the stem of the valve. </a:t>
            </a:r>
            <a:r>
              <a:rPr lang="en-US" sz="2400" dirty="0" smtClean="0"/>
              <a:t>Most engines</a:t>
            </a:r>
            <a:r>
              <a:rPr lang="en-US" sz="2400" dirty="0"/>
              <a:t>, however, do not use free rotators and, therefore, </a:t>
            </a:r>
            <a:r>
              <a:rPr lang="en-US" sz="2400" dirty="0" smtClean="0"/>
              <a:t>have a </a:t>
            </a:r>
            <a:r>
              <a:rPr lang="en-US" sz="2400" dirty="0"/>
              <a:t>gap between the keepers.</a:t>
            </a:r>
          </a:p>
        </p:txBody>
      </p:sp>
    </p:spTree>
    <p:extLst>
      <p:ext uri="{BB962C8B-B14F-4D97-AF65-F5344CB8AC3E}">
        <p14:creationId xmlns:p14="http://schemas.microsoft.com/office/powerpoint/2010/main" val="42520692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27.37 Valve Rotators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05400" y="1066800"/>
            <a:ext cx="2183725" cy="5208391"/>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4038600" cy="2308324"/>
          </a:xfrm>
        </p:spPr>
        <p:txBody>
          <a:bodyPr/>
          <a:lstStyle/>
          <a:p>
            <a:r>
              <a:rPr lang="en-US" sz="2400" dirty="0"/>
              <a:t>Type of valve rotator operation. </a:t>
            </a:r>
            <a:r>
              <a:rPr lang="en-US" sz="2400" dirty="0" smtClean="0"/>
              <a:t>Ball-type operation </a:t>
            </a:r>
            <a:r>
              <a:rPr lang="en-US" sz="2400" dirty="0"/>
              <a:t>is on the left and spring-type operation is on the right.</a:t>
            </a:r>
          </a:p>
        </p:txBody>
      </p:sp>
    </p:spTree>
    <p:extLst>
      <p:ext uri="{BB962C8B-B14F-4D97-AF65-F5344CB8AC3E}">
        <p14:creationId xmlns:p14="http://schemas.microsoft.com/office/powerpoint/2010/main" val="251186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439"/>
            <a:ext cx="8229600" cy="646331"/>
          </a:xfrm>
        </p:spPr>
        <p:txBody>
          <a:bodyPr>
            <a:spAutoFit/>
          </a:bodyPr>
          <a:lstStyle/>
          <a:p>
            <a:r>
              <a:rPr lang="en-IN" dirty="0" smtClean="0"/>
              <a:t>Cylinder Heads </a:t>
            </a:r>
            <a:r>
              <a:rPr lang="en-US" sz="2800" dirty="0" smtClean="0"/>
              <a:t>(4 </a:t>
            </a:r>
            <a:r>
              <a:rPr lang="en-US" sz="2800" dirty="0"/>
              <a:t>of </a:t>
            </a:r>
            <a:r>
              <a:rPr lang="en-US" sz="2800" dirty="0" smtClean="0"/>
              <a:t>4)</a:t>
            </a:r>
            <a:endParaRPr lang="en-US" sz="2800" dirty="0"/>
          </a:p>
        </p:txBody>
      </p:sp>
      <p:sp>
        <p:nvSpPr>
          <p:cNvPr id="4" name="Content Placeholder 3"/>
          <p:cNvSpPr>
            <a:spLocks noGrp="1"/>
          </p:cNvSpPr>
          <p:nvPr>
            <p:ph idx="1"/>
          </p:nvPr>
        </p:nvSpPr>
        <p:spPr>
          <a:xfrm>
            <a:off x="457200" y="1096595"/>
            <a:ext cx="8229600" cy="1646605"/>
          </a:xfrm>
        </p:spPr>
        <p:txBody>
          <a:bodyPr>
            <a:spAutoFit/>
          </a:bodyPr>
          <a:lstStyle/>
          <a:p>
            <a:r>
              <a:rPr lang="en-IN" sz="2400" dirty="0"/>
              <a:t>Valve Size and Lift</a:t>
            </a:r>
          </a:p>
          <a:p>
            <a:pPr lvl="1"/>
            <a:r>
              <a:rPr lang="en-IN" sz="2400" dirty="0"/>
              <a:t>The maximum amount of gas moving through the opening area of a valve depends on the distance around the valve and the degree to which it lifts open</a:t>
            </a:r>
            <a:r>
              <a:rPr lang="en-IN" sz="2400" dirty="0" smtClean="0"/>
              <a:t>.</a:t>
            </a:r>
            <a:endParaRPr lang="en-IN" sz="2400" dirty="0"/>
          </a:p>
        </p:txBody>
      </p:sp>
    </p:spTree>
    <p:extLst>
      <p:ext uri="{BB962C8B-B14F-4D97-AF65-F5344CB8AC3E}">
        <p14:creationId xmlns:p14="http://schemas.microsoft.com/office/powerpoint/2010/main" val="383389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0919"/>
            <a:ext cx="8229600" cy="646331"/>
          </a:xfrm>
        </p:spPr>
        <p:txBody>
          <a:bodyPr>
            <a:spAutoFit/>
          </a:bodyPr>
          <a:lstStyle/>
          <a:p>
            <a:r>
              <a:rPr lang="en-US" dirty="0" smtClean="0"/>
              <a:t>Valve Stem </a:t>
            </a:r>
            <a:r>
              <a:rPr lang="en-US" dirty="0"/>
              <a:t>H</a:t>
            </a:r>
            <a:r>
              <a:rPr lang="en-US" dirty="0" smtClean="0"/>
              <a:t>eight</a:t>
            </a:r>
            <a:endParaRPr lang="en-US" dirty="0"/>
          </a:p>
        </p:txBody>
      </p:sp>
      <p:sp>
        <p:nvSpPr>
          <p:cNvPr id="4" name="Content Placeholder 3"/>
          <p:cNvSpPr>
            <a:spLocks noGrp="1"/>
          </p:cNvSpPr>
          <p:nvPr>
            <p:ph idx="1"/>
          </p:nvPr>
        </p:nvSpPr>
        <p:spPr>
          <a:xfrm>
            <a:off x="457200" y="1066801"/>
            <a:ext cx="8229600" cy="1752599"/>
          </a:xfrm>
        </p:spPr>
        <p:txBody>
          <a:bodyPr>
            <a:spAutoFit/>
          </a:bodyPr>
          <a:lstStyle/>
          <a:p>
            <a:r>
              <a:rPr lang="en-IN" sz="2400" dirty="0"/>
              <a:t>Valve stem height is the distance the valve stem is above the spring seat.</a:t>
            </a:r>
          </a:p>
          <a:p>
            <a:r>
              <a:rPr lang="en-IN" sz="2400" dirty="0"/>
              <a:t>Valve stem height is important to maintain for all engines, but especially for overhead camshaft </a:t>
            </a:r>
            <a:r>
              <a:rPr lang="en-IN" sz="2400" dirty="0" smtClean="0"/>
              <a:t>engines.</a:t>
            </a:r>
          </a:p>
        </p:txBody>
      </p:sp>
    </p:spTree>
    <p:extLst>
      <p:ext uri="{BB962C8B-B14F-4D97-AF65-F5344CB8AC3E}">
        <p14:creationId xmlns:p14="http://schemas.microsoft.com/office/powerpoint/2010/main" val="28112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27.38 Valve Stem Height</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124200" cy="5262979"/>
          </a:xfrm>
        </p:spPr>
        <p:txBody>
          <a:bodyPr/>
          <a:lstStyle/>
          <a:p>
            <a:r>
              <a:rPr lang="en-US" sz="2400" dirty="0"/>
              <a:t>Valve stem height is measured from the </a:t>
            </a:r>
            <a:r>
              <a:rPr lang="en-US" sz="2400" dirty="0" smtClean="0"/>
              <a:t>spring seat </a:t>
            </a:r>
            <a:r>
              <a:rPr lang="en-US" sz="2400" dirty="0"/>
              <a:t>to the tip of the valve after the valve seat and valve </a:t>
            </a:r>
            <a:r>
              <a:rPr lang="en-US" sz="2400" dirty="0" smtClean="0"/>
              <a:t>face have </a:t>
            </a:r>
            <a:r>
              <a:rPr lang="en-US" sz="2400" dirty="0"/>
              <a:t>been refinished. If the valve stem height is too high, up </a:t>
            </a:r>
            <a:r>
              <a:rPr lang="en-US" sz="2400" dirty="0" smtClean="0"/>
              <a:t>to 0.02 </a:t>
            </a:r>
            <a:r>
              <a:rPr lang="en-US" sz="2400" dirty="0"/>
              <a:t>inch (0.5 mm) can be ground from the tips of most valves.</a:t>
            </a: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0" y="1086883"/>
            <a:ext cx="4291058" cy="4933433"/>
          </a:xfrm>
        </p:spPr>
      </p:pic>
    </p:spTree>
    <p:extLst>
      <p:ext uri="{BB962C8B-B14F-4D97-AF65-F5344CB8AC3E}">
        <p14:creationId xmlns:p14="http://schemas.microsoft.com/office/powerpoint/2010/main" val="4205325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3165"/>
            <a:ext cx="8229600" cy="646331"/>
          </a:xfrm>
        </p:spPr>
        <p:txBody>
          <a:bodyPr>
            <a:spAutoFit/>
          </a:bodyPr>
          <a:lstStyle/>
          <a:p>
            <a:r>
              <a:rPr lang="en-US" dirty="0" smtClean="0"/>
              <a:t>Installed Height</a:t>
            </a:r>
            <a:endParaRPr lang="en-US" dirty="0"/>
          </a:p>
        </p:txBody>
      </p:sp>
      <p:sp>
        <p:nvSpPr>
          <p:cNvPr id="4" name="Content Placeholder 3"/>
          <p:cNvSpPr>
            <a:spLocks noGrp="1"/>
          </p:cNvSpPr>
          <p:nvPr>
            <p:ph idx="1"/>
          </p:nvPr>
        </p:nvSpPr>
        <p:spPr>
          <a:xfrm>
            <a:off x="457200" y="1069047"/>
            <a:ext cx="8229600" cy="2131353"/>
          </a:xfrm>
        </p:spPr>
        <p:txBody>
          <a:bodyPr>
            <a:spAutoFit/>
          </a:bodyPr>
          <a:lstStyle/>
          <a:p>
            <a:r>
              <a:rPr lang="en-IN" sz="2400" dirty="0"/>
              <a:t>Installed height is the distance between the valve spring seat and the underside of the valve spring retainer.</a:t>
            </a:r>
          </a:p>
          <a:p>
            <a:r>
              <a:rPr lang="en-IN" sz="2400" dirty="0"/>
              <a:t>To restore original valve spring tension, special valve spring spacers, inserts, or shims are installed under the valve springs</a:t>
            </a:r>
            <a:r>
              <a:rPr lang="en-IN" sz="2400" dirty="0" smtClean="0"/>
              <a:t>.</a:t>
            </a:r>
            <a:endParaRPr lang="en-IN" sz="2400" dirty="0"/>
          </a:p>
        </p:txBody>
      </p:sp>
    </p:spTree>
    <p:extLst>
      <p:ext uri="{BB962C8B-B14F-4D97-AF65-F5344CB8AC3E}">
        <p14:creationId xmlns:p14="http://schemas.microsoft.com/office/powerpoint/2010/main" val="308281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27.39 Installed Height</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2"/>
            <a:ext cx="2743200" cy="3104117"/>
          </a:xfrm>
        </p:spPr>
        <p:txBody>
          <a:bodyPr/>
          <a:lstStyle/>
          <a:p>
            <a:r>
              <a:rPr lang="en-US" sz="2400" dirty="0"/>
              <a:t>Installed height is determined by measuring </a:t>
            </a:r>
            <a:r>
              <a:rPr lang="en-US" sz="2400" dirty="0" smtClean="0"/>
              <a:t>the distance </a:t>
            </a:r>
            <a:r>
              <a:rPr lang="en-US" sz="2400" dirty="0"/>
              <a:t>from the spring seat to the bottom of the valve </a:t>
            </a:r>
            <a:r>
              <a:rPr lang="en-US" sz="2400" dirty="0" smtClean="0"/>
              <a:t>spring retainer</a:t>
            </a:r>
            <a:r>
              <a:rPr lang="en-US" sz="2400" dirty="0"/>
              <a:t>.</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5637" y="1086882"/>
            <a:ext cx="4857716" cy="4883150"/>
          </a:xfrm>
        </p:spPr>
      </p:pic>
    </p:spTree>
    <p:extLst>
      <p:ext uri="{BB962C8B-B14F-4D97-AF65-F5344CB8AC3E}">
        <p14:creationId xmlns:p14="http://schemas.microsoft.com/office/powerpoint/2010/main" val="1315802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27.40 Adjustment Shims</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2438400" cy="1938992"/>
          </a:xfrm>
        </p:spPr>
        <p:txBody>
          <a:bodyPr/>
          <a:lstStyle/>
          <a:p>
            <a:r>
              <a:rPr lang="en-US" sz="2400" dirty="0"/>
              <a:t>Valve spring inserts are used to restore </a:t>
            </a:r>
            <a:r>
              <a:rPr lang="en-US" sz="2400" dirty="0" smtClean="0"/>
              <a:t>proper installed </a:t>
            </a:r>
            <a:r>
              <a:rPr lang="en-US" sz="2400" dirty="0"/>
              <a:t>height</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22627" y="1060450"/>
            <a:ext cx="5074840" cy="4273550"/>
          </a:xfrm>
        </p:spPr>
      </p:pic>
    </p:spTree>
    <p:extLst>
      <p:ext uri="{BB962C8B-B14F-4D97-AF65-F5344CB8AC3E}">
        <p14:creationId xmlns:p14="http://schemas.microsoft.com/office/powerpoint/2010/main" val="32118207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155" y="253181"/>
            <a:ext cx="8229600" cy="646331"/>
          </a:xfrm>
        </p:spPr>
        <p:txBody>
          <a:bodyPr>
            <a:spAutoFit/>
          </a:bodyPr>
          <a:lstStyle/>
          <a:p>
            <a:r>
              <a:rPr lang="en-US" dirty="0" smtClean="0"/>
              <a:t>Valve Stem </a:t>
            </a:r>
            <a:r>
              <a:rPr lang="en-US" dirty="0"/>
              <a:t>S</a:t>
            </a:r>
            <a:r>
              <a:rPr lang="en-US" dirty="0" smtClean="0"/>
              <a:t>eals</a:t>
            </a:r>
            <a:endParaRPr lang="en-US" dirty="0"/>
          </a:p>
        </p:txBody>
      </p:sp>
      <p:sp>
        <p:nvSpPr>
          <p:cNvPr id="4" name="Content Placeholder 3"/>
          <p:cNvSpPr>
            <a:spLocks noGrp="1"/>
          </p:cNvSpPr>
          <p:nvPr>
            <p:ph idx="1"/>
          </p:nvPr>
        </p:nvSpPr>
        <p:spPr>
          <a:xfrm>
            <a:off x="457200" y="1010265"/>
            <a:ext cx="8229600" cy="4708981"/>
          </a:xfrm>
        </p:spPr>
        <p:txBody>
          <a:bodyPr>
            <a:spAutoFit/>
          </a:bodyPr>
          <a:lstStyle/>
          <a:p>
            <a:r>
              <a:rPr lang="en-IN" sz="2400" dirty="0"/>
              <a:t>Purpose and Function</a:t>
            </a:r>
          </a:p>
          <a:p>
            <a:pPr lvl="1"/>
            <a:r>
              <a:rPr lang="en-IN" sz="2400" dirty="0"/>
              <a:t>Ensure oil does not leak past valve </a:t>
            </a:r>
            <a:r>
              <a:rPr lang="en-IN" sz="2400" dirty="0" smtClean="0"/>
              <a:t>guides</a:t>
            </a:r>
            <a:endParaRPr lang="en-IN" sz="2400" dirty="0"/>
          </a:p>
          <a:p>
            <a:r>
              <a:rPr lang="en-IN" sz="2400" dirty="0"/>
              <a:t>Types of Valve Seals</a:t>
            </a:r>
          </a:p>
          <a:p>
            <a:pPr lvl="1"/>
            <a:r>
              <a:rPr lang="en-IN" sz="2400" dirty="0"/>
              <a:t>Umbrella</a:t>
            </a:r>
          </a:p>
          <a:p>
            <a:pPr lvl="1"/>
            <a:r>
              <a:rPr lang="en-IN" sz="2400" dirty="0"/>
              <a:t>O-Ring</a:t>
            </a:r>
          </a:p>
          <a:p>
            <a:pPr lvl="1"/>
            <a:r>
              <a:rPr lang="en-IN" sz="2400" dirty="0"/>
              <a:t>Positive Stem Seals</a:t>
            </a:r>
          </a:p>
          <a:p>
            <a:r>
              <a:rPr lang="en-IN" sz="2400" dirty="0"/>
              <a:t>Valve Seal Materials</a:t>
            </a:r>
          </a:p>
          <a:p>
            <a:pPr lvl="1"/>
            <a:r>
              <a:rPr lang="en-IN" sz="2400" dirty="0"/>
              <a:t>Nitrile</a:t>
            </a:r>
          </a:p>
          <a:p>
            <a:pPr lvl="1"/>
            <a:r>
              <a:rPr lang="en-IN" sz="2400" dirty="0"/>
              <a:t>Viton</a:t>
            </a:r>
          </a:p>
          <a:p>
            <a:pPr lvl="1"/>
            <a:r>
              <a:rPr lang="en-IN" sz="2400" dirty="0" err="1" smtClean="0"/>
              <a:t>Polyacrylate</a:t>
            </a:r>
            <a:endParaRPr lang="en-IN" sz="2400" dirty="0"/>
          </a:p>
        </p:txBody>
      </p:sp>
    </p:spTree>
    <p:extLst>
      <p:ext uri="{BB962C8B-B14F-4D97-AF65-F5344CB8AC3E}">
        <p14:creationId xmlns:p14="http://schemas.microsoft.com/office/powerpoint/2010/main" val="399392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27.41 Valve Stem Seals</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55517" y="990600"/>
            <a:ext cx="3535483" cy="4524315"/>
          </a:xfrm>
        </p:spPr>
        <p:txBody>
          <a:bodyPr/>
          <a:lstStyle/>
          <a:p>
            <a:r>
              <a:rPr lang="en-US" sz="2400" dirty="0"/>
              <a:t>Engine vacuum can draw oil past the </a:t>
            </a:r>
            <a:r>
              <a:rPr lang="en-US" sz="2400" dirty="0" smtClean="0"/>
              <a:t>valve guides </a:t>
            </a:r>
            <a:r>
              <a:rPr lang="en-US" sz="2400" dirty="0"/>
              <a:t>and into the combustion chamber. The use of valve </a:t>
            </a:r>
            <a:r>
              <a:rPr lang="en-US" sz="2400" dirty="0" smtClean="0"/>
              <a:t>stem seals </a:t>
            </a:r>
            <a:r>
              <a:rPr lang="en-US" sz="2400" dirty="0"/>
              <a:t>limits the amount of oil that is drawn into the engine. </a:t>
            </a:r>
            <a:r>
              <a:rPr lang="en-US" sz="2400" dirty="0" smtClean="0"/>
              <a:t>If seals </a:t>
            </a:r>
            <a:r>
              <a:rPr lang="en-US" sz="2400" dirty="0"/>
              <a:t>are defective, excessive blue (oil) smoke is most </a:t>
            </a:r>
            <a:r>
              <a:rPr lang="en-US" sz="2400" dirty="0" smtClean="0"/>
              <a:t>often observed </a:t>
            </a:r>
            <a:r>
              <a:rPr lang="en-US" sz="2400" dirty="0"/>
              <a:t>during engine start-up.</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40011" y="1066800"/>
            <a:ext cx="4364718" cy="3047630"/>
          </a:xfrm>
        </p:spPr>
      </p:pic>
    </p:spTree>
    <p:extLst>
      <p:ext uri="{BB962C8B-B14F-4D97-AF65-F5344CB8AC3E}">
        <p14:creationId xmlns:p14="http://schemas.microsoft.com/office/powerpoint/2010/main" val="16341690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27.42 Exhaust Valve Seals</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42365" y="1066800"/>
            <a:ext cx="3648635" cy="4867058"/>
          </a:xfrm>
        </p:spPr>
        <p:txBody>
          <a:bodyPr/>
          <a:lstStyle/>
          <a:p>
            <a:r>
              <a:rPr lang="en-US" sz="2400" dirty="0"/>
              <a:t>Engine oil can also be drawn past </a:t>
            </a:r>
            <a:r>
              <a:rPr lang="en-US" sz="2400" dirty="0" smtClean="0"/>
              <a:t>exhaust valve </a:t>
            </a:r>
            <a:r>
              <a:rPr lang="en-US" sz="2400" dirty="0"/>
              <a:t>guide because of a small vacuum created by </a:t>
            </a:r>
            <a:r>
              <a:rPr lang="en-US" sz="2400" dirty="0" smtClean="0"/>
              <a:t>flow of </a:t>
            </a:r>
            <a:r>
              <a:rPr lang="en-US" sz="2400" dirty="0"/>
              <a:t>exhaust gases. Any oil drawn past the guide would </a:t>
            </a:r>
            <a:r>
              <a:rPr lang="en-US" sz="2400" dirty="0" smtClean="0"/>
              <a:t>simply be </a:t>
            </a:r>
            <a:r>
              <a:rPr lang="en-US" sz="2400" dirty="0"/>
              <a:t>forced out through the exhaust system and not enter </a:t>
            </a:r>
            <a:r>
              <a:rPr lang="en-US" sz="2400" dirty="0" smtClean="0"/>
              <a:t>the engine</a:t>
            </a:r>
            <a:r>
              <a:rPr lang="en-US" sz="2400" dirty="0"/>
              <a:t>. Some engine manufacturers do not use valve stem </a:t>
            </a:r>
            <a:r>
              <a:rPr lang="en-US" sz="2400" dirty="0" smtClean="0"/>
              <a:t>seals on </a:t>
            </a:r>
            <a:r>
              <a:rPr lang="en-US" sz="2400" dirty="0"/>
              <a:t>the exhaust valves.</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97680" y="1066800"/>
            <a:ext cx="4389120" cy="4604979"/>
          </a:xfrm>
        </p:spPr>
      </p:pic>
    </p:spTree>
    <p:extLst>
      <p:ext uri="{BB962C8B-B14F-4D97-AF65-F5344CB8AC3E}">
        <p14:creationId xmlns:p14="http://schemas.microsoft.com/office/powerpoint/2010/main" val="19394753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27.43 Umbrella Seals</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685800" y="1066800"/>
            <a:ext cx="4038600" cy="1200329"/>
          </a:xfrm>
        </p:spPr>
        <p:txBody>
          <a:bodyPr/>
          <a:lstStyle/>
          <a:p>
            <a:r>
              <a:rPr lang="en-US" sz="2400" dirty="0"/>
              <a:t>Umbrella seals install over the valve stems </a:t>
            </a:r>
            <a:r>
              <a:rPr lang="en-US" sz="2400" dirty="0" smtClean="0"/>
              <a:t>and cover </a:t>
            </a:r>
            <a:r>
              <a:rPr lang="en-US" sz="2400" dirty="0"/>
              <a:t>the guide.</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05400" y="1051024"/>
            <a:ext cx="2732102" cy="5206587"/>
          </a:xfrm>
        </p:spPr>
      </p:pic>
    </p:spTree>
    <p:extLst>
      <p:ext uri="{BB962C8B-B14F-4D97-AF65-F5344CB8AC3E}">
        <p14:creationId xmlns:p14="http://schemas.microsoft.com/office/powerpoint/2010/main" val="15683464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27.44 O-Ring Valve Seal</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814836" y="5092895"/>
            <a:ext cx="7514328" cy="1200329"/>
          </a:xfrm>
        </p:spPr>
        <p:txBody>
          <a:bodyPr/>
          <a:lstStyle/>
          <a:p>
            <a:r>
              <a:rPr lang="en-US" sz="2400" dirty="0" smtClean="0"/>
              <a:t>A </a:t>
            </a:r>
            <a:r>
              <a:rPr lang="en-US" sz="2400" dirty="0"/>
              <a:t>small square cut O-ring is installed under </a:t>
            </a:r>
            <a:r>
              <a:rPr lang="en-US" sz="2400" dirty="0" smtClean="0"/>
              <a:t>the retainer </a:t>
            </a:r>
            <a:r>
              <a:rPr lang="en-US" sz="2400" dirty="0"/>
              <a:t>in a groove in the valve under the groove(s) used </a:t>
            </a:r>
            <a:r>
              <a:rPr lang="en-US" sz="2400" dirty="0" smtClean="0"/>
              <a:t>for the </a:t>
            </a:r>
            <a:r>
              <a:rPr lang="en-US" sz="2400" dirty="0"/>
              <a:t>keepers (locks).</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16793" y="1057835"/>
            <a:ext cx="7110413" cy="3916282"/>
          </a:xfrm>
        </p:spPr>
      </p:pic>
    </p:spTree>
    <p:extLst>
      <p:ext uri="{BB962C8B-B14F-4D97-AF65-F5344CB8AC3E}">
        <p14:creationId xmlns:p14="http://schemas.microsoft.com/office/powerpoint/2010/main" val="2703920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a:t>
            </a:r>
            <a:r>
              <a:rPr lang="en-US" dirty="0" smtClean="0"/>
              <a:t>27.1 Seat s and Guides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91277" y="1036608"/>
            <a:ext cx="5957211" cy="3793067"/>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474133" y="4876800"/>
            <a:ext cx="8191500" cy="1200329"/>
          </a:xfrm>
        </p:spPr>
        <p:txBody>
          <a:bodyPr/>
          <a:lstStyle/>
          <a:p>
            <a:r>
              <a:rPr lang="en-US" sz="2400" dirty="0"/>
              <a:t>The Seats and Guides for the Valves are in the Cylinder Head, as Well as the Camshaft and the Entire Valve Train if it is an Overhead Camshaft </a:t>
            </a:r>
            <a:r>
              <a:rPr lang="en-US" sz="2400" dirty="0" smtClean="0"/>
              <a:t>Design.</a:t>
            </a:r>
            <a:endParaRPr lang="en-US" sz="2400" dirty="0"/>
          </a:p>
        </p:txBody>
      </p:sp>
    </p:spTree>
    <p:extLst>
      <p:ext uri="{BB962C8B-B14F-4D97-AF65-F5344CB8AC3E}">
        <p14:creationId xmlns:p14="http://schemas.microsoft.com/office/powerpoint/2010/main" val="3343538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27.45 Positive Valve Seal</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4495800" cy="3046988"/>
          </a:xfrm>
        </p:spPr>
        <p:txBody>
          <a:bodyPr/>
          <a:lstStyle/>
          <a:p>
            <a:r>
              <a:rPr lang="en-US" sz="2400" dirty="0"/>
              <a:t>Positive valve stem seals are the most </a:t>
            </a:r>
            <a:r>
              <a:rPr lang="en-US" sz="2400" dirty="0" smtClean="0"/>
              <a:t>effective type </a:t>
            </a:r>
            <a:r>
              <a:rPr lang="en-US" sz="2400" dirty="0"/>
              <a:t>because they remain stationary on the valve guide </a:t>
            </a:r>
            <a:r>
              <a:rPr lang="en-US" sz="2400" dirty="0" smtClean="0"/>
              <a:t>and wipe </a:t>
            </a:r>
            <a:r>
              <a:rPr lang="en-US" sz="2400" dirty="0"/>
              <a:t>the oil from the stem as the valve moves up and down.</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791200" y="990600"/>
            <a:ext cx="2743200" cy="5189107"/>
          </a:xfrm>
        </p:spPr>
      </p:pic>
    </p:spTree>
    <p:extLst>
      <p:ext uri="{BB962C8B-B14F-4D97-AF65-F5344CB8AC3E}">
        <p14:creationId xmlns:p14="http://schemas.microsoft.com/office/powerpoint/2010/main" val="41740769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27.46 Positive Seal on Guide</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2819400" cy="1732517"/>
          </a:xfrm>
        </p:spPr>
        <p:txBody>
          <a:bodyPr/>
          <a:lstStyle/>
          <a:p>
            <a:r>
              <a:rPr lang="en-US" sz="2400" dirty="0"/>
              <a:t>The positive valve stem seal is installed on </a:t>
            </a:r>
            <a:r>
              <a:rPr lang="en-US" sz="2400" dirty="0" smtClean="0"/>
              <a:t>the valve </a:t>
            </a:r>
            <a:r>
              <a:rPr lang="en-US" sz="2400" dirty="0"/>
              <a:t>guide.</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33800" y="1060450"/>
            <a:ext cx="4675239" cy="4522146"/>
          </a:xfrm>
        </p:spPr>
      </p:pic>
    </p:spTree>
    <p:extLst>
      <p:ext uri="{BB962C8B-B14F-4D97-AF65-F5344CB8AC3E}">
        <p14:creationId xmlns:p14="http://schemas.microsoft.com/office/powerpoint/2010/main" val="7499199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27.47 Seal Materials </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888295" y="4648726"/>
            <a:ext cx="7367410" cy="830997"/>
          </a:xfrm>
        </p:spPr>
        <p:txBody>
          <a:bodyPr/>
          <a:lstStyle/>
          <a:p>
            <a:r>
              <a:rPr lang="en-US" sz="2400" dirty="0"/>
              <a:t>An assortment of shapes, colors, and </a:t>
            </a:r>
            <a:r>
              <a:rPr lang="en-US" sz="2400" dirty="0" smtClean="0"/>
              <a:t>materials of </a:t>
            </a:r>
            <a:r>
              <a:rPr lang="en-US" sz="2400" dirty="0"/>
              <a:t>positive valve stem seals.</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88295" y="1219200"/>
            <a:ext cx="7367410" cy="3050568"/>
          </a:xfrm>
        </p:spPr>
      </p:pic>
    </p:spTree>
    <p:extLst>
      <p:ext uri="{BB962C8B-B14F-4D97-AF65-F5344CB8AC3E}">
        <p14:creationId xmlns:p14="http://schemas.microsoft.com/office/powerpoint/2010/main" val="20825168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27.48 Metal Spring Seat</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3525734" cy="4154984"/>
          </a:xfrm>
        </p:spPr>
        <p:txBody>
          <a:bodyPr/>
          <a:lstStyle/>
          <a:p>
            <a:r>
              <a:rPr lang="en-US" sz="2400" dirty="0"/>
              <a:t>A metal valve spring seat must be used </a:t>
            </a:r>
            <a:r>
              <a:rPr lang="en-US" sz="2400" dirty="0" smtClean="0"/>
              <a:t>between the </a:t>
            </a:r>
            <a:r>
              <a:rPr lang="en-US" sz="2400" dirty="0"/>
              <a:t>valve spring and the aluminum cylinder head. Many </a:t>
            </a:r>
            <a:r>
              <a:rPr lang="en-US" sz="2400" dirty="0" smtClean="0"/>
              <a:t>Chrysler aluminum </a:t>
            </a:r>
            <a:r>
              <a:rPr lang="en-US" sz="2400" dirty="0"/>
              <a:t>cylinder heads use a combination valve spring </a:t>
            </a:r>
            <a:r>
              <a:rPr lang="en-US" sz="2400" dirty="0" smtClean="0"/>
              <a:t>seat and </a:t>
            </a:r>
            <a:r>
              <a:rPr lang="en-US" sz="2400" dirty="0"/>
              <a:t>valve stem seal.</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59134" y="1066799"/>
            <a:ext cx="4627666" cy="4835439"/>
          </a:xfrm>
        </p:spPr>
      </p:pic>
    </p:spTree>
    <p:extLst>
      <p:ext uri="{BB962C8B-B14F-4D97-AF65-F5344CB8AC3E}">
        <p14:creationId xmlns:p14="http://schemas.microsoft.com/office/powerpoint/2010/main" val="1187105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5287"/>
            <a:ext cx="8229600" cy="646331"/>
          </a:xfrm>
        </p:spPr>
        <p:txBody>
          <a:bodyPr/>
          <a:lstStyle/>
          <a:p>
            <a:r>
              <a:rPr lang="en-US" dirty="0"/>
              <a:t>Figure </a:t>
            </a:r>
            <a:r>
              <a:rPr lang="en-US" dirty="0" smtClean="0"/>
              <a:t>27.49 Spring Compressor</a:t>
            </a:r>
            <a:endParaRPr lang="en-US" sz="2800" dirty="0">
              <a:solidFill>
                <a:srgbClr val="FF0000"/>
              </a:solidFill>
            </a:endParaRPr>
          </a:p>
        </p:txBody>
      </p:sp>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1086883"/>
            <a:ext cx="2667000" cy="2677656"/>
          </a:xfrm>
        </p:spPr>
        <p:txBody>
          <a:bodyPr/>
          <a:lstStyle/>
          <a:p>
            <a:r>
              <a:rPr lang="en-US" sz="2400" dirty="0"/>
              <a:t>A valve spring compressor is used to </a:t>
            </a:r>
            <a:r>
              <a:rPr lang="en-US" sz="2400" dirty="0" smtClean="0"/>
              <a:t>compress the </a:t>
            </a:r>
            <a:r>
              <a:rPr lang="en-US" sz="2400" dirty="0"/>
              <a:t>spring and retainer so the keepers can be installed.</a:t>
            </a: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5748" y="1039906"/>
            <a:ext cx="5031052" cy="3773289"/>
          </a:xfrm>
        </p:spPr>
      </p:pic>
    </p:spTree>
    <p:extLst>
      <p:ext uri="{BB962C8B-B14F-4D97-AF65-F5344CB8AC3E}">
        <p14:creationId xmlns:p14="http://schemas.microsoft.com/office/powerpoint/2010/main" val="33962955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453"/>
            <a:ext cx="8229600" cy="646331"/>
          </a:xfrm>
        </p:spPr>
        <p:txBody>
          <a:bodyPr>
            <a:spAutoFit/>
          </a:bodyPr>
          <a:lstStyle/>
          <a:p>
            <a:r>
              <a:rPr lang="en-US" dirty="0" smtClean="0"/>
              <a:t>Question </a:t>
            </a:r>
            <a:r>
              <a:rPr lang="en-US" dirty="0" smtClean="0"/>
              <a:t>5: </a:t>
            </a:r>
            <a:r>
              <a:rPr lang="en-US" dirty="0" smtClean="0"/>
              <a:t>?</a:t>
            </a:r>
            <a:endParaRPr lang="en-US" dirty="0"/>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IN" sz="2400" dirty="0"/>
              <a:t>What are the three most common types of valve seals?</a:t>
            </a:r>
          </a:p>
        </p:txBody>
      </p:sp>
    </p:spTree>
    <p:extLst>
      <p:ext uri="{BB962C8B-B14F-4D97-AF65-F5344CB8AC3E}">
        <p14:creationId xmlns:p14="http://schemas.microsoft.com/office/powerpoint/2010/main" val="351034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2653"/>
            <a:ext cx="8229600" cy="646331"/>
          </a:xfrm>
        </p:spPr>
        <p:txBody>
          <a:bodyPr anchor="ctr" anchorCtr="0">
            <a:spAutoFit/>
          </a:bodyPr>
          <a:lstStyle/>
          <a:p>
            <a:r>
              <a:rPr lang="en-US" dirty="0" smtClean="0"/>
              <a:t>Answer </a:t>
            </a:r>
            <a:r>
              <a:rPr lang="en-US" dirty="0" smtClean="0"/>
              <a:t>5</a:t>
            </a:r>
            <a:endParaRPr lang="en-US" dirty="0"/>
          </a:p>
        </p:txBody>
      </p:sp>
      <p:sp>
        <p:nvSpPr>
          <p:cNvPr id="4" name="Content Placeholder 3"/>
          <p:cNvSpPr>
            <a:spLocks noGrp="1"/>
          </p:cNvSpPr>
          <p:nvPr>
            <p:ph idx="1"/>
          </p:nvPr>
        </p:nvSpPr>
        <p:spPr>
          <a:xfrm>
            <a:off x="457200" y="1138535"/>
            <a:ext cx="8229600" cy="461665"/>
          </a:xfrm>
        </p:spPr>
        <p:txBody>
          <a:bodyPr anchor="ctr" anchorCtr="0">
            <a:spAutoFit/>
          </a:bodyPr>
          <a:lstStyle/>
          <a:p>
            <a:pPr marL="0" indent="0">
              <a:buNone/>
            </a:pPr>
            <a:r>
              <a:rPr lang="en-IN" sz="2400" dirty="0"/>
              <a:t>Umbrella, </a:t>
            </a:r>
            <a:r>
              <a:rPr lang="en-IN" sz="2400" dirty="0" smtClean="0"/>
              <a:t>O-ring, and positive stem seals</a:t>
            </a:r>
            <a:r>
              <a:rPr lang="en-IN" sz="2400" dirty="0"/>
              <a:t>.</a:t>
            </a:r>
          </a:p>
        </p:txBody>
      </p:sp>
    </p:spTree>
    <p:extLst>
      <p:ext uri="{BB962C8B-B14F-4D97-AF65-F5344CB8AC3E}">
        <p14:creationId xmlns:p14="http://schemas.microsoft.com/office/powerpoint/2010/main" val="196085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xmlns=""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a:t>
            </a:r>
            <a:r>
              <a:rPr lang="en-US" dirty="0" smtClean="0"/>
              <a:t>27.2 Wedge Shaped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0" y="1066800"/>
            <a:ext cx="4500033" cy="4547402"/>
          </a:xfrm>
        </p:spPr>
      </p:pic>
      <p:sp>
        <p:nvSpPr>
          <p:cNvPr id="17" name="Content Placeholder 16">
            <a:extLst>
              <a:ext uri="{FF2B5EF4-FFF2-40B4-BE49-F238E27FC236}">
                <a16:creationId xmlns="" xmlns:a16="http://schemas.microsoft.com/office/drawing/2014/main" id="{C47804D4-DF4A-41A0-A316-C8177545A1F8}"/>
              </a:ext>
            </a:extLst>
          </p:cNvPr>
          <p:cNvSpPr>
            <a:spLocks noGrp="1"/>
          </p:cNvSpPr>
          <p:nvPr>
            <p:ph sz="quarter" idx="15"/>
          </p:nvPr>
        </p:nvSpPr>
        <p:spPr>
          <a:xfrm>
            <a:off x="533400" y="990600"/>
            <a:ext cx="3239984" cy="3785652"/>
          </a:xfrm>
        </p:spPr>
        <p:txBody>
          <a:bodyPr/>
          <a:lstStyle/>
          <a:p>
            <a:r>
              <a:rPr lang="en-US" sz="2400" dirty="0"/>
              <a:t>A Wedge-Shaped Combustion Chamber Showing the Squish Area Where the Air-Fuel Mixture is Squeezed, Causing Turbulence that Pushes the Mixture Toward the Spark Plug</a:t>
            </a:r>
          </a:p>
        </p:txBody>
      </p:sp>
    </p:spTree>
    <p:extLst>
      <p:ext uri="{BB962C8B-B14F-4D97-AF65-F5344CB8AC3E}">
        <p14:creationId xmlns:p14="http://schemas.microsoft.com/office/powerpoint/2010/main" val="231831601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24438</TotalTime>
  <Words>6501</Words>
  <Application>Microsoft Office PowerPoint</Application>
  <PresentationFormat>On-screen Show (4:3)</PresentationFormat>
  <Paragraphs>496</Paragraphs>
  <Slides>87</Slides>
  <Notes>87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Times New Roman</vt:lpstr>
      <vt:lpstr>Verdana</vt:lpstr>
      <vt:lpstr>Wingdings</vt:lpstr>
      <vt:lpstr>508 Lecture</vt:lpstr>
      <vt:lpstr>Automotive Technology: Principles, Diagnosis, and Service</vt:lpstr>
      <vt:lpstr>Learning Objectives (1 of 2)</vt:lpstr>
      <vt:lpstr>Learning Objectives (2 of 2)</vt:lpstr>
      <vt:lpstr>Cylinder Heads (1 of 4)</vt:lpstr>
      <vt:lpstr>Cylinder Heads (2 of 4)</vt:lpstr>
      <vt:lpstr>Cylinder Heads (3 of 4)</vt:lpstr>
      <vt:lpstr>Cylinder Heads (4 of 4)</vt:lpstr>
      <vt:lpstr>Figure 27.1 Seat s and Guides</vt:lpstr>
      <vt:lpstr>Figure 27.2 Wedge Shaped</vt:lpstr>
      <vt:lpstr>Figure 27.3 Spark Plug Location</vt:lpstr>
      <vt:lpstr>Figure 27.4 Hemi Head</vt:lpstr>
      <vt:lpstr>Figure 27.5 Valve Opening Space</vt:lpstr>
      <vt:lpstr>Figure 27.6 Pentroof Design</vt:lpstr>
      <vt:lpstr>Figure 27.7 Four-Valve Design</vt:lpstr>
      <vt:lpstr>Figure 27.8 Straight Flow Intake</vt:lpstr>
      <vt:lpstr>Question 1: ?</vt:lpstr>
      <vt:lpstr>Answer 1</vt:lpstr>
      <vt:lpstr>Intake and Exhaust Ports</vt:lpstr>
      <vt:lpstr>Cylinder Head Passages</vt:lpstr>
      <vt:lpstr>Figure 27.9 Coolant Passage</vt:lpstr>
      <vt:lpstr>Figure 27.10 Blown Head Gasket</vt:lpstr>
      <vt:lpstr>Question 2: ?</vt:lpstr>
      <vt:lpstr>Answer 2</vt:lpstr>
      <vt:lpstr>Cylinder Head Disassembly and Inspection (1 Of 2)</vt:lpstr>
      <vt:lpstr>Cylinder Head Disassembly and Inspection (2 of 2)</vt:lpstr>
      <vt:lpstr>Figure 27.11 Overhead Camshaft</vt:lpstr>
      <vt:lpstr>Figure 27.12 Loosening Sequence</vt:lpstr>
      <vt:lpstr>Figure 27.13 Label Components</vt:lpstr>
      <vt:lpstr>Figure 27.14 Head Warpage Check</vt:lpstr>
      <vt:lpstr>Figure 27.15 Checking Head</vt:lpstr>
      <vt:lpstr>Aluminum Cylinder Head Straightening</vt:lpstr>
      <vt:lpstr>Cylinder Head Resurfacing</vt:lpstr>
      <vt:lpstr>Figure 27.16 Rough Surface</vt:lpstr>
      <vt:lpstr>Intake Manifold Alignment</vt:lpstr>
      <vt:lpstr>Figure 27.17 Material Removal</vt:lpstr>
      <vt:lpstr>Figure 27.18 Manifold Template</vt:lpstr>
      <vt:lpstr>Valve Guides (1 of 2)</vt:lpstr>
      <vt:lpstr>Valve Guides (2 of 2)</vt:lpstr>
      <vt:lpstr>Figure 27.19 Valve Guide</vt:lpstr>
      <vt:lpstr>Figure 27.20 Valve Guide Inserts</vt:lpstr>
      <vt:lpstr>Figure 27.21 Valve Guide Wear</vt:lpstr>
      <vt:lpstr>Figure 27.22 Measuring Guide Wear</vt:lpstr>
      <vt:lpstr>Figure 27.23 Guide Wear Measure</vt:lpstr>
      <vt:lpstr>Figure 27.24 Dial Indicator Method</vt:lpstr>
      <vt:lpstr>Valve Guide Replacement (1 of 2)</vt:lpstr>
      <vt:lpstr>Valve Guide Replacement (2 of 2)</vt:lpstr>
      <vt:lpstr>Question 3: ?</vt:lpstr>
      <vt:lpstr>Answer 3</vt:lpstr>
      <vt:lpstr>Intake and Exhaust Valves (1 of 2)</vt:lpstr>
      <vt:lpstr>Intake and Exhaust Valves (2 of 2)</vt:lpstr>
      <vt:lpstr>Figure 27.25 Valve Parts</vt:lpstr>
      <vt:lpstr>Figure 27.26 Valve Components</vt:lpstr>
      <vt:lpstr>Figure 27.27 Valves</vt:lpstr>
      <vt:lpstr>Figure 27.28 Sodium Filled Valves</vt:lpstr>
      <vt:lpstr>Valve Seats</vt:lpstr>
      <vt:lpstr>Figure 27.29 Integral Valve Seats</vt:lpstr>
      <vt:lpstr>Figure 27.30 Insert Valve Seats</vt:lpstr>
      <vt:lpstr>Valve Springs (1 of 2)</vt:lpstr>
      <vt:lpstr>Valve Springs (2 of 2)</vt:lpstr>
      <vt:lpstr>Figure 27.31 Valve Springs</vt:lpstr>
      <vt:lpstr>Figure 27.32 Valve Spring Types</vt:lpstr>
      <vt:lpstr>Figure 27.33 Spring Squareness</vt:lpstr>
      <vt:lpstr>Figure 27.34 Spring Compressor</vt:lpstr>
      <vt:lpstr>Question 4: ?</vt:lpstr>
      <vt:lpstr>Answer 4</vt:lpstr>
      <vt:lpstr>Valve Keepers and Rotators</vt:lpstr>
      <vt:lpstr>Figure 27.35 Valve Keepers/Locks</vt:lpstr>
      <vt:lpstr>Figure 27.36 Valve Keepers</vt:lpstr>
      <vt:lpstr>Figure 27.37 Valve Rotators</vt:lpstr>
      <vt:lpstr>Valve Stem Height</vt:lpstr>
      <vt:lpstr>Figure 27.38 Valve Stem Height</vt:lpstr>
      <vt:lpstr>Installed Height</vt:lpstr>
      <vt:lpstr>Figure 27.39 Installed Height</vt:lpstr>
      <vt:lpstr>Figure 27.40 Adjustment Shims</vt:lpstr>
      <vt:lpstr>Valve Stem Seals</vt:lpstr>
      <vt:lpstr>Figure 27.41 Valve Stem Seals</vt:lpstr>
      <vt:lpstr>Figure 27.42 Exhaust Valve Seals</vt:lpstr>
      <vt:lpstr>Figure 27.43 Umbrella Seals</vt:lpstr>
      <vt:lpstr>Figure 27.44 O-Ring Valve Seal</vt:lpstr>
      <vt:lpstr>Figure 27.45 Positive Valve Seal</vt:lpstr>
      <vt:lpstr>Figure 27.46 Positive Seal on Guide</vt:lpstr>
      <vt:lpstr>Figure 27.47 Seal Materials </vt:lpstr>
      <vt:lpstr>Figure 27.48 Metal Spring Seat</vt:lpstr>
      <vt:lpstr>Figure 27.49 Spring Compressor</vt:lpstr>
      <vt:lpstr>Question 5: ?</vt:lpstr>
      <vt:lpstr>Answer 5</vt:lpstr>
      <vt:lpstr>Copyright</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30, Cylinder Head and Valve Guide Service</dc:title>
  <dc:subject>2612-Automotive - Core</dc:subject>
  <dc:creator>James D. Halderman</dc:creator>
  <cp:keywords>CONTAINS NOTES</cp:keywords>
  <cp:lastModifiedBy>Dr. John KERSHAW</cp:lastModifiedBy>
  <cp:revision>4696</cp:revision>
  <dcterms:created xsi:type="dcterms:W3CDTF">2014-07-14T20:04:21Z</dcterms:created>
  <dcterms:modified xsi:type="dcterms:W3CDTF">2023-03-06T23:25:38Z</dcterms:modified>
</cp:coreProperties>
</file>