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1190" r:id="rId2"/>
    <p:sldId id="1110" r:id="rId3"/>
    <p:sldId id="1135" r:id="rId4"/>
    <p:sldId id="1219" r:id="rId5"/>
    <p:sldId id="1218" r:id="rId6"/>
    <p:sldId id="1217" r:id="rId7"/>
    <p:sldId id="1216" r:id="rId8"/>
    <p:sldId id="1138" r:id="rId9"/>
    <p:sldId id="1139" r:id="rId10"/>
    <p:sldId id="1140" r:id="rId11"/>
    <p:sldId id="1158" r:id="rId12"/>
    <p:sldId id="1214" r:id="rId13"/>
    <p:sldId id="1160" r:id="rId14"/>
    <p:sldId id="1213" r:id="rId15"/>
    <p:sldId id="1212" r:id="rId16"/>
    <p:sldId id="1164" r:id="rId17"/>
    <p:sldId id="1165" r:id="rId18"/>
    <p:sldId id="1210" r:id="rId19"/>
    <p:sldId id="1167" r:id="rId20"/>
    <p:sldId id="1209" r:id="rId21"/>
    <p:sldId id="1208" r:id="rId22"/>
    <p:sldId id="1345" r:id="rId23"/>
    <p:sldId id="1207" r:id="rId24"/>
    <p:sldId id="1206" r:id="rId25"/>
    <p:sldId id="1205" r:id="rId26"/>
    <p:sldId id="1149" r:id="rId27"/>
    <p:sldId id="1150" r:id="rId28"/>
    <p:sldId id="1173" r:id="rId29"/>
    <p:sldId id="1174" r:id="rId30"/>
    <p:sldId id="1204" r:id="rId31"/>
    <p:sldId id="1200" r:id="rId32"/>
    <p:sldId id="1199" r:id="rId33"/>
    <p:sldId id="1198" r:id="rId34"/>
    <p:sldId id="1197" r:id="rId35"/>
    <p:sldId id="1196" r:id="rId36"/>
    <p:sldId id="1195" r:id="rId37"/>
    <p:sldId id="1187" r:id="rId38"/>
    <p:sldId id="1188" r:id="rId39"/>
    <p:sldId id="1220" r:id="rId40"/>
    <p:sldId id="107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4">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91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3" autoAdjust="0"/>
    <p:restoredTop sz="86421" autoAdjust="0"/>
  </p:normalViewPr>
  <p:slideViewPr>
    <p:cSldViewPr>
      <p:cViewPr varScale="1">
        <p:scale>
          <a:sx n="99" d="100"/>
          <a:sy n="99" d="100"/>
        </p:scale>
        <p:origin x="1542" y="78"/>
      </p:cViewPr>
      <p:guideLst>
        <p:guide orient="horz" pos="2160"/>
        <p:guide pos="2880"/>
        <p:guide orient="horz" pos="624"/>
        <p:guide orient="horz" pos="3984"/>
        <p:guide orient="horz" pos="384"/>
        <p:guide orient="horz" pos="144"/>
        <p:guide orient="horz" pos="912"/>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821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24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8834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86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586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8912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709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02309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1125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8268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TECH TIP: The Ice Scraper Trick: </a:t>
            </a:r>
            <a:r>
              <a:rPr lang="en-US" sz="1400" dirty="0"/>
              <a:t>Using a steel scraper can damage aluminum heads or block deck surfaces. To prevent damage, try using a file to sharpen a plastic ice scraper and then use this to scrape gaskets from aluminum engine parts. This method works very well.</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0843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01386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13182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99798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6262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5029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73130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4985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078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5044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0439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23686079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2512504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6321"/>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jameshalderman.com/a1_vid_lib_page/"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hyperlink" Target="https://jameshalderman.com/a1_anim_lib_p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26</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Engine Cleaning and Crack Detection</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176056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577"/>
            <a:ext cx="8229600" cy="646331"/>
          </a:xfrm>
        </p:spPr>
        <p:txBody>
          <a:bodyPr>
            <a:spAutoFit/>
          </a:bodyPr>
          <a:lstStyle/>
          <a:p>
            <a:r>
              <a:rPr lang="en-US" dirty="0"/>
              <a:t>Chemical Cleaners</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148983"/>
            <a:ext cx="8229600" cy="4108817"/>
          </a:xfrm>
        </p:spPr>
        <p:txBody>
          <a:bodyPr>
            <a:spAutoFit/>
          </a:bodyPr>
          <a:lstStyle/>
          <a:p>
            <a:r>
              <a:rPr lang="en-US" sz="2400" dirty="0"/>
              <a:t>pH</a:t>
            </a:r>
          </a:p>
          <a:p>
            <a:pPr lvl="1"/>
            <a:r>
              <a:rPr lang="en-US" sz="2400" dirty="0"/>
              <a:t>Indicates the amount of chemical activity in the soap.</a:t>
            </a:r>
          </a:p>
          <a:p>
            <a:r>
              <a:rPr lang="en-US" sz="2400" dirty="0"/>
              <a:t>Solvent-Based Cleaning</a:t>
            </a:r>
          </a:p>
          <a:p>
            <a:pPr lvl="1"/>
            <a:r>
              <a:rPr lang="en-US" sz="2400" dirty="0"/>
              <a:t>A deposit is said to be </a:t>
            </a:r>
            <a:r>
              <a:rPr lang="en-US" sz="2400" i="1" dirty="0"/>
              <a:t>soluble</a:t>
            </a:r>
            <a:r>
              <a:rPr lang="en-US" sz="2400" dirty="0"/>
              <a:t> when it can be dissolved with a chemical or solvent.</a:t>
            </a:r>
          </a:p>
          <a:p>
            <a:r>
              <a:rPr lang="en-US" sz="2400" dirty="0"/>
              <a:t>Water-Base (aqueous) Chemical Cleaning</a:t>
            </a:r>
          </a:p>
          <a:p>
            <a:pPr lvl="1"/>
            <a:r>
              <a:rPr lang="en-US" sz="2400" dirty="0"/>
              <a:t>Used because of environmental concerns.</a:t>
            </a:r>
          </a:p>
          <a:p>
            <a:pPr lvl="1"/>
            <a:r>
              <a:rPr lang="en-US" sz="2400" dirty="0"/>
              <a:t>Most aqueous-type chemicals are silicate–based and are mixed with water.</a:t>
            </a:r>
          </a:p>
        </p:txBody>
      </p:sp>
    </p:spTree>
    <p:extLst>
      <p:ext uri="{BB962C8B-B14F-4D97-AF65-F5344CB8AC3E}">
        <p14:creationId xmlns:p14="http://schemas.microsoft.com/office/powerpoint/2010/main" val="365998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350"/>
            <a:ext cx="8229600" cy="561975"/>
          </a:xfrm>
        </p:spPr>
        <p:txBody>
          <a:bodyPr>
            <a:noAutofit/>
          </a:bodyPr>
          <a:lstStyle/>
          <a:p>
            <a:r>
              <a:rPr lang="en-US" dirty="0"/>
              <a:t>Spray and Steam Washing</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14400"/>
            <a:ext cx="8229600" cy="2931572"/>
          </a:xfrm>
        </p:spPr>
        <p:txBody>
          <a:bodyPr>
            <a:noAutofit/>
          </a:bodyPr>
          <a:lstStyle/>
          <a:p>
            <a:r>
              <a:rPr lang="en-US" sz="2400" dirty="0"/>
              <a:t>Spray Washing</a:t>
            </a:r>
          </a:p>
          <a:p>
            <a:pPr lvl="1"/>
            <a:r>
              <a:rPr lang="en-US" sz="2400" dirty="0"/>
              <a:t>A spray washer directs streams of liquid through numerous high-pressure nozzles to dislodge dirt and grime on an engine surface.</a:t>
            </a:r>
          </a:p>
          <a:p>
            <a:r>
              <a:rPr lang="en-US" sz="2400" dirty="0"/>
              <a:t>Steam Cleaning</a:t>
            </a:r>
          </a:p>
          <a:p>
            <a:pPr lvl="1"/>
            <a:r>
              <a:rPr lang="en-US" sz="2400" dirty="0"/>
              <a:t>Steam vapor is mixed with high-pressure water and sprayed on the parts.</a:t>
            </a:r>
          </a:p>
        </p:txBody>
      </p:sp>
    </p:spTree>
    <p:extLst>
      <p:ext uri="{BB962C8B-B14F-4D97-AF65-F5344CB8AC3E}">
        <p14:creationId xmlns:p14="http://schemas.microsoft.com/office/powerpoint/2010/main" val="147311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26.5 Pressure Jet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49684" y="990600"/>
            <a:ext cx="4602360" cy="4114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3159022" cy="3785652"/>
          </a:xfrm>
        </p:spPr>
        <p:txBody>
          <a:bodyPr/>
          <a:lstStyle/>
          <a:p>
            <a:r>
              <a:rPr lang="en-US" sz="2400" dirty="0"/>
              <a:t>A Pressure Jet Washer Is Similar to a Large  Industrial-Sized Dishwasher. Each Part Is Then Rinsed with Water to Remove Chemicals or Debris That May Remain There While It Is Still in the Tank</a:t>
            </a:r>
          </a:p>
        </p:txBody>
      </p:sp>
    </p:spTree>
    <p:extLst>
      <p:ext uri="{BB962C8B-B14F-4D97-AF65-F5344CB8AC3E}">
        <p14:creationId xmlns:p14="http://schemas.microsoft.com/office/powerpoint/2010/main" val="352079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1677"/>
            <a:ext cx="8229600" cy="646331"/>
          </a:xfrm>
        </p:spPr>
        <p:txBody>
          <a:bodyPr>
            <a:spAutoFit/>
          </a:bodyPr>
          <a:lstStyle/>
          <a:p>
            <a:r>
              <a:rPr lang="en-US" dirty="0"/>
              <a:t>Thermal Cleaning</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5486117"/>
          </a:xfrm>
        </p:spPr>
        <p:txBody>
          <a:bodyPr>
            <a:spAutoFit/>
          </a:bodyPr>
          <a:lstStyle/>
          <a:p>
            <a:r>
              <a:rPr lang="en-US" sz="2400" dirty="0"/>
              <a:t>Temperatures Involved: </a:t>
            </a:r>
          </a:p>
          <a:p>
            <a:pPr lvl="1"/>
            <a:r>
              <a:rPr lang="en-US" sz="2400" dirty="0"/>
              <a:t>600°F (315°C) to 800°F (425°C)</a:t>
            </a:r>
          </a:p>
          <a:p>
            <a:r>
              <a:rPr lang="en-US" sz="2400" dirty="0"/>
              <a:t>Advantages:</a:t>
            </a:r>
          </a:p>
          <a:p>
            <a:pPr lvl="1"/>
            <a:r>
              <a:rPr lang="en-US" sz="2400" dirty="0"/>
              <a:t>Cleans inside as well as outside</a:t>
            </a:r>
          </a:p>
          <a:p>
            <a:pPr lvl="1"/>
            <a:r>
              <a:rPr lang="en-US" sz="2400" dirty="0"/>
              <a:t>Waste generated nonhazardous</a:t>
            </a:r>
          </a:p>
          <a:p>
            <a:r>
              <a:rPr lang="en-US" sz="2400" dirty="0"/>
              <a:t>Microbial Cleaning:</a:t>
            </a:r>
          </a:p>
          <a:p>
            <a:pPr lvl="1"/>
            <a:r>
              <a:rPr lang="en-US" sz="2400" dirty="0"/>
              <a:t>Microbes (living organisms [single-celled bacteria]) that literally “eat” hydrocarbons (grease and oils) off of parts being cleaned.</a:t>
            </a:r>
          </a:p>
          <a:p>
            <a:r>
              <a:rPr lang="en-US" sz="2400" dirty="0"/>
              <a:t>Pyrolytic Oven:</a:t>
            </a:r>
          </a:p>
          <a:p>
            <a:pPr lvl="1"/>
            <a:r>
              <a:rPr lang="en-US" sz="2400" dirty="0"/>
              <a:t>High-temperature oven cleans engine parts by decomposing dirt, grease, and gaskets.</a:t>
            </a:r>
          </a:p>
        </p:txBody>
      </p:sp>
    </p:spTree>
    <p:extLst>
      <p:ext uri="{BB962C8B-B14F-4D97-AF65-F5344CB8AC3E}">
        <p14:creationId xmlns:p14="http://schemas.microsoft.com/office/powerpoint/2010/main" val="237966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26.6 Microbial Cleaner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1027947"/>
            <a:ext cx="5037138" cy="413303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778022" cy="1981200"/>
          </a:xfrm>
        </p:spPr>
        <p:txBody>
          <a:bodyPr/>
          <a:lstStyle/>
          <a:p>
            <a:r>
              <a:rPr lang="en-US" sz="2400" dirty="0"/>
              <a:t>Microbial Cleaning Tank Uses Microbes to Clean Grease and Oil from Parts</a:t>
            </a:r>
          </a:p>
        </p:txBody>
      </p:sp>
    </p:spTree>
    <p:extLst>
      <p:ext uri="{BB962C8B-B14F-4D97-AF65-F5344CB8AC3E}">
        <p14:creationId xmlns:p14="http://schemas.microsoft.com/office/powerpoint/2010/main" val="302323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26.7 Pyrolytic Oven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562600" y="990600"/>
            <a:ext cx="3047843" cy="5178636"/>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09600" y="990600"/>
            <a:ext cx="3962400" cy="5262979"/>
          </a:xfrm>
        </p:spPr>
        <p:txBody>
          <a:bodyPr/>
          <a:lstStyle/>
          <a:p>
            <a:r>
              <a:rPr lang="en-US" sz="2400" dirty="0"/>
              <a:t>Pyrolytic (High-Temperature) Oven Cleans by Baking Engine Parts. After Parts Have Been Cleaned, They Are Placed into an Airless Blaster. This Unit Uses a Paddle to Scoop Stainless Steel Shot from a Reservoir and Forces It Against the Engine Part</a:t>
            </a:r>
          </a:p>
        </p:txBody>
      </p:sp>
    </p:spTree>
    <p:extLst>
      <p:ext uri="{BB962C8B-B14F-4D97-AF65-F5344CB8AC3E}">
        <p14:creationId xmlns:p14="http://schemas.microsoft.com/office/powerpoint/2010/main" val="187021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3510"/>
            <a:ext cx="8229600" cy="646331"/>
          </a:xfrm>
        </p:spPr>
        <p:txBody>
          <a:bodyPr>
            <a:spAutoFit/>
          </a:bodyPr>
          <a:lstStyle/>
          <a:p>
            <a:r>
              <a:rPr lang="en-US" dirty="0"/>
              <a:t>Tank and Vapor Cleaning</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3662541"/>
          </a:xfrm>
        </p:spPr>
        <p:txBody>
          <a:bodyPr>
            <a:spAutoFit/>
          </a:bodyPr>
          <a:lstStyle/>
          <a:p>
            <a:r>
              <a:rPr lang="en-US" sz="2400" dirty="0"/>
              <a:t>Cold Tank Cleaning</a:t>
            </a:r>
          </a:p>
          <a:p>
            <a:pPr lvl="1"/>
            <a:r>
              <a:rPr lang="en-US" sz="2400" dirty="0"/>
              <a:t>Cold soak tank used to remove grease and carbon.</a:t>
            </a:r>
          </a:p>
          <a:p>
            <a:r>
              <a:rPr lang="en-US" sz="2400" dirty="0"/>
              <a:t>Hot Tank Cleaning</a:t>
            </a:r>
          </a:p>
          <a:p>
            <a:pPr lvl="1"/>
            <a:r>
              <a:rPr lang="en-US" sz="2400" dirty="0"/>
              <a:t>Hot soak tank used for cleaning heavy organic deposits and rust from iron and steel parts.</a:t>
            </a:r>
          </a:p>
          <a:p>
            <a:r>
              <a:rPr lang="en-US" sz="2400" dirty="0"/>
              <a:t>Vapor Cleaning</a:t>
            </a:r>
          </a:p>
          <a:p>
            <a:pPr lvl="1"/>
            <a:r>
              <a:rPr lang="en-US" sz="2400" dirty="0"/>
              <a:t>Parts to be cleaned are suspended in hot vapors above a perchloroethylene solution.</a:t>
            </a:r>
          </a:p>
        </p:txBody>
      </p:sp>
    </p:spTree>
    <p:extLst>
      <p:ext uri="{BB962C8B-B14F-4D97-AF65-F5344CB8AC3E}">
        <p14:creationId xmlns:p14="http://schemas.microsoft.com/office/powerpoint/2010/main" val="337967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8826"/>
            <a:ext cx="8229600" cy="646331"/>
          </a:xfrm>
        </p:spPr>
        <p:txBody>
          <a:bodyPr>
            <a:spAutoFit/>
          </a:bodyPr>
          <a:lstStyle/>
          <a:p>
            <a:r>
              <a:rPr lang="en-US" dirty="0"/>
              <a:t>Ultrasonic and Vibratory Cleaning</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3762568"/>
          </a:xfrm>
        </p:spPr>
        <p:txBody>
          <a:bodyPr>
            <a:spAutoFit/>
          </a:bodyPr>
          <a:lstStyle/>
          <a:p>
            <a:r>
              <a:rPr lang="en-US" sz="2400" dirty="0"/>
              <a:t>Ultrasonic Cleaning</a:t>
            </a:r>
          </a:p>
          <a:p>
            <a:pPr lvl="1"/>
            <a:r>
              <a:rPr lang="en-US" sz="2400" dirty="0"/>
              <a:t>Disassembled parts placed in a tank of cleaning solution that is then vibrated at ultrasonic speeds to loosen all soil from parts.</a:t>
            </a:r>
          </a:p>
          <a:p>
            <a:r>
              <a:rPr lang="en-US" sz="2400" dirty="0"/>
              <a:t>Vibratory Cleaning</a:t>
            </a:r>
          </a:p>
          <a:p>
            <a:pPr lvl="1"/>
            <a:r>
              <a:rPr lang="en-US" sz="2400" dirty="0"/>
              <a:t>Vibrating bin with small odd-shaped ceramic or steel pieces, called media, with a cleaning solution of mineral spirits or water-based detergents are used to clean the small parts.</a:t>
            </a:r>
          </a:p>
        </p:txBody>
      </p:sp>
    </p:spTree>
    <p:extLst>
      <p:ext uri="{BB962C8B-B14F-4D97-AF65-F5344CB8AC3E}">
        <p14:creationId xmlns:p14="http://schemas.microsoft.com/office/powerpoint/2010/main" val="237809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26.8</a:t>
            </a:r>
            <a:r>
              <a:rPr lang="en-US" sz="2800" dirty="0"/>
              <a:t> </a:t>
            </a:r>
            <a:r>
              <a:rPr lang="en-US" dirty="0"/>
              <a:t>Ultrasonic Cleaner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32473" y="1027946"/>
            <a:ext cx="5062265" cy="415365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701822" cy="1569660"/>
          </a:xfrm>
        </p:spPr>
        <p:txBody>
          <a:bodyPr/>
          <a:lstStyle/>
          <a:p>
            <a:r>
              <a:rPr lang="en-US" sz="2400" dirty="0"/>
              <a:t>An Ultrasonic Cleaner Is Used to Clean Fuel Injectors</a:t>
            </a:r>
          </a:p>
        </p:txBody>
      </p:sp>
    </p:spTree>
    <p:extLst>
      <p:ext uri="{BB962C8B-B14F-4D97-AF65-F5344CB8AC3E}">
        <p14:creationId xmlns:p14="http://schemas.microsoft.com/office/powerpoint/2010/main" val="337666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953"/>
            <a:ext cx="8229600" cy="646331"/>
          </a:xfrm>
        </p:spPr>
        <p:txBody>
          <a:bodyPr>
            <a:spAutoFit/>
          </a:bodyPr>
          <a:lstStyle/>
          <a:p>
            <a:r>
              <a:rPr lang="en-US" dirty="0"/>
              <a:t>Crack Detection</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07533"/>
            <a:ext cx="8229600" cy="5039841"/>
          </a:xfrm>
        </p:spPr>
        <p:txBody>
          <a:bodyPr>
            <a:spAutoFit/>
          </a:bodyPr>
          <a:lstStyle/>
          <a:p>
            <a:r>
              <a:rPr lang="en-US" sz="2400" dirty="0"/>
              <a:t>Visual Inspection</a:t>
            </a:r>
          </a:p>
          <a:p>
            <a:pPr lvl="1"/>
            <a:r>
              <a:rPr lang="en-US" sz="2400" dirty="0"/>
              <a:t>After cleaning, parts are reexamined for cracks.</a:t>
            </a:r>
          </a:p>
          <a:p>
            <a:r>
              <a:rPr lang="en-US" sz="2400" dirty="0"/>
              <a:t>Magnetic Crack Detection</a:t>
            </a:r>
          </a:p>
          <a:p>
            <a:pPr lvl="1"/>
            <a:r>
              <a:rPr lang="en-US" sz="2400" dirty="0"/>
              <a:t>Uses magnetic field that is commonly referred to by the brand name Magnafluxing.</a:t>
            </a:r>
          </a:p>
          <a:p>
            <a:r>
              <a:rPr lang="en-US" sz="2400" dirty="0"/>
              <a:t>Fluorescent-Penetrant Detection</a:t>
            </a:r>
          </a:p>
          <a:p>
            <a:pPr lvl="1"/>
            <a:r>
              <a:rPr lang="en-US" sz="2400" dirty="0"/>
              <a:t>Dark red penetrating chemical is sprayed on the component and tested with a black light.</a:t>
            </a:r>
          </a:p>
          <a:p>
            <a:r>
              <a:rPr lang="en-US" sz="2400" dirty="0"/>
              <a:t>Pressure Testing</a:t>
            </a:r>
          </a:p>
          <a:p>
            <a:pPr lvl="1"/>
            <a:r>
              <a:rPr lang="en-US" sz="2400" dirty="0"/>
              <a:t>Head or block is pressurized and then lowered into water, where air bubbles indicate a leak.</a:t>
            </a:r>
          </a:p>
        </p:txBody>
      </p:sp>
    </p:spTree>
    <p:extLst>
      <p:ext uri="{BB962C8B-B14F-4D97-AF65-F5344CB8AC3E}">
        <p14:creationId xmlns:p14="http://schemas.microsoft.com/office/powerpoint/2010/main" val="269410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4344"/>
            <a:ext cx="8229600" cy="646331"/>
          </a:xfrm>
        </p:spPr>
        <p:txBody>
          <a:bodyPr>
            <a:spAutoFit/>
          </a:bodyPr>
          <a:lstStyle/>
          <a:p>
            <a:r>
              <a:rPr lang="en-US" dirty="0"/>
              <a:t>Learning Objectives </a:t>
            </a:r>
          </a:p>
        </p:txBody>
      </p:sp>
      <p:sp>
        <p:nvSpPr>
          <p:cNvPr id="4" name="Content Placeholder 3"/>
          <p:cNvSpPr>
            <a:spLocks noGrp="1"/>
          </p:cNvSpPr>
          <p:nvPr>
            <p:ph idx="1"/>
          </p:nvPr>
        </p:nvSpPr>
        <p:spPr>
          <a:xfrm>
            <a:off x="457200" y="990600"/>
            <a:ext cx="8229600" cy="4393510"/>
          </a:xfrm>
        </p:spPr>
        <p:txBody>
          <a:bodyPr>
            <a:spAutoFit/>
          </a:bodyPr>
          <a:lstStyle/>
          <a:p>
            <a:pPr marL="514350" indent="-514350">
              <a:buSzTx/>
              <a:buNone/>
            </a:pPr>
            <a:r>
              <a:rPr lang="en-IN" altLang="en-US" sz="2400" b="1" dirty="0">
                <a:solidFill>
                  <a:schemeClr val="bg2"/>
                </a:solidFill>
              </a:rPr>
              <a:t>26.1 </a:t>
            </a:r>
            <a:r>
              <a:rPr lang="en-IN" altLang="en-US" sz="2400" dirty="0"/>
              <a:t>Explain the mechanical cleaning procedure of engines.</a:t>
            </a:r>
          </a:p>
          <a:p>
            <a:pPr marL="514350" indent="-514350">
              <a:buSzTx/>
              <a:buNone/>
            </a:pPr>
            <a:r>
              <a:rPr lang="en-IN" altLang="en-US" sz="2400" b="1" dirty="0">
                <a:solidFill>
                  <a:schemeClr val="bg2"/>
                </a:solidFill>
              </a:rPr>
              <a:t>26.2 </a:t>
            </a:r>
            <a:r>
              <a:rPr lang="en-US" altLang="en-US" sz="2400" dirty="0"/>
              <a:t>Discuss chemical cleaners.</a:t>
            </a:r>
          </a:p>
          <a:p>
            <a:pPr marL="514350" indent="-514350">
              <a:buSzTx/>
              <a:buNone/>
            </a:pPr>
            <a:r>
              <a:rPr lang="en-IN" altLang="en-US" sz="2400" b="1" dirty="0">
                <a:solidFill>
                  <a:schemeClr val="bg2"/>
                </a:solidFill>
              </a:rPr>
              <a:t>26.3 </a:t>
            </a:r>
            <a:r>
              <a:rPr lang="en-US" altLang="en-US" sz="2400" dirty="0"/>
              <a:t>Describe spray and steam washing.</a:t>
            </a:r>
          </a:p>
          <a:p>
            <a:pPr marL="514350" indent="-514350">
              <a:buSzTx/>
              <a:buNone/>
            </a:pPr>
            <a:r>
              <a:rPr lang="en-IN" altLang="en-US" sz="2400" b="1" dirty="0">
                <a:solidFill>
                  <a:schemeClr val="bg2"/>
                </a:solidFill>
              </a:rPr>
              <a:t>26.4 </a:t>
            </a:r>
            <a:r>
              <a:rPr lang="en-US" altLang="en-US" sz="2400" dirty="0"/>
              <a:t>Describe thermal cleaning.</a:t>
            </a:r>
          </a:p>
          <a:p>
            <a:pPr marL="514350" indent="-514350">
              <a:buSzTx/>
              <a:buNone/>
            </a:pPr>
            <a:r>
              <a:rPr lang="en-IN" altLang="en-US" sz="2400" b="1" dirty="0">
                <a:solidFill>
                  <a:schemeClr val="bg2"/>
                </a:solidFill>
              </a:rPr>
              <a:t>26.5</a:t>
            </a:r>
            <a:r>
              <a:rPr lang="en-US" altLang="en-US" sz="2400" dirty="0"/>
              <a:t> Describe tank and vapor cleaning.</a:t>
            </a:r>
          </a:p>
          <a:p>
            <a:pPr marL="514350" indent="-514350">
              <a:buSzTx/>
              <a:buNone/>
            </a:pPr>
            <a:r>
              <a:rPr lang="en-IN" altLang="en-US" sz="2400" b="1" dirty="0">
                <a:solidFill>
                  <a:schemeClr val="bg2"/>
                </a:solidFill>
              </a:rPr>
              <a:t>26.6 </a:t>
            </a:r>
            <a:r>
              <a:rPr lang="en-US" altLang="en-US" sz="2400" dirty="0"/>
              <a:t>Describe ultrasonic and vibratory cleaning.</a:t>
            </a:r>
          </a:p>
          <a:p>
            <a:pPr marL="514350" indent="-514350">
              <a:buSzTx/>
              <a:buNone/>
            </a:pPr>
            <a:r>
              <a:rPr lang="en-IN" altLang="en-US" sz="2400" b="1" dirty="0">
                <a:solidFill>
                  <a:schemeClr val="bg2"/>
                </a:solidFill>
              </a:rPr>
              <a:t>26.7 </a:t>
            </a:r>
            <a:r>
              <a:rPr lang="en-US" altLang="en-US" sz="2400" dirty="0"/>
              <a:t>Explain crack detection.</a:t>
            </a:r>
          </a:p>
          <a:p>
            <a:pPr marL="514350" indent="-514350">
              <a:buSzTx/>
              <a:buNone/>
            </a:pPr>
            <a:r>
              <a:rPr lang="en-IN" altLang="en-US" sz="2400" b="1" dirty="0">
                <a:solidFill>
                  <a:schemeClr val="bg2"/>
                </a:solidFill>
              </a:rPr>
              <a:t>26.8 </a:t>
            </a:r>
            <a:r>
              <a:rPr lang="en-US" altLang="en-US" sz="2400" dirty="0"/>
              <a:t>Explain crack repair.</a:t>
            </a:r>
            <a:endParaRPr lang="en-IN" altLang="en-US" sz="2400" dirty="0"/>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138" y="256716"/>
            <a:ext cx="8229600" cy="646331"/>
          </a:xfrm>
        </p:spPr>
        <p:txBody>
          <a:bodyPr/>
          <a:lstStyle/>
          <a:p>
            <a:r>
              <a:rPr lang="en-US" dirty="0"/>
              <a:t>Figure 26.9 Crack Inspection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81400" y="990599"/>
            <a:ext cx="5139267" cy="390787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625622" cy="2677656"/>
          </a:xfrm>
        </p:spPr>
        <p:txBody>
          <a:bodyPr/>
          <a:lstStyle/>
          <a:p>
            <a:r>
              <a:rPr lang="en-US" sz="2400" dirty="0"/>
              <a:t>The Top Deck Surface of a Block Is Being Tested Using Magnetic Crack Inspection Equipment</a:t>
            </a:r>
          </a:p>
        </p:txBody>
      </p:sp>
    </p:spTree>
    <p:extLst>
      <p:ext uri="{BB962C8B-B14F-4D97-AF65-F5344CB8AC3E}">
        <p14:creationId xmlns:p14="http://schemas.microsoft.com/office/powerpoint/2010/main" val="41114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26.10 Powder In Cracks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01" y="1024467"/>
            <a:ext cx="3352800" cy="518098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4225822" cy="2677656"/>
          </a:xfrm>
        </p:spPr>
        <p:txBody>
          <a:bodyPr/>
          <a:lstStyle/>
          <a:p>
            <a:r>
              <a:rPr lang="en-US" sz="2400" dirty="0"/>
              <a:t>If the Lines of Force Are Interrupted by a Break (Crack) in the Casting, Then Two Magnetic Fields Are Created and the Powder Will Lodge in the Crack</a:t>
            </a:r>
          </a:p>
        </p:txBody>
      </p:sp>
    </p:spTree>
    <p:extLst>
      <p:ext uri="{BB962C8B-B14F-4D97-AF65-F5344CB8AC3E}">
        <p14:creationId xmlns:p14="http://schemas.microsoft.com/office/powerpoint/2010/main" val="186297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Magnetic Crack Detection</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magnetic_crack_detection">
            <a:hlinkClick r:id="" action="ppaction://media"/>
            <a:extLst>
              <a:ext uri="{FF2B5EF4-FFF2-40B4-BE49-F238E27FC236}">
                <a16:creationId xmlns:a16="http://schemas.microsoft.com/office/drawing/2014/main" id="{F9772C88-5E6C-8B33-4BBA-F0DA28C8D43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01" y="1132733"/>
            <a:ext cx="9144000" cy="5143500"/>
          </a:xfrm>
          <a:prstGeom prst="rect">
            <a:avLst/>
          </a:prstGeom>
        </p:spPr>
      </p:pic>
    </p:spTree>
    <p:extLst>
      <p:ext uri="{BB962C8B-B14F-4D97-AF65-F5344CB8AC3E}">
        <p14:creationId xmlns:p14="http://schemas.microsoft.com/office/powerpoint/2010/main" val="28573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26.11 Crack at Plug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990600"/>
            <a:ext cx="5009325" cy="42463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930422" cy="3352800"/>
          </a:xfrm>
        </p:spPr>
        <p:txBody>
          <a:bodyPr/>
          <a:lstStyle/>
          <a:p>
            <a:r>
              <a:rPr lang="en-US" sz="2400" dirty="0"/>
              <a:t>This Crack in a Vintage Ford 289, V-8 Block Was Likely Caused by the Technician Using Excessive Force Trying to Remove the Plug from the Block</a:t>
            </a:r>
          </a:p>
        </p:txBody>
      </p:sp>
    </p:spTree>
    <p:extLst>
      <p:ext uri="{BB962C8B-B14F-4D97-AF65-F5344CB8AC3E}">
        <p14:creationId xmlns:p14="http://schemas.microsoft.com/office/powerpoint/2010/main" val="3425389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26.12 Air Forced In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76400" y="957694"/>
            <a:ext cx="5791200" cy="385137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46958" y="4874897"/>
            <a:ext cx="7850084" cy="1323439"/>
          </a:xfrm>
        </p:spPr>
        <p:txBody>
          <a:bodyPr/>
          <a:lstStyle/>
          <a:p>
            <a:r>
              <a:rPr lang="en-US" sz="2000" dirty="0"/>
              <a:t>To Make Sure That the Mark Observed in the Cylinder Wall Was a Crack, Compressed Air Was Forced into the Water Jacket While Soapy Water Was Sprayed on the Cylinder Wall. Bubbles Confirmed That the Mark Was Indeed a Crack.</a:t>
            </a:r>
          </a:p>
        </p:txBody>
      </p:sp>
    </p:spTree>
    <p:extLst>
      <p:ext uri="{BB962C8B-B14F-4D97-AF65-F5344CB8AC3E}">
        <p14:creationId xmlns:p14="http://schemas.microsoft.com/office/powerpoint/2010/main" val="138360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26.13 Head Under Water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257801" y="990600"/>
            <a:ext cx="3429000" cy="512348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4454422" cy="2308324"/>
          </a:xfrm>
        </p:spPr>
        <p:txBody>
          <a:bodyPr/>
          <a:lstStyle/>
          <a:p>
            <a:r>
              <a:rPr lang="en-US" sz="2400" dirty="0"/>
              <a:t>Cylinder Head Is Under Water and Being Pressure Tested Using Compressed Air. Note That the Air Bubbles Indicate a Crack</a:t>
            </a:r>
          </a:p>
        </p:txBody>
      </p:sp>
    </p:spTree>
    <p:extLst>
      <p:ext uri="{BB962C8B-B14F-4D97-AF65-F5344CB8AC3E}">
        <p14:creationId xmlns:p14="http://schemas.microsoft.com/office/powerpoint/2010/main" val="180535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122"/>
            <a:ext cx="8229600" cy="646331"/>
          </a:xfrm>
        </p:spPr>
        <p:txBody>
          <a:bodyPr>
            <a:spAutoFit/>
          </a:bodyPr>
          <a:lstStyle/>
          <a:p>
            <a:r>
              <a:rPr lang="en-US" dirty="0"/>
              <a:t>Question 2: ?</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74003"/>
            <a:ext cx="8229600" cy="830997"/>
          </a:xfrm>
        </p:spPr>
        <p:txBody>
          <a:bodyPr>
            <a:spAutoFit/>
          </a:bodyPr>
          <a:lstStyle/>
          <a:p>
            <a:pPr marL="0" indent="0">
              <a:buNone/>
            </a:pPr>
            <a:r>
              <a:rPr lang="en-US" sz="2400" dirty="0"/>
              <a:t>When id the dye-penetrant testing method most commonly used? </a:t>
            </a:r>
          </a:p>
        </p:txBody>
      </p:sp>
    </p:spTree>
    <p:extLst>
      <p:ext uri="{BB962C8B-B14F-4D97-AF65-F5344CB8AC3E}">
        <p14:creationId xmlns:p14="http://schemas.microsoft.com/office/powerpoint/2010/main" val="3645396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122"/>
            <a:ext cx="8229600" cy="646331"/>
          </a:xfrm>
        </p:spPr>
        <p:txBody>
          <a:bodyPr>
            <a:spAutoFit/>
          </a:bodyPr>
          <a:lstStyle/>
          <a:p>
            <a:r>
              <a:rPr lang="en-US" dirty="0"/>
              <a:t>Answer 2</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74003"/>
            <a:ext cx="8229600" cy="830997"/>
          </a:xfrm>
        </p:spPr>
        <p:txBody>
          <a:bodyPr>
            <a:spAutoFit/>
          </a:bodyPr>
          <a:lstStyle/>
          <a:p>
            <a:pPr marL="0" indent="0">
              <a:buNone/>
            </a:pPr>
            <a:r>
              <a:rPr lang="en-US" sz="2400" dirty="0"/>
              <a:t>On parts constructed of aluminum or other nonmagnetic material. </a:t>
            </a:r>
          </a:p>
        </p:txBody>
      </p:sp>
    </p:spTree>
    <p:extLst>
      <p:ext uri="{BB962C8B-B14F-4D97-AF65-F5344CB8AC3E}">
        <p14:creationId xmlns:p14="http://schemas.microsoft.com/office/powerpoint/2010/main" val="2864281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8121"/>
            <a:ext cx="8229600" cy="646331"/>
          </a:xfrm>
        </p:spPr>
        <p:txBody>
          <a:bodyPr>
            <a:spAutoFit/>
          </a:bodyPr>
          <a:lstStyle/>
          <a:p>
            <a:r>
              <a:rPr lang="en-US" dirty="0"/>
              <a:t>Crack Repair </a:t>
            </a:r>
            <a:r>
              <a:rPr lang="en-US" sz="2800" dirty="0"/>
              <a:t>(1 of 2)</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82600" y="990600"/>
            <a:ext cx="8229600" cy="4031873"/>
          </a:xfrm>
        </p:spPr>
        <p:txBody>
          <a:bodyPr>
            <a:spAutoFit/>
          </a:bodyPr>
          <a:lstStyle/>
          <a:p>
            <a:r>
              <a:rPr lang="en-US" sz="2400" dirty="0"/>
              <a:t>Crack Concerns</a:t>
            </a:r>
          </a:p>
          <a:p>
            <a:pPr lvl="1"/>
            <a:r>
              <a:rPr lang="en-US" sz="2400" dirty="0"/>
              <a:t>Cracks in engine block can cause coolant to flow into the oil or oil into the coolant.</a:t>
            </a:r>
          </a:p>
          <a:p>
            <a:r>
              <a:rPr lang="en-US" sz="2400" dirty="0"/>
              <a:t>Stop Drilling</a:t>
            </a:r>
          </a:p>
          <a:p>
            <a:pPr lvl="1"/>
            <a:r>
              <a:rPr lang="en-US" sz="2400" dirty="0"/>
              <a:t>Hole can be drilled at each end of crack to keep it from extending further.</a:t>
            </a:r>
          </a:p>
          <a:p>
            <a:r>
              <a:rPr lang="en-US" sz="2400" dirty="0"/>
              <a:t>Crack-Welding Cast Iron</a:t>
            </a:r>
          </a:p>
          <a:p>
            <a:pPr lvl="1"/>
            <a:r>
              <a:rPr lang="en-US" sz="2400" dirty="0"/>
              <a:t>Highly skilled welding technique that is typically only successful when the entire cast-part is heated red-hot.</a:t>
            </a:r>
          </a:p>
        </p:txBody>
      </p:sp>
    </p:spTree>
    <p:extLst>
      <p:ext uri="{BB962C8B-B14F-4D97-AF65-F5344CB8AC3E}">
        <p14:creationId xmlns:p14="http://schemas.microsoft.com/office/powerpoint/2010/main" val="4257558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157"/>
            <a:ext cx="8229600" cy="646331"/>
          </a:xfrm>
        </p:spPr>
        <p:txBody>
          <a:bodyPr>
            <a:spAutoFit/>
          </a:bodyPr>
          <a:lstStyle/>
          <a:p>
            <a:r>
              <a:rPr lang="en-US" dirty="0"/>
              <a:t>Crack Repair </a:t>
            </a:r>
            <a:r>
              <a:rPr lang="en-US" sz="2800" dirty="0"/>
              <a:t>(2 of 2)</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3393237"/>
          </a:xfrm>
        </p:spPr>
        <p:txBody>
          <a:bodyPr>
            <a:spAutoFit/>
          </a:bodyPr>
          <a:lstStyle/>
          <a:p>
            <a:r>
              <a:rPr lang="en-US" sz="2400" dirty="0"/>
              <a:t>Crack-Welding Aluminum</a:t>
            </a:r>
          </a:p>
          <a:p>
            <a:pPr lvl="1"/>
            <a:r>
              <a:rPr lang="en-US" sz="2400" dirty="0"/>
              <a:t>Cracks in aluminum can be welded using a Heli-arc® or similar welder that is specially designed to weld aluminum.</a:t>
            </a:r>
          </a:p>
          <a:p>
            <a:r>
              <a:rPr lang="en-US" sz="2400" dirty="0"/>
              <a:t>Crack Plugging</a:t>
            </a:r>
          </a:p>
          <a:p>
            <a:pPr lvl="1"/>
            <a:r>
              <a:rPr lang="en-US" sz="2400" dirty="0"/>
              <a:t>In process of crack plugging, a crack closed using interlocking tapered plugs. This process can be used on cast-iron or aluminum components.</a:t>
            </a:r>
          </a:p>
        </p:txBody>
      </p:sp>
    </p:spTree>
    <p:extLst>
      <p:ext uri="{BB962C8B-B14F-4D97-AF65-F5344CB8AC3E}">
        <p14:creationId xmlns:p14="http://schemas.microsoft.com/office/powerpoint/2010/main" val="14559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826"/>
            <a:ext cx="8229600" cy="646331"/>
          </a:xfrm>
        </p:spPr>
        <p:txBody>
          <a:bodyPr>
            <a:spAutoFit/>
          </a:bodyPr>
          <a:lstStyle/>
          <a:p>
            <a:r>
              <a:rPr lang="en-US" dirty="0"/>
              <a:t>Mechanical Cleaning</a:t>
            </a:r>
            <a:endParaRPr lang="en-US" sz="2800" dirty="0"/>
          </a:p>
        </p:txBody>
      </p:sp>
      <p:sp>
        <p:nvSpPr>
          <p:cNvPr id="4" name="Content Placeholder 3"/>
          <p:cNvSpPr>
            <a:spLocks noGrp="1"/>
          </p:cNvSpPr>
          <p:nvPr>
            <p:ph idx="1"/>
          </p:nvPr>
        </p:nvSpPr>
        <p:spPr>
          <a:xfrm>
            <a:off x="457200" y="990600"/>
            <a:ext cx="8229600" cy="4555093"/>
          </a:xfrm>
        </p:spPr>
        <p:txBody>
          <a:bodyPr>
            <a:spAutoFit/>
          </a:bodyPr>
          <a:lstStyle/>
          <a:p>
            <a:r>
              <a:rPr lang="en-IN" sz="2400" dirty="0"/>
              <a:t>Scraping</a:t>
            </a:r>
          </a:p>
          <a:p>
            <a:pPr lvl="1"/>
            <a:r>
              <a:rPr lang="en-IN" sz="2400" dirty="0"/>
              <a:t>Scraper most frequently used is a putty knife, or a plastic card.</a:t>
            </a:r>
          </a:p>
          <a:p>
            <a:r>
              <a:rPr lang="en-IN" sz="2400" dirty="0"/>
              <a:t>Abrasive Pads or Discs</a:t>
            </a:r>
          </a:p>
          <a:p>
            <a:pPr lvl="1"/>
            <a:r>
              <a:rPr lang="en-IN" sz="2400" dirty="0"/>
              <a:t>White: Finest grit size</a:t>
            </a:r>
          </a:p>
          <a:p>
            <a:pPr lvl="1"/>
            <a:r>
              <a:rPr lang="en-IN" sz="2400" dirty="0"/>
              <a:t>Yellow: Course Grit</a:t>
            </a:r>
          </a:p>
          <a:p>
            <a:pPr lvl="1"/>
            <a:r>
              <a:rPr lang="en-IN" sz="2400" dirty="0"/>
              <a:t>Green: Cast-iron Only</a:t>
            </a:r>
          </a:p>
          <a:p>
            <a:r>
              <a:rPr lang="en-IN" sz="2400" dirty="0"/>
              <a:t>Media Blasting</a:t>
            </a:r>
          </a:p>
          <a:p>
            <a:pPr lvl="1"/>
            <a:r>
              <a:rPr lang="en-IN" sz="2400" dirty="0"/>
              <a:t>Media blasting with baking soda is the cleaning method of choice for most shops.</a:t>
            </a:r>
            <a:endParaRPr lang="en-US" sz="2400" dirty="0"/>
          </a:p>
        </p:txBody>
      </p:sp>
    </p:spTree>
    <p:extLst>
      <p:ext uri="{BB962C8B-B14F-4D97-AF65-F5344CB8AC3E}">
        <p14:creationId xmlns:p14="http://schemas.microsoft.com/office/powerpoint/2010/main" val="1984643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26.14 Crack Fix</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81956" y="1032814"/>
            <a:ext cx="5780088" cy="392865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4953000"/>
            <a:ext cx="7772400" cy="1477328"/>
          </a:xfrm>
        </p:spPr>
        <p:txBody>
          <a:bodyPr/>
          <a:lstStyle/>
          <a:p>
            <a:r>
              <a:rPr lang="en-US" sz="1800" dirty="0"/>
              <a:t>(a) Before welding, crack ground out using a carbide grinder. (b) technician practicing using the special cast-iron welding torch before welding the cracked cylinder head. (c) This is the finished welded crack before final machining. (d) Note the finished cylinder head after the crack has been repaired using welding.</a:t>
            </a:r>
          </a:p>
        </p:txBody>
      </p:sp>
    </p:spTree>
    <p:extLst>
      <p:ext uri="{BB962C8B-B14F-4D97-AF65-F5344CB8AC3E}">
        <p14:creationId xmlns:p14="http://schemas.microsoft.com/office/powerpoint/2010/main" val="4035554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26.15 Reaming Hole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990600"/>
            <a:ext cx="4805408" cy="514004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854222" cy="830997"/>
          </a:xfrm>
        </p:spPr>
        <p:txBody>
          <a:bodyPr/>
          <a:lstStyle/>
          <a:p>
            <a:r>
              <a:rPr lang="en-US" sz="2400" dirty="0"/>
              <a:t>Reaming a Hole for a Tapered Plug</a:t>
            </a:r>
          </a:p>
        </p:txBody>
      </p:sp>
    </p:spTree>
    <p:extLst>
      <p:ext uri="{BB962C8B-B14F-4D97-AF65-F5344CB8AC3E}">
        <p14:creationId xmlns:p14="http://schemas.microsoft.com/office/powerpoint/2010/main" val="3406626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26.16 Tapping Hole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81400" y="990600"/>
            <a:ext cx="4687228" cy="496523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473222" cy="1200329"/>
          </a:xfrm>
        </p:spPr>
        <p:txBody>
          <a:bodyPr/>
          <a:lstStyle/>
          <a:p>
            <a:r>
              <a:rPr lang="en-US" sz="2400" dirty="0"/>
              <a:t>Tapping a Tapered Hole for a Plug</a:t>
            </a:r>
          </a:p>
        </p:txBody>
      </p:sp>
    </p:spTree>
    <p:extLst>
      <p:ext uri="{BB962C8B-B14F-4D97-AF65-F5344CB8AC3E}">
        <p14:creationId xmlns:p14="http://schemas.microsoft.com/office/powerpoint/2010/main" val="1597356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26.17 Plug Installed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52800" y="999067"/>
            <a:ext cx="5334000" cy="394841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701822" cy="1200329"/>
          </a:xfrm>
        </p:spPr>
        <p:txBody>
          <a:bodyPr/>
          <a:lstStyle/>
          <a:p>
            <a:r>
              <a:rPr lang="en-US" sz="2400" dirty="0"/>
              <a:t>Screwing a Tapered Plug in the Hole</a:t>
            </a:r>
          </a:p>
        </p:txBody>
      </p:sp>
    </p:spTree>
    <p:extLst>
      <p:ext uri="{BB962C8B-B14F-4D97-AF65-F5344CB8AC3E}">
        <p14:creationId xmlns:p14="http://schemas.microsoft.com/office/powerpoint/2010/main" val="100455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26.18 Cutting Plug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973666"/>
            <a:ext cx="4479890" cy="515825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701822" cy="830997"/>
          </a:xfrm>
        </p:spPr>
        <p:txBody>
          <a:bodyPr/>
          <a:lstStyle/>
          <a:p>
            <a:r>
              <a:rPr lang="en-US" sz="2400" dirty="0"/>
              <a:t>Cutting the Plug With a Hacksaw</a:t>
            </a:r>
          </a:p>
        </p:txBody>
      </p:sp>
    </p:spTree>
    <p:extLst>
      <p:ext uri="{BB962C8B-B14F-4D97-AF65-F5344CB8AC3E}">
        <p14:creationId xmlns:p14="http://schemas.microsoft.com/office/powerpoint/2010/main" val="1999947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26.19 Interlocking Plugs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00903" y="990600"/>
            <a:ext cx="7342194" cy="3886200"/>
          </a:xfrm>
        </p:spPr>
      </p:pic>
    </p:spTree>
    <p:extLst>
      <p:ext uri="{BB962C8B-B14F-4D97-AF65-F5344CB8AC3E}">
        <p14:creationId xmlns:p14="http://schemas.microsoft.com/office/powerpoint/2010/main" val="3182596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26.20 Installed Plugs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828800" y="946900"/>
            <a:ext cx="5486400" cy="4290789"/>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343525"/>
            <a:ext cx="8229600" cy="1015663"/>
          </a:xfrm>
        </p:spPr>
        <p:txBody>
          <a:bodyPr/>
          <a:lstStyle/>
          <a:p>
            <a:r>
              <a:rPr lang="en-US" sz="2000" dirty="0"/>
              <a:t>(a) A hole is drilled and tapped for the plugs. (b) The plugs are installed. (c) After final machining, the cylinder head can be returned to useful service.</a:t>
            </a:r>
          </a:p>
        </p:txBody>
      </p:sp>
    </p:spTree>
    <p:extLst>
      <p:ext uri="{BB962C8B-B14F-4D97-AF65-F5344CB8AC3E}">
        <p14:creationId xmlns:p14="http://schemas.microsoft.com/office/powerpoint/2010/main" val="380269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129"/>
            <a:ext cx="8229600" cy="646331"/>
          </a:xfrm>
        </p:spPr>
        <p:txBody>
          <a:bodyPr>
            <a:spAutoFit/>
          </a:bodyPr>
          <a:lstStyle/>
          <a:p>
            <a:r>
              <a:rPr lang="en-US" dirty="0"/>
              <a:t>Question 3: ?</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138535"/>
            <a:ext cx="8229600" cy="461665"/>
          </a:xfrm>
        </p:spPr>
        <p:txBody>
          <a:bodyPr>
            <a:spAutoFit/>
          </a:bodyPr>
          <a:lstStyle/>
          <a:p>
            <a:pPr marL="0" indent="0">
              <a:buNone/>
            </a:pPr>
            <a:r>
              <a:rPr lang="en-US" sz="2400" dirty="0">
                <a:solidFill>
                  <a:srgbClr val="000000"/>
                </a:solidFill>
              </a:rPr>
              <a:t>What is the purpose of stop drilling?</a:t>
            </a:r>
          </a:p>
        </p:txBody>
      </p:sp>
    </p:spTree>
    <p:extLst>
      <p:ext uri="{BB962C8B-B14F-4D97-AF65-F5344CB8AC3E}">
        <p14:creationId xmlns:p14="http://schemas.microsoft.com/office/powerpoint/2010/main" val="4249835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129"/>
            <a:ext cx="8229600" cy="646331"/>
          </a:xfrm>
        </p:spPr>
        <p:txBody>
          <a:bodyPr>
            <a:spAutoFit/>
          </a:bodyPr>
          <a:lstStyle/>
          <a:p>
            <a:r>
              <a:rPr lang="en-US" dirty="0"/>
              <a:t>Answer 3</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138535"/>
            <a:ext cx="8229600" cy="461665"/>
          </a:xfrm>
        </p:spPr>
        <p:txBody>
          <a:bodyPr>
            <a:spAutoFit/>
          </a:bodyPr>
          <a:lstStyle/>
          <a:p>
            <a:pPr marL="0" indent="0">
              <a:buNone/>
            </a:pPr>
            <a:r>
              <a:rPr lang="en-US" sz="2400" dirty="0">
                <a:solidFill>
                  <a:srgbClr val="000000"/>
                </a:solidFill>
              </a:rPr>
              <a:t>To prevent the crack from extending any further.</a:t>
            </a:r>
          </a:p>
        </p:txBody>
      </p:sp>
    </p:spTree>
    <p:extLst>
      <p:ext uri="{BB962C8B-B14F-4D97-AF65-F5344CB8AC3E}">
        <p14:creationId xmlns:p14="http://schemas.microsoft.com/office/powerpoint/2010/main" val="3334356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Repair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61665"/>
          </a:xfrm>
          <a:prstGeom prst="rect">
            <a:avLst/>
          </a:prstGeom>
          <a:noFill/>
        </p:spPr>
        <p:txBody>
          <a:bodyPr wrap="square" rtlCol="0">
            <a:spAutoFit/>
          </a:bodyPr>
          <a:lstStyle/>
          <a:p>
            <a:r>
              <a:rPr lang="en-US" sz="2400" dirty="0"/>
              <a:t>Videos Link: </a:t>
            </a:r>
            <a:r>
              <a:rPr lang="en-US" sz="2400" dirty="0">
                <a:hlinkClick r:id="rId3"/>
              </a:rPr>
              <a:t>(A1) Engine Repair Videos</a:t>
            </a:r>
            <a:endParaRPr lang="en-US" sz="24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61665"/>
          </a:xfrm>
          <a:prstGeom prst="rect">
            <a:avLst/>
          </a:prstGeom>
          <a:noFill/>
        </p:spPr>
        <p:txBody>
          <a:bodyPr wrap="square" rtlCol="0">
            <a:spAutoFit/>
          </a:bodyPr>
          <a:lstStyle/>
          <a:p>
            <a:r>
              <a:rPr lang="en-US" sz="2400" dirty="0"/>
              <a:t>Animations Link: </a:t>
            </a:r>
            <a:r>
              <a:rPr lang="en-US" sz="2400" dirty="0">
                <a:hlinkClick r:id="rId4"/>
              </a:rPr>
              <a:t>(A1) Engine Repair Animations</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26.1 Bristle Pad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1027947"/>
            <a:ext cx="5037138" cy="413303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549422" cy="2971800"/>
          </a:xfrm>
        </p:spPr>
        <p:txBody>
          <a:bodyPr/>
          <a:lstStyle/>
          <a:p>
            <a:r>
              <a:rPr lang="en-US" sz="2400" dirty="0"/>
              <a:t>An Air-Powered Grinder Attached to a Bristle Pad Being Used to Clean the Gasket Surface of a Cylinder Head</a:t>
            </a:r>
          </a:p>
        </p:txBody>
      </p:sp>
    </p:spTree>
    <p:extLst>
      <p:ext uri="{BB962C8B-B14F-4D97-AF65-F5344CB8AC3E}">
        <p14:creationId xmlns:p14="http://schemas.microsoft.com/office/powerpoint/2010/main" val="345136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23825"/>
            <a:ext cx="8229600" cy="567581"/>
          </a:xfrm>
        </p:spPr>
        <p:txBody>
          <a:bodyPr lIns="0" tIns="0" rIns="0" bIns="0">
            <a:noAutofit/>
          </a:bodyPr>
          <a:lstStyle/>
          <a:p>
            <a:pPr>
              <a:spcBef>
                <a:spcPct val="0"/>
              </a:spcBef>
            </a:pPr>
            <a:r>
              <a:rPr lang="en-US" sz="3600" dirty="0"/>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26.2 Scotch Brite™ Pad</a:t>
            </a:r>
            <a:endParaRPr lang="en-US" sz="2800" dirty="0"/>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32473" y="1027946"/>
            <a:ext cx="5062265" cy="415365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930422" cy="1569660"/>
          </a:xfrm>
        </p:spPr>
        <p:txBody>
          <a:bodyPr/>
          <a:lstStyle/>
          <a:p>
            <a:r>
              <a:rPr lang="en-US" sz="2400" dirty="0"/>
              <a:t>Abrasive Disc Commonly Called by Its Trade Name, Scotch Brite™ Pad</a:t>
            </a:r>
          </a:p>
        </p:txBody>
      </p:sp>
    </p:spTree>
    <p:extLst>
      <p:ext uri="{BB962C8B-B14F-4D97-AF65-F5344CB8AC3E}">
        <p14:creationId xmlns:p14="http://schemas.microsoft.com/office/powerpoint/2010/main" val="100435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26.3 Baking Soda Used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0050" y="1029911"/>
            <a:ext cx="4484688" cy="36758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3525734" cy="3785652"/>
          </a:xfrm>
        </p:spPr>
        <p:txBody>
          <a:bodyPr/>
          <a:lstStyle/>
          <a:p>
            <a:r>
              <a:rPr lang="en-US" sz="2400" dirty="0"/>
              <a:t>Using Baking Soda Is the Recommended Way to Clean Engine Parts Because Any Soda That Is Left on or in the Part Is Dissolved in Oil or Water, Unlike Either Sand or Glass Beads, Which Can Be Engine Damaging</a:t>
            </a:r>
          </a:p>
        </p:txBody>
      </p:sp>
    </p:spTree>
    <p:extLst>
      <p:ext uri="{BB962C8B-B14F-4D97-AF65-F5344CB8AC3E}">
        <p14:creationId xmlns:p14="http://schemas.microsoft.com/office/powerpoint/2010/main" val="329841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5533"/>
            <a:ext cx="8229600" cy="646331"/>
          </a:xfrm>
        </p:spPr>
        <p:txBody>
          <a:bodyPr/>
          <a:lstStyle/>
          <a:p>
            <a:r>
              <a:rPr lang="en-US" dirty="0"/>
              <a:t>Figure 26.4 Sealed Cabinet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990599"/>
            <a:ext cx="4813782" cy="447576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0978" y="990600"/>
            <a:ext cx="2397022" cy="1905000"/>
          </a:xfrm>
        </p:spPr>
        <p:txBody>
          <a:bodyPr/>
          <a:lstStyle/>
          <a:p>
            <a:r>
              <a:rPr lang="en-US" sz="2400" dirty="0"/>
              <a:t>Small Engine Parts Can Be Blasted Clean in a Sealed Cabinet</a:t>
            </a:r>
          </a:p>
        </p:txBody>
      </p:sp>
    </p:spTree>
    <p:extLst>
      <p:ext uri="{BB962C8B-B14F-4D97-AF65-F5344CB8AC3E}">
        <p14:creationId xmlns:p14="http://schemas.microsoft.com/office/powerpoint/2010/main" val="71340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129"/>
            <a:ext cx="8229600" cy="646331"/>
          </a:xfrm>
        </p:spPr>
        <p:txBody>
          <a:bodyPr>
            <a:spAutoFit/>
          </a:bodyPr>
          <a:lstStyle/>
          <a:p>
            <a:r>
              <a:rPr lang="en-US" dirty="0"/>
              <a:t>Question 1: ?</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138535"/>
            <a:ext cx="8229600" cy="461665"/>
          </a:xfrm>
        </p:spPr>
        <p:txBody>
          <a:bodyPr>
            <a:spAutoFit/>
          </a:bodyPr>
          <a:lstStyle/>
          <a:p>
            <a:pPr marL="0" indent="0">
              <a:buNone/>
            </a:pPr>
            <a:r>
              <a:rPr lang="en-US" sz="2400" dirty="0">
                <a:solidFill>
                  <a:srgbClr val="000000"/>
                </a:solidFill>
              </a:rPr>
              <a:t>What is the purpose of mechanical cleaning?</a:t>
            </a:r>
          </a:p>
        </p:txBody>
      </p:sp>
    </p:spTree>
    <p:extLst>
      <p:ext uri="{BB962C8B-B14F-4D97-AF65-F5344CB8AC3E}">
        <p14:creationId xmlns:p14="http://schemas.microsoft.com/office/powerpoint/2010/main" val="188159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8597"/>
            <a:ext cx="8229600" cy="646331"/>
          </a:xfrm>
        </p:spPr>
        <p:txBody>
          <a:bodyPr>
            <a:spAutoFit/>
          </a:bodyPr>
          <a:lstStyle/>
          <a:p>
            <a:r>
              <a:rPr lang="en-US" dirty="0"/>
              <a:t>Answer 1</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74003"/>
            <a:ext cx="8229600" cy="830997"/>
          </a:xfrm>
        </p:spPr>
        <p:txBody>
          <a:bodyPr>
            <a:spAutoFit/>
          </a:bodyPr>
          <a:lstStyle/>
          <a:p>
            <a:pPr marL="0" indent="0">
              <a:buNone/>
            </a:pPr>
            <a:r>
              <a:rPr lang="en-US" sz="2400" dirty="0">
                <a:solidFill>
                  <a:srgbClr val="000000"/>
                </a:solidFill>
              </a:rPr>
              <a:t>The purpose of mechanical cleaning is to remove heavy deposits.</a:t>
            </a:r>
          </a:p>
        </p:txBody>
      </p:sp>
    </p:spTree>
    <p:extLst>
      <p:ext uri="{BB962C8B-B14F-4D97-AF65-F5344CB8AC3E}">
        <p14:creationId xmlns:p14="http://schemas.microsoft.com/office/powerpoint/2010/main" val="379248908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25031</TotalTime>
  <Words>1503</Words>
  <Application>Microsoft Office PowerPoint</Application>
  <PresentationFormat>On-screen Show (4:3)</PresentationFormat>
  <Paragraphs>177</Paragraphs>
  <Slides>40</Slides>
  <Notes>40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Times New Roman</vt:lpstr>
      <vt:lpstr>Verdana</vt:lpstr>
      <vt:lpstr>Wingdings</vt:lpstr>
      <vt:lpstr>508 Lecture</vt:lpstr>
      <vt:lpstr>Automotive Technology: Principles, Diagnosis, and Service</vt:lpstr>
      <vt:lpstr>Learning Objectives </vt:lpstr>
      <vt:lpstr>Mechanical Cleaning</vt:lpstr>
      <vt:lpstr>Figure 26.1 Bristle Pad </vt:lpstr>
      <vt:lpstr>Figure 26.2 Scotch Brite™ Pad</vt:lpstr>
      <vt:lpstr>Figure 26.3 Baking Soda Used </vt:lpstr>
      <vt:lpstr>Figure 26.4 Sealed Cabinet</vt:lpstr>
      <vt:lpstr>Question 1: ?</vt:lpstr>
      <vt:lpstr>Answer 1</vt:lpstr>
      <vt:lpstr>Chemical Cleaners</vt:lpstr>
      <vt:lpstr>Spray and Steam Washing</vt:lpstr>
      <vt:lpstr>Figure 26.5 Pressure Jet</vt:lpstr>
      <vt:lpstr>Thermal Cleaning</vt:lpstr>
      <vt:lpstr>Figure 26.6 Microbial Cleaner</vt:lpstr>
      <vt:lpstr>Figure 26.7 Pyrolytic Oven </vt:lpstr>
      <vt:lpstr>Tank and Vapor Cleaning</vt:lpstr>
      <vt:lpstr>Ultrasonic and Vibratory Cleaning</vt:lpstr>
      <vt:lpstr>Figure 26.8 Ultrasonic Cleaner </vt:lpstr>
      <vt:lpstr>Crack Detection</vt:lpstr>
      <vt:lpstr>Figure 26.9 Crack Inspection  </vt:lpstr>
      <vt:lpstr>Figure 26.10 Powder In Cracks </vt:lpstr>
      <vt:lpstr>Animation: Magnetic Crack Detection (Animation will automatically start)</vt:lpstr>
      <vt:lpstr>Figure 26.11 Crack at Plug</vt:lpstr>
      <vt:lpstr>Figure 26.12 Air Forced In</vt:lpstr>
      <vt:lpstr>Figure 26.13 Head Under Water</vt:lpstr>
      <vt:lpstr>Question 2: ?</vt:lpstr>
      <vt:lpstr>Answer 2</vt:lpstr>
      <vt:lpstr>Crack Repair (1 of 2)</vt:lpstr>
      <vt:lpstr>Crack Repair (2 of 2)</vt:lpstr>
      <vt:lpstr>Figure 26.14 Crack Fix</vt:lpstr>
      <vt:lpstr>Figure 26.15 Reaming Hole</vt:lpstr>
      <vt:lpstr>Figure 26.16 Tapping Hole</vt:lpstr>
      <vt:lpstr>Figure 26.17 Plug Installed</vt:lpstr>
      <vt:lpstr>Figure 26.18 Cutting Plug</vt:lpstr>
      <vt:lpstr>Figure 26.19 Interlocking Plugs</vt:lpstr>
      <vt:lpstr>Figure 26.20 Installed Plugs</vt:lpstr>
      <vt:lpstr>Question 3: ?</vt:lpstr>
      <vt:lpstr>Answer 3</vt:lpstr>
      <vt:lpstr>Engine Repair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29, Engine Cleaning and Crack Detection</dc:title>
  <dc:subject>2612-Automotive - Core</dc:subject>
  <dc:creator>James D. Halderman</dc:creator>
  <cp:keywords>CONTAINS NOTES</cp:keywords>
  <cp:lastModifiedBy>Glen Plants</cp:lastModifiedBy>
  <cp:revision>4753</cp:revision>
  <dcterms:created xsi:type="dcterms:W3CDTF">2014-07-14T20:04:21Z</dcterms:created>
  <dcterms:modified xsi:type="dcterms:W3CDTF">2023-06-16T11:31:46Z</dcterms:modified>
</cp:coreProperties>
</file>