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1184" r:id="rId2"/>
    <p:sldId id="1110" r:id="rId3"/>
    <p:sldId id="1134" r:id="rId4"/>
    <p:sldId id="1187" r:id="rId5"/>
    <p:sldId id="1188" r:id="rId6"/>
    <p:sldId id="1135" r:id="rId7"/>
    <p:sldId id="1189" r:id="rId8"/>
    <p:sldId id="1190" r:id="rId9"/>
    <p:sldId id="1191" r:id="rId10"/>
    <p:sldId id="1342" r:id="rId11"/>
    <p:sldId id="1138" r:id="rId12"/>
    <p:sldId id="1139" r:id="rId13"/>
    <p:sldId id="1140" r:id="rId14"/>
    <p:sldId id="1192" r:id="rId15"/>
    <p:sldId id="1193" r:id="rId16"/>
    <p:sldId id="1194" r:id="rId17"/>
    <p:sldId id="1144" r:id="rId18"/>
    <p:sldId id="1195" r:id="rId19"/>
    <p:sldId id="1196" r:id="rId20"/>
    <p:sldId id="1197" r:id="rId21"/>
    <p:sldId id="1145" r:id="rId22"/>
    <p:sldId id="1198" r:id="rId23"/>
    <p:sldId id="1199" r:id="rId24"/>
    <p:sldId id="1200" r:id="rId25"/>
    <p:sldId id="1182" r:id="rId26"/>
    <p:sldId id="1201" r:id="rId27"/>
    <p:sldId id="1202" r:id="rId28"/>
    <p:sldId id="1147" r:id="rId29"/>
    <p:sldId id="1203" r:id="rId30"/>
    <p:sldId id="1149" r:id="rId31"/>
    <p:sldId id="1150" r:id="rId32"/>
    <p:sldId id="1183" r:id="rId33"/>
    <p:sldId id="1169" r:id="rId34"/>
    <p:sldId id="1170" r:id="rId35"/>
    <p:sldId id="1171" r:id="rId36"/>
    <p:sldId id="1172" r:id="rId37"/>
    <p:sldId id="1173" r:id="rId38"/>
    <p:sldId id="1174" r:id="rId39"/>
    <p:sldId id="1175" r:id="rId40"/>
    <p:sldId id="1176" r:id="rId41"/>
    <p:sldId id="1177" r:id="rId42"/>
    <p:sldId id="1178" r:id="rId43"/>
    <p:sldId id="1179" r:id="rId44"/>
    <p:sldId id="1180" r:id="rId45"/>
    <p:sldId id="1204" r:id="rId46"/>
    <p:sldId id="1076"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624">
          <p15:clr>
            <a:srgbClr val="A4A3A4"/>
          </p15:clr>
        </p15:guide>
        <p15:guide id="4" orient="horz" pos="3984">
          <p15:clr>
            <a:srgbClr val="A4A3A4"/>
          </p15:clr>
        </p15:guide>
        <p15:guide id="5" orient="horz" pos="384">
          <p15:clr>
            <a:srgbClr val="A4A3A4"/>
          </p15:clr>
        </p15:guide>
        <p15:guide id="6" orient="horz" pos="144">
          <p15:clr>
            <a:srgbClr val="A4A3A4"/>
          </p15:clr>
        </p15:guide>
        <p15:guide id="7" orient="horz" pos="864" userDrawn="1">
          <p15:clr>
            <a:srgbClr val="A4A3A4"/>
          </p15:clr>
        </p15:guide>
        <p15:guide id="8" pos="288">
          <p15:clr>
            <a:srgbClr val="A4A3A4"/>
          </p15:clr>
        </p15:guide>
        <p15:guide id="9"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86" autoAdjust="0"/>
    <p:restoredTop sz="81703" autoAdjust="0"/>
  </p:normalViewPr>
  <p:slideViewPr>
    <p:cSldViewPr>
      <p:cViewPr varScale="1">
        <p:scale>
          <a:sx n="93" d="100"/>
          <a:sy n="93" d="100"/>
        </p:scale>
        <p:origin x="2202" y="96"/>
      </p:cViewPr>
      <p:guideLst>
        <p:guide orient="horz" pos="2160"/>
        <p:guide pos="2880"/>
        <p:guide orient="horz" pos="624"/>
        <p:guide orient="horz" pos="3984"/>
        <p:guide orient="horz" pos="384"/>
        <p:guide orient="horz" pos="144"/>
        <p:guide orient="horz" pos="864"/>
        <p:guide pos="288"/>
        <p:guide pos="5472"/>
      </p:guideLst>
    </p:cSldViewPr>
  </p:slideViewPr>
  <p:outlineViewPr>
    <p:cViewPr>
      <p:scale>
        <a:sx n="25" d="100"/>
        <a:sy n="25"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6/16/2023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6/16/2023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28036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u="sng" dirty="0"/>
              <a:t>TECH TIP: Disassembly Is the Reverse Order of Assembly</a:t>
            </a:r>
          </a:p>
          <a:p>
            <a:r>
              <a:rPr lang="en-US" dirty="0"/>
              <a:t>Cylinder heads often warp upward in the center. Loosening the center head bolts first will tend to </a:t>
            </a:r>
          </a:p>
          <a:p>
            <a:r>
              <a:rPr lang="en-US" dirty="0"/>
              <a:t>increase the warpage, especially if the head is being removed to replace a head gasket because of </a:t>
            </a:r>
          </a:p>
          <a:p>
            <a:r>
              <a:rPr lang="en-US" dirty="0"/>
              <a:t>overheating. Always follow the torque table backward, starting with the highest-number bolt and </a:t>
            </a:r>
          </a:p>
          <a:p>
            <a:r>
              <a:rPr lang="en-US" dirty="0"/>
              <a:t>working toward the lowest number. In other words, always loosen fasteners starting at the end or </a:t>
            </a:r>
          </a:p>
          <a:p>
            <a:r>
              <a:rPr lang="en-US" dirty="0"/>
              <a:t>outside of the component and work toward</a:t>
            </a:r>
          </a:p>
          <a:p>
            <a:r>
              <a:rPr lang="en-US" dirty="0"/>
              <a:t>the inside or center of the component.</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5792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Mark It to Be Safe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Whenever you disassemble anything, it is always wise to mark the location of parts, bolts, hoses,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and other items that could be incorrectly assembled. Remember, the first part removed will be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last part that is assembled. If you think you will remember where everything goes—forget it! It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just does not happen in the real world.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One popular trick is to use correction fluid to mark the location of parts before they are removed.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Most of these products are alcohol or water-based, dry quickly, and usually contain a brush in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cap for easy use.</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82035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87234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35638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Measure the Cylinder Bore before Further</a:t>
            </a:r>
            <a:r>
              <a:rPr lang="en-US" sz="1400" b="1" i="0" u="sng" strike="noStrike" cap="none" baseline="0" dirty="0">
                <a:solidFill>
                  <a:schemeClr val="dk1"/>
                </a:solidFill>
                <a:latin typeface="+mn-lt"/>
                <a:ea typeface="Arial"/>
                <a:cs typeface="Arial"/>
                <a:sym typeface="Arial"/>
              </a:rPr>
              <a:t> </a:t>
            </a:r>
            <a:r>
              <a:rPr lang="en-US" sz="1400" b="1" i="0" u="sng" strike="noStrike" cap="none" dirty="0">
                <a:solidFill>
                  <a:schemeClr val="dk1"/>
                </a:solidFill>
                <a:latin typeface="+mn-lt"/>
                <a:ea typeface="Arial"/>
                <a:cs typeface="Arial"/>
                <a:sym typeface="Arial"/>
              </a:rPr>
              <a:t>Disassembly</a:t>
            </a:r>
            <a:r>
              <a:rPr lang="en-US" sz="1400" b="0" i="0" u="none" strike="noStrike" cap="none" dirty="0">
                <a:solidFill>
                  <a:schemeClr val="dk1"/>
                </a:solidFill>
                <a:latin typeface="+mn-lt"/>
                <a:ea typeface="Arial"/>
                <a:cs typeface="Arial"/>
                <a:sym typeface="Arial"/>
              </a:rPr>
              <a:t>:</a:t>
            </a:r>
            <a:r>
              <a:rPr lang="en-US" sz="1400" b="0" i="0" u="none" strike="noStrike" cap="none" baseline="0" dirty="0">
                <a:solidFill>
                  <a:schemeClr val="dk1"/>
                </a:solidFill>
                <a:latin typeface="+mn-lt"/>
                <a:ea typeface="Arial"/>
                <a:cs typeface="Arial"/>
                <a:sym typeface="Arial"/>
              </a:rPr>
              <a:t> </a:t>
            </a:r>
            <a:r>
              <a:rPr lang="en-US" sz="1400" b="0" i="0" u="none" strike="noStrike" cap="none" dirty="0">
                <a:solidFill>
                  <a:schemeClr val="dk1"/>
                </a:solidFill>
                <a:latin typeface="+mn-lt"/>
                <a:ea typeface="Arial"/>
                <a:cs typeface="Arial"/>
                <a:sym typeface="Arial"/>
              </a:rPr>
              <a:t>As soon as the cylinder head has been removed from the engine, take a measurement of the cylinder bore. This is done for the following reasons:  </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To verify that the engine size is the same as specified by the vehicle identification number (VIN). </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To measure the bore and compare it to factory specifications, to help the technician determine if the cylinder(s) is too worn to use or cannot be restored</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20410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58566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928360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67252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488543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116803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The Wax Trick</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Before the engine block can be thoroughly cleaned, all oil gallery plugs must be removed. A popular trick of the trade for plug removal involves heating the plug (not the surrounding metal) with an oxyacetylene torch. The heat tends to expand the plug and make it tighter in the block. Do not overheat.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As the plug is cooling, touch the plug with paraffin wax (beeswax or candle wax may be used). ● SEE FIGURE 25–16.</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The wax will be drawn down around the threads of the plug by capillary attraction as the plug cools and contracts. After being allowed to cool, the plug is easily removed.</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04870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51961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Before Beginning Work on Removing the Engine, Mark and Remove the Hood and Place It in a Safe Location</a:t>
            </a:r>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For Safety, Remove the Negative Battery Cable to Avoid Any Possible Electrical Problems from Occurring </a:t>
            </a:r>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Drain the Coolant and Dispose of Properly</a:t>
            </a:r>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Disconnect All Cooling System and Heater Hoses and Remove the Radiator </a:t>
            </a:r>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Remove the Accessory Drive Belt(s) and Set the  Alternator, Power Steering Pump, and Air-Conditioning Compressor Aside</a:t>
            </a:r>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Remove the Air Intake System, Including the Air Filter Housing, as Needed </a:t>
            </a:r>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7. Remove the Electrical Connector from All Sensors and Label</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230495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Disconnect the Engine Wiring Harness Connector at the Bulkhead </a:t>
            </a:r>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Safely Hoist the Vehicle and Disconnect the Exhaust System from the Exhaust Manifolds</a:t>
            </a:r>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Mark and Then Remove the Fasteners Connecting the Flex Plate to the Torque Converter</a:t>
            </a:r>
          </a:p>
        </p:txBody>
      </p:sp>
      <p:sp>
        <p:nvSpPr>
          <p:cNvPr id="4" name="Slide Number Placeholder 3"/>
          <p:cNvSpPr>
            <a:spLocks noGrp="1"/>
          </p:cNvSpPr>
          <p:nvPr>
            <p:ph type="sldNum" sz="quarter" idx="10"/>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 Lower the Vehicle and Remove the Engine Mount Bolts and Transaxle Bell Housing Fasteners </a:t>
            </a:r>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Secure the Lifting Chain to the Engine Hooks and Carefully Remove the Engine from the Vehicle</a:t>
            </a:r>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ea typeface="Arial"/>
                <a:cs typeface="Arial"/>
                <a:sym typeface="Arial"/>
              </a:rPr>
              <a:pPr>
                <a:buSzPct val="25000"/>
              </a:pPr>
              <a:t>5</a:t>
            </a:fld>
            <a:endParaRPr lang="en-US" dirty="0">
              <a:solidFill>
                <a:prstClr val="black"/>
              </a:solidFill>
              <a:ea typeface="Arial"/>
              <a:cs typeface="Arial"/>
              <a:sym typeface="Arial"/>
            </a:endParaRPr>
          </a:p>
        </p:txBody>
      </p:sp>
    </p:spTree>
    <p:extLst>
      <p:ext uri="{BB962C8B-B14F-4D97-AF65-F5344CB8AC3E}">
        <p14:creationId xmlns:p14="http://schemas.microsoft.com/office/powerpoint/2010/main" val="3335742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u="sng" dirty="0"/>
              <a:t>TECH TIP: A Picture Is Worth a Thousand Words: </a:t>
            </a:r>
            <a:r>
              <a:rPr lang="en-US" dirty="0"/>
              <a:t>Take pictures with a cell phone camera, digital camera, or a video camcorder of the engine being </a:t>
            </a:r>
          </a:p>
          <a:p>
            <a:r>
              <a:rPr lang="en-US" dirty="0"/>
              <a:t>serviced. These pictures will be worth their weight in gold when it comes time to reassemble or reinstall the engine.  It is very difficult for anyone to remember the exact location of every bracket, wire, and hose. Referring back to the photos of the engine before work was started will help you restore the vehicle to like-new condition.</a:t>
            </a:r>
          </a:p>
          <a:p>
            <a:endParaRPr lang="en-US" dirty="0"/>
          </a:p>
          <a:p>
            <a:r>
              <a:rPr lang="en-US" sz="1400" b="1" i="0" u="sng" dirty="0"/>
              <a:t>TECH TIP: Tag and Bag: </a:t>
            </a:r>
            <a:r>
              <a:rPr lang="en-US" dirty="0"/>
              <a:t>All components and fasteners should be marked for future reference. Large components should be marked or a tag installed that identifies the part.</a:t>
            </a:r>
          </a:p>
          <a:p>
            <a:r>
              <a:rPr lang="en-US" dirty="0"/>
              <a:t>Smaller parts and fasteners should be placed in plastic bags and labeled as to what they are used for, such as the water pump bolts.</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78268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61805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05629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650946"/>
            <a:ext cx="8229600" cy="661704"/>
          </a:xfrm>
          <a:prstGeom prst="rect">
            <a:avLst/>
          </a:prstGeom>
          <a:noFill/>
          <a:ln>
            <a:noFill/>
          </a:ln>
        </p:spPr>
        <p:txBody>
          <a:bodyPr lIns="0" tIns="45720" rIns="0" bIns="91425" anchor="b"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9" name="Shape 49"/>
          <p:cNvSpPr txBox="1">
            <a:spLocks noGrp="1"/>
          </p:cNvSpPr>
          <p:nvPr>
            <p:ph type="body" idx="1"/>
          </p:nvPr>
        </p:nvSpPr>
        <p:spPr>
          <a:xfrm>
            <a:off x="457200" y="1600200"/>
            <a:ext cx="8229600" cy="338554"/>
          </a:xfrm>
          <a:prstGeom prst="rect">
            <a:avLst/>
          </a:prstGeom>
          <a:noFill/>
          <a:ln>
            <a:noFill/>
          </a:ln>
        </p:spPr>
        <p:txBody>
          <a:bodyPr lIns="0" tIns="45720" rIns="0" bIns="45720"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mj-lt"/>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03586699"/>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41155945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66321"/>
            <a:ext cx="8229600" cy="646331"/>
          </a:xfrm>
          <a:prstGeom prst="rect">
            <a:avLst/>
          </a:prstGeom>
        </p:spPr>
        <p:txBody>
          <a:bodyPr vert="horz" lIns="0" tIns="45720" rIns="0" bIns="45720" rtlCol="0" anchor="b">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s://jameshalderman.com/a1_vid_lib_page/"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hyperlink" Target="https://jameshalderman.com/a1_anim_lib_pag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25</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Engine Removal and Disassembly</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910156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Remove an Engine RWD</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Remove an Engine">
            <a:hlinkClick r:id="" action="ppaction://media"/>
            <a:extLst>
              <a:ext uri="{FF2B5EF4-FFF2-40B4-BE49-F238E27FC236}">
                <a16:creationId xmlns:a16="http://schemas.microsoft.com/office/drawing/2014/main" id="{AC36C1AE-512F-C741-FBC5-D9F2CAF2965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37" y="1181100"/>
            <a:ext cx="9144000" cy="5143500"/>
          </a:xfrm>
          <a:prstGeom prst="rect">
            <a:avLst/>
          </a:prstGeom>
        </p:spPr>
      </p:pic>
    </p:spTree>
    <p:extLst>
      <p:ext uri="{BB962C8B-B14F-4D97-AF65-F5344CB8AC3E}">
        <p14:creationId xmlns:p14="http://schemas.microsoft.com/office/powerpoint/2010/main" val="123385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2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3129"/>
            <a:ext cx="8229600" cy="646331"/>
          </a:xfrm>
        </p:spPr>
        <p:txBody>
          <a:bodyPr>
            <a:spAutoFit/>
          </a:bodyPr>
          <a:lstStyle/>
          <a:p>
            <a:r>
              <a:rPr lang="en-US" dirty="0"/>
              <a:t>Question 1: ?</a:t>
            </a:r>
            <a:endParaRPr lang="en-US" sz="2800" dirty="0">
              <a:solidFill>
                <a:schemeClr val="bg2"/>
              </a:solidFill>
              <a:latin typeface="+mn-lt"/>
              <a:ea typeface="+mn-ea"/>
              <a:cs typeface="+mn-cs"/>
            </a:endParaRPr>
          </a:p>
        </p:txBody>
      </p:sp>
      <p:sp>
        <p:nvSpPr>
          <p:cNvPr id="4" name="Content Placeholder 3"/>
          <p:cNvSpPr>
            <a:spLocks noGrp="1"/>
          </p:cNvSpPr>
          <p:nvPr>
            <p:ph idx="1"/>
          </p:nvPr>
        </p:nvSpPr>
        <p:spPr>
          <a:xfrm>
            <a:off x="457200" y="1138535"/>
            <a:ext cx="8229600" cy="461665"/>
          </a:xfrm>
        </p:spPr>
        <p:txBody>
          <a:bodyPr>
            <a:spAutoFit/>
          </a:bodyPr>
          <a:lstStyle/>
          <a:p>
            <a:pPr marL="0" indent="0">
              <a:buNone/>
            </a:pPr>
            <a:r>
              <a:rPr lang="en-US" sz="2400" dirty="0">
                <a:solidFill>
                  <a:srgbClr val="000000"/>
                </a:solidFill>
              </a:rPr>
              <a:t>Why is the use of a new replacement engine beneficial?</a:t>
            </a:r>
          </a:p>
        </p:txBody>
      </p:sp>
    </p:spTree>
    <p:extLst>
      <p:ext uri="{BB962C8B-B14F-4D97-AF65-F5344CB8AC3E}">
        <p14:creationId xmlns:p14="http://schemas.microsoft.com/office/powerpoint/2010/main" val="1881594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3129"/>
            <a:ext cx="8229600" cy="646331"/>
          </a:xfrm>
        </p:spPr>
        <p:txBody>
          <a:bodyPr>
            <a:spAutoFit/>
          </a:bodyPr>
          <a:lstStyle/>
          <a:p>
            <a:r>
              <a:rPr lang="en-US" dirty="0"/>
              <a:t>Answer 1</a:t>
            </a:r>
            <a:endParaRPr lang="en-US" sz="2800" dirty="0">
              <a:solidFill>
                <a:schemeClr val="bg2"/>
              </a:solidFill>
              <a:latin typeface="+mn-lt"/>
              <a:ea typeface="+mn-ea"/>
              <a:cs typeface="+mn-cs"/>
            </a:endParaRPr>
          </a:p>
        </p:txBody>
      </p:sp>
      <p:sp>
        <p:nvSpPr>
          <p:cNvPr id="4" name="Content Placeholder 3"/>
          <p:cNvSpPr>
            <a:spLocks noGrp="1"/>
          </p:cNvSpPr>
          <p:nvPr>
            <p:ph idx="1"/>
          </p:nvPr>
        </p:nvSpPr>
        <p:spPr>
          <a:xfrm>
            <a:off x="457200" y="1138535"/>
            <a:ext cx="8229600" cy="461665"/>
          </a:xfrm>
        </p:spPr>
        <p:txBody>
          <a:bodyPr>
            <a:spAutoFit/>
          </a:bodyPr>
          <a:lstStyle/>
          <a:p>
            <a:pPr marL="0" indent="0">
              <a:buNone/>
            </a:pPr>
            <a:r>
              <a:rPr lang="en-US" sz="2400" dirty="0">
                <a:solidFill>
                  <a:srgbClr val="000000"/>
                </a:solidFill>
              </a:rPr>
              <a:t>New parts are used and the engine comes with a warranty.</a:t>
            </a:r>
          </a:p>
        </p:txBody>
      </p:sp>
    </p:spTree>
    <p:extLst>
      <p:ext uri="{BB962C8B-B14F-4D97-AF65-F5344CB8AC3E}">
        <p14:creationId xmlns:p14="http://schemas.microsoft.com/office/powerpoint/2010/main" val="3792489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5683"/>
            <a:ext cx="8229600" cy="646331"/>
          </a:xfrm>
        </p:spPr>
        <p:txBody>
          <a:bodyPr>
            <a:spAutoFit/>
          </a:bodyPr>
          <a:lstStyle/>
          <a:p>
            <a:r>
              <a:rPr lang="en-US" dirty="0"/>
              <a:t>Engine Disassembly</a:t>
            </a:r>
            <a:endParaRPr lang="en-US" sz="2800" dirty="0">
              <a:solidFill>
                <a:schemeClr val="bg2"/>
              </a:solidFill>
              <a:latin typeface="+mn-lt"/>
              <a:ea typeface="+mn-ea"/>
              <a:cs typeface="+mn-cs"/>
            </a:endParaRPr>
          </a:p>
        </p:txBody>
      </p:sp>
      <p:sp>
        <p:nvSpPr>
          <p:cNvPr id="4" name="Content Placeholder 3"/>
          <p:cNvSpPr>
            <a:spLocks noGrp="1"/>
          </p:cNvSpPr>
          <p:nvPr>
            <p:ph idx="1"/>
          </p:nvPr>
        </p:nvSpPr>
        <p:spPr>
          <a:xfrm>
            <a:off x="457200" y="990600"/>
            <a:ext cx="8229600" cy="4185761"/>
          </a:xfrm>
        </p:spPr>
        <p:txBody>
          <a:bodyPr>
            <a:spAutoFit/>
          </a:bodyPr>
          <a:lstStyle/>
          <a:p>
            <a:r>
              <a:rPr lang="en-IN" sz="2400" dirty="0"/>
              <a:t>Mount engine on stand</a:t>
            </a:r>
          </a:p>
          <a:p>
            <a:r>
              <a:rPr lang="en-IN" sz="2400" dirty="0"/>
              <a:t>Cam-In-Block Example</a:t>
            </a:r>
          </a:p>
          <a:p>
            <a:pPr lvl="1"/>
            <a:r>
              <a:rPr lang="en-IN" sz="2400" dirty="0"/>
              <a:t>Remove rocker covers, rocker arms, and push rods.</a:t>
            </a:r>
          </a:p>
          <a:p>
            <a:pPr lvl="1"/>
            <a:r>
              <a:rPr lang="en-IN" sz="2400" dirty="0"/>
              <a:t>Remove the intake manifold.</a:t>
            </a:r>
          </a:p>
          <a:p>
            <a:pPr lvl="1"/>
            <a:r>
              <a:rPr lang="en-IN" sz="2400" dirty="0"/>
              <a:t>Remove the lifters.</a:t>
            </a:r>
          </a:p>
          <a:p>
            <a:pPr lvl="1"/>
            <a:r>
              <a:rPr lang="en-IN" sz="2400" dirty="0"/>
              <a:t>Remove the cylinder heads.</a:t>
            </a:r>
          </a:p>
          <a:p>
            <a:r>
              <a:rPr lang="en-IN" sz="2400" dirty="0"/>
              <a:t>Overhead Camshaft Example</a:t>
            </a:r>
          </a:p>
          <a:p>
            <a:pPr lvl="1"/>
            <a:r>
              <a:rPr lang="en-IN" sz="2400" dirty="0"/>
              <a:t>Remove timing cover, timing belt or chain, and camshaft prior to removing cylinder head.</a:t>
            </a:r>
            <a:endParaRPr lang="en-US" sz="2400" dirty="0"/>
          </a:p>
        </p:txBody>
      </p:sp>
    </p:spTree>
    <p:extLst>
      <p:ext uri="{BB962C8B-B14F-4D97-AF65-F5344CB8AC3E}">
        <p14:creationId xmlns:p14="http://schemas.microsoft.com/office/powerpoint/2010/main" val="3659985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8600"/>
            <a:ext cx="8191500" cy="646331"/>
          </a:xfrm>
        </p:spPr>
        <p:txBody>
          <a:bodyPr/>
          <a:lstStyle/>
          <a:p>
            <a:r>
              <a:rPr lang="en-US" dirty="0"/>
              <a:t>Figure 25.6 Grade 5 or 6 Bolts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10580" y="914400"/>
            <a:ext cx="4484687" cy="367974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91067" y="990600"/>
            <a:ext cx="3525734" cy="1938992"/>
          </a:xfrm>
        </p:spPr>
        <p:txBody>
          <a:bodyPr/>
          <a:lstStyle/>
          <a:p>
            <a:r>
              <a:rPr lang="en-US" sz="2400" dirty="0"/>
              <a:t>Always Use Graded Bolts—either Grade 5 or 8 Bolts—whenever Mounting an Engine to a Stand</a:t>
            </a:r>
          </a:p>
        </p:txBody>
      </p:sp>
    </p:spTree>
    <p:extLst>
      <p:ext uri="{BB962C8B-B14F-4D97-AF65-F5344CB8AC3E}">
        <p14:creationId xmlns:p14="http://schemas.microsoft.com/office/powerpoint/2010/main" val="3808696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8600"/>
            <a:ext cx="8191500" cy="646331"/>
          </a:xfrm>
        </p:spPr>
        <p:txBody>
          <a:bodyPr/>
          <a:lstStyle/>
          <a:p>
            <a:r>
              <a:rPr lang="en-US" dirty="0"/>
              <a:t>Figure 25.7 Parts in Order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1007533"/>
            <a:ext cx="4484687" cy="364469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3525734" cy="2677656"/>
          </a:xfrm>
        </p:spPr>
        <p:txBody>
          <a:bodyPr/>
          <a:lstStyle/>
          <a:p>
            <a:r>
              <a:rPr lang="en-US" sz="2400" dirty="0"/>
              <a:t>Keeping the Pushrods and the Lifters Sorted by Cylinder, Including the Spark Plugs, Is a Wise Way to Proceed When Disassembling the Cylinder Heads</a:t>
            </a:r>
          </a:p>
        </p:txBody>
      </p:sp>
    </p:spTree>
    <p:extLst>
      <p:ext uri="{BB962C8B-B14F-4D97-AF65-F5344CB8AC3E}">
        <p14:creationId xmlns:p14="http://schemas.microsoft.com/office/powerpoint/2010/main" val="2825202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8600"/>
            <a:ext cx="8191500" cy="646331"/>
          </a:xfrm>
        </p:spPr>
        <p:txBody>
          <a:bodyPr/>
          <a:lstStyle/>
          <a:p>
            <a:r>
              <a:rPr lang="en-US" dirty="0"/>
              <a:t>Figure 25.8 Major Engine Damage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989484"/>
            <a:ext cx="4484687" cy="367974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66790" y="976644"/>
            <a:ext cx="3525734" cy="3416320"/>
          </a:xfrm>
        </p:spPr>
        <p:txBody>
          <a:bodyPr/>
          <a:lstStyle/>
          <a:p>
            <a:r>
              <a:rPr lang="en-US" sz="2400" dirty="0"/>
              <a:t>Sometimes, After the Cylinder Head Has Been Removed, the Engine Condition Is Discovered to Be so Major That the Entire Engine May Need to Be Replaced, Rather than Overhauled</a:t>
            </a:r>
          </a:p>
        </p:txBody>
      </p:sp>
    </p:spTree>
    <p:extLst>
      <p:ext uri="{BB962C8B-B14F-4D97-AF65-F5344CB8AC3E}">
        <p14:creationId xmlns:p14="http://schemas.microsoft.com/office/powerpoint/2010/main" val="1627513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IN" dirty="0"/>
              <a:t>Disassembly of the Short Block</a:t>
            </a:r>
            <a:endParaRPr lang="en-US" sz="2800" dirty="0">
              <a:solidFill>
                <a:schemeClr val="bg2"/>
              </a:solidFill>
              <a:latin typeface="+mn-lt"/>
              <a:ea typeface="+mn-ea"/>
              <a:cs typeface="+mn-cs"/>
            </a:endParaRPr>
          </a:p>
        </p:txBody>
      </p:sp>
      <p:sp>
        <p:nvSpPr>
          <p:cNvPr id="4" name="Content Placeholder 3"/>
          <p:cNvSpPr>
            <a:spLocks noGrp="1"/>
          </p:cNvSpPr>
          <p:nvPr>
            <p:ph idx="1"/>
          </p:nvPr>
        </p:nvSpPr>
        <p:spPr>
          <a:xfrm>
            <a:off x="533400" y="990600"/>
            <a:ext cx="7848600" cy="2146742"/>
          </a:xfrm>
        </p:spPr>
        <p:txBody>
          <a:bodyPr wrap="square">
            <a:spAutoFit/>
          </a:bodyPr>
          <a:lstStyle/>
          <a:p>
            <a:r>
              <a:rPr lang="en-US" sz="2400" dirty="0"/>
              <a:t>Remove oil pan</a:t>
            </a:r>
          </a:p>
          <a:p>
            <a:r>
              <a:rPr lang="en-US" sz="2400" dirty="0"/>
              <a:t>Mark connecting rods and caps</a:t>
            </a:r>
          </a:p>
          <a:p>
            <a:r>
              <a:rPr lang="en-US" sz="2400" dirty="0"/>
              <a:t>Remove cylinder ridge</a:t>
            </a:r>
          </a:p>
          <a:p>
            <a:r>
              <a:rPr lang="en-US" sz="2400" dirty="0"/>
              <a:t>Remove pistons</a:t>
            </a:r>
          </a:p>
        </p:txBody>
      </p:sp>
    </p:spTree>
    <p:extLst>
      <p:ext uri="{BB962C8B-B14F-4D97-AF65-F5344CB8AC3E}">
        <p14:creationId xmlns:p14="http://schemas.microsoft.com/office/powerpoint/2010/main" val="1833690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8600"/>
            <a:ext cx="8191500" cy="646331"/>
          </a:xfrm>
        </p:spPr>
        <p:txBody>
          <a:bodyPr/>
          <a:lstStyle/>
          <a:p>
            <a:r>
              <a:rPr lang="en-US" dirty="0"/>
              <a:t>Figure 25.9 Rod Cap Markings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14893" y="1007533"/>
            <a:ext cx="4663440" cy="383050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90600"/>
            <a:ext cx="3200400" cy="2308324"/>
          </a:xfrm>
        </p:spPr>
        <p:txBody>
          <a:bodyPr/>
          <a:lstStyle/>
          <a:p>
            <a:r>
              <a:rPr lang="en-US" sz="2400" dirty="0"/>
              <a:t>These Connecting Rods Were Numbered from the Factory. If They Are Not, Then They Should Be Marked</a:t>
            </a:r>
          </a:p>
        </p:txBody>
      </p:sp>
    </p:spTree>
    <p:extLst>
      <p:ext uri="{BB962C8B-B14F-4D97-AF65-F5344CB8AC3E}">
        <p14:creationId xmlns:p14="http://schemas.microsoft.com/office/powerpoint/2010/main" val="110287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8600"/>
            <a:ext cx="8191500" cy="646331"/>
          </a:xfrm>
        </p:spPr>
        <p:txBody>
          <a:bodyPr/>
          <a:lstStyle/>
          <a:p>
            <a:r>
              <a:rPr lang="en-US" dirty="0"/>
              <a:t>Figure 25.10 Cylinder Wear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21058" y="1016000"/>
            <a:ext cx="4765742" cy="410324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016000"/>
            <a:ext cx="3011384" cy="4154984"/>
          </a:xfrm>
        </p:spPr>
        <p:txBody>
          <a:bodyPr/>
          <a:lstStyle/>
          <a:p>
            <a:r>
              <a:rPr lang="en-US" sz="2400" dirty="0"/>
              <a:t>Most of the Cylinder Wear Is on the Top Inch Just Below the Cylinder Ridge. This Wear Is Due to the Heat and Combustion Pressures That Occur When the Piston Is near the Top of the Cylinder</a:t>
            </a:r>
          </a:p>
        </p:txBody>
      </p:sp>
    </p:spTree>
    <p:extLst>
      <p:ext uri="{BB962C8B-B14F-4D97-AF65-F5344CB8AC3E}">
        <p14:creationId xmlns:p14="http://schemas.microsoft.com/office/powerpoint/2010/main" val="3038884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Learning Objectives</a:t>
            </a:r>
          </a:p>
        </p:txBody>
      </p:sp>
      <p:sp>
        <p:nvSpPr>
          <p:cNvPr id="4" name="Content Placeholder 3"/>
          <p:cNvSpPr>
            <a:spLocks noGrp="1"/>
          </p:cNvSpPr>
          <p:nvPr>
            <p:ph idx="1"/>
          </p:nvPr>
        </p:nvSpPr>
        <p:spPr>
          <a:xfrm>
            <a:off x="448733" y="990600"/>
            <a:ext cx="8229600" cy="3270126"/>
          </a:xfrm>
        </p:spPr>
        <p:txBody>
          <a:bodyPr>
            <a:spAutoFit/>
          </a:bodyPr>
          <a:lstStyle/>
          <a:p>
            <a:pPr marL="514350" indent="-514350">
              <a:buSzTx/>
              <a:buNone/>
            </a:pPr>
            <a:r>
              <a:rPr lang="en-IN" altLang="en-US" sz="2400" b="1" dirty="0">
                <a:solidFill>
                  <a:schemeClr val="bg2"/>
                </a:solidFill>
              </a:rPr>
              <a:t>25.1 </a:t>
            </a:r>
            <a:r>
              <a:rPr lang="en-IN" altLang="en-US" sz="2400" dirty="0"/>
              <a:t>Discuss the different engine repair options.</a:t>
            </a:r>
          </a:p>
          <a:p>
            <a:pPr marL="514350" indent="-514350">
              <a:buSzTx/>
              <a:buNone/>
            </a:pPr>
            <a:r>
              <a:rPr lang="en-IN" altLang="en-US" sz="2400" b="1" dirty="0">
                <a:solidFill>
                  <a:schemeClr val="bg2"/>
                </a:solidFill>
              </a:rPr>
              <a:t>25.2 </a:t>
            </a:r>
            <a:r>
              <a:rPr lang="en-IN" altLang="en-US" sz="2400" dirty="0"/>
              <a:t>Explain the engine removal procedure.</a:t>
            </a:r>
          </a:p>
          <a:p>
            <a:pPr marL="514350" indent="-514350">
              <a:buSzTx/>
              <a:buNone/>
            </a:pPr>
            <a:r>
              <a:rPr lang="en-IN" altLang="en-US" sz="2400" b="1" dirty="0">
                <a:solidFill>
                  <a:schemeClr val="bg2"/>
                </a:solidFill>
              </a:rPr>
              <a:t>25.3</a:t>
            </a:r>
            <a:r>
              <a:rPr lang="en-IN" altLang="en-US" sz="2400" b="1" dirty="0"/>
              <a:t> </a:t>
            </a:r>
            <a:r>
              <a:rPr lang="en-IN" altLang="en-US" sz="2400" dirty="0"/>
              <a:t>Explain the engine disassembly procedure.</a:t>
            </a:r>
          </a:p>
          <a:p>
            <a:pPr marL="714375" indent="-714375">
              <a:buSzTx/>
              <a:buNone/>
            </a:pPr>
            <a:r>
              <a:rPr lang="en-IN" altLang="en-US" sz="2400" b="1" dirty="0">
                <a:solidFill>
                  <a:schemeClr val="bg2"/>
                </a:solidFill>
              </a:rPr>
              <a:t>25.4</a:t>
            </a:r>
            <a:r>
              <a:rPr lang="en-IN" altLang="en-US" sz="2400" b="1" dirty="0"/>
              <a:t> </a:t>
            </a:r>
            <a:r>
              <a:rPr lang="en-US" altLang="en-US" sz="2400" dirty="0"/>
              <a:t>Explain disassembly of the short block</a:t>
            </a:r>
            <a:r>
              <a:rPr lang="en-US" altLang="en-US" sz="2400" b="1" dirty="0"/>
              <a:t>.</a:t>
            </a:r>
          </a:p>
          <a:p>
            <a:pPr marL="714375" indent="-714375">
              <a:buSzTx/>
              <a:buNone/>
            </a:pPr>
            <a:r>
              <a:rPr lang="en-US" altLang="en-US" sz="2400" b="1" dirty="0">
                <a:solidFill>
                  <a:srgbClr val="007FA3"/>
                </a:solidFill>
              </a:rPr>
              <a:t>25.5</a:t>
            </a:r>
            <a:r>
              <a:rPr lang="en-US" altLang="en-US" sz="2400" b="1" dirty="0"/>
              <a:t> </a:t>
            </a:r>
            <a:r>
              <a:rPr lang="en-US" altLang="en-US" sz="2400" dirty="0"/>
              <a:t>Explain rotating engine assemblies removal.</a:t>
            </a:r>
          </a:p>
          <a:p>
            <a:pPr marL="714375" indent="-714375">
              <a:buSzTx/>
              <a:buNone/>
            </a:pPr>
            <a:r>
              <a:rPr lang="en-US" altLang="en-US" sz="2400" b="1" dirty="0">
                <a:solidFill>
                  <a:srgbClr val="007FA3"/>
                </a:solidFill>
              </a:rPr>
              <a:t>25.6</a:t>
            </a:r>
            <a:r>
              <a:rPr lang="en-US" altLang="en-US" sz="2400" b="1" dirty="0"/>
              <a:t> </a:t>
            </a:r>
            <a:r>
              <a:rPr lang="en-US" altLang="en-US" sz="2400" dirty="0"/>
              <a:t>Explain cylinder head disassembly.</a:t>
            </a:r>
            <a:endParaRPr lang="en-IN" altLang="en-US" sz="2400" dirty="0"/>
          </a:p>
        </p:txBody>
      </p:sp>
    </p:spTree>
    <p:extLst>
      <p:ext uri="{BB962C8B-B14F-4D97-AF65-F5344CB8AC3E}">
        <p14:creationId xmlns:p14="http://schemas.microsoft.com/office/powerpoint/2010/main" val="343660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8600"/>
            <a:ext cx="8191500" cy="646331"/>
          </a:xfrm>
        </p:spPr>
        <p:txBody>
          <a:bodyPr/>
          <a:lstStyle/>
          <a:p>
            <a:r>
              <a:rPr lang="en-US" dirty="0"/>
              <a:t>Figure 25.11 Ridge Reamer</a:t>
            </a:r>
            <a:endParaRPr lang="en-US" sz="2800" dirty="0">
              <a:solidFill>
                <a:srgbClr val="FF0000"/>
              </a:solidFill>
            </a:endParaRP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52900" y="990600"/>
            <a:ext cx="4495800" cy="509258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2183" y="999067"/>
            <a:ext cx="3525734" cy="2677656"/>
          </a:xfrm>
        </p:spPr>
        <p:txBody>
          <a:bodyPr/>
          <a:lstStyle/>
          <a:p>
            <a:r>
              <a:rPr lang="en-US" sz="2400" dirty="0"/>
              <a:t>This Ridge Is Being Removed with One Type of Ridge Reamer Before the Piston Assemblies Are Removed from the Engine</a:t>
            </a:r>
          </a:p>
        </p:txBody>
      </p:sp>
    </p:spTree>
    <p:extLst>
      <p:ext uri="{BB962C8B-B14F-4D97-AF65-F5344CB8AC3E}">
        <p14:creationId xmlns:p14="http://schemas.microsoft.com/office/powerpoint/2010/main" val="542670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6070"/>
            <a:ext cx="8229600" cy="646331"/>
          </a:xfrm>
        </p:spPr>
        <p:txBody>
          <a:bodyPr>
            <a:spAutoFit/>
          </a:bodyPr>
          <a:lstStyle/>
          <a:p>
            <a:r>
              <a:rPr lang="en-US" dirty="0"/>
              <a:t>Rotating Engine Assemblies Removal</a:t>
            </a:r>
            <a:endParaRPr lang="en-US" sz="2800" dirty="0">
              <a:solidFill>
                <a:schemeClr val="bg2"/>
              </a:solidFill>
              <a:latin typeface="+mn-lt"/>
              <a:ea typeface="+mn-ea"/>
              <a:cs typeface="+mn-cs"/>
            </a:endParaRPr>
          </a:p>
        </p:txBody>
      </p:sp>
      <p:sp>
        <p:nvSpPr>
          <p:cNvPr id="4" name="Content Placeholder 3"/>
          <p:cNvSpPr>
            <a:spLocks noGrp="1"/>
          </p:cNvSpPr>
          <p:nvPr>
            <p:ph idx="1"/>
          </p:nvPr>
        </p:nvSpPr>
        <p:spPr>
          <a:xfrm>
            <a:off x="457200" y="999067"/>
            <a:ext cx="8229600" cy="1585049"/>
          </a:xfrm>
        </p:spPr>
        <p:txBody>
          <a:bodyPr>
            <a:spAutoFit/>
          </a:bodyPr>
          <a:lstStyle/>
          <a:p>
            <a:r>
              <a:rPr lang="en-US" sz="2400" dirty="0"/>
              <a:t>Remove the harmonic balancer</a:t>
            </a:r>
          </a:p>
          <a:p>
            <a:r>
              <a:rPr lang="en-US" sz="2400" dirty="0"/>
              <a:t>Remove the camshaft</a:t>
            </a:r>
          </a:p>
          <a:p>
            <a:r>
              <a:rPr lang="en-US" sz="2400" dirty="0"/>
              <a:t>Remove the crankshaft and main bearings</a:t>
            </a:r>
          </a:p>
        </p:txBody>
      </p:sp>
    </p:spTree>
    <p:extLst>
      <p:ext uri="{BB962C8B-B14F-4D97-AF65-F5344CB8AC3E}">
        <p14:creationId xmlns:p14="http://schemas.microsoft.com/office/powerpoint/2010/main" val="2339324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191500" cy="646331"/>
          </a:xfrm>
        </p:spPr>
        <p:txBody>
          <a:bodyPr/>
          <a:lstStyle/>
          <a:p>
            <a:r>
              <a:rPr lang="en-US" dirty="0"/>
              <a:t>Figure 25.12 Removing Balancer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36169" y="990600"/>
            <a:ext cx="5050631" cy="42672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60"/>
            <a:ext cx="2858984" cy="2172840"/>
          </a:xfrm>
        </p:spPr>
        <p:txBody>
          <a:bodyPr/>
          <a:lstStyle/>
          <a:p>
            <a:r>
              <a:rPr lang="en-US" sz="2400" dirty="0"/>
              <a:t>Puller Being Used to Pull the Vibration Damper from the Crankshaft</a:t>
            </a:r>
          </a:p>
        </p:txBody>
      </p:sp>
    </p:spTree>
    <p:extLst>
      <p:ext uri="{BB962C8B-B14F-4D97-AF65-F5344CB8AC3E}">
        <p14:creationId xmlns:p14="http://schemas.microsoft.com/office/powerpoint/2010/main" val="1407106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343153"/>
            <a:ext cx="8191500" cy="646331"/>
          </a:xfrm>
        </p:spPr>
        <p:txBody>
          <a:bodyPr/>
          <a:lstStyle/>
          <a:p>
            <a:r>
              <a:rPr lang="en-US" dirty="0"/>
              <a:t>Figure 25.13 Broken Timing Gear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2000" y="1006417"/>
            <a:ext cx="3669547" cy="514272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90600"/>
            <a:ext cx="3525734" cy="2308324"/>
          </a:xfrm>
        </p:spPr>
        <p:txBody>
          <a:bodyPr/>
          <a:lstStyle/>
          <a:p>
            <a:r>
              <a:rPr lang="en-US" sz="2400" dirty="0"/>
              <a:t>When the Timing Chain Cover Was Removed, the Broken Timing Gear Explained Why This G M 4.3 Liter V-6 Engine Stopped Running</a:t>
            </a:r>
          </a:p>
        </p:txBody>
      </p:sp>
    </p:spTree>
    <p:extLst>
      <p:ext uri="{BB962C8B-B14F-4D97-AF65-F5344CB8AC3E}">
        <p14:creationId xmlns:p14="http://schemas.microsoft.com/office/powerpoint/2010/main" val="3434408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8600"/>
            <a:ext cx="8191500" cy="646331"/>
          </a:xfrm>
        </p:spPr>
        <p:txBody>
          <a:bodyPr/>
          <a:lstStyle/>
          <a:p>
            <a:r>
              <a:rPr lang="en-US" dirty="0"/>
              <a:t>Figure 25.14 Main Cap Markings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011680" y="1007533"/>
            <a:ext cx="5120640" cy="4201549"/>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5260998"/>
            <a:ext cx="8229600" cy="1015663"/>
          </a:xfrm>
        </p:spPr>
        <p:txBody>
          <a:bodyPr/>
          <a:lstStyle/>
          <a:p>
            <a:r>
              <a:rPr lang="en-US" sz="2000" dirty="0"/>
              <a:t>Most Engines, Such as This Chevrolet V-8 with Four-Bolt Main Bearing Caps, Have Arrows Marked on the Bearing Caps That Should Point to the Front of the Engine</a:t>
            </a:r>
          </a:p>
        </p:txBody>
      </p:sp>
    </p:spTree>
    <p:extLst>
      <p:ext uri="{BB962C8B-B14F-4D97-AF65-F5344CB8AC3E}">
        <p14:creationId xmlns:p14="http://schemas.microsoft.com/office/powerpoint/2010/main" val="3158048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8127"/>
            <a:ext cx="8229600" cy="1723549"/>
          </a:xfrm>
        </p:spPr>
        <p:txBody>
          <a:bodyPr>
            <a:noAutofit/>
          </a:bodyPr>
          <a:lstStyle/>
          <a:p>
            <a:r>
              <a:rPr lang="en-US" sz="2800" dirty="0"/>
              <a:t>Figure 28.15</a:t>
            </a:r>
          </a:p>
        </p:txBody>
      </p:sp>
      <p:pic>
        <p:nvPicPr>
          <p:cNvPr id="1026" name="Picture 2" descr="A photo shows the cylinder of a Chevrolet V-8 engine rusted due to the presence of w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2615" y="2161393"/>
            <a:ext cx="6710832" cy="3957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5479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191500" cy="646331"/>
          </a:xfrm>
        </p:spPr>
        <p:txBody>
          <a:bodyPr/>
          <a:lstStyle/>
          <a:p>
            <a:r>
              <a:rPr lang="en-US" dirty="0"/>
              <a:t>Figure 25.15 Rust In Cylinders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19046" y="999674"/>
            <a:ext cx="4484687" cy="294307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9674"/>
            <a:ext cx="3525734" cy="2677656"/>
          </a:xfrm>
        </p:spPr>
        <p:txBody>
          <a:bodyPr/>
          <a:lstStyle/>
          <a:p>
            <a:r>
              <a:rPr lang="en-US" sz="2400" dirty="0"/>
              <a:t>This small block Chevrolet V-8 had water standing in the cylinders, causing a lot of rust, which was discovered as soon as the head was removed</a:t>
            </a:r>
          </a:p>
        </p:txBody>
      </p:sp>
    </p:spTree>
    <p:extLst>
      <p:ext uri="{BB962C8B-B14F-4D97-AF65-F5344CB8AC3E}">
        <p14:creationId xmlns:p14="http://schemas.microsoft.com/office/powerpoint/2010/main" val="30741275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191500" cy="646331"/>
          </a:xfrm>
        </p:spPr>
        <p:txBody>
          <a:bodyPr/>
          <a:lstStyle/>
          <a:p>
            <a:r>
              <a:rPr lang="en-US" dirty="0"/>
              <a:t>Figure 25.16 Removing Gallery Plugs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43400" y="1007533"/>
            <a:ext cx="4305300" cy="48411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007533"/>
            <a:ext cx="3525734" cy="4154984"/>
          </a:xfrm>
        </p:spPr>
        <p:txBody>
          <a:bodyPr/>
          <a:lstStyle/>
          <a:p>
            <a:r>
              <a:rPr lang="en-US" sz="2400" dirty="0"/>
              <a:t>Torch Is Used to Heat Gallery Plugs. Paraffin Wax Is Then Applied and Allowed to Flow Around the Threads. This Procedure Results in Easier Removal of the Plugs and Other Threaded Fasteners That Cannot Otherwise Be Loosened</a:t>
            </a:r>
          </a:p>
        </p:txBody>
      </p:sp>
    </p:spTree>
    <p:extLst>
      <p:ext uri="{BB962C8B-B14F-4D97-AF65-F5344CB8AC3E}">
        <p14:creationId xmlns:p14="http://schemas.microsoft.com/office/powerpoint/2010/main" val="4970456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7119"/>
            <a:ext cx="8229600" cy="646331"/>
          </a:xfrm>
        </p:spPr>
        <p:txBody>
          <a:bodyPr>
            <a:spAutoFit/>
          </a:bodyPr>
          <a:lstStyle/>
          <a:p>
            <a:r>
              <a:rPr lang="en-US" dirty="0"/>
              <a:t>Cylinder Head Disassembly</a:t>
            </a:r>
            <a:endParaRPr lang="en-US" sz="2800" dirty="0">
              <a:solidFill>
                <a:schemeClr val="bg2"/>
              </a:solidFill>
              <a:latin typeface="+mn-lt"/>
              <a:ea typeface="+mn-ea"/>
              <a:cs typeface="+mn-cs"/>
            </a:endParaRPr>
          </a:p>
        </p:txBody>
      </p:sp>
      <p:sp>
        <p:nvSpPr>
          <p:cNvPr id="4" name="Content Placeholder 3"/>
          <p:cNvSpPr>
            <a:spLocks noGrp="1"/>
          </p:cNvSpPr>
          <p:nvPr>
            <p:ph idx="1"/>
          </p:nvPr>
        </p:nvSpPr>
        <p:spPr>
          <a:xfrm>
            <a:off x="457200" y="1143000"/>
            <a:ext cx="8229600" cy="3810000"/>
          </a:xfrm>
        </p:spPr>
        <p:txBody>
          <a:bodyPr>
            <a:spAutoFit/>
          </a:bodyPr>
          <a:lstStyle/>
          <a:p>
            <a:r>
              <a:rPr lang="en-US" sz="2400" dirty="0"/>
              <a:t>Tap the valve spring retainer to break the taper.</a:t>
            </a:r>
          </a:p>
          <a:p>
            <a:r>
              <a:rPr lang="en-US" sz="2400" dirty="0"/>
              <a:t>Compress the spring to expose the keepers.</a:t>
            </a:r>
          </a:p>
          <a:p>
            <a:r>
              <a:rPr lang="en-US" sz="2400" dirty="0"/>
              <a:t>Remove the keepers and un-compress the spring.</a:t>
            </a:r>
          </a:p>
          <a:p>
            <a:r>
              <a:rPr lang="en-US" sz="2400" dirty="0"/>
              <a:t>Remove the spring and the valve.</a:t>
            </a:r>
          </a:p>
          <a:p>
            <a:r>
              <a:rPr lang="en-US" sz="2400" dirty="0"/>
              <a:t>Remove valve seals and spring seats.</a:t>
            </a:r>
          </a:p>
          <a:p>
            <a:r>
              <a:rPr lang="en-US" sz="2400" dirty="0"/>
              <a:t>Keep all components in order for reassembly.</a:t>
            </a:r>
          </a:p>
          <a:p>
            <a:r>
              <a:rPr lang="en-US" sz="2400" dirty="0"/>
              <a:t>Overhead cam engines require cam removal first.</a:t>
            </a:r>
          </a:p>
        </p:txBody>
      </p:sp>
    </p:spTree>
    <p:extLst>
      <p:ext uri="{BB962C8B-B14F-4D97-AF65-F5344CB8AC3E}">
        <p14:creationId xmlns:p14="http://schemas.microsoft.com/office/powerpoint/2010/main" val="10629280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343153"/>
            <a:ext cx="8191500" cy="646331"/>
          </a:xfrm>
        </p:spPr>
        <p:txBody>
          <a:bodyPr/>
          <a:lstStyle/>
          <a:p>
            <a:r>
              <a:rPr lang="en-US" dirty="0"/>
              <a:t>Figure 25.17 Valve Spring Tool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1024467"/>
            <a:ext cx="4991100" cy="424492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60"/>
            <a:ext cx="2858984" cy="2706240"/>
          </a:xfrm>
        </p:spPr>
        <p:txBody>
          <a:bodyPr/>
          <a:lstStyle/>
          <a:p>
            <a:r>
              <a:rPr lang="en-US" sz="2400" dirty="0"/>
              <a:t>A Valve Spring Compressor Is Used to Compress the Valve Spring Before Removing the Keepers (Locks)</a:t>
            </a:r>
          </a:p>
        </p:txBody>
      </p:sp>
    </p:spTree>
    <p:extLst>
      <p:ext uri="{BB962C8B-B14F-4D97-AF65-F5344CB8AC3E}">
        <p14:creationId xmlns:p14="http://schemas.microsoft.com/office/powerpoint/2010/main" val="1796283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6534"/>
            <a:ext cx="8229600" cy="646331"/>
          </a:xfrm>
        </p:spPr>
        <p:txBody>
          <a:bodyPr>
            <a:spAutoFit/>
          </a:bodyPr>
          <a:lstStyle/>
          <a:p>
            <a:r>
              <a:rPr lang="en-US" dirty="0"/>
              <a:t>Engine Repair Options</a:t>
            </a:r>
            <a:endParaRPr lang="en-US" sz="2800" dirty="0"/>
          </a:p>
        </p:txBody>
      </p:sp>
      <p:sp>
        <p:nvSpPr>
          <p:cNvPr id="4" name="Content Placeholder 3"/>
          <p:cNvSpPr>
            <a:spLocks noGrp="1"/>
          </p:cNvSpPr>
          <p:nvPr>
            <p:ph idx="1"/>
          </p:nvPr>
        </p:nvSpPr>
        <p:spPr>
          <a:xfrm>
            <a:off x="457200" y="990600"/>
            <a:ext cx="8229600" cy="4393510"/>
          </a:xfrm>
        </p:spPr>
        <p:txBody>
          <a:bodyPr>
            <a:spAutoFit/>
          </a:bodyPr>
          <a:lstStyle/>
          <a:p>
            <a:r>
              <a:rPr lang="en-US" sz="2400" dirty="0"/>
              <a:t>Component Replacement</a:t>
            </a:r>
          </a:p>
          <a:p>
            <a:r>
              <a:rPr lang="en-US" sz="2400" dirty="0"/>
              <a:t>Valve Job</a:t>
            </a:r>
          </a:p>
          <a:p>
            <a:r>
              <a:rPr lang="en-US" sz="2400" dirty="0"/>
              <a:t>Minor Overhaul</a:t>
            </a:r>
          </a:p>
          <a:p>
            <a:r>
              <a:rPr lang="en-US" sz="2400" dirty="0"/>
              <a:t>Major Overhaul</a:t>
            </a:r>
          </a:p>
          <a:p>
            <a:r>
              <a:rPr lang="en-US" sz="2400" dirty="0"/>
              <a:t>Short Block</a:t>
            </a:r>
          </a:p>
          <a:p>
            <a:r>
              <a:rPr lang="en-US" sz="2400" dirty="0"/>
              <a:t>Long Block</a:t>
            </a:r>
          </a:p>
          <a:p>
            <a:r>
              <a:rPr lang="en-US" sz="2400" dirty="0"/>
              <a:t>Crate Engine</a:t>
            </a:r>
          </a:p>
          <a:p>
            <a:r>
              <a:rPr lang="en-US" sz="2400" dirty="0"/>
              <a:t>Remanufactured Engine</a:t>
            </a:r>
          </a:p>
        </p:txBody>
      </p:sp>
    </p:spTree>
    <p:extLst>
      <p:ext uri="{BB962C8B-B14F-4D97-AF65-F5344CB8AC3E}">
        <p14:creationId xmlns:p14="http://schemas.microsoft.com/office/powerpoint/2010/main" val="1236153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2654"/>
            <a:ext cx="8229600" cy="646331"/>
          </a:xfrm>
        </p:spPr>
        <p:txBody>
          <a:bodyPr>
            <a:spAutoFit/>
          </a:bodyPr>
          <a:lstStyle/>
          <a:p>
            <a:r>
              <a:rPr lang="en-US" dirty="0"/>
              <a:t>Question 2: ?</a:t>
            </a:r>
            <a:endParaRPr lang="en-US" sz="2800" dirty="0">
              <a:solidFill>
                <a:schemeClr val="bg2"/>
              </a:solidFill>
              <a:latin typeface="+mn-lt"/>
              <a:ea typeface="+mn-ea"/>
              <a:cs typeface="+mn-cs"/>
            </a:endParaRPr>
          </a:p>
        </p:txBody>
      </p:sp>
      <p:sp>
        <p:nvSpPr>
          <p:cNvPr id="4" name="Content Placeholder 3"/>
          <p:cNvSpPr>
            <a:spLocks noGrp="1"/>
          </p:cNvSpPr>
          <p:nvPr>
            <p:ph idx="1"/>
          </p:nvPr>
        </p:nvSpPr>
        <p:spPr>
          <a:xfrm>
            <a:off x="457200" y="1138535"/>
            <a:ext cx="8229600" cy="461665"/>
          </a:xfrm>
        </p:spPr>
        <p:txBody>
          <a:bodyPr>
            <a:spAutoFit/>
          </a:bodyPr>
          <a:lstStyle/>
          <a:p>
            <a:pPr marL="0" indent="0">
              <a:buNone/>
            </a:pPr>
            <a:r>
              <a:rPr lang="en-US" sz="2400" dirty="0">
                <a:solidFill>
                  <a:srgbClr val="000000"/>
                </a:solidFill>
              </a:rPr>
              <a:t>Why are valve spring retainers tapped with a hammer? </a:t>
            </a:r>
          </a:p>
        </p:txBody>
      </p:sp>
    </p:spTree>
    <p:extLst>
      <p:ext uri="{BB962C8B-B14F-4D97-AF65-F5344CB8AC3E}">
        <p14:creationId xmlns:p14="http://schemas.microsoft.com/office/powerpoint/2010/main" val="3645396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8122"/>
            <a:ext cx="8229600" cy="646331"/>
          </a:xfrm>
        </p:spPr>
        <p:txBody>
          <a:bodyPr>
            <a:spAutoFit/>
          </a:bodyPr>
          <a:lstStyle/>
          <a:p>
            <a:r>
              <a:rPr lang="en-US" dirty="0"/>
              <a:t>Answer 2</a:t>
            </a:r>
            <a:endParaRPr lang="en-US" sz="2800" dirty="0">
              <a:solidFill>
                <a:schemeClr val="bg2"/>
              </a:solidFill>
              <a:latin typeface="+mn-lt"/>
              <a:ea typeface="+mn-ea"/>
              <a:cs typeface="+mn-cs"/>
            </a:endParaRPr>
          </a:p>
        </p:txBody>
      </p:sp>
      <p:sp>
        <p:nvSpPr>
          <p:cNvPr id="4" name="Content Placeholder 3"/>
          <p:cNvSpPr>
            <a:spLocks noGrp="1"/>
          </p:cNvSpPr>
          <p:nvPr>
            <p:ph idx="1"/>
          </p:nvPr>
        </p:nvSpPr>
        <p:spPr>
          <a:xfrm>
            <a:off x="457200" y="1074003"/>
            <a:ext cx="8229600" cy="830997"/>
          </a:xfrm>
        </p:spPr>
        <p:txBody>
          <a:bodyPr>
            <a:spAutoFit/>
          </a:bodyPr>
          <a:lstStyle/>
          <a:p>
            <a:pPr marL="0" indent="0">
              <a:buNone/>
            </a:pPr>
            <a:r>
              <a:rPr lang="en-US" sz="2400" dirty="0">
                <a:solidFill>
                  <a:srgbClr val="000000"/>
                </a:solidFill>
              </a:rPr>
              <a:t>The blow breaks the taper of the keeper and makes them easier to remove.</a:t>
            </a:r>
          </a:p>
        </p:txBody>
      </p:sp>
    </p:spTree>
    <p:extLst>
      <p:ext uri="{BB962C8B-B14F-4D97-AF65-F5344CB8AC3E}">
        <p14:creationId xmlns:p14="http://schemas.microsoft.com/office/powerpoint/2010/main" val="28642810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7167"/>
            <a:ext cx="8229600" cy="677108"/>
          </a:xfrm>
        </p:spPr>
        <p:txBody>
          <a:bodyPr>
            <a:noAutofit/>
          </a:bodyPr>
          <a:lstStyle/>
          <a:p>
            <a:pPr algn="ctr"/>
            <a:r>
              <a:rPr lang="en-US" sz="4400" dirty="0"/>
              <a:t>Engine Removal </a:t>
            </a:r>
            <a:r>
              <a:rPr lang="en-US" dirty="0"/>
              <a:t>(2 of 2)</a:t>
            </a:r>
            <a:endParaRPr lang="en-US" dirty="0">
              <a:solidFill>
                <a:schemeClr val="bg2"/>
              </a:solidFill>
              <a:latin typeface="+mn-lt"/>
              <a:ea typeface="+mn-ea"/>
              <a:cs typeface="+mn-cs"/>
            </a:endParaRPr>
          </a:p>
        </p:txBody>
      </p:sp>
    </p:spTree>
    <p:extLst>
      <p:ext uri="{BB962C8B-B14F-4D97-AF65-F5344CB8AC3E}">
        <p14:creationId xmlns:p14="http://schemas.microsoft.com/office/powerpoint/2010/main" val="38654616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Mark and Remove Hood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840" y="990600"/>
            <a:ext cx="7132320" cy="5209937"/>
          </a:xfrm>
          <a:prstGeom prst="rect">
            <a:avLst/>
          </a:prstGeom>
        </p:spPr>
      </p:pic>
    </p:spTree>
    <p:extLst>
      <p:ext uri="{BB962C8B-B14F-4D97-AF65-F5344CB8AC3E}">
        <p14:creationId xmlns:p14="http://schemas.microsoft.com/office/powerpoint/2010/main" val="31258168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2480" y="228600"/>
            <a:ext cx="8229600" cy="646331"/>
          </a:xfrm>
        </p:spPr>
        <p:txBody>
          <a:bodyPr>
            <a:spAutoFit/>
          </a:bodyPr>
          <a:lstStyle/>
          <a:p>
            <a:r>
              <a:rPr lang="en-US" dirty="0"/>
              <a:t>Remove Negative Battery Cable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560" y="990600"/>
            <a:ext cx="7040880" cy="5143144"/>
          </a:xfrm>
          <a:prstGeom prst="rect">
            <a:avLst/>
          </a:prstGeom>
        </p:spPr>
      </p:pic>
    </p:spTree>
    <p:extLst>
      <p:ext uri="{BB962C8B-B14F-4D97-AF65-F5344CB8AC3E}">
        <p14:creationId xmlns:p14="http://schemas.microsoft.com/office/powerpoint/2010/main" val="41016259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52248"/>
            <a:ext cx="8229600" cy="646331"/>
          </a:xfrm>
        </p:spPr>
        <p:txBody>
          <a:bodyPr>
            <a:spAutoFit/>
          </a:bodyPr>
          <a:lstStyle/>
          <a:p>
            <a:r>
              <a:rPr lang="en-US" dirty="0"/>
              <a:t>Drain Coolant, Dispose of Properly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560" y="1019503"/>
            <a:ext cx="7040880" cy="5143144"/>
          </a:xfrm>
          <a:prstGeom prst="rect">
            <a:avLst/>
          </a:prstGeom>
        </p:spPr>
      </p:pic>
    </p:spTree>
    <p:extLst>
      <p:ext uri="{BB962C8B-B14F-4D97-AF65-F5344CB8AC3E}">
        <p14:creationId xmlns:p14="http://schemas.microsoft.com/office/powerpoint/2010/main" val="24515518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3476" y="228600"/>
            <a:ext cx="8229600" cy="646331"/>
          </a:xfrm>
        </p:spPr>
        <p:txBody>
          <a:bodyPr>
            <a:spAutoFit/>
          </a:bodyPr>
          <a:lstStyle/>
          <a:p>
            <a:r>
              <a:rPr lang="en-US" dirty="0"/>
              <a:t> Disconnect Cooling System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560" y="990600"/>
            <a:ext cx="7040880" cy="5143144"/>
          </a:xfrm>
          <a:prstGeom prst="rect">
            <a:avLst/>
          </a:prstGeom>
        </p:spPr>
      </p:pic>
    </p:spTree>
    <p:extLst>
      <p:ext uri="{BB962C8B-B14F-4D97-AF65-F5344CB8AC3E}">
        <p14:creationId xmlns:p14="http://schemas.microsoft.com/office/powerpoint/2010/main" val="16866762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710" y="286434"/>
            <a:ext cx="8229600" cy="646331"/>
          </a:xfrm>
        </p:spPr>
        <p:txBody>
          <a:bodyPr>
            <a:spAutoFit/>
          </a:bodyPr>
          <a:lstStyle/>
          <a:p>
            <a:r>
              <a:rPr lang="en-US" dirty="0"/>
              <a:t>Remove Accessories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070" y="1014248"/>
            <a:ext cx="7040880" cy="5143144"/>
          </a:xfrm>
          <a:prstGeom prst="rect">
            <a:avLst/>
          </a:prstGeom>
        </p:spPr>
      </p:pic>
    </p:spTree>
    <p:extLst>
      <p:ext uri="{BB962C8B-B14F-4D97-AF65-F5344CB8AC3E}">
        <p14:creationId xmlns:p14="http://schemas.microsoft.com/office/powerpoint/2010/main" val="40567612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3986" y="257503"/>
            <a:ext cx="8229600" cy="646331"/>
          </a:xfrm>
        </p:spPr>
        <p:txBody>
          <a:bodyPr>
            <a:spAutoFit/>
          </a:bodyPr>
          <a:lstStyle/>
          <a:p>
            <a:r>
              <a:rPr lang="en-US" dirty="0"/>
              <a:t>Remove the Air Intake System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560" y="930110"/>
            <a:ext cx="7040880" cy="5143144"/>
          </a:xfrm>
          <a:prstGeom prst="rect">
            <a:avLst/>
          </a:prstGeom>
        </p:spPr>
      </p:pic>
    </p:spTree>
    <p:extLst>
      <p:ext uri="{BB962C8B-B14F-4D97-AF65-F5344CB8AC3E}">
        <p14:creationId xmlns:p14="http://schemas.microsoft.com/office/powerpoint/2010/main" val="15602302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2966" y="236483"/>
            <a:ext cx="8229600" cy="646331"/>
          </a:xfrm>
        </p:spPr>
        <p:txBody>
          <a:bodyPr>
            <a:spAutoFit/>
          </a:bodyPr>
          <a:lstStyle/>
          <a:p>
            <a:r>
              <a:rPr lang="en-US" dirty="0"/>
              <a:t>Remove Sensor Connectors</a:t>
            </a:r>
          </a:p>
        </p:txBody>
      </p:sp>
      <p:pic>
        <p:nvPicPr>
          <p:cNvPr id="2" name="Picture 1"/>
          <p:cNvPicPr>
            <a:picLocks noChangeAspect="1"/>
          </p:cNvPicPr>
          <p:nvPr/>
        </p:nvPicPr>
        <p:blipFill>
          <a:blip r:embed="rId3"/>
          <a:stretch>
            <a:fillRect/>
          </a:stretch>
        </p:blipFill>
        <p:spPr>
          <a:xfrm>
            <a:off x="1051255" y="859313"/>
            <a:ext cx="7041490" cy="5139373"/>
          </a:xfrm>
          <a:prstGeom prst="rect">
            <a:avLst/>
          </a:prstGeom>
        </p:spPr>
      </p:pic>
    </p:spTree>
    <p:extLst>
      <p:ext uri="{BB962C8B-B14F-4D97-AF65-F5344CB8AC3E}">
        <p14:creationId xmlns:p14="http://schemas.microsoft.com/office/powerpoint/2010/main" val="572775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191500" cy="646331"/>
          </a:xfrm>
        </p:spPr>
        <p:txBody>
          <a:bodyPr/>
          <a:lstStyle/>
          <a:p>
            <a:r>
              <a:rPr lang="en-US" dirty="0"/>
              <a:t>Figure 25.1 Worn Timing Sprocket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62131" y="990600"/>
            <a:ext cx="5203502" cy="426954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90600"/>
            <a:ext cx="2667000" cy="2706240"/>
          </a:xfrm>
        </p:spPr>
        <p:txBody>
          <a:bodyPr/>
          <a:lstStyle/>
          <a:p>
            <a:r>
              <a:rPr lang="en-US" sz="2400" dirty="0"/>
              <a:t>A Worn Timing Sprocket That Resulted in a Retarded Valve Timing and Reduced Engine Performance</a:t>
            </a:r>
          </a:p>
        </p:txBody>
      </p:sp>
    </p:spTree>
    <p:extLst>
      <p:ext uri="{BB962C8B-B14F-4D97-AF65-F5344CB8AC3E}">
        <p14:creationId xmlns:p14="http://schemas.microsoft.com/office/powerpoint/2010/main" val="28432434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6993"/>
            <a:ext cx="8229600" cy="646331"/>
          </a:xfrm>
        </p:spPr>
        <p:txBody>
          <a:bodyPr>
            <a:spAutoFit/>
          </a:bodyPr>
          <a:lstStyle/>
          <a:p>
            <a:r>
              <a:rPr lang="en-US" dirty="0"/>
              <a:t>Disconnect Harness at Bulkhead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 y="1019503"/>
            <a:ext cx="6949440" cy="5083144"/>
          </a:xfrm>
          <a:prstGeom prst="rect">
            <a:avLst/>
          </a:prstGeom>
        </p:spPr>
      </p:pic>
    </p:spTree>
    <p:extLst>
      <p:ext uri="{BB962C8B-B14F-4D97-AF65-F5344CB8AC3E}">
        <p14:creationId xmlns:p14="http://schemas.microsoft.com/office/powerpoint/2010/main" val="20621383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Disconnect Exhaust System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560" y="890697"/>
            <a:ext cx="7040880" cy="5143144"/>
          </a:xfrm>
          <a:prstGeom prst="rect">
            <a:avLst/>
          </a:prstGeom>
        </p:spPr>
      </p:pic>
    </p:spTree>
    <p:extLst>
      <p:ext uri="{BB962C8B-B14F-4D97-AF65-F5344CB8AC3E}">
        <p14:creationId xmlns:p14="http://schemas.microsoft.com/office/powerpoint/2010/main" val="25254729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9621"/>
            <a:ext cx="8229600" cy="646331"/>
          </a:xfrm>
        </p:spPr>
        <p:txBody>
          <a:bodyPr>
            <a:spAutoFit/>
          </a:bodyPr>
          <a:lstStyle/>
          <a:p>
            <a:r>
              <a:rPr lang="en-US" dirty="0"/>
              <a:t>Mark &amp; Remove Flex Plate Fasteners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560" y="1027386"/>
            <a:ext cx="7040880" cy="5143144"/>
          </a:xfrm>
          <a:prstGeom prst="rect">
            <a:avLst/>
          </a:prstGeom>
        </p:spPr>
      </p:pic>
    </p:spTree>
    <p:extLst>
      <p:ext uri="{BB962C8B-B14F-4D97-AF65-F5344CB8AC3E}">
        <p14:creationId xmlns:p14="http://schemas.microsoft.com/office/powerpoint/2010/main" val="5337114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Remove Engine/Trans Mount Bolts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560" y="956441"/>
            <a:ext cx="7040880" cy="5143144"/>
          </a:xfrm>
          <a:prstGeom prst="rect">
            <a:avLst/>
          </a:prstGeom>
        </p:spPr>
      </p:pic>
    </p:spTree>
    <p:extLst>
      <p:ext uri="{BB962C8B-B14F-4D97-AF65-F5344CB8AC3E}">
        <p14:creationId xmlns:p14="http://schemas.microsoft.com/office/powerpoint/2010/main" val="25255675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2455" y="236483"/>
            <a:ext cx="8229600" cy="646331"/>
          </a:xfrm>
        </p:spPr>
        <p:txBody>
          <a:bodyPr>
            <a:spAutoFit/>
          </a:bodyPr>
          <a:lstStyle/>
          <a:p>
            <a:r>
              <a:rPr lang="en-US" dirty="0"/>
              <a:t>Secure Lifting Chain Remove Engine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815" y="990600"/>
            <a:ext cx="7040880" cy="5143144"/>
          </a:xfrm>
          <a:prstGeom prst="rect">
            <a:avLst/>
          </a:prstGeom>
        </p:spPr>
      </p:pic>
    </p:spTree>
    <p:extLst>
      <p:ext uri="{BB962C8B-B14F-4D97-AF65-F5344CB8AC3E}">
        <p14:creationId xmlns:p14="http://schemas.microsoft.com/office/powerpoint/2010/main" val="3771907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Engine Repair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61665"/>
          </a:xfrm>
          <a:prstGeom prst="rect">
            <a:avLst/>
          </a:prstGeom>
          <a:noFill/>
        </p:spPr>
        <p:txBody>
          <a:bodyPr wrap="square" rtlCol="0">
            <a:spAutoFit/>
          </a:bodyPr>
          <a:lstStyle/>
          <a:p>
            <a:r>
              <a:rPr lang="en-US" sz="2400" dirty="0"/>
              <a:t>Videos Link: </a:t>
            </a:r>
            <a:r>
              <a:rPr lang="en-US" sz="2400" dirty="0">
                <a:hlinkClick r:id="rId3"/>
              </a:rPr>
              <a:t>(A1) Engine Repair Videos</a:t>
            </a:r>
            <a:endParaRPr lang="en-US" sz="24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33353"/>
            <a:ext cx="8305800" cy="461665"/>
          </a:xfrm>
          <a:prstGeom prst="rect">
            <a:avLst/>
          </a:prstGeom>
          <a:noFill/>
        </p:spPr>
        <p:txBody>
          <a:bodyPr wrap="square" rtlCol="0">
            <a:spAutoFit/>
          </a:bodyPr>
          <a:lstStyle/>
          <a:p>
            <a:r>
              <a:rPr lang="en-US" sz="2400" dirty="0"/>
              <a:t>Animations Link: </a:t>
            </a:r>
            <a:r>
              <a:rPr lang="en-US" sz="2400" dirty="0">
                <a:hlinkClick r:id="rId4"/>
              </a:rPr>
              <a:t>(A1) Engine Repair Animations</a:t>
            </a:r>
            <a:endParaRPr lang="en-US" sz="2400" dirty="0"/>
          </a:p>
        </p:txBody>
      </p:sp>
    </p:spTree>
    <p:extLst>
      <p:ext uri="{BB962C8B-B14F-4D97-AF65-F5344CB8AC3E}">
        <p14:creationId xmlns:p14="http://schemas.microsoft.com/office/powerpoint/2010/main" val="38416426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41" y="123825"/>
            <a:ext cx="8229600" cy="567581"/>
          </a:xfrm>
        </p:spPr>
        <p:txBody>
          <a:bodyPr lIns="0" tIns="0" rIns="0" bIns="0">
            <a:noAutofit/>
          </a:bodyPr>
          <a:lstStyle/>
          <a:p>
            <a:pPr>
              <a:spcBef>
                <a:spcPct val="0"/>
              </a:spcBef>
            </a:pPr>
            <a:r>
              <a:rPr lang="en-US" sz="3600" dirty="0"/>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8366" y="228600"/>
            <a:ext cx="8191500" cy="646331"/>
          </a:xfrm>
        </p:spPr>
        <p:txBody>
          <a:bodyPr/>
          <a:lstStyle/>
          <a:p>
            <a:r>
              <a:rPr lang="en-US" dirty="0"/>
              <a:t>Figure 25.2 Crate Motor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990600"/>
            <a:ext cx="5046133" cy="433978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51708" y="990600"/>
            <a:ext cx="3011384" cy="4154040"/>
          </a:xfrm>
        </p:spPr>
        <p:txBody>
          <a:bodyPr/>
          <a:lstStyle/>
          <a:p>
            <a:r>
              <a:rPr lang="en-US" sz="2400" dirty="0"/>
              <a:t>A Crate Engine from Chrysler to Be Used in a Restored Muscle Car. Using a Complete New Engine Costs More than Rebuilding an Existing Engine, but It Has a Warranty and Uses All New Parts</a:t>
            </a:r>
          </a:p>
        </p:txBody>
      </p:sp>
    </p:spTree>
    <p:extLst>
      <p:ext uri="{BB962C8B-B14F-4D97-AF65-F5344CB8AC3E}">
        <p14:creationId xmlns:p14="http://schemas.microsoft.com/office/powerpoint/2010/main" val="963145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2667"/>
            <a:ext cx="8229600" cy="646331"/>
          </a:xfrm>
        </p:spPr>
        <p:txBody>
          <a:bodyPr>
            <a:spAutoFit/>
          </a:bodyPr>
          <a:lstStyle/>
          <a:p>
            <a:r>
              <a:rPr lang="en-US" dirty="0"/>
              <a:t>Engine Removal </a:t>
            </a:r>
            <a:r>
              <a:rPr lang="en-US" sz="2800" dirty="0"/>
              <a:t>(1 of 2)</a:t>
            </a:r>
          </a:p>
        </p:txBody>
      </p:sp>
      <p:sp>
        <p:nvSpPr>
          <p:cNvPr id="4" name="Content Placeholder 3"/>
          <p:cNvSpPr>
            <a:spLocks noGrp="1"/>
          </p:cNvSpPr>
          <p:nvPr>
            <p:ph idx="1"/>
          </p:nvPr>
        </p:nvSpPr>
        <p:spPr>
          <a:xfrm>
            <a:off x="457200" y="1024467"/>
            <a:ext cx="8229600" cy="4301177"/>
          </a:xfrm>
        </p:spPr>
        <p:txBody>
          <a:bodyPr>
            <a:spAutoFit/>
          </a:bodyPr>
          <a:lstStyle/>
          <a:p>
            <a:r>
              <a:rPr lang="en-US" sz="2400" dirty="0"/>
              <a:t>Remove the hood and store safely.</a:t>
            </a:r>
          </a:p>
          <a:p>
            <a:r>
              <a:rPr lang="en-US" sz="2400" dirty="0"/>
              <a:t>Clean the engine area.</a:t>
            </a:r>
          </a:p>
          <a:p>
            <a:r>
              <a:rPr lang="en-US" sz="2400" dirty="0"/>
              <a:t>Disconnect the negative battery cable.</a:t>
            </a:r>
          </a:p>
          <a:p>
            <a:r>
              <a:rPr lang="en-US" sz="2400" dirty="0"/>
              <a:t>Remove the air cleaner and accessories.</a:t>
            </a:r>
          </a:p>
          <a:p>
            <a:r>
              <a:rPr lang="en-US" sz="2400" dirty="0"/>
              <a:t>Drain the coolant and remove the radiator.</a:t>
            </a:r>
          </a:p>
          <a:p>
            <a:r>
              <a:rPr lang="en-US" sz="2400" dirty="0"/>
              <a:t>Recover the air conditioning refrigerant.</a:t>
            </a:r>
          </a:p>
          <a:p>
            <a:r>
              <a:rPr lang="en-US" sz="2400" dirty="0"/>
              <a:t>Remove the power steering pump and drain the oil.</a:t>
            </a:r>
          </a:p>
          <a:p>
            <a:r>
              <a:rPr lang="en-US" sz="2400" dirty="0"/>
              <a:t>Disconnect the wiring, fuel lines, and vacuum hoses.</a:t>
            </a:r>
          </a:p>
        </p:txBody>
      </p:sp>
    </p:spTree>
    <p:extLst>
      <p:ext uri="{BB962C8B-B14F-4D97-AF65-F5344CB8AC3E}">
        <p14:creationId xmlns:p14="http://schemas.microsoft.com/office/powerpoint/2010/main" val="1984643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191500" cy="646331"/>
          </a:xfrm>
        </p:spPr>
        <p:txBody>
          <a:bodyPr/>
          <a:lstStyle/>
          <a:p>
            <a:r>
              <a:rPr lang="en-US" dirty="0"/>
              <a:t>Figure 25.3 Engine Removal Top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51535" y="990600"/>
            <a:ext cx="5322565" cy="38100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60"/>
            <a:ext cx="2858984" cy="1569660"/>
          </a:xfrm>
        </p:spPr>
        <p:txBody>
          <a:bodyPr/>
          <a:lstStyle/>
          <a:p>
            <a:r>
              <a:rPr lang="en-US" sz="2400" dirty="0"/>
              <a:t>An Engine Must Be Tipped as It Is Pulled from the Chassis</a:t>
            </a:r>
          </a:p>
        </p:txBody>
      </p:sp>
    </p:spTree>
    <p:extLst>
      <p:ext uri="{BB962C8B-B14F-4D97-AF65-F5344CB8AC3E}">
        <p14:creationId xmlns:p14="http://schemas.microsoft.com/office/powerpoint/2010/main" val="2205902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191500" cy="646331"/>
          </a:xfrm>
        </p:spPr>
        <p:txBody>
          <a:bodyPr/>
          <a:lstStyle/>
          <a:p>
            <a:r>
              <a:rPr lang="en-US" dirty="0"/>
              <a:t>Figure 25.4 FWD Engine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27513" y="999067"/>
            <a:ext cx="4484687" cy="340339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82600" y="999067"/>
            <a:ext cx="3525734" cy="4893647"/>
          </a:xfrm>
        </p:spPr>
        <p:txBody>
          <a:bodyPr/>
          <a:lstStyle/>
          <a:p>
            <a:r>
              <a:rPr lang="en-US" sz="2400" dirty="0"/>
              <a:t>When Removing Just the Engine from a Front-Wheel-Drive Vehicle, the Transaxle Must Be Supported. Shown Here Is a Typical Fixture That Can Be Used to Hold the Engine, If the Transaxle Is Removed, or to Hold the Transaxle, If the Engine Is Removed</a:t>
            </a:r>
          </a:p>
        </p:txBody>
      </p:sp>
    </p:spTree>
    <p:extLst>
      <p:ext uri="{BB962C8B-B14F-4D97-AF65-F5344CB8AC3E}">
        <p14:creationId xmlns:p14="http://schemas.microsoft.com/office/powerpoint/2010/main" val="57254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5950"/>
            <a:ext cx="8191500" cy="646331"/>
          </a:xfrm>
        </p:spPr>
        <p:txBody>
          <a:bodyPr/>
          <a:lstStyle/>
          <a:p>
            <a:r>
              <a:rPr lang="en-US" dirty="0"/>
              <a:t>Figure 25.5 Entire Front Cradle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1006417"/>
            <a:ext cx="4484687" cy="367974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006417"/>
            <a:ext cx="3525734" cy="4154984"/>
          </a:xfrm>
        </p:spPr>
        <p:txBody>
          <a:bodyPr/>
          <a:lstStyle/>
          <a:p>
            <a:r>
              <a:rPr lang="en-US" sz="2400" dirty="0"/>
              <a:t>Entire Cradle, Which Included the Engine, Transaxle, and Steering Gear, Was Removed and Placed onto a Stand. the Rear Cylinder Head Has Been Removed to Check for the Root Cause of a Coolant Leak</a:t>
            </a:r>
          </a:p>
        </p:txBody>
      </p:sp>
    </p:spTree>
    <p:extLst>
      <p:ext uri="{BB962C8B-B14F-4D97-AF65-F5344CB8AC3E}">
        <p14:creationId xmlns:p14="http://schemas.microsoft.com/office/powerpoint/2010/main" val="2685474289"/>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24436</TotalTime>
  <Words>1964</Words>
  <Application>Microsoft Office PowerPoint</Application>
  <PresentationFormat>On-screen Show (4:3)</PresentationFormat>
  <Paragraphs>203</Paragraphs>
  <Slides>46</Slides>
  <Notes>46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Noto Sans Symbols</vt:lpstr>
      <vt:lpstr>Times New Roman</vt:lpstr>
      <vt:lpstr>Verdana</vt:lpstr>
      <vt:lpstr>Wingdings</vt:lpstr>
      <vt:lpstr>508 Lecture</vt:lpstr>
      <vt:lpstr>Automotive Technology: Principles, Diagnosis, and Service</vt:lpstr>
      <vt:lpstr>Learning Objectives</vt:lpstr>
      <vt:lpstr>Engine Repair Options</vt:lpstr>
      <vt:lpstr>Figure 25.1 Worn Timing Sprocket</vt:lpstr>
      <vt:lpstr>Figure 25.2 Crate Motor</vt:lpstr>
      <vt:lpstr>Engine Removal (1 of 2)</vt:lpstr>
      <vt:lpstr>Figure 25.3 Engine Removal Top</vt:lpstr>
      <vt:lpstr>Figure 25.4 FWD Engine</vt:lpstr>
      <vt:lpstr>Figure 25.5 Entire Front Cradle</vt:lpstr>
      <vt:lpstr>Animation: Remove an Engine RWD (Animation will automatically start)</vt:lpstr>
      <vt:lpstr>Question 1: ?</vt:lpstr>
      <vt:lpstr>Answer 1</vt:lpstr>
      <vt:lpstr>Engine Disassembly</vt:lpstr>
      <vt:lpstr>Figure 25.6 Grade 5 or 6 Bolts</vt:lpstr>
      <vt:lpstr>Figure 25.7 Parts in Order</vt:lpstr>
      <vt:lpstr>Figure 25.8 Major Engine Damage </vt:lpstr>
      <vt:lpstr>Disassembly of the Short Block</vt:lpstr>
      <vt:lpstr>Figure 25.9 Rod Cap Markings</vt:lpstr>
      <vt:lpstr>Figure 25.10 Cylinder Wear</vt:lpstr>
      <vt:lpstr>Figure 25.11 Ridge Reamer</vt:lpstr>
      <vt:lpstr>Rotating Engine Assemblies Removal</vt:lpstr>
      <vt:lpstr>Figure 25.12 Removing Balancer</vt:lpstr>
      <vt:lpstr>Figure 25.13 Broken Timing Gear</vt:lpstr>
      <vt:lpstr>Figure 25.14 Main Cap Markings</vt:lpstr>
      <vt:lpstr>Figure 28.15</vt:lpstr>
      <vt:lpstr>Figure 25.15 Rust In Cylinders</vt:lpstr>
      <vt:lpstr>Figure 25.16 Removing Gallery Plugs</vt:lpstr>
      <vt:lpstr>Cylinder Head Disassembly</vt:lpstr>
      <vt:lpstr>Figure 25.17 Valve Spring Tool</vt:lpstr>
      <vt:lpstr>Question 2: ?</vt:lpstr>
      <vt:lpstr>Answer 2</vt:lpstr>
      <vt:lpstr>Engine Removal (2 of 2)</vt:lpstr>
      <vt:lpstr>Mark and Remove Hood </vt:lpstr>
      <vt:lpstr>Remove Negative Battery Cable</vt:lpstr>
      <vt:lpstr>Drain Coolant, Dispose of Properly</vt:lpstr>
      <vt:lpstr> Disconnect Cooling System</vt:lpstr>
      <vt:lpstr>Remove Accessories </vt:lpstr>
      <vt:lpstr>Remove the Air Intake System</vt:lpstr>
      <vt:lpstr>Remove Sensor Connectors</vt:lpstr>
      <vt:lpstr>Disconnect Harness at Bulkhead </vt:lpstr>
      <vt:lpstr>Disconnect Exhaust System</vt:lpstr>
      <vt:lpstr>Mark &amp; Remove Flex Plate Fasteners</vt:lpstr>
      <vt:lpstr>Remove Engine/Trans Mount Bolts </vt:lpstr>
      <vt:lpstr>Secure Lifting Chain Remove Engine</vt:lpstr>
      <vt:lpstr>Engine Repair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28, Engine Removal and Disassembly</dc:title>
  <dc:subject>2612-Automotive - Core</dc:subject>
  <dc:creator>James D. Halderman</dc:creator>
  <cp:keywords>CONTAINS NOTES</cp:keywords>
  <cp:lastModifiedBy>Glen Plants</cp:lastModifiedBy>
  <cp:revision>4751</cp:revision>
  <dcterms:created xsi:type="dcterms:W3CDTF">2014-07-14T20:04:21Z</dcterms:created>
  <dcterms:modified xsi:type="dcterms:W3CDTF">2023-06-16T11:26:08Z</dcterms:modified>
</cp:coreProperties>
</file>