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330" r:id="rId2"/>
    <p:sldId id="1134" r:id="rId3"/>
    <p:sldId id="1245" r:id="rId4"/>
    <p:sldId id="1333" r:id="rId5"/>
    <p:sldId id="1283" r:id="rId6"/>
    <p:sldId id="1284" r:id="rId7"/>
    <p:sldId id="1285" r:id="rId8"/>
    <p:sldId id="1334" r:id="rId9"/>
    <p:sldId id="1287" r:id="rId10"/>
    <p:sldId id="1335" r:id="rId11"/>
    <p:sldId id="1289" r:id="rId12"/>
    <p:sldId id="1336" r:id="rId13"/>
    <p:sldId id="1337" r:id="rId14"/>
    <p:sldId id="1338" r:id="rId15"/>
    <p:sldId id="1293" r:id="rId16"/>
    <p:sldId id="1339" r:id="rId17"/>
    <p:sldId id="1342" r:id="rId18"/>
    <p:sldId id="1295" r:id="rId19"/>
    <p:sldId id="1296" r:id="rId20"/>
    <p:sldId id="1297" r:id="rId21"/>
    <p:sldId id="1343" r:id="rId22"/>
    <p:sldId id="1340" r:id="rId23"/>
    <p:sldId id="1299" r:id="rId24"/>
    <p:sldId id="1344" r:id="rId25"/>
    <p:sldId id="1341" r:id="rId26"/>
    <p:sldId id="1345" r:id="rId27"/>
    <p:sldId id="1302" r:id="rId28"/>
    <p:sldId id="1303" r:id="rId29"/>
    <p:sldId id="1304" r:id="rId30"/>
    <p:sldId id="1305" r:id="rId31"/>
    <p:sldId id="1306" r:id="rId32"/>
    <p:sldId id="1307" r:id="rId33"/>
    <p:sldId id="1308" r:id="rId34"/>
    <p:sldId id="1309" r:id="rId35"/>
    <p:sldId id="1310" r:id="rId36"/>
    <p:sldId id="1311" r:id="rId37"/>
    <p:sldId id="1312" r:id="rId38"/>
    <p:sldId id="1313" r:id="rId39"/>
    <p:sldId id="1314" r:id="rId40"/>
    <p:sldId id="1315" r:id="rId41"/>
    <p:sldId id="1316" r:id="rId42"/>
    <p:sldId id="1317" r:id="rId43"/>
    <p:sldId id="1318" r:id="rId44"/>
    <p:sldId id="1319" r:id="rId45"/>
    <p:sldId id="1320" r:id="rId46"/>
    <p:sldId id="1321" r:id="rId47"/>
    <p:sldId id="1322" r:id="rId48"/>
    <p:sldId id="1323" r:id="rId49"/>
    <p:sldId id="1324" r:id="rId50"/>
    <p:sldId id="1325" r:id="rId51"/>
    <p:sldId id="1326" r:id="rId52"/>
    <p:sldId id="1327" r:id="rId53"/>
    <p:sldId id="1328" r:id="rId54"/>
    <p:sldId id="1204" r:id="rId55"/>
    <p:sldId id="107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92" userDrawn="1">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3" autoAdjust="0"/>
    <p:restoredTop sz="86421" autoAdjust="0"/>
  </p:normalViewPr>
  <p:slideViewPr>
    <p:cSldViewPr>
      <p:cViewPr varScale="1">
        <p:scale>
          <a:sx n="99" d="100"/>
          <a:sy n="99" d="100"/>
        </p:scale>
        <p:origin x="1542" y="78"/>
      </p:cViewPr>
      <p:guideLst>
        <p:guide orient="horz" pos="2160"/>
        <p:guide pos="2880"/>
        <p:guide orient="horz" pos="624"/>
        <p:guide orient="horz" pos="3984"/>
        <p:guide orient="horz" pos="384"/>
        <p:guide orient="horz" pos="144"/>
        <p:guide orient="horz" pos="192"/>
        <p:guide pos="288"/>
        <p:guide pos="5472"/>
      </p:guideLst>
    </p:cSldViewPr>
  </p:slideViewPr>
  <p:outlineViewPr>
    <p:cViewPr>
      <p:scale>
        <a:sx n="25" d="100"/>
        <a:sy n="25" d="100"/>
      </p:scale>
      <p:origin x="0" y="-5862"/>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3110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281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144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9792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978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8486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9549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513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1. Before starting the process of adjusting the valves, look up the specifications and exact procedures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The tools necessary to adjust the valves on an engine with adjustable rocker arms include basic hand tools, feeler gauge, and a torque wrench</a:t>
            </a:r>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An overall view of the 4-cylinder engine that is due for a scheduled valve adjustment, according to the vehicle manufacturer’s recommendations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Start the valve adjustment procedure by first disconnecting and labeling, if necessary, all vacuum lines that need to be removed to gain access to the valve cover</a:t>
            </a:r>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The air intake tube is being removed from the throttle body</a:t>
            </a:r>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With all vacuum lines and the intake tube removed, the valve cover can be removed after removing all retaining bolts</a:t>
            </a:r>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Notice how clean the engine appears. This is a testament of proper maintenance and regular oil changes by the owner</a:t>
            </a:r>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8. To help locate how far the engine is being rotated, the technician is removing the distributor cap to be able to observe the position of the rotor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The engine is rotated until the timing marks on the front of the crankshaft line up with zero degrees—top dead center (T D C)—with both valves closed on #1 cylinder</a:t>
            </a:r>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With the rocker arms contacting the base circle of the cam, insert a feeler gauge of the specified thickness between the camshaft and the rocker arm. There should be a slight drag on the feeler gauge</a:t>
            </a:r>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8516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If the valve clearance (lash) is not correct, loosen the retaining nut and turn the valve adjusting screw with a screwdriver to achieve the proper clearance</a:t>
            </a:r>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After adjusting the valves that are closed, rotate the engine one full rotation until the engine timing marks again align</a:t>
            </a:r>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The engine is rotated until the timing marks again align, indicating that the companion cylinder will now be in position for valve clearance measurement</a:t>
            </a:r>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On some engines, it is necessary to watch the direction the rotor is pointing to help determine how far to rotate the engine</a:t>
            </a:r>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The technician is using a feeler gauge that is one thousandth of an inch thinner and another one thousandth of an inch thicker than the specified clearance as a double-check that the clearance is correct</a:t>
            </a:r>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Adjusting a valve takes both hands—one to hold the wrench to loosen and tighten the lock nut and one to turn the adjusting screw</a:t>
            </a:r>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After all valves have been properly measured and adjusted as necessary, start the reassembly process by replacing all gaskets and seals as specified by the vehicle manufacturer</a:t>
            </a:r>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Reinstall the valve cover, being careful to not pinch a wire or vacuum hose between the cover and the cylinder head</a:t>
            </a:r>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Use a torque wrench and torque the valve cover retaining bolts to factory specifications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Reinstall the distributor cap</a:t>
            </a:r>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Reinstall the spark plug wires and all brackets that were removed to gain access to the valve cover</a:t>
            </a: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Reconnect all vacuum and air hoses and tubes. Replace any vacuum hoses that are brittle or swollen with new ones</a:t>
            </a:r>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Be sure that the clips are properly installed. Start the engine and check for proper operation</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Double-check for any oil or vacuum leaks after starting the engine</a:t>
            </a:r>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225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4428632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185179" y="1450869"/>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75733" y="1450869"/>
            <a:ext cx="3575579" cy="338554"/>
          </a:xfrm>
        </p:spPr>
        <p:txBody>
          <a:bodyPr wrap="square"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289793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In-Vehicle Engine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482923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24.3 Failed Intake Gasket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5293" y="1447800"/>
            <a:ext cx="5041508"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2325240"/>
          </a:xfrm>
        </p:spPr>
        <p:txBody>
          <a:bodyPr/>
          <a:lstStyle/>
          <a:p>
            <a:r>
              <a:rPr lang="en-US" sz="2400" dirty="0"/>
              <a:t>An intake manifold gasket that failed and allowed coolant to be drawn into the cylinder(s)</a:t>
            </a:r>
          </a:p>
        </p:txBody>
      </p:sp>
    </p:spTree>
    <p:extLst>
      <p:ext uri="{BB962C8B-B14F-4D97-AF65-F5344CB8AC3E}">
        <p14:creationId xmlns:p14="http://schemas.microsoft.com/office/powerpoint/2010/main" val="188809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Intake Manifold Gasket Replacement</a:t>
            </a:r>
            <a:endParaRPr lang="en-US" sz="2000" dirty="0"/>
          </a:p>
        </p:txBody>
      </p:sp>
      <p:sp>
        <p:nvSpPr>
          <p:cNvPr id="4" name="Content Placeholder 3"/>
          <p:cNvSpPr>
            <a:spLocks noGrp="1"/>
          </p:cNvSpPr>
          <p:nvPr>
            <p:ph idx="1"/>
          </p:nvPr>
        </p:nvSpPr>
        <p:spPr>
          <a:xfrm>
            <a:off x="457200" y="914400"/>
            <a:ext cx="8229600" cy="3354765"/>
          </a:xfrm>
        </p:spPr>
        <p:txBody>
          <a:bodyPr>
            <a:noAutofit/>
          </a:bodyPr>
          <a:lstStyle/>
          <a:p>
            <a:r>
              <a:rPr lang="en-IN" sz="2400" dirty="0"/>
              <a:t>Allow the cooling system to cool, then drain.</a:t>
            </a:r>
          </a:p>
          <a:p>
            <a:r>
              <a:rPr lang="en-IN" sz="2400" dirty="0"/>
              <a:t>Remove intake manifold making sure not to warp any components that will be reused.</a:t>
            </a:r>
          </a:p>
          <a:p>
            <a:r>
              <a:rPr lang="en-IN" sz="2400" dirty="0"/>
              <a:t>Clean all surfaces.</a:t>
            </a:r>
          </a:p>
          <a:p>
            <a:r>
              <a:rPr lang="en-IN" sz="2400" dirty="0"/>
              <a:t>Replace defective components per the manufacturer’s specifications.</a:t>
            </a:r>
          </a:p>
          <a:p>
            <a:r>
              <a:rPr lang="en-IN" sz="2400" dirty="0"/>
              <a:t>Refill the cooling system and verify proper operation.</a:t>
            </a:r>
          </a:p>
        </p:txBody>
      </p:sp>
    </p:spTree>
    <p:extLst>
      <p:ext uri="{BB962C8B-B14F-4D97-AF65-F5344CB8AC3E}">
        <p14:creationId xmlns:p14="http://schemas.microsoft.com/office/powerpoint/2010/main" val="720545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24.4 Lower Intake Manifold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930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200329"/>
          </a:xfrm>
        </p:spPr>
        <p:txBody>
          <a:bodyPr/>
          <a:lstStyle/>
          <a:p>
            <a:r>
              <a:rPr lang="en-US" sz="2400" dirty="0"/>
              <a:t>The lower intake manifold attaches to the cylinder heads</a:t>
            </a:r>
          </a:p>
        </p:txBody>
      </p:sp>
    </p:spTree>
    <p:extLst>
      <p:ext uri="{BB962C8B-B14F-4D97-AF65-F5344CB8AC3E}">
        <p14:creationId xmlns:p14="http://schemas.microsoft.com/office/powerpoint/2010/main" val="190566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24.5 Upper Intake Manifold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930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830997"/>
          </a:xfrm>
        </p:spPr>
        <p:txBody>
          <a:bodyPr/>
          <a:lstStyle/>
          <a:p>
            <a:r>
              <a:rPr lang="en-US" dirty="0"/>
              <a:t>The upper intake manifold, often called a  plenum, attaches to the lower intake manifold</a:t>
            </a:r>
          </a:p>
        </p:txBody>
      </p:sp>
    </p:spTree>
    <p:extLst>
      <p:ext uri="{BB962C8B-B14F-4D97-AF65-F5344CB8AC3E}">
        <p14:creationId xmlns:p14="http://schemas.microsoft.com/office/powerpoint/2010/main" val="165726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24.6 Pressure Relief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930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3785652"/>
          </a:xfrm>
        </p:spPr>
        <p:txBody>
          <a:bodyPr/>
          <a:lstStyle/>
          <a:p>
            <a:r>
              <a:rPr lang="en-US" sz="2400" dirty="0"/>
              <a:t>Some plastic intake manifolds are equipped with a pressure relief valve that would open in the event of a backfire condition to prevent the higher internal pressures from causing damage to the manifold</a:t>
            </a:r>
          </a:p>
        </p:txBody>
      </p:sp>
    </p:spTree>
    <p:extLst>
      <p:ext uri="{BB962C8B-B14F-4D97-AF65-F5344CB8AC3E}">
        <p14:creationId xmlns:p14="http://schemas.microsoft.com/office/powerpoint/2010/main" val="304179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7498"/>
            <a:ext cx="8229600" cy="646331"/>
          </a:xfrm>
        </p:spPr>
        <p:txBody>
          <a:bodyPr>
            <a:spAutoFit/>
          </a:bodyPr>
          <a:lstStyle/>
          <a:p>
            <a:r>
              <a:rPr lang="en-US" dirty="0"/>
              <a:t>Timing Belt Replacement</a:t>
            </a:r>
            <a:endParaRPr lang="en-US" sz="2000" dirty="0"/>
          </a:p>
        </p:txBody>
      </p:sp>
      <p:sp>
        <p:nvSpPr>
          <p:cNvPr id="4" name="Content Placeholder 3"/>
          <p:cNvSpPr>
            <a:spLocks noGrp="1"/>
          </p:cNvSpPr>
          <p:nvPr>
            <p:ph idx="1"/>
          </p:nvPr>
        </p:nvSpPr>
        <p:spPr>
          <a:xfrm>
            <a:off x="457200" y="990600"/>
            <a:ext cx="8229600" cy="3470181"/>
          </a:xfrm>
        </p:spPr>
        <p:txBody>
          <a:bodyPr>
            <a:spAutoFit/>
          </a:bodyPr>
          <a:lstStyle/>
          <a:p>
            <a:r>
              <a:rPr lang="en-IN" sz="2400" dirty="0"/>
              <a:t>Timing belts are required to be replaced if any of the following occur.</a:t>
            </a:r>
          </a:p>
          <a:p>
            <a:pPr lvl="1"/>
            <a:r>
              <a:rPr lang="en-IN" sz="2400" dirty="0"/>
              <a:t>Manufacturer’s recommended timing belt replacement interval.</a:t>
            </a:r>
          </a:p>
          <a:p>
            <a:pPr lvl="1"/>
            <a:r>
              <a:rPr lang="en-IN" sz="2400" dirty="0"/>
              <a:t>Timing belt contaminated with coolant or engine oil.</a:t>
            </a:r>
          </a:p>
          <a:p>
            <a:pPr lvl="1"/>
            <a:r>
              <a:rPr lang="en-IN" sz="2400" dirty="0"/>
              <a:t>Timing belt has failed (missing belt teeth or broken).</a:t>
            </a:r>
          </a:p>
          <a:p>
            <a:r>
              <a:rPr lang="en-IN" sz="2400" dirty="0"/>
              <a:t>Before replacing the timing belt make sure all needed special tools are available. </a:t>
            </a:r>
          </a:p>
        </p:txBody>
      </p:sp>
    </p:spTree>
    <p:extLst>
      <p:ext uri="{BB962C8B-B14F-4D97-AF65-F5344CB8AC3E}">
        <p14:creationId xmlns:p14="http://schemas.microsoft.com/office/powerpoint/2010/main" val="2301837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24.7 Timing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15367" cy="49287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A single overhead camshaft engine with a timing belt that also rotates the water pump</a:t>
            </a:r>
          </a:p>
        </p:txBody>
      </p:sp>
    </p:spTree>
    <p:extLst>
      <p:ext uri="{BB962C8B-B14F-4D97-AF65-F5344CB8AC3E}">
        <p14:creationId xmlns:p14="http://schemas.microsoft.com/office/powerpoint/2010/main" val="95781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Timing Belt, Remove and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ming_belt_r_r">
            <a:hlinkClick r:id="" action="ppaction://media"/>
            <a:extLst>
              <a:ext uri="{FF2B5EF4-FFF2-40B4-BE49-F238E27FC236}">
                <a16:creationId xmlns:a16="http://schemas.microsoft.com/office/drawing/2014/main" id="{855756A0-FB77-856C-C06F-1A69A4E7A2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984784"/>
            <a:ext cx="8915400" cy="5014913"/>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646331"/>
          </a:xfrm>
        </p:spPr>
        <p:txBody>
          <a:bodyPr>
            <a:spAutoFit/>
          </a:bodyPr>
          <a:lstStyle/>
          <a:p>
            <a:r>
              <a:rPr lang="en-US" dirty="0"/>
              <a:t>Question 2: ?</a:t>
            </a:r>
            <a:endParaRPr lang="en-US" sz="2000" dirty="0"/>
          </a:p>
        </p:txBody>
      </p:sp>
      <p:sp>
        <p:nvSpPr>
          <p:cNvPr id="4" name="Content Placeholder 3"/>
          <p:cNvSpPr>
            <a:spLocks noGrp="1"/>
          </p:cNvSpPr>
          <p:nvPr>
            <p:ph idx="1"/>
          </p:nvPr>
        </p:nvSpPr>
        <p:spPr>
          <a:xfrm>
            <a:off x="457200" y="1168658"/>
            <a:ext cx="8229600" cy="461665"/>
          </a:xfrm>
        </p:spPr>
        <p:txBody>
          <a:bodyPr>
            <a:spAutoFit/>
          </a:bodyPr>
          <a:lstStyle/>
          <a:p>
            <a:pPr marL="0" indent="0">
              <a:buNone/>
            </a:pPr>
            <a:r>
              <a:rPr lang="en-IN" sz="2400" dirty="0"/>
              <a:t>Why must timing belts be replaced?</a:t>
            </a:r>
          </a:p>
        </p:txBody>
      </p:sp>
    </p:spTree>
    <p:extLst>
      <p:ext uri="{BB962C8B-B14F-4D97-AF65-F5344CB8AC3E}">
        <p14:creationId xmlns:p14="http://schemas.microsoft.com/office/powerpoint/2010/main" val="101009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2</a:t>
            </a:r>
            <a:endParaRPr lang="en-US" sz="2000" dirty="0"/>
          </a:p>
        </p:txBody>
      </p:sp>
      <p:sp>
        <p:nvSpPr>
          <p:cNvPr id="4" name="Content Placeholder 3"/>
          <p:cNvSpPr>
            <a:spLocks noGrp="1"/>
          </p:cNvSpPr>
          <p:nvPr>
            <p:ph idx="1"/>
          </p:nvPr>
        </p:nvSpPr>
        <p:spPr>
          <a:xfrm>
            <a:off x="457200" y="1092458"/>
            <a:ext cx="8229600" cy="830997"/>
          </a:xfrm>
        </p:spPr>
        <p:txBody>
          <a:bodyPr>
            <a:spAutoFit/>
          </a:bodyPr>
          <a:lstStyle/>
          <a:p>
            <a:pPr marL="0" indent="0">
              <a:buNone/>
            </a:pPr>
            <a:r>
              <a:rPr lang="en-IN" sz="2400" dirty="0"/>
              <a:t>Replacement interval, fluid contamination, or physical damage.</a:t>
            </a:r>
          </a:p>
        </p:txBody>
      </p:sp>
    </p:spTree>
    <p:extLst>
      <p:ext uri="{BB962C8B-B14F-4D97-AF65-F5344CB8AC3E}">
        <p14:creationId xmlns:p14="http://schemas.microsoft.com/office/powerpoint/2010/main" val="654522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301"/>
            <a:ext cx="8229600" cy="646331"/>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1121182"/>
            <a:ext cx="8229600" cy="3831818"/>
          </a:xfrm>
        </p:spPr>
        <p:txBody>
          <a:bodyPr>
            <a:spAutoFit/>
          </a:bodyPr>
          <a:lstStyle/>
          <a:p>
            <a:pPr marL="714375" indent="-714375">
              <a:buNone/>
            </a:pPr>
            <a:r>
              <a:rPr lang="en-IN" sz="2400" b="1" dirty="0">
                <a:solidFill>
                  <a:srgbClr val="007FA3"/>
                </a:solidFill>
                <a:latin typeface="+mj-lt"/>
                <a:ea typeface="+mj-ea"/>
                <a:cs typeface="Times New Roman" panose="02020603050405020304" pitchFamily="18" charset="0"/>
              </a:rPr>
              <a:t>25.1 </a:t>
            </a:r>
            <a:r>
              <a:rPr lang="en-IN" sz="2400" dirty="0">
                <a:latin typeface="+mj-lt"/>
                <a:ea typeface="+mj-ea"/>
                <a:cs typeface="Times New Roman" panose="02020603050405020304" pitchFamily="18" charset="0"/>
              </a:rPr>
              <a:t>Explain thermostat replacement in engines.</a:t>
            </a:r>
          </a:p>
          <a:p>
            <a:pPr marL="714375" indent="-714375">
              <a:buNone/>
            </a:pPr>
            <a:r>
              <a:rPr lang="en-IN" sz="2400" b="1" dirty="0">
                <a:solidFill>
                  <a:srgbClr val="007FA3"/>
                </a:solidFill>
                <a:cs typeface="Times New Roman" panose="02020603050405020304" pitchFamily="18" charset="0"/>
              </a:rPr>
              <a:t>25.2 </a:t>
            </a:r>
            <a:r>
              <a:rPr lang="en-IN" sz="2400" dirty="0">
                <a:latin typeface="+mj-lt"/>
                <a:ea typeface="+mj-ea"/>
                <a:cs typeface="Times New Roman" panose="02020603050405020304" pitchFamily="18" charset="0"/>
              </a:rPr>
              <a:t>Explain water pump replacement in engines.</a:t>
            </a:r>
          </a:p>
          <a:p>
            <a:pPr marL="714375" indent="-714375">
              <a:buNone/>
            </a:pPr>
            <a:r>
              <a:rPr lang="en-IN" sz="2400" b="1" dirty="0">
                <a:solidFill>
                  <a:srgbClr val="007FA3"/>
                </a:solidFill>
                <a:cs typeface="Times New Roman" panose="02020603050405020304" pitchFamily="18" charset="0"/>
              </a:rPr>
              <a:t>25.3 </a:t>
            </a:r>
            <a:r>
              <a:rPr lang="en-IN" sz="2400" dirty="0">
                <a:latin typeface="+mj-lt"/>
                <a:ea typeface="+mj-ea"/>
                <a:cs typeface="Times New Roman" panose="02020603050405020304" pitchFamily="18" charset="0"/>
              </a:rPr>
              <a:t>Discuss intake manifold gasket inspection.</a:t>
            </a:r>
          </a:p>
          <a:p>
            <a:pPr marL="714375" indent="-714375">
              <a:buNone/>
            </a:pPr>
            <a:r>
              <a:rPr lang="en-IN" sz="2400" b="1" dirty="0">
                <a:solidFill>
                  <a:srgbClr val="007FA3"/>
                </a:solidFill>
                <a:cs typeface="Times New Roman" panose="02020603050405020304" pitchFamily="18" charset="0"/>
              </a:rPr>
              <a:t>25.4 </a:t>
            </a:r>
            <a:r>
              <a:rPr lang="en-IN" sz="2400" dirty="0">
                <a:latin typeface="+mj-lt"/>
                <a:ea typeface="+mj-ea"/>
                <a:cs typeface="Times New Roman" panose="02020603050405020304" pitchFamily="18" charset="0"/>
              </a:rPr>
              <a:t>Discuss intake manifold gasket replacement.</a:t>
            </a:r>
          </a:p>
          <a:p>
            <a:pPr marL="714375" indent="-714375">
              <a:buNone/>
            </a:pPr>
            <a:r>
              <a:rPr lang="en-IN" sz="2400" b="1" dirty="0">
                <a:solidFill>
                  <a:srgbClr val="007FA3"/>
                </a:solidFill>
                <a:cs typeface="Times New Roman" panose="02020603050405020304" pitchFamily="18" charset="0"/>
              </a:rPr>
              <a:t>25.5 </a:t>
            </a:r>
            <a:r>
              <a:rPr lang="en-IN" sz="2400" dirty="0">
                <a:latin typeface="+mj-lt"/>
                <a:ea typeface="+mj-ea"/>
                <a:cs typeface="Times New Roman" panose="02020603050405020304" pitchFamily="18" charset="0"/>
              </a:rPr>
              <a:t>Describe the steps involved in timing belt replacement.</a:t>
            </a:r>
          </a:p>
          <a:p>
            <a:pPr marL="714375" indent="-714375">
              <a:buNone/>
            </a:pPr>
            <a:r>
              <a:rPr lang="en-IN" sz="2400" b="1" dirty="0">
                <a:solidFill>
                  <a:srgbClr val="007FA3"/>
                </a:solidFill>
                <a:cs typeface="Times New Roman" panose="02020603050405020304" pitchFamily="18" charset="0"/>
              </a:rPr>
              <a:t>25.6 </a:t>
            </a:r>
            <a:r>
              <a:rPr lang="en-IN" sz="2400" dirty="0">
                <a:latin typeface="+mj-lt"/>
                <a:ea typeface="+mj-ea"/>
                <a:cs typeface="Times New Roman" panose="02020603050405020304" pitchFamily="18" charset="0"/>
              </a:rPr>
              <a:t>Discuss hybrid engine precautions.</a:t>
            </a:r>
          </a:p>
          <a:p>
            <a:pPr marL="714375" indent="-714375">
              <a:buNone/>
            </a:pPr>
            <a:r>
              <a:rPr lang="en-IN" sz="2400" b="1" dirty="0">
                <a:solidFill>
                  <a:srgbClr val="007FA3"/>
                </a:solidFill>
                <a:cs typeface="Times New Roman" panose="02020603050405020304" pitchFamily="18" charset="0"/>
              </a:rPr>
              <a:t>25.7 </a:t>
            </a:r>
            <a:r>
              <a:rPr lang="en-IN" sz="2400" dirty="0">
                <a:latin typeface="+mj-lt"/>
                <a:ea typeface="+mj-ea"/>
                <a:cs typeface="Times New Roman" panose="02020603050405020304" pitchFamily="18" charset="0"/>
              </a:rPr>
              <a:t>Discuss gasoline direct-injection engine concerns</a:t>
            </a:r>
            <a:r>
              <a:rPr lang="en-IN" sz="2400" b="1" dirty="0">
                <a:solidFill>
                  <a:schemeClr val="bg2"/>
                </a:solidFill>
                <a:latin typeface="+mj-lt"/>
                <a:ea typeface="+mj-ea"/>
                <a:cs typeface="Times New Roman" panose="02020603050405020304" pitchFamily="18" charset="0"/>
              </a:rPr>
              <a:t>.</a:t>
            </a:r>
            <a:r>
              <a:rPr lang="en-IN" sz="2400" b="1" dirty="0">
                <a:latin typeface="+mj-lt"/>
                <a:ea typeface="+mj-ea"/>
                <a:cs typeface="Times New Roman" panose="02020603050405020304" pitchFamily="18" charset="0"/>
              </a:rPr>
              <a:t> </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Engine Mount Replacement</a:t>
            </a:r>
            <a:endParaRPr lang="en-US" sz="2000" dirty="0"/>
          </a:p>
        </p:txBody>
      </p:sp>
      <p:sp>
        <p:nvSpPr>
          <p:cNvPr id="4" name="Content Placeholder 3"/>
          <p:cNvSpPr>
            <a:spLocks noGrp="1"/>
          </p:cNvSpPr>
          <p:nvPr>
            <p:ph idx="1"/>
          </p:nvPr>
        </p:nvSpPr>
        <p:spPr>
          <a:xfrm>
            <a:off x="457200" y="1092458"/>
            <a:ext cx="8229600" cy="4185761"/>
          </a:xfrm>
        </p:spPr>
        <p:txBody>
          <a:bodyPr>
            <a:spAutoFit/>
          </a:bodyPr>
          <a:lstStyle/>
          <a:p>
            <a:r>
              <a:rPr lang="en-IN" sz="2400" dirty="0"/>
              <a:t>Engine mounts are designed to perform the following functions:</a:t>
            </a:r>
          </a:p>
          <a:p>
            <a:pPr lvl="1"/>
            <a:r>
              <a:rPr lang="en-IN" sz="2400" dirty="0"/>
              <a:t>Support the weight and torque of the powertrain.</a:t>
            </a:r>
          </a:p>
          <a:p>
            <a:pPr lvl="1"/>
            <a:r>
              <a:rPr lang="en-IN" sz="2400" dirty="0"/>
              <a:t>Isolate noise and vibrations.</a:t>
            </a:r>
          </a:p>
          <a:p>
            <a:r>
              <a:rPr lang="en-IN" sz="2400" dirty="0"/>
              <a:t>Inspection:</a:t>
            </a:r>
          </a:p>
          <a:p>
            <a:pPr lvl="1"/>
            <a:r>
              <a:rPr lang="en-IN" sz="2400" dirty="0"/>
              <a:t>Obvious damage or fluid leaks.</a:t>
            </a:r>
          </a:p>
          <a:p>
            <a:pPr lvl="1"/>
            <a:r>
              <a:rPr lang="en-IN" sz="2400" dirty="0"/>
              <a:t>Loose or damaged fasteners.</a:t>
            </a:r>
          </a:p>
          <a:p>
            <a:r>
              <a:rPr lang="en-IN" sz="2400" dirty="0"/>
              <a:t>Replacement: </a:t>
            </a:r>
          </a:p>
          <a:p>
            <a:pPr lvl="1"/>
            <a:r>
              <a:rPr lang="en-IN" sz="2400" dirty="0"/>
              <a:t>Follow the manufacturer’s procedures when replacing.</a:t>
            </a:r>
          </a:p>
        </p:txBody>
      </p:sp>
    </p:spTree>
    <p:extLst>
      <p:ext uri="{BB962C8B-B14F-4D97-AF65-F5344CB8AC3E}">
        <p14:creationId xmlns:p14="http://schemas.microsoft.com/office/powerpoint/2010/main" val="584633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Engine Mounts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ngine_mount_remove_replace">
            <a:hlinkClick r:id="" action="ppaction://media"/>
            <a:extLst>
              <a:ext uri="{FF2B5EF4-FFF2-40B4-BE49-F238E27FC236}">
                <a16:creationId xmlns:a16="http://schemas.microsoft.com/office/drawing/2014/main" id="{81F79247-6E3F-4D54-AA06-9DC3464EFD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649" y="1143000"/>
            <a:ext cx="8472798" cy="4765949"/>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24.8 HEV Ready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930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2308324"/>
          </a:xfrm>
        </p:spPr>
        <p:txBody>
          <a:bodyPr/>
          <a:lstStyle/>
          <a:p>
            <a:r>
              <a:rPr lang="en-US" sz="2400" dirty="0"/>
              <a:t>A Toyota/Lexus hybrid electric vehicle has a ready light. If the ready light is on, the engine can start at anytime without warning.</a:t>
            </a:r>
          </a:p>
        </p:txBody>
      </p:sp>
    </p:spTree>
    <p:extLst>
      <p:ext uri="{BB962C8B-B14F-4D97-AF65-F5344CB8AC3E}">
        <p14:creationId xmlns:p14="http://schemas.microsoft.com/office/powerpoint/2010/main" val="201724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Hybrid Engine Precautions</a:t>
            </a:r>
            <a:endParaRPr lang="en-US" sz="2000" dirty="0"/>
          </a:p>
        </p:txBody>
      </p:sp>
      <p:sp>
        <p:nvSpPr>
          <p:cNvPr id="4" name="Content Placeholder 3"/>
          <p:cNvSpPr>
            <a:spLocks noGrp="1"/>
          </p:cNvSpPr>
          <p:nvPr>
            <p:ph idx="1"/>
          </p:nvPr>
        </p:nvSpPr>
        <p:spPr>
          <a:xfrm>
            <a:off x="457200" y="1092458"/>
            <a:ext cx="8229600" cy="2885405"/>
          </a:xfrm>
        </p:spPr>
        <p:txBody>
          <a:bodyPr>
            <a:spAutoFit/>
          </a:bodyPr>
          <a:lstStyle/>
          <a:p>
            <a:r>
              <a:rPr lang="en-IN" sz="2400" dirty="0"/>
              <a:t>Make sure the ignition is off and the key is out of the vehicle.</a:t>
            </a:r>
          </a:p>
          <a:p>
            <a:r>
              <a:rPr lang="en-IN" sz="2400" dirty="0"/>
              <a:t>Check that the “Ready” light is off.</a:t>
            </a:r>
          </a:p>
          <a:p>
            <a:r>
              <a:rPr lang="en-IN" sz="2400" dirty="0"/>
              <a:t>Do not touch any of the circuits with “orange” conduit.</a:t>
            </a:r>
          </a:p>
          <a:p>
            <a:r>
              <a:rPr lang="en-IN" sz="2400" dirty="0"/>
              <a:t>Always use high-voltage lineman’s gloves when depowering the high-voltage system.</a:t>
            </a:r>
          </a:p>
        </p:txBody>
      </p:sp>
    </p:spTree>
    <p:extLst>
      <p:ext uri="{BB962C8B-B14F-4D97-AF65-F5344CB8AC3E}">
        <p14:creationId xmlns:p14="http://schemas.microsoft.com/office/powerpoint/2010/main" val="1121588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 Safety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brid_Safety">
            <a:hlinkClick r:id="" action="ppaction://media"/>
            <a:extLst>
              <a:ext uri="{FF2B5EF4-FFF2-40B4-BE49-F238E27FC236}">
                <a16:creationId xmlns:a16="http://schemas.microsoft.com/office/drawing/2014/main" id="{65CAC11A-3D2B-9608-29AD-47B2054F32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1100"/>
            <a:ext cx="8860805" cy="4984203"/>
          </a:xfrm>
          <a:prstGeom prst="rect">
            <a:avLst/>
          </a:prstGeom>
        </p:spPr>
      </p:pic>
    </p:spTree>
    <p:extLst>
      <p:ext uri="{BB962C8B-B14F-4D97-AF65-F5344CB8AC3E}">
        <p14:creationId xmlns:p14="http://schemas.microsoft.com/office/powerpoint/2010/main" val="15198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24.9 SAW Viscosity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5750" y="1007533"/>
            <a:ext cx="4591050" cy="43637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Always use the viscosity of oil as specified on the oil fill cap</a:t>
            </a:r>
          </a:p>
        </p:txBody>
      </p:sp>
    </p:spTree>
    <p:extLst>
      <p:ext uri="{BB962C8B-B14F-4D97-AF65-F5344CB8AC3E}">
        <p14:creationId xmlns:p14="http://schemas.microsoft.com/office/powerpoint/2010/main" val="3563584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Engine Oil Selection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ngine_Oil_Selection">
            <a:hlinkClick r:id="" action="ppaction://media"/>
            <a:extLst>
              <a:ext uri="{FF2B5EF4-FFF2-40B4-BE49-F238E27FC236}">
                <a16:creationId xmlns:a16="http://schemas.microsoft.com/office/drawing/2014/main" id="{4CBAA148-D20F-0611-5F91-35E7B3BD5D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1120552"/>
            <a:ext cx="8724900" cy="4907756"/>
          </a:xfrm>
          <a:prstGeom prst="rect">
            <a:avLst/>
          </a:prstGeom>
        </p:spPr>
      </p:pic>
    </p:spTree>
    <p:extLst>
      <p:ext uri="{BB962C8B-B14F-4D97-AF65-F5344CB8AC3E}">
        <p14:creationId xmlns:p14="http://schemas.microsoft.com/office/powerpoint/2010/main" val="28573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345"/>
            <a:ext cx="8229600" cy="646331"/>
          </a:xfrm>
        </p:spPr>
        <p:txBody>
          <a:bodyPr>
            <a:spAutoFit/>
          </a:bodyPr>
          <a:lstStyle/>
          <a:p>
            <a:r>
              <a:rPr lang="en-US" dirty="0"/>
              <a:t>Question 3: ?</a:t>
            </a:r>
            <a:endParaRPr lang="en-US" sz="2000" dirty="0"/>
          </a:p>
        </p:txBody>
      </p:sp>
      <p:sp>
        <p:nvSpPr>
          <p:cNvPr id="4" name="Content Placeholder 3"/>
          <p:cNvSpPr>
            <a:spLocks noGrp="1"/>
          </p:cNvSpPr>
          <p:nvPr>
            <p:ph idx="1"/>
          </p:nvPr>
        </p:nvSpPr>
        <p:spPr>
          <a:xfrm>
            <a:off x="457200" y="1150203"/>
            <a:ext cx="8229600" cy="830997"/>
          </a:xfrm>
        </p:spPr>
        <p:txBody>
          <a:bodyPr>
            <a:spAutoFit/>
          </a:bodyPr>
          <a:lstStyle/>
          <a:p>
            <a:pPr marL="0" indent="0">
              <a:buNone/>
            </a:pPr>
            <a:r>
              <a:rPr lang="en-IN" sz="2400" dirty="0"/>
              <a:t>Why is it important that the READY light be out on the dash before working under the hood of a hybrid electric vehicle?</a:t>
            </a:r>
          </a:p>
        </p:txBody>
      </p:sp>
    </p:spTree>
    <p:extLst>
      <p:ext uri="{BB962C8B-B14F-4D97-AF65-F5344CB8AC3E}">
        <p14:creationId xmlns:p14="http://schemas.microsoft.com/office/powerpoint/2010/main" val="1738207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3</a:t>
            </a:r>
            <a:endParaRPr lang="en-US" sz="2000" dirty="0"/>
          </a:p>
        </p:txBody>
      </p:sp>
      <p:sp>
        <p:nvSpPr>
          <p:cNvPr id="4" name="Content Placeholder 3"/>
          <p:cNvSpPr>
            <a:spLocks noGrp="1"/>
          </p:cNvSpPr>
          <p:nvPr>
            <p:ph idx="1"/>
          </p:nvPr>
        </p:nvSpPr>
        <p:spPr>
          <a:xfrm>
            <a:off x="457200" y="914400"/>
            <a:ext cx="8229600" cy="830997"/>
          </a:xfrm>
        </p:spPr>
        <p:txBody>
          <a:bodyPr>
            <a:spAutoFit/>
          </a:bodyPr>
          <a:lstStyle/>
          <a:p>
            <a:pPr marL="0" indent="0">
              <a:buNone/>
            </a:pPr>
            <a:r>
              <a:rPr lang="en-IN" sz="2400" dirty="0"/>
              <a:t>Any time the “Ready” light is illuminated, the vehicle may start.</a:t>
            </a:r>
          </a:p>
        </p:txBody>
      </p:sp>
    </p:spTree>
    <p:extLst>
      <p:ext uri="{BB962C8B-B14F-4D97-AF65-F5344CB8AC3E}">
        <p14:creationId xmlns:p14="http://schemas.microsoft.com/office/powerpoint/2010/main" val="2888718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47800"/>
            <a:ext cx="8229600" cy="1446550"/>
          </a:xfrm>
        </p:spPr>
        <p:txBody>
          <a:bodyPr>
            <a:spAutoFit/>
          </a:bodyPr>
          <a:lstStyle/>
          <a:p>
            <a:pPr algn="ctr"/>
            <a:r>
              <a:rPr lang="en-US" sz="4400" dirty="0"/>
              <a:t>Valve Adjustment Step-By-Step</a:t>
            </a:r>
          </a:p>
        </p:txBody>
      </p:sp>
    </p:spTree>
    <p:extLst>
      <p:ext uri="{BB962C8B-B14F-4D97-AF65-F5344CB8AC3E}">
        <p14:creationId xmlns:p14="http://schemas.microsoft.com/office/powerpoint/2010/main" val="402119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Thermostat Replacement</a:t>
            </a:r>
            <a:endParaRPr lang="en-US" sz="2800" dirty="0"/>
          </a:p>
        </p:txBody>
      </p:sp>
      <p:sp>
        <p:nvSpPr>
          <p:cNvPr id="4" name="Content Placeholder 3"/>
          <p:cNvSpPr>
            <a:spLocks noGrp="1"/>
          </p:cNvSpPr>
          <p:nvPr>
            <p:ph idx="1"/>
          </p:nvPr>
        </p:nvSpPr>
        <p:spPr>
          <a:xfrm>
            <a:off x="457200" y="914400"/>
            <a:ext cx="8229600" cy="4054956"/>
          </a:xfrm>
        </p:spPr>
        <p:txBody>
          <a:bodyPr>
            <a:noAutofit/>
          </a:bodyPr>
          <a:lstStyle/>
          <a:p>
            <a:r>
              <a:rPr lang="en-IN" sz="2400" dirty="0"/>
              <a:t>Failure Patterns</a:t>
            </a:r>
          </a:p>
          <a:p>
            <a:pPr lvl="1"/>
            <a:r>
              <a:rPr lang="en-IN" sz="2400" dirty="0"/>
              <a:t>Stuck open</a:t>
            </a:r>
          </a:p>
          <a:p>
            <a:pPr lvl="1"/>
            <a:r>
              <a:rPr lang="en-IN" sz="2400" dirty="0"/>
              <a:t>Stuck closed</a:t>
            </a:r>
          </a:p>
          <a:p>
            <a:pPr lvl="1"/>
            <a:r>
              <a:rPr lang="en-IN" sz="2400" dirty="0"/>
              <a:t>Stuck partially open</a:t>
            </a:r>
          </a:p>
          <a:p>
            <a:pPr lvl="1"/>
            <a:r>
              <a:rPr lang="en-IN" sz="2400" dirty="0"/>
              <a:t>Skewed (does not operate in correct range)</a:t>
            </a:r>
          </a:p>
          <a:p>
            <a:r>
              <a:rPr lang="en-IN" sz="2400" dirty="0"/>
              <a:t>Thermostat Replacement</a:t>
            </a:r>
          </a:p>
          <a:p>
            <a:pPr lvl="1"/>
            <a:r>
              <a:rPr lang="en-IN" sz="2400" dirty="0"/>
              <a:t>Allow system to cool, then drain.</a:t>
            </a:r>
          </a:p>
          <a:p>
            <a:pPr lvl="1"/>
            <a:r>
              <a:rPr lang="en-IN" sz="2400" dirty="0"/>
              <a:t>Replace thermostat per manufacturer’s instructions.</a:t>
            </a:r>
          </a:p>
          <a:p>
            <a:pPr lvl="1"/>
            <a:r>
              <a:rPr lang="en-IN" sz="2400" dirty="0"/>
              <a:t>Refill system and check for proper operation.</a:t>
            </a:r>
          </a:p>
        </p:txBody>
      </p:sp>
    </p:spTree>
    <p:extLst>
      <p:ext uri="{BB962C8B-B14F-4D97-AF65-F5344CB8AC3E}">
        <p14:creationId xmlns:p14="http://schemas.microsoft.com/office/powerpoint/2010/main" val="15634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1931"/>
            <a:ext cx="8229600" cy="646331"/>
          </a:xfrm>
        </p:spPr>
        <p:txBody>
          <a:bodyPr>
            <a:spAutoFit/>
          </a:bodyPr>
          <a:lstStyle/>
          <a:p>
            <a:r>
              <a:rPr lang="en-US" dirty="0"/>
              <a:t>Check Specifications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90600"/>
            <a:ext cx="7010400" cy="5120878"/>
          </a:xfrm>
          <a:prstGeom prst="rect">
            <a:avLst/>
          </a:prstGeom>
        </p:spPr>
      </p:pic>
    </p:spTree>
    <p:extLst>
      <p:ext uri="{BB962C8B-B14F-4D97-AF65-F5344CB8AC3E}">
        <p14:creationId xmlns:p14="http://schemas.microsoft.com/office/powerpoint/2010/main" val="3043668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651"/>
            <a:ext cx="8229600" cy="646331"/>
          </a:xfrm>
        </p:spPr>
        <p:txBody>
          <a:bodyPr>
            <a:spAutoFit/>
          </a:bodyPr>
          <a:lstStyle/>
          <a:p>
            <a:r>
              <a:rPr lang="en-IN" dirty="0"/>
              <a:t>Tools Necessary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990600"/>
            <a:ext cx="6934200" cy="5065216"/>
          </a:xfrm>
          <a:prstGeom prst="rect">
            <a:avLst/>
          </a:prstGeom>
        </p:spPr>
      </p:pic>
    </p:spTree>
    <p:extLst>
      <p:ext uri="{BB962C8B-B14F-4D97-AF65-F5344CB8AC3E}">
        <p14:creationId xmlns:p14="http://schemas.microsoft.com/office/powerpoint/2010/main" val="762796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86434"/>
            <a:ext cx="8229600" cy="646331"/>
          </a:xfrm>
        </p:spPr>
        <p:txBody>
          <a:bodyPr>
            <a:spAutoFit/>
          </a:bodyPr>
          <a:lstStyle/>
          <a:p>
            <a:r>
              <a:rPr lang="en-US" dirty="0"/>
              <a:t>4-Cylinder Engine Valves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990600"/>
            <a:ext cx="6934200" cy="5071988"/>
          </a:xfrm>
          <a:prstGeom prst="rect">
            <a:avLst/>
          </a:prstGeom>
        </p:spPr>
      </p:pic>
    </p:spTree>
    <p:extLst>
      <p:ext uri="{BB962C8B-B14F-4D97-AF65-F5344CB8AC3E}">
        <p14:creationId xmlns:p14="http://schemas.microsoft.com/office/powerpoint/2010/main" val="231318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662" y="228600"/>
            <a:ext cx="8229600" cy="646331"/>
          </a:xfrm>
        </p:spPr>
        <p:txBody>
          <a:bodyPr>
            <a:spAutoFit/>
          </a:bodyPr>
          <a:lstStyle/>
          <a:p>
            <a:r>
              <a:rPr lang="en-IN" dirty="0"/>
              <a:t>Disconnecting and Label Parts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991518"/>
            <a:ext cx="7086600" cy="5176540"/>
          </a:xfrm>
          <a:prstGeom prst="rect">
            <a:avLst/>
          </a:prstGeom>
        </p:spPr>
      </p:pic>
    </p:spTree>
    <p:extLst>
      <p:ext uri="{BB962C8B-B14F-4D97-AF65-F5344CB8AC3E}">
        <p14:creationId xmlns:p14="http://schemas.microsoft.com/office/powerpoint/2010/main" val="3672265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643" y="235027"/>
            <a:ext cx="8229600" cy="646331"/>
          </a:xfrm>
        </p:spPr>
        <p:txBody>
          <a:bodyPr>
            <a:spAutoFit/>
          </a:bodyPr>
          <a:lstStyle/>
          <a:p>
            <a:r>
              <a:rPr lang="en-US" dirty="0"/>
              <a:t>Removing Air Intake Tube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119" y="990600"/>
            <a:ext cx="6762648" cy="4939903"/>
          </a:xfrm>
          <a:prstGeom prst="rect">
            <a:avLst/>
          </a:prstGeom>
        </p:spPr>
      </p:pic>
    </p:spTree>
    <p:extLst>
      <p:ext uri="{BB962C8B-B14F-4D97-AF65-F5344CB8AC3E}">
        <p14:creationId xmlns:p14="http://schemas.microsoft.com/office/powerpoint/2010/main" val="3637554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85520"/>
            <a:ext cx="8229600" cy="646331"/>
          </a:xfrm>
        </p:spPr>
        <p:txBody>
          <a:bodyPr>
            <a:spAutoFit/>
          </a:bodyPr>
          <a:lstStyle/>
          <a:p>
            <a:r>
              <a:rPr lang="en-IN" dirty="0"/>
              <a:t>Remove Valve Cover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98863"/>
            <a:ext cx="6858000" cy="5009555"/>
          </a:xfrm>
          <a:prstGeom prst="rect">
            <a:avLst/>
          </a:prstGeom>
        </p:spPr>
      </p:pic>
    </p:spTree>
    <p:extLst>
      <p:ext uri="{BB962C8B-B14F-4D97-AF65-F5344CB8AC3E}">
        <p14:creationId xmlns:p14="http://schemas.microsoft.com/office/powerpoint/2010/main" val="217639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33190"/>
            <a:ext cx="8229600" cy="646331"/>
          </a:xfrm>
        </p:spPr>
        <p:txBody>
          <a:bodyPr>
            <a:spAutoFit/>
          </a:bodyPr>
          <a:lstStyle/>
          <a:p>
            <a:r>
              <a:rPr lang="en-US" dirty="0"/>
              <a:t>Clean Engine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01" y="990600"/>
            <a:ext cx="7075598" cy="5168503"/>
          </a:xfrm>
          <a:prstGeom prst="rect">
            <a:avLst/>
          </a:prstGeom>
        </p:spPr>
      </p:pic>
    </p:spTree>
    <p:extLst>
      <p:ext uri="{BB962C8B-B14F-4D97-AF65-F5344CB8AC3E}">
        <p14:creationId xmlns:p14="http://schemas.microsoft.com/office/powerpoint/2010/main" val="2516743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646331"/>
          </a:xfrm>
        </p:spPr>
        <p:txBody>
          <a:bodyPr>
            <a:spAutoFit/>
          </a:bodyPr>
          <a:lstStyle/>
          <a:p>
            <a:r>
              <a:rPr lang="en-IN" dirty="0"/>
              <a:t>Rotor Position Guide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42" y="963976"/>
            <a:ext cx="7179915" cy="5244703"/>
          </a:xfrm>
          <a:prstGeom prst="rect">
            <a:avLst/>
          </a:prstGeom>
        </p:spPr>
      </p:pic>
    </p:spTree>
    <p:extLst>
      <p:ext uri="{BB962C8B-B14F-4D97-AF65-F5344CB8AC3E}">
        <p14:creationId xmlns:p14="http://schemas.microsoft.com/office/powerpoint/2010/main" val="2238355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Setting Timing Marks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998863"/>
            <a:ext cx="6477000" cy="4724921"/>
          </a:xfrm>
          <a:prstGeom prst="rect">
            <a:avLst/>
          </a:prstGeom>
        </p:spPr>
      </p:pic>
    </p:spTree>
    <p:extLst>
      <p:ext uri="{BB962C8B-B14F-4D97-AF65-F5344CB8AC3E}">
        <p14:creationId xmlns:p14="http://schemas.microsoft.com/office/powerpoint/2010/main" val="505879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807" y="228600"/>
            <a:ext cx="8229600" cy="646331"/>
          </a:xfrm>
        </p:spPr>
        <p:txBody>
          <a:bodyPr>
            <a:spAutoFit/>
          </a:bodyPr>
          <a:lstStyle/>
          <a:p>
            <a:r>
              <a:rPr lang="en-US" dirty="0"/>
              <a:t>Inserting Feeler Gauge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66" y="1027323"/>
            <a:ext cx="6971281" cy="5092303"/>
          </a:xfrm>
          <a:prstGeom prst="rect">
            <a:avLst/>
          </a:prstGeom>
        </p:spPr>
      </p:pic>
    </p:spTree>
    <p:extLst>
      <p:ext uri="{BB962C8B-B14F-4D97-AF65-F5344CB8AC3E}">
        <p14:creationId xmlns:p14="http://schemas.microsoft.com/office/powerpoint/2010/main" val="340670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24.1 Thermostat Jiggle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7533"/>
            <a:ext cx="4484687" cy="36836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If the thermostat has a jiggle valve, it should be placed toward the top to allow air to escape</a:t>
            </a:r>
          </a:p>
        </p:txBody>
      </p:sp>
    </p:spTree>
    <p:extLst>
      <p:ext uri="{BB962C8B-B14F-4D97-AF65-F5344CB8AC3E}">
        <p14:creationId xmlns:p14="http://schemas.microsoft.com/office/powerpoint/2010/main" val="4028009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62569"/>
            <a:ext cx="8229600" cy="646331"/>
          </a:xfrm>
        </p:spPr>
        <p:txBody>
          <a:bodyPr>
            <a:spAutoFit/>
          </a:bodyPr>
          <a:lstStyle/>
          <a:p>
            <a:r>
              <a:rPr lang="en-IN" dirty="0"/>
              <a:t>Turn Valve Adjusting Screw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008961"/>
            <a:ext cx="6934200" cy="5065216"/>
          </a:xfrm>
          <a:prstGeom prst="rect">
            <a:avLst/>
          </a:prstGeom>
        </p:spPr>
      </p:pic>
    </p:spTree>
    <p:extLst>
      <p:ext uri="{BB962C8B-B14F-4D97-AF65-F5344CB8AC3E}">
        <p14:creationId xmlns:p14="http://schemas.microsoft.com/office/powerpoint/2010/main" val="243329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2087" y="228600"/>
            <a:ext cx="8153400" cy="646331"/>
          </a:xfrm>
        </p:spPr>
        <p:txBody>
          <a:bodyPr>
            <a:spAutoFit/>
          </a:bodyPr>
          <a:lstStyle/>
          <a:p>
            <a:r>
              <a:rPr lang="en-US" dirty="0"/>
              <a:t>Rotate One Full Turn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000699"/>
            <a:ext cx="6324600" cy="4619922"/>
          </a:xfrm>
          <a:prstGeom prst="rect">
            <a:avLst/>
          </a:prstGeom>
        </p:spPr>
      </p:pic>
    </p:spTree>
    <p:extLst>
      <p:ext uri="{BB962C8B-B14F-4D97-AF65-F5344CB8AC3E}">
        <p14:creationId xmlns:p14="http://schemas.microsoft.com/office/powerpoint/2010/main" val="3486539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3911"/>
            <a:ext cx="8229600" cy="584775"/>
          </a:xfrm>
        </p:spPr>
        <p:txBody>
          <a:bodyPr>
            <a:spAutoFit/>
          </a:bodyPr>
          <a:lstStyle/>
          <a:p>
            <a:r>
              <a:rPr lang="en-US" sz="3200" dirty="0"/>
              <a:t>Timing Marks Aligned Again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6705600" cy="4898231"/>
          </a:xfrm>
          <a:prstGeom prst="rect">
            <a:avLst/>
          </a:prstGeom>
        </p:spPr>
      </p:pic>
    </p:spTree>
    <p:extLst>
      <p:ext uri="{BB962C8B-B14F-4D97-AF65-F5344CB8AC3E}">
        <p14:creationId xmlns:p14="http://schemas.microsoft.com/office/powerpoint/2010/main" val="3751719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289"/>
            <a:ext cx="8229600" cy="646331"/>
          </a:xfrm>
        </p:spPr>
        <p:txBody>
          <a:bodyPr>
            <a:spAutoFit/>
          </a:bodyPr>
          <a:lstStyle/>
          <a:p>
            <a:r>
              <a:rPr lang="en-US" dirty="0"/>
              <a:t>Rotor Position Used Some Engines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90600"/>
            <a:ext cx="6858000" cy="5009555"/>
          </a:xfrm>
          <a:prstGeom prst="rect">
            <a:avLst/>
          </a:prstGeom>
        </p:spPr>
      </p:pic>
    </p:spTree>
    <p:extLst>
      <p:ext uri="{BB962C8B-B14F-4D97-AF65-F5344CB8AC3E}">
        <p14:creationId xmlns:p14="http://schemas.microsoft.com/office/powerpoint/2010/main" val="2037516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988" y="228600"/>
            <a:ext cx="8229600" cy="646331"/>
          </a:xfrm>
        </p:spPr>
        <p:txBody>
          <a:bodyPr>
            <a:spAutoFit/>
          </a:bodyPr>
          <a:lstStyle/>
          <a:p>
            <a:r>
              <a:rPr lang="en-US" dirty="0"/>
              <a:t>Larger &amp; Smaller Feeler Gauges Used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90600"/>
            <a:ext cx="6858000" cy="5009555"/>
          </a:xfrm>
          <a:prstGeom prst="rect">
            <a:avLst/>
          </a:prstGeom>
        </p:spPr>
      </p:pic>
    </p:spTree>
    <p:extLst>
      <p:ext uri="{BB962C8B-B14F-4D97-AF65-F5344CB8AC3E}">
        <p14:creationId xmlns:p14="http://schemas.microsoft.com/office/powerpoint/2010/main" val="2081837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Adjusting Valves Takes 2 Hands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84" y="927497"/>
            <a:ext cx="7284231" cy="5320903"/>
          </a:xfrm>
          <a:prstGeom prst="rect">
            <a:avLst/>
          </a:prstGeom>
        </p:spPr>
      </p:pic>
    </p:spTree>
    <p:extLst>
      <p:ext uri="{BB962C8B-B14F-4D97-AF65-F5344CB8AC3E}">
        <p14:creationId xmlns:p14="http://schemas.microsoft.com/office/powerpoint/2010/main" val="120546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Replacing Gaskets and Seals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01" y="997027"/>
            <a:ext cx="7075598" cy="5168503"/>
          </a:xfrm>
          <a:prstGeom prst="rect">
            <a:avLst/>
          </a:prstGeom>
        </p:spPr>
      </p:pic>
    </p:spTree>
    <p:extLst>
      <p:ext uri="{BB962C8B-B14F-4D97-AF65-F5344CB8AC3E}">
        <p14:creationId xmlns:p14="http://schemas.microsoft.com/office/powerpoint/2010/main" val="1862923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Reinstall Valve Cover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028241"/>
            <a:ext cx="7132320" cy="5209937"/>
          </a:xfrm>
          <a:prstGeom prst="rect">
            <a:avLst/>
          </a:prstGeom>
        </p:spPr>
      </p:pic>
    </p:spTree>
    <p:extLst>
      <p:ext uri="{BB962C8B-B14F-4D97-AF65-F5344CB8AC3E}">
        <p14:creationId xmlns:p14="http://schemas.microsoft.com/office/powerpoint/2010/main" val="1484385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316" y="261651"/>
            <a:ext cx="8229600" cy="646331"/>
          </a:xfrm>
        </p:spPr>
        <p:txBody>
          <a:bodyPr>
            <a:spAutoFit/>
          </a:bodyPr>
          <a:lstStyle/>
          <a:p>
            <a:r>
              <a:rPr lang="en-US" dirty="0"/>
              <a:t>Tighten to Specs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16" y="990600"/>
            <a:ext cx="7086600" cy="5176540"/>
          </a:xfrm>
          <a:prstGeom prst="rect">
            <a:avLst/>
          </a:prstGeom>
        </p:spPr>
      </p:pic>
    </p:spTree>
    <p:extLst>
      <p:ext uri="{BB962C8B-B14F-4D97-AF65-F5344CB8AC3E}">
        <p14:creationId xmlns:p14="http://schemas.microsoft.com/office/powerpoint/2010/main" val="1404027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0542"/>
            <a:ext cx="8229600" cy="646331"/>
          </a:xfrm>
        </p:spPr>
        <p:txBody>
          <a:bodyPr>
            <a:spAutoFit/>
          </a:bodyPr>
          <a:lstStyle/>
          <a:p>
            <a:r>
              <a:rPr lang="en-US" dirty="0"/>
              <a:t>Reinstall Distributor Cap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38200"/>
            <a:ext cx="7315200" cy="5343525"/>
          </a:xfrm>
          <a:prstGeom prst="rect">
            <a:avLst/>
          </a:prstGeom>
        </p:spPr>
      </p:pic>
    </p:spTree>
    <p:extLst>
      <p:ext uri="{BB962C8B-B14F-4D97-AF65-F5344CB8AC3E}">
        <p14:creationId xmlns:p14="http://schemas.microsoft.com/office/powerpoint/2010/main" val="344284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Question 1: ?</a:t>
            </a:r>
            <a:endParaRPr lang="en-US" sz="2000" dirty="0"/>
          </a:p>
        </p:txBody>
      </p:sp>
      <p:sp>
        <p:nvSpPr>
          <p:cNvPr id="4" name="Content Placeholder 3"/>
          <p:cNvSpPr>
            <a:spLocks noGrp="1"/>
          </p:cNvSpPr>
          <p:nvPr>
            <p:ph idx="1"/>
          </p:nvPr>
        </p:nvSpPr>
        <p:spPr>
          <a:xfrm>
            <a:off x="457200" y="914400"/>
            <a:ext cx="8229600" cy="369332"/>
          </a:xfrm>
        </p:spPr>
        <p:txBody>
          <a:bodyPr>
            <a:noAutofit/>
          </a:bodyPr>
          <a:lstStyle/>
          <a:p>
            <a:pPr marL="0" indent="0">
              <a:buNone/>
            </a:pPr>
            <a:r>
              <a:rPr lang="en-IN" sz="2400" dirty="0"/>
              <a:t>What are the four pattern failures of a thermostat?</a:t>
            </a:r>
          </a:p>
        </p:txBody>
      </p:sp>
    </p:spTree>
    <p:extLst>
      <p:ext uri="{BB962C8B-B14F-4D97-AF65-F5344CB8AC3E}">
        <p14:creationId xmlns:p14="http://schemas.microsoft.com/office/powerpoint/2010/main" val="3194938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2087" y="228600"/>
            <a:ext cx="8229600" cy="646331"/>
          </a:xfrm>
        </p:spPr>
        <p:txBody>
          <a:bodyPr>
            <a:spAutoFit/>
          </a:bodyPr>
          <a:lstStyle/>
          <a:p>
            <a:r>
              <a:rPr lang="en-US" dirty="0"/>
              <a:t>Reinstall Wires and Brackets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018142"/>
            <a:ext cx="6781800" cy="4953893"/>
          </a:xfrm>
          <a:prstGeom prst="rect">
            <a:avLst/>
          </a:prstGeom>
        </p:spPr>
      </p:pic>
    </p:spTree>
    <p:extLst>
      <p:ext uri="{BB962C8B-B14F-4D97-AF65-F5344CB8AC3E}">
        <p14:creationId xmlns:p14="http://schemas.microsoft.com/office/powerpoint/2010/main" val="803010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299" y="255224"/>
            <a:ext cx="8229600" cy="646331"/>
          </a:xfrm>
        </p:spPr>
        <p:txBody>
          <a:bodyPr>
            <a:spAutoFit/>
          </a:bodyPr>
          <a:lstStyle/>
          <a:p>
            <a:r>
              <a:rPr lang="en-US" dirty="0"/>
              <a:t>Reconnect Vacuum Lines and Tubes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39" y="1019978"/>
            <a:ext cx="7132320" cy="5209937"/>
          </a:xfrm>
          <a:prstGeom prst="rect">
            <a:avLst/>
          </a:prstGeom>
        </p:spPr>
      </p:pic>
    </p:spTree>
    <p:extLst>
      <p:ext uri="{BB962C8B-B14F-4D97-AF65-F5344CB8AC3E}">
        <p14:creationId xmlns:p14="http://schemas.microsoft.com/office/powerpoint/2010/main" val="3054239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135" y="228600"/>
            <a:ext cx="8229600" cy="646331"/>
          </a:xfrm>
        </p:spPr>
        <p:txBody>
          <a:bodyPr>
            <a:spAutoFit/>
          </a:bodyPr>
          <a:lstStyle/>
          <a:p>
            <a:r>
              <a:rPr lang="en-US" dirty="0"/>
              <a:t>Reinstall Clips, Start Engine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35" y="1005289"/>
            <a:ext cx="7162800" cy="5246192"/>
          </a:xfrm>
          <a:prstGeom prst="rect">
            <a:avLst/>
          </a:prstGeom>
        </p:spPr>
      </p:pic>
    </p:spTree>
    <p:extLst>
      <p:ext uri="{BB962C8B-B14F-4D97-AF65-F5344CB8AC3E}">
        <p14:creationId xmlns:p14="http://schemas.microsoft.com/office/powerpoint/2010/main" val="81253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8217" y="228600"/>
            <a:ext cx="8229600" cy="646331"/>
          </a:xfrm>
        </p:spPr>
        <p:txBody>
          <a:bodyPr>
            <a:spAutoFit/>
          </a:bodyPr>
          <a:lstStyle/>
          <a:p>
            <a:r>
              <a:rPr lang="en-US" dirty="0"/>
              <a:t>Check for Leaks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917" y="990600"/>
            <a:ext cx="6934200" cy="5065216"/>
          </a:xfrm>
          <a:prstGeom prst="rect">
            <a:avLst/>
          </a:prstGeom>
        </p:spPr>
      </p:pic>
    </p:spTree>
    <p:extLst>
      <p:ext uri="{BB962C8B-B14F-4D97-AF65-F5344CB8AC3E}">
        <p14:creationId xmlns:p14="http://schemas.microsoft.com/office/powerpoint/2010/main" val="1169979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Answer 1</a:t>
            </a:r>
            <a:endParaRPr lang="en-US" sz="2000" dirty="0"/>
          </a:p>
        </p:txBody>
      </p:sp>
      <p:sp>
        <p:nvSpPr>
          <p:cNvPr id="4" name="Content Placeholder 3"/>
          <p:cNvSpPr>
            <a:spLocks noGrp="1"/>
          </p:cNvSpPr>
          <p:nvPr>
            <p:ph idx="1"/>
          </p:nvPr>
        </p:nvSpPr>
        <p:spPr>
          <a:xfrm>
            <a:off x="457200" y="914400"/>
            <a:ext cx="8229600" cy="369332"/>
          </a:xfrm>
        </p:spPr>
        <p:txBody>
          <a:bodyPr>
            <a:noAutofit/>
          </a:bodyPr>
          <a:lstStyle/>
          <a:p>
            <a:pPr marL="0" indent="0">
              <a:buNone/>
            </a:pPr>
            <a:r>
              <a:rPr lang="en-IN" sz="2400" dirty="0"/>
              <a:t>Stuck open, stuck closed, stuck partially open, and skewed.</a:t>
            </a:r>
          </a:p>
        </p:txBody>
      </p:sp>
    </p:spTree>
    <p:extLst>
      <p:ext uri="{BB962C8B-B14F-4D97-AF65-F5344CB8AC3E}">
        <p14:creationId xmlns:p14="http://schemas.microsoft.com/office/powerpoint/2010/main" val="62595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Water Pump Replacement</a:t>
            </a:r>
            <a:endParaRPr lang="en-US" sz="2000" dirty="0"/>
          </a:p>
        </p:txBody>
      </p:sp>
      <p:sp>
        <p:nvSpPr>
          <p:cNvPr id="4" name="Content Placeholder 3"/>
          <p:cNvSpPr>
            <a:spLocks noGrp="1"/>
          </p:cNvSpPr>
          <p:nvPr>
            <p:ph idx="1"/>
          </p:nvPr>
        </p:nvSpPr>
        <p:spPr>
          <a:xfrm>
            <a:off x="457200" y="914400"/>
            <a:ext cx="8229600" cy="3978012"/>
          </a:xfrm>
        </p:spPr>
        <p:txBody>
          <a:bodyPr>
            <a:noAutofit/>
          </a:bodyPr>
          <a:lstStyle/>
          <a:p>
            <a:r>
              <a:rPr lang="en-IN" sz="2400" dirty="0"/>
              <a:t>Need for replacement:</a:t>
            </a:r>
          </a:p>
          <a:p>
            <a:pPr lvl="1"/>
            <a:r>
              <a:rPr lang="en-IN" sz="2400" dirty="0"/>
              <a:t>Coolant leaking from the weep hole.</a:t>
            </a:r>
          </a:p>
          <a:p>
            <a:pPr lvl="1"/>
            <a:r>
              <a:rPr lang="en-IN" sz="2400" dirty="0"/>
              <a:t>Bearing noisy or loose.</a:t>
            </a:r>
          </a:p>
          <a:p>
            <a:pPr lvl="1"/>
            <a:r>
              <a:rPr lang="en-IN" sz="2400" dirty="0"/>
              <a:t>Lack of proper coolant flow.</a:t>
            </a:r>
          </a:p>
          <a:p>
            <a:r>
              <a:rPr lang="en-IN" sz="2400" dirty="0"/>
              <a:t>Replacement guidelines:</a:t>
            </a:r>
          </a:p>
          <a:p>
            <a:pPr lvl="1"/>
            <a:r>
              <a:rPr lang="en-IN" sz="2400" dirty="0"/>
              <a:t>Allow the system to cool, then drain.</a:t>
            </a:r>
          </a:p>
          <a:p>
            <a:pPr lvl="1"/>
            <a:r>
              <a:rPr lang="en-IN" sz="2400" dirty="0"/>
              <a:t>Remove and replace water pump per the manufacturer’s specifications.</a:t>
            </a:r>
          </a:p>
          <a:p>
            <a:pPr lvl="1"/>
            <a:r>
              <a:rPr lang="en-IN" sz="2400" dirty="0"/>
              <a:t>Refill system and verify proper operation.</a:t>
            </a:r>
          </a:p>
        </p:txBody>
      </p:sp>
    </p:spTree>
    <p:extLst>
      <p:ext uri="{BB962C8B-B14F-4D97-AF65-F5344CB8AC3E}">
        <p14:creationId xmlns:p14="http://schemas.microsoft.com/office/powerpoint/2010/main" val="18242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24.2 Removing Gasket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5692" y="1255713"/>
            <a:ext cx="4057529"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938992"/>
          </a:xfrm>
        </p:spPr>
        <p:txBody>
          <a:bodyPr/>
          <a:lstStyle/>
          <a:p>
            <a:r>
              <a:rPr lang="en-US" sz="2400" dirty="0"/>
              <a:t>Use caution if using a steel scraper to remove a gasket from aluminum parts. It is best to use a wood or plastic scraper</a:t>
            </a:r>
          </a:p>
        </p:txBody>
      </p:sp>
    </p:spTree>
    <p:extLst>
      <p:ext uri="{BB962C8B-B14F-4D97-AF65-F5344CB8AC3E}">
        <p14:creationId xmlns:p14="http://schemas.microsoft.com/office/powerpoint/2010/main" val="223385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Intake Manifold Gasket Inspection</a:t>
            </a:r>
            <a:endParaRPr lang="en-US" sz="2000" dirty="0"/>
          </a:p>
        </p:txBody>
      </p:sp>
      <p:sp>
        <p:nvSpPr>
          <p:cNvPr id="4" name="Content Placeholder 3"/>
          <p:cNvSpPr>
            <a:spLocks noGrp="1"/>
          </p:cNvSpPr>
          <p:nvPr>
            <p:ph idx="1"/>
          </p:nvPr>
        </p:nvSpPr>
        <p:spPr>
          <a:xfrm>
            <a:off x="457200" y="914400"/>
            <a:ext cx="8229600" cy="2077492"/>
          </a:xfrm>
        </p:spPr>
        <p:txBody>
          <a:bodyPr>
            <a:noAutofit/>
          </a:bodyPr>
          <a:lstStyle/>
          <a:p>
            <a:r>
              <a:rPr lang="en-IN" sz="2400" dirty="0"/>
              <a:t>To diagnose a possible leaking intake manifold gasket, perform the following tests.</a:t>
            </a:r>
          </a:p>
          <a:p>
            <a:pPr lvl="1"/>
            <a:r>
              <a:rPr lang="en-IN" sz="2400" dirty="0"/>
              <a:t>Visual inspection</a:t>
            </a:r>
          </a:p>
          <a:p>
            <a:pPr lvl="1"/>
            <a:r>
              <a:rPr lang="en-IN" sz="2400" dirty="0"/>
              <a:t>Coolant leak</a:t>
            </a:r>
          </a:p>
          <a:p>
            <a:pPr lvl="1"/>
            <a:r>
              <a:rPr lang="en-IN" sz="2400" dirty="0"/>
              <a:t>Air (vacuum) leak</a:t>
            </a:r>
          </a:p>
        </p:txBody>
      </p:sp>
    </p:spTree>
    <p:extLst>
      <p:ext uri="{BB962C8B-B14F-4D97-AF65-F5344CB8AC3E}">
        <p14:creationId xmlns:p14="http://schemas.microsoft.com/office/powerpoint/2010/main" val="159652360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25175</TotalTime>
  <Words>1693</Words>
  <Application>Microsoft Office PowerPoint</Application>
  <PresentationFormat>On-screen Show (4:3)</PresentationFormat>
  <Paragraphs>206</Paragraphs>
  <Slides>55</Slides>
  <Notes>55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Noto Sans Symbols</vt:lpstr>
      <vt:lpstr>Times New Roman</vt:lpstr>
      <vt:lpstr>Verdana</vt:lpstr>
      <vt:lpstr>Wingdings</vt:lpstr>
      <vt:lpstr>508 Lecture</vt:lpstr>
      <vt:lpstr>Automotive Technology: Principles, Diagnosis, and Service</vt:lpstr>
      <vt:lpstr>Learning Objectives </vt:lpstr>
      <vt:lpstr>Thermostat Replacement</vt:lpstr>
      <vt:lpstr>Figure 24.1 Thermostat Jiggle Valve</vt:lpstr>
      <vt:lpstr>Question 1: ?</vt:lpstr>
      <vt:lpstr>Answer 1</vt:lpstr>
      <vt:lpstr>Water Pump Replacement</vt:lpstr>
      <vt:lpstr>Figure 24.2 Removing Gasket </vt:lpstr>
      <vt:lpstr>Intake Manifold Gasket Inspection</vt:lpstr>
      <vt:lpstr>Figure 24.3 Failed Intake Gasket </vt:lpstr>
      <vt:lpstr>Intake Manifold Gasket Replacement</vt:lpstr>
      <vt:lpstr>Figure 24.4 Lower Intake Manifold </vt:lpstr>
      <vt:lpstr>Figure 24.5 Upper Intake Manifold</vt:lpstr>
      <vt:lpstr>Figure 24.6 Pressure Relief Valve</vt:lpstr>
      <vt:lpstr>Timing Belt Replacement</vt:lpstr>
      <vt:lpstr>Figure 24.7 Timing Belt</vt:lpstr>
      <vt:lpstr>Animation: Timing Belt, Remove and Replace (Animation will automatically start)</vt:lpstr>
      <vt:lpstr>Question 2: ?</vt:lpstr>
      <vt:lpstr>Answer 2</vt:lpstr>
      <vt:lpstr>Engine Mount Replacement</vt:lpstr>
      <vt:lpstr>Animation: Remove &amp; Replace Engine Mounts (Animation will automatically start)</vt:lpstr>
      <vt:lpstr>Figure 24.8 HEV Ready Light</vt:lpstr>
      <vt:lpstr>Hybrid Engine Precautions</vt:lpstr>
      <vt:lpstr>Animation: Hybrid Vehicle Safety (Animation will automatically start)</vt:lpstr>
      <vt:lpstr>Figure 24.9 SAW Viscosity</vt:lpstr>
      <vt:lpstr>Animation: Engine Oil Selection (Animation will automatically start)</vt:lpstr>
      <vt:lpstr>Question 3: ?</vt:lpstr>
      <vt:lpstr>Answer 3</vt:lpstr>
      <vt:lpstr>Valve Adjustment Step-By-Step</vt:lpstr>
      <vt:lpstr>Check Specifications</vt:lpstr>
      <vt:lpstr>Tools Necessary </vt:lpstr>
      <vt:lpstr>4-Cylinder Engine Valves</vt:lpstr>
      <vt:lpstr>Disconnecting and Label Parts</vt:lpstr>
      <vt:lpstr>Removing Air Intake Tube</vt:lpstr>
      <vt:lpstr>Remove Valve Cover </vt:lpstr>
      <vt:lpstr>Clean Engine</vt:lpstr>
      <vt:lpstr>Rotor Position Guide</vt:lpstr>
      <vt:lpstr>Setting Timing Marks</vt:lpstr>
      <vt:lpstr>Inserting Feeler Gauge </vt:lpstr>
      <vt:lpstr>Turn Valve Adjusting Screw</vt:lpstr>
      <vt:lpstr>Rotate One Full Turn</vt:lpstr>
      <vt:lpstr>Timing Marks Aligned Again</vt:lpstr>
      <vt:lpstr>Rotor Position Used Some Engines</vt:lpstr>
      <vt:lpstr>Larger &amp; Smaller Feeler Gauges Used</vt:lpstr>
      <vt:lpstr>Adjusting Valves Takes 2 Hands</vt:lpstr>
      <vt:lpstr>Replacing Gaskets and Seals</vt:lpstr>
      <vt:lpstr>Reinstall Valve Cover</vt:lpstr>
      <vt:lpstr>Tighten to Specs</vt:lpstr>
      <vt:lpstr>Reinstall Distributor Cap</vt:lpstr>
      <vt:lpstr>Reinstall Wires and Brackets</vt:lpstr>
      <vt:lpstr>Reconnect Vacuum Lines and Tubes</vt:lpstr>
      <vt:lpstr>Reinstall Clips, Start Engine</vt:lpstr>
      <vt:lpstr>Check for Leaks</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27, In-Vehicle Engine Service</dc:title>
  <dc:subject>2612-Automotive - Core</dc:subject>
  <dc:creator>James D. Halderman</dc:creator>
  <cp:keywords>Contains NOTES</cp:keywords>
  <cp:lastModifiedBy>Glen Plants</cp:lastModifiedBy>
  <cp:revision>4956</cp:revision>
  <dcterms:created xsi:type="dcterms:W3CDTF">2014-07-14T20:04:21Z</dcterms:created>
  <dcterms:modified xsi:type="dcterms:W3CDTF">2023-06-15T18:13:00Z</dcterms:modified>
</cp:coreProperties>
</file>