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1251" r:id="rId2"/>
    <p:sldId id="1118" r:id="rId3"/>
    <p:sldId id="1188" r:id="rId4"/>
    <p:sldId id="1149" r:id="rId5"/>
    <p:sldId id="1189" r:id="rId6"/>
    <p:sldId id="1254" r:id="rId7"/>
    <p:sldId id="1255" r:id="rId8"/>
    <p:sldId id="1191" r:id="rId9"/>
    <p:sldId id="1192" r:id="rId10"/>
    <p:sldId id="1193" r:id="rId11"/>
    <p:sldId id="1194" r:id="rId12"/>
    <p:sldId id="1256" r:id="rId13"/>
    <p:sldId id="1257" r:id="rId14"/>
    <p:sldId id="1258" r:id="rId15"/>
    <p:sldId id="1199" r:id="rId16"/>
    <p:sldId id="1259" r:id="rId17"/>
    <p:sldId id="1260" r:id="rId18"/>
    <p:sldId id="1201" r:id="rId19"/>
    <p:sldId id="1261" r:id="rId20"/>
    <p:sldId id="1299" r:id="rId21"/>
    <p:sldId id="1262" r:id="rId22"/>
    <p:sldId id="1204" r:id="rId23"/>
    <p:sldId id="1263" r:id="rId24"/>
    <p:sldId id="1264" r:id="rId25"/>
    <p:sldId id="1300" r:id="rId26"/>
    <p:sldId id="1301" r:id="rId27"/>
    <p:sldId id="1285" r:id="rId28"/>
    <p:sldId id="1303" r:id="rId29"/>
    <p:sldId id="1302" r:id="rId30"/>
    <p:sldId id="1206" r:id="rId31"/>
    <p:sldId id="1265" r:id="rId32"/>
    <p:sldId id="1266" r:id="rId33"/>
    <p:sldId id="1267" r:id="rId34"/>
    <p:sldId id="1268" r:id="rId35"/>
    <p:sldId id="1269" r:id="rId36"/>
    <p:sldId id="1270" r:id="rId37"/>
    <p:sldId id="1213" r:id="rId38"/>
    <p:sldId id="1214" r:id="rId39"/>
    <p:sldId id="1215" r:id="rId40"/>
    <p:sldId id="1271" r:id="rId41"/>
    <p:sldId id="1217" r:id="rId42"/>
    <p:sldId id="1272" r:id="rId43"/>
    <p:sldId id="1273" r:id="rId44"/>
    <p:sldId id="1274" r:id="rId45"/>
    <p:sldId id="1275" r:id="rId46"/>
    <p:sldId id="1276" r:id="rId47"/>
    <p:sldId id="1277" r:id="rId48"/>
    <p:sldId id="1278" r:id="rId49"/>
    <p:sldId id="1280" r:id="rId50"/>
    <p:sldId id="1279" r:id="rId51"/>
    <p:sldId id="1281" r:id="rId52"/>
    <p:sldId id="1282" r:id="rId53"/>
    <p:sldId id="1229" r:id="rId54"/>
    <p:sldId id="1230" r:id="rId55"/>
    <p:sldId id="1231" r:id="rId56"/>
    <p:sldId id="1283" r:id="rId57"/>
    <p:sldId id="1247" r:id="rId58"/>
    <p:sldId id="1284" r:id="rId59"/>
    <p:sldId id="1286" r:id="rId60"/>
    <p:sldId id="1250" r:id="rId61"/>
    <p:sldId id="1234" r:id="rId62"/>
    <p:sldId id="1235" r:id="rId63"/>
    <p:sldId id="1236" r:id="rId64"/>
    <p:sldId id="1237" r:id="rId65"/>
    <p:sldId id="1238" r:id="rId66"/>
    <p:sldId id="1239" r:id="rId67"/>
    <p:sldId id="1240" r:id="rId68"/>
    <p:sldId id="1241" r:id="rId69"/>
    <p:sldId id="1242" r:id="rId70"/>
    <p:sldId id="1243" r:id="rId71"/>
    <p:sldId id="1244" r:id="rId72"/>
    <p:sldId id="1245" r:id="rId73"/>
    <p:sldId id="1304" r:id="rId74"/>
    <p:sldId id="107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3" autoAdjust="0"/>
    <p:restoredTop sz="86421" autoAdjust="0"/>
  </p:normalViewPr>
  <p:slideViewPr>
    <p:cSldViewPr>
      <p:cViewPr varScale="1">
        <p:scale>
          <a:sx n="99" d="100"/>
          <a:sy n="99" d="100"/>
        </p:scale>
        <p:origin x="1542"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12306"/>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6232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 Check the coolant level in the radiator only if the radiator is cool. If the radiator is hot and the radiator cap is removed, the drop in pressure above the coolant will cause the coolant to boil immediately and can cause severe burns when the coolant explosively expands upward and outward from the radiator opening.</a:t>
            </a:r>
          </a:p>
          <a:p>
            <a:r>
              <a:rPr lang="en-US" sz="1400" b="1" u="sng" dirty="0"/>
              <a:t>TECH TIP: </a:t>
            </a:r>
            <a:r>
              <a:rPr lang="en-US" sz="1400" b="1" i="0" u="sng" strike="noStrike" kern="1200" baseline="0" dirty="0">
                <a:solidFill>
                  <a:schemeClr val="tx1"/>
                </a:solidFill>
                <a:latin typeface="+mn-lt"/>
                <a:ea typeface="+mn-ea"/>
                <a:cs typeface="+mn-cs"/>
              </a:rPr>
              <a:t>What’s Leaking?</a:t>
            </a:r>
          </a:p>
          <a:p>
            <a:r>
              <a:rPr lang="en-US" sz="1400" b="0" i="0" u="none" strike="noStrike" kern="1200" baseline="0" dirty="0">
                <a:solidFill>
                  <a:schemeClr val="tx1"/>
                </a:solidFill>
                <a:latin typeface="+mn-lt"/>
                <a:ea typeface="+mn-ea"/>
                <a:cs typeface="+mn-cs"/>
              </a:rPr>
              <a:t>The color of the leaks observed under a vehicle can help the technician determine and correct the cause. Some leaks, such as condensate (water) from the air- conditioning system, are normal, whereas a brake fluid leak is very dangerous. The following are colors of common leaks.</a:t>
            </a:r>
          </a:p>
          <a:p>
            <a:r>
              <a:rPr lang="en-US" sz="1400" b="1" i="0" u="none" strike="noStrike" kern="1200" baseline="0" dirty="0">
                <a:solidFill>
                  <a:schemeClr val="tx1"/>
                </a:solidFill>
                <a:latin typeface="+mn-lt"/>
                <a:ea typeface="+mn-ea"/>
                <a:cs typeface="+mn-cs"/>
              </a:rPr>
              <a:t>Color              What’s Leaking</a:t>
            </a:r>
          </a:p>
          <a:p>
            <a:r>
              <a:rPr lang="en-US" sz="1400" b="0" i="0" u="none" strike="noStrike" kern="1200" baseline="0" dirty="0">
                <a:solidFill>
                  <a:schemeClr val="tx1"/>
                </a:solidFill>
                <a:latin typeface="+mn-lt"/>
                <a:ea typeface="+mn-ea"/>
                <a:cs typeface="+mn-cs"/>
              </a:rPr>
              <a:t>Sooty black: Engine Oil</a:t>
            </a:r>
          </a:p>
          <a:p>
            <a:r>
              <a:rPr lang="en-US" sz="1400" b="0" i="0" u="none" strike="noStrike" kern="1200" baseline="0" dirty="0">
                <a:solidFill>
                  <a:schemeClr val="tx1"/>
                </a:solidFill>
                <a:latin typeface="+mn-lt"/>
                <a:ea typeface="+mn-ea"/>
                <a:cs typeface="+mn-cs"/>
              </a:rPr>
              <a:t>Yellow, green, blue, or orange  Antifreeze (coolant)</a:t>
            </a:r>
          </a:p>
          <a:p>
            <a:r>
              <a:rPr lang="en-US" sz="1400" b="0" i="0" u="none" strike="noStrike" kern="1200" baseline="0" dirty="0">
                <a:solidFill>
                  <a:schemeClr val="tx1"/>
                </a:solidFill>
                <a:latin typeface="+mn-lt"/>
                <a:ea typeface="+mn-ea"/>
                <a:cs typeface="+mn-cs"/>
              </a:rPr>
              <a:t>Red: Automatic transmission fluid</a:t>
            </a:r>
          </a:p>
          <a:p>
            <a:r>
              <a:rPr lang="en-US" sz="1400" b="0" i="0" u="none" strike="noStrike" kern="1200" baseline="0" dirty="0">
                <a:solidFill>
                  <a:schemeClr val="tx1"/>
                </a:solidFill>
                <a:latin typeface="+mn-lt"/>
                <a:ea typeface="+mn-ea"/>
                <a:cs typeface="+mn-cs"/>
              </a:rPr>
              <a:t>Murky brown: Brake or power steering fluid or very neglected antifreeze (coolant)</a:t>
            </a:r>
          </a:p>
          <a:p>
            <a:r>
              <a:rPr lang="en-US" sz="1400" b="0" i="0" u="none" strike="noStrike" kern="1200" baseline="0" dirty="0">
                <a:solidFill>
                  <a:schemeClr val="tx1"/>
                </a:solidFill>
                <a:latin typeface="+mn-lt"/>
                <a:ea typeface="+mn-ea"/>
                <a:cs typeface="+mn-cs"/>
              </a:rPr>
              <a:t>Clear: Air-conditioning condensate (water) (normal)</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3315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6144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The Foot Powder Spray Trick</a:t>
            </a:r>
          </a:p>
          <a:p>
            <a:r>
              <a:rPr lang="en-US" sz="1200" b="0" i="0" u="none" strike="noStrike" kern="1200" baseline="0" dirty="0">
                <a:solidFill>
                  <a:schemeClr val="tx1"/>
                </a:solidFill>
                <a:latin typeface="+mn-lt"/>
                <a:ea typeface="+mn-ea"/>
                <a:cs typeface="+mn-cs"/>
              </a:rPr>
              <a:t>The source of an oil or other fluid leak is often difficult to determine. A quick and easy method that works is the following. First, clean the entire area. This can best be done by using a commercially available degreaser to spray the entire area. Let it soak to loosen all accumulated oil and greasy dirt. Clean off the degreaser with a water hose. Let the area dry. Start the engine, and using spray foot powder or other aerosol powder product, spray the entire area. The leak will turn the white powder dark. The exact location of any leak can be quickly located.</a:t>
            </a:r>
          </a:p>
          <a:p>
            <a:r>
              <a:rPr lang="en-US" sz="1200" b="0" i="0" u="none" strike="noStrike" kern="1200" baseline="0" dirty="0">
                <a:solidFill>
                  <a:schemeClr val="tx1"/>
                </a:solidFill>
                <a:latin typeface="+mn-lt"/>
                <a:ea typeface="+mn-ea"/>
                <a:cs typeface="+mn-cs"/>
              </a:rPr>
              <a:t>NOTE: Most oil leaks appear at the bottom of the engine due to gravity. Look for the highest, most forward location for the source of the leak.</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960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Engine Noise and Cost</a:t>
            </a:r>
          </a:p>
          <a:p>
            <a:r>
              <a:rPr lang="en-US" sz="1400" dirty="0"/>
              <a:t>A light ticking noise often heard at one-half engine speed and associated with valve train noise is a less serious problem than many deep-sounding knocking noises. Generally, the deeper the sound of the engine noise, the more the owner will have to pay for repairs. A light “tick tick tick,” though often not cheap, is usually far less expensive than a deep “knock knock knock” from the engine</a:t>
            </a:r>
            <a:r>
              <a:rPr lang="en-US" dirty="0"/>
              <a:t>.</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32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1114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635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Use a Scan Tool to Check for Misfires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Many factory or factory-level scan tools can display cylinder misfire data. The wise service technician checks for misfire codes and misfire counter information using a scan tool before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checking the engine using labor intensive procedures, such as compression testing or cylinder leakage tests. These can be done on just the cylinder or cylinders that the PCM has detected as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Being at fault. </a:t>
            </a:r>
            <a:r>
              <a:rPr lang="en-US" sz="1200" b="1" i="0" u="none" strike="noStrike" cap="none" dirty="0">
                <a:solidFill>
                  <a:schemeClr val="dk1"/>
                </a:solidFill>
                <a:latin typeface="+mn-lt"/>
                <a:ea typeface="Arial"/>
                <a:cs typeface="Arial"/>
                <a:sym typeface="Arial"/>
              </a:rPr>
              <a:t>Figure 23–9</a:t>
            </a:r>
            <a:r>
              <a:rPr lang="en-US" sz="1200" b="0" i="0" u="none" strike="noStrike" cap="none" dirty="0">
                <a:solidFill>
                  <a:schemeClr val="dk1"/>
                </a:solidFill>
                <a:latin typeface="+mn-lt"/>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3053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4319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2319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7489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Paper Test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soundly running engine should produce even and steady exhaust at the tailpipe. You can test this with the paper test. Hold a piece of paper or a 3" × 5" index card (even a dollar bill works)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within 1 inch (25 mm) of the tailpipe with the engine running at idle.● SEE FIGURE 23–12.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paper should blow out evenly without “puffing.” If the paper is drawn toward the tailpipe at times, the exhaust valves in one or more cylinders could be burned. Other reasons why the paper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might be sucked toward the tailpipe include the following:</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mn-lt"/>
                <a:ea typeface="Arial"/>
                <a:cs typeface="Arial"/>
                <a:sym typeface="Arial"/>
              </a:rPr>
              <a:t>1. The engine could be misfiring because of a lean condition that could occur normally when the engine is cold.</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mn-lt"/>
                <a:ea typeface="Arial"/>
                <a:cs typeface="Arial"/>
                <a:sym typeface="Arial"/>
              </a:rPr>
              <a:t>2.  Pulsing of the paper toward the tailpipe could also be caused by a hole in the exhaust system. If exhaust escapes through a hole in the exhaust system, air could be drawn in during the intervals </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mn-lt"/>
                <a:ea typeface="Arial"/>
                <a:cs typeface="Arial"/>
                <a:sym typeface="Arial"/>
              </a:rPr>
              <a:t>between the exhaust puffs from the tailpipe to the hole in the exhaust, causing the paper to be drawn toward the tailpipe.</a:t>
            </a:r>
          </a:p>
          <a:p>
            <a:pPr marL="0" marR="0" lvl="0" indent="0" algn="l" rtl="0">
              <a:lnSpc>
                <a:spcPct val="100000"/>
              </a:lnSpc>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mn-lt"/>
                <a:ea typeface="Arial"/>
                <a:cs typeface="Arial"/>
                <a:sym typeface="Arial"/>
              </a:rPr>
              <a:t>3. Ignition fault causing misfire.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0510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Hose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Installing spark plugs can be made easier by using a rubber hose on the end of the spark plug.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hose can be a vacuum hose, fuel line, or even an old spark plug wire end. ● SEE FIGURE 23–14.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hose makes it easy to start the threads of the spark plug into the cylinder head. After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starting the threads, continue to thread the spark plug for several turns. Using the hose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eliminates the chance of cross threading the plug. This is especially important when installing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spark plugs in aluminum cylinder heads.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94991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4487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CASE STUDY: The Case of the Chevrolet Equinox 2.4L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Chevrolet Equinox equipped with a 2.4-liter four- cylinder engine was towed to shop because it would not start. The technician verified that the engine would crank very rapidly and would not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start. Because of the rapid cranking speed, the technician thought that the engine did not have any compression. The technician performed a compression test and discovered that all cylinders had very low compression. The technician then checked for cam rotation and it was found not to be turning when the engine was cranked. When the front cover was removed, it was observed that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smaller cam chain guide had broken and the chain had fallen off the sprockets. ● SEE FIGURE 23–16(a).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timing chain and guides were replaced and the engine checked for interference between the pistons and valves. No damage to valves this time.  SEE FIGURE 23–16(b</a:t>
            </a:r>
            <a:r>
              <a:rPr lang="en-US" sz="1200" b="1" i="0" u="none" strike="noStrike" cap="none" dirty="0">
                <a:solidFill>
                  <a:schemeClr val="dk1"/>
                </a:solidFill>
                <a:latin typeface="+mn-lt"/>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Complaint—Customer complained that the engine would not start.</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Cause—The smaller cam chain guide had broken and the chain fell off the sprockets.</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Correction—Replaced the timing chain and guides and checked for interference between the pistons and valves. No damage was done to the valves this time.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0360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6045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804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9676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2145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9957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1629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6884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0377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1073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2261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49</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395056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1042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049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3376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17886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3694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vehicles are equipped with several dash warning lights often called “telltale” lights. These lights are often the only warning a driver receives that there may be engine problems. </a:t>
            </a:r>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301760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4503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 The tools and equipment needed to perform a compression test include a compression gauge, an air nozzle, and the socket ratchets and extensions that may be necessary to remove the spark plugs from the engine</a:t>
            </a:r>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To prevent ignition and fuel-injection operation while the engine is being cranked, remove both the fuel injection fuse and the ignition fuse</a:t>
            </a:r>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Block open the throttle (and choke, if the engine is equipped with a carburetor). Keeping the throttle open ensures that enough air will be drawn into the engine so that the compression test results will be accurate</a:t>
            </a:r>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Before removing the spark plugs, use an air nozzle to blow away any dirt that may be around the spark plug</a:t>
            </a:r>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5. Remove all of the spark plugs. Be sure to mark the spark plug wires so that they can be reinstalled onto the correct spark plugs after the compression test has been performed</a:t>
            </a:r>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Select the proper adapter for the compression gauge. The threads on the adapter should match those on the spark plug</a:t>
            </a:r>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If necessary, connect a battery charger to the battery before starting the compression test. It is important that consistent cranking speed be available for each cylinder being tested</a:t>
            </a:r>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8. Make a note of the reading on the gauge after the first “puff,” which indicates the first compression stroke that occurred on that cylinder as the engine was being rotated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After the engine has been cranked for four “puffs,” stop cranking the engine and observe the compression gauge</a:t>
            </a:r>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Your Nose Knows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Whenever diagnosing any vehicle, try to use all senses including smell. Some smells and their cause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Gasoline. If the exhaust smells like gasoline or unburned fuel, a fault with the ignition system is a likely cause. Unburned fuel due to lean air–fuel mixture, causing a lean misfire is also possible.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Sweet smell. A coolant leak often gives off a sweet smell, especially if the leaking coolant flows onto the hot exhaust.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Exhaust smell. Check for an exhaust leak, including a possible cracked exhaust manifold, which can be difficult to find because it often does not make noise.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7</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42726898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Record the first puff and this final reading for each cylinder. The final readings should all be within 20% of each other</a:t>
            </a:r>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If a cylinder(s) is lower than most of the others, use an oil can and squirt two squirts of engine oil into the cylinder and repeat the compression test</a:t>
            </a:r>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If the gauge reading is now much higher than the first test results, then the cause of the low compression is due to worn or defective piston rings</a:t>
            </a:r>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65448878"/>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202112" y="158908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465667" y="1587073"/>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764889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23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Engine Condition Diagnosis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142506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789"/>
            <a:ext cx="8229600" cy="646331"/>
          </a:xfrm>
        </p:spPr>
        <p:txBody>
          <a:bodyPr>
            <a:spAutoFit/>
          </a:bodyPr>
          <a:lstStyle/>
          <a:p>
            <a:r>
              <a:rPr lang="en-IN" dirty="0"/>
              <a:t>Driver Is Your Best Resource</a:t>
            </a:r>
            <a:endParaRPr lang="en-US" sz="2800" dirty="0"/>
          </a:p>
        </p:txBody>
      </p:sp>
      <p:sp>
        <p:nvSpPr>
          <p:cNvPr id="4" name="Content Placeholder 3"/>
          <p:cNvSpPr>
            <a:spLocks noGrp="1"/>
          </p:cNvSpPr>
          <p:nvPr>
            <p:ph idx="1"/>
          </p:nvPr>
        </p:nvSpPr>
        <p:spPr>
          <a:xfrm>
            <a:off x="457200" y="1125647"/>
            <a:ext cx="8229600" cy="3370153"/>
          </a:xfrm>
        </p:spPr>
        <p:txBody>
          <a:bodyPr>
            <a:spAutoFit/>
          </a:bodyPr>
          <a:lstStyle/>
          <a:p>
            <a:r>
              <a:rPr lang="en-IN" sz="2400" dirty="0"/>
              <a:t>Ask the following questions:</a:t>
            </a:r>
          </a:p>
          <a:p>
            <a:r>
              <a:rPr lang="en-IN" sz="2400" dirty="0"/>
              <a:t>When did the problem first occur?</a:t>
            </a:r>
          </a:p>
          <a:p>
            <a:r>
              <a:rPr lang="en-IN" sz="2400" dirty="0"/>
              <a:t>Under what conditions does it occur?</a:t>
            </a:r>
          </a:p>
          <a:p>
            <a:pPr lvl="1"/>
            <a:r>
              <a:rPr lang="en-IN" sz="2400" dirty="0"/>
              <a:t>Cold or hot?</a:t>
            </a:r>
          </a:p>
          <a:p>
            <a:pPr lvl="1"/>
            <a:r>
              <a:rPr lang="en-IN" sz="2400" dirty="0"/>
              <a:t>Acceleration, cruise, deceleration?</a:t>
            </a:r>
          </a:p>
          <a:p>
            <a:pPr lvl="1"/>
            <a:r>
              <a:rPr lang="en-IN" sz="2400" dirty="0"/>
              <a:t>How far was it driven?</a:t>
            </a:r>
          </a:p>
          <a:p>
            <a:pPr lvl="1"/>
            <a:r>
              <a:rPr lang="en-IN" sz="2400" dirty="0"/>
              <a:t>What recent repairs have been performed?</a:t>
            </a:r>
          </a:p>
        </p:txBody>
      </p:sp>
    </p:spTree>
    <p:extLst>
      <p:ext uri="{BB962C8B-B14F-4D97-AF65-F5344CB8AC3E}">
        <p14:creationId xmlns:p14="http://schemas.microsoft.com/office/powerpoint/2010/main" val="2155034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4293"/>
            <a:ext cx="8229600" cy="646331"/>
          </a:xfrm>
        </p:spPr>
        <p:txBody>
          <a:bodyPr>
            <a:spAutoFit/>
          </a:bodyPr>
          <a:lstStyle/>
          <a:p>
            <a:r>
              <a:rPr lang="en-IN" dirty="0"/>
              <a:t>Visual Checks</a:t>
            </a:r>
            <a:endParaRPr lang="en-US" sz="2800" dirty="0"/>
          </a:p>
        </p:txBody>
      </p:sp>
      <p:sp>
        <p:nvSpPr>
          <p:cNvPr id="4" name="Content Placeholder 3"/>
          <p:cNvSpPr>
            <a:spLocks noGrp="1"/>
          </p:cNvSpPr>
          <p:nvPr>
            <p:ph idx="1"/>
          </p:nvPr>
        </p:nvSpPr>
        <p:spPr>
          <a:xfrm>
            <a:off x="457200" y="1158151"/>
            <a:ext cx="8229600" cy="1585049"/>
          </a:xfrm>
        </p:spPr>
        <p:txBody>
          <a:bodyPr>
            <a:spAutoFit/>
          </a:bodyPr>
          <a:lstStyle/>
          <a:p>
            <a:r>
              <a:rPr lang="en-IN" sz="2400" dirty="0"/>
              <a:t>Oil level and condition</a:t>
            </a:r>
          </a:p>
          <a:p>
            <a:r>
              <a:rPr lang="en-IN" sz="2400" dirty="0"/>
              <a:t>Coolant level and condition</a:t>
            </a:r>
          </a:p>
          <a:p>
            <a:r>
              <a:rPr lang="en-IN" sz="2400" dirty="0"/>
              <a:t>Oil leaks</a:t>
            </a:r>
          </a:p>
        </p:txBody>
      </p:sp>
    </p:spTree>
    <p:extLst>
      <p:ext uri="{BB962C8B-B14F-4D97-AF65-F5344CB8AC3E}">
        <p14:creationId xmlns:p14="http://schemas.microsoft.com/office/powerpoint/2010/main" val="35570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23.3 Oil Leaks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2454" y="990600"/>
            <a:ext cx="4934346" cy="36911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5340"/>
            <a:ext cx="2935184" cy="3785652"/>
          </a:xfrm>
        </p:spPr>
        <p:txBody>
          <a:bodyPr/>
          <a:lstStyle/>
          <a:p>
            <a:r>
              <a:rPr lang="en-US" sz="2400" dirty="0"/>
              <a:t>What looks like an oil pan gasket leak can be a rocker cover gasket leak. Always look for the highest and most forward place you see oil leaking; that should be repaired first</a:t>
            </a:r>
          </a:p>
        </p:txBody>
      </p:sp>
    </p:spTree>
    <p:extLst>
      <p:ext uri="{BB962C8B-B14F-4D97-AF65-F5344CB8AC3E}">
        <p14:creationId xmlns:p14="http://schemas.microsoft.com/office/powerpoint/2010/main" val="419179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23.4 Oil Leak Checking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00600" y="990600"/>
            <a:ext cx="3755524" cy="52440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3046988"/>
          </a:xfrm>
        </p:spPr>
        <p:txBody>
          <a:bodyPr/>
          <a:lstStyle/>
          <a:p>
            <a:r>
              <a:rPr lang="en-US" sz="2400" dirty="0"/>
              <a:t>The transmission and flexplate (flywheel) were removed to check the exact location of this oil leak. The rear main seal and/or the oil pan gasket could be the cause of this leak</a:t>
            </a:r>
          </a:p>
        </p:txBody>
      </p:sp>
    </p:spTree>
    <p:extLst>
      <p:ext uri="{BB962C8B-B14F-4D97-AF65-F5344CB8AC3E}">
        <p14:creationId xmlns:p14="http://schemas.microsoft.com/office/powerpoint/2010/main" val="3108054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23.5 Black Light and Dye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2235" y="990600"/>
            <a:ext cx="5084565"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782784" cy="1639440"/>
          </a:xfrm>
        </p:spPr>
        <p:txBody>
          <a:bodyPr/>
          <a:lstStyle/>
          <a:p>
            <a:r>
              <a:rPr lang="en-US" sz="2400" dirty="0"/>
              <a:t>Using a black light to spot leaks after adding dye to the oil</a:t>
            </a:r>
          </a:p>
        </p:txBody>
      </p:sp>
    </p:spTree>
    <p:extLst>
      <p:ext uri="{BB962C8B-B14F-4D97-AF65-F5344CB8AC3E}">
        <p14:creationId xmlns:p14="http://schemas.microsoft.com/office/powerpoint/2010/main" val="611626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613"/>
            <a:ext cx="8229600" cy="646331"/>
          </a:xfrm>
        </p:spPr>
        <p:txBody>
          <a:bodyPr>
            <a:spAutoFit/>
          </a:bodyPr>
          <a:lstStyle/>
          <a:p>
            <a:r>
              <a:rPr lang="en-IN" dirty="0"/>
              <a:t>Engine Noise Diagnosis</a:t>
            </a:r>
            <a:endParaRPr lang="en-US" sz="2800" dirty="0"/>
          </a:p>
        </p:txBody>
      </p:sp>
      <p:sp>
        <p:nvSpPr>
          <p:cNvPr id="4" name="Content Placeholder 3"/>
          <p:cNvSpPr>
            <a:spLocks noGrp="1"/>
          </p:cNvSpPr>
          <p:nvPr>
            <p:ph idx="1"/>
          </p:nvPr>
        </p:nvSpPr>
        <p:spPr>
          <a:xfrm>
            <a:off x="457200" y="1150471"/>
            <a:ext cx="8229600" cy="3954929"/>
          </a:xfrm>
        </p:spPr>
        <p:txBody>
          <a:bodyPr>
            <a:spAutoFit/>
          </a:bodyPr>
          <a:lstStyle/>
          <a:p>
            <a:r>
              <a:rPr lang="en-IN" sz="2400" dirty="0"/>
              <a:t>Engine noises are often difficult to diagnose. Several items that can cause an engine noise include:</a:t>
            </a:r>
          </a:p>
          <a:p>
            <a:pPr lvl="1"/>
            <a:r>
              <a:rPr lang="en-IN" sz="2400" dirty="0"/>
              <a:t>Valves clicking</a:t>
            </a:r>
          </a:p>
          <a:p>
            <a:pPr lvl="1"/>
            <a:r>
              <a:rPr lang="en-IN" sz="2400" dirty="0"/>
              <a:t>Torque converter</a:t>
            </a:r>
          </a:p>
          <a:p>
            <a:pPr lvl="1"/>
            <a:r>
              <a:rPr lang="en-IN" sz="2400" dirty="0"/>
              <a:t>Cracked flex plate</a:t>
            </a:r>
          </a:p>
          <a:p>
            <a:pPr lvl="1"/>
            <a:r>
              <a:rPr lang="en-IN" sz="2400" dirty="0"/>
              <a:t>Loose or defective drive belts or tensioners</a:t>
            </a:r>
          </a:p>
          <a:p>
            <a:pPr lvl="1"/>
            <a:r>
              <a:rPr lang="en-IN" sz="2400" dirty="0"/>
              <a:t>Piston pin knock</a:t>
            </a:r>
          </a:p>
          <a:p>
            <a:pPr lvl="1"/>
            <a:r>
              <a:rPr lang="en-IN" sz="2400" dirty="0"/>
              <a:t>Timing chain noise</a:t>
            </a:r>
          </a:p>
          <a:p>
            <a:pPr lvl="1"/>
            <a:r>
              <a:rPr lang="en-IN" sz="2400" dirty="0"/>
              <a:t>Rod or main bearing noise</a:t>
            </a:r>
          </a:p>
        </p:txBody>
      </p:sp>
    </p:spTree>
    <p:extLst>
      <p:ext uri="{BB962C8B-B14F-4D97-AF65-F5344CB8AC3E}">
        <p14:creationId xmlns:p14="http://schemas.microsoft.com/office/powerpoint/2010/main" val="42905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23.6 Belt Tensioner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61961" y="1048389"/>
            <a:ext cx="4824839" cy="39046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82176"/>
            <a:ext cx="3163784" cy="4893647"/>
          </a:xfrm>
        </p:spPr>
        <p:txBody>
          <a:bodyPr/>
          <a:lstStyle/>
          <a:p>
            <a:r>
              <a:rPr lang="en-US" sz="2400" dirty="0"/>
              <a:t> An accessory belt tensioner. Most tensioners have a mark that indicates normal operating location. If the belt has stretched, this indicator mark will be outside of the normal range. Anything wrong with the belt or tensioner can cause noise</a:t>
            </a:r>
          </a:p>
        </p:txBody>
      </p:sp>
    </p:spTree>
    <p:extLst>
      <p:ext uri="{BB962C8B-B14F-4D97-AF65-F5344CB8AC3E}">
        <p14:creationId xmlns:p14="http://schemas.microsoft.com/office/powerpoint/2010/main" val="2916526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23.7 Cracked Exhaust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08489" y="990600"/>
            <a:ext cx="5743675" cy="4648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3999" y="970980"/>
            <a:ext cx="2325584" cy="2020440"/>
          </a:xfrm>
        </p:spPr>
        <p:txBody>
          <a:bodyPr/>
          <a:lstStyle/>
          <a:p>
            <a:r>
              <a:rPr lang="en-US" sz="2400" dirty="0"/>
              <a:t>A cracked exhaust manifold on a Ford V-8</a:t>
            </a:r>
          </a:p>
        </p:txBody>
      </p:sp>
    </p:spTree>
    <p:extLst>
      <p:ext uri="{BB962C8B-B14F-4D97-AF65-F5344CB8AC3E}">
        <p14:creationId xmlns:p14="http://schemas.microsoft.com/office/powerpoint/2010/main" val="3123383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494"/>
            <a:ext cx="8229600" cy="646331"/>
          </a:xfrm>
        </p:spPr>
        <p:txBody>
          <a:bodyPr>
            <a:spAutoFit/>
          </a:bodyPr>
          <a:lstStyle/>
          <a:p>
            <a:r>
              <a:rPr lang="en-US" dirty="0"/>
              <a:t>Oil Pressure Testing</a:t>
            </a:r>
            <a:endParaRPr lang="en-US" sz="2800" dirty="0"/>
          </a:p>
        </p:txBody>
      </p:sp>
      <p:sp>
        <p:nvSpPr>
          <p:cNvPr id="4" name="Content Placeholder 3"/>
          <p:cNvSpPr>
            <a:spLocks noGrp="1"/>
          </p:cNvSpPr>
          <p:nvPr>
            <p:ph idx="1"/>
          </p:nvPr>
        </p:nvSpPr>
        <p:spPr>
          <a:xfrm>
            <a:off x="457200" y="1098352"/>
            <a:ext cx="8229600" cy="4616648"/>
          </a:xfrm>
        </p:spPr>
        <p:txBody>
          <a:bodyPr>
            <a:spAutoFit/>
          </a:bodyPr>
          <a:lstStyle/>
          <a:p>
            <a:r>
              <a:rPr lang="en-IN" sz="2400" dirty="0"/>
              <a:t>Proper oil pressure is very important for the operation of any engine.</a:t>
            </a:r>
          </a:p>
          <a:p>
            <a:r>
              <a:rPr lang="en-IN" sz="2400" dirty="0"/>
              <a:t>Low oil pressure can cause engine wear, and engine wear can cause low oil pressure.</a:t>
            </a:r>
          </a:p>
          <a:p>
            <a:r>
              <a:rPr lang="en-IN" sz="2400" dirty="0"/>
              <a:t>Other issues include:</a:t>
            </a:r>
          </a:p>
          <a:p>
            <a:pPr lvl="1"/>
            <a:r>
              <a:rPr lang="en-IN" sz="2400" dirty="0"/>
              <a:t>Low oil level</a:t>
            </a:r>
          </a:p>
          <a:p>
            <a:pPr lvl="1"/>
            <a:r>
              <a:rPr lang="en-IN" sz="2400" dirty="0"/>
              <a:t>Diluted oil</a:t>
            </a:r>
          </a:p>
          <a:p>
            <a:pPr lvl="1"/>
            <a:r>
              <a:rPr lang="en-IN" sz="2400" dirty="0"/>
              <a:t>Stuck oil pressure relief valve</a:t>
            </a:r>
          </a:p>
          <a:p>
            <a:r>
              <a:rPr lang="en-IN" sz="2400" dirty="0"/>
              <a:t>The oil pressure warning lamp will illuminate when pressures drop below 4</a:t>
            </a:r>
            <a:r>
              <a:rPr lang="en-CA" sz="2400" dirty="0"/>
              <a:t>–</a:t>
            </a:r>
            <a:r>
              <a:rPr lang="en-IN" sz="2400" dirty="0"/>
              <a:t>7 </a:t>
            </a:r>
            <a:r>
              <a:rPr lang="en-IN" sz="2400" kern="0" spc="-350" dirty="0"/>
              <a:t>P S </a:t>
            </a:r>
            <a:r>
              <a:rPr lang="en-IN" sz="2400" dirty="0"/>
              <a:t>I.</a:t>
            </a:r>
          </a:p>
        </p:txBody>
      </p:sp>
    </p:spTree>
    <p:extLst>
      <p:ext uri="{BB962C8B-B14F-4D97-AF65-F5344CB8AC3E}">
        <p14:creationId xmlns:p14="http://schemas.microsoft.com/office/powerpoint/2010/main" val="293951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23.8 Oil Pressure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600"/>
            <a:ext cx="4259902" cy="5259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239984" cy="3416320"/>
          </a:xfrm>
        </p:spPr>
        <p:txBody>
          <a:bodyPr/>
          <a:lstStyle/>
          <a:p>
            <a:pPr marL="0" indent="0">
              <a:buNone/>
            </a:pPr>
            <a:r>
              <a:rPr lang="en-US" sz="2400" dirty="0"/>
              <a:t>To measure engine oil pressure, remove the oil pressure sending (sender) unit usually located near the oil filter. Screw the pressure gauge into the oil pressure sending unit hole</a:t>
            </a:r>
          </a:p>
        </p:txBody>
      </p:sp>
    </p:spTree>
    <p:extLst>
      <p:ext uri="{BB962C8B-B14F-4D97-AF65-F5344CB8AC3E}">
        <p14:creationId xmlns:p14="http://schemas.microsoft.com/office/powerpoint/2010/main" val="285623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1014351"/>
            <a:ext cx="8229600" cy="5886227"/>
          </a:xfrm>
        </p:spPr>
        <p:txBody>
          <a:bodyPr>
            <a:spAutoFit/>
          </a:bodyPr>
          <a:lstStyle/>
          <a:p>
            <a:pPr marL="714375" indent="-714375">
              <a:buNone/>
            </a:pPr>
            <a:r>
              <a:rPr lang="en-IN" sz="2400" b="1" dirty="0">
                <a:solidFill>
                  <a:schemeClr val="bg2"/>
                </a:solidFill>
                <a:latin typeface="+mj-lt"/>
                <a:ea typeface="+mj-ea"/>
                <a:cs typeface="Times New Roman" panose="02020603050405020304" pitchFamily="18" charset="0"/>
              </a:rPr>
              <a:t>23.1 </a:t>
            </a:r>
            <a:r>
              <a:rPr lang="en-US" sz="2400" dirty="0">
                <a:latin typeface="+mj-lt"/>
                <a:ea typeface="+mj-ea"/>
                <a:cs typeface="Times New Roman" panose="02020603050405020304" pitchFamily="18" charset="0"/>
              </a:rPr>
              <a:t>Discuss typical engine-related complaints.</a:t>
            </a:r>
          </a:p>
          <a:p>
            <a:pPr marL="714375" indent="-714375">
              <a:buNone/>
            </a:pPr>
            <a:r>
              <a:rPr lang="en-US" sz="2400" b="1" dirty="0">
                <a:solidFill>
                  <a:srgbClr val="007FA3"/>
                </a:solidFill>
                <a:latin typeface="+mj-lt"/>
                <a:ea typeface="+mj-ea"/>
                <a:cs typeface="Times New Roman" panose="02020603050405020304" pitchFamily="18" charset="0"/>
              </a:rPr>
              <a:t>23.2</a:t>
            </a:r>
            <a:r>
              <a:rPr lang="en-US" sz="2400" dirty="0">
                <a:latin typeface="+mj-lt"/>
                <a:ea typeface="+mj-ea"/>
                <a:cs typeface="Times New Roman" panose="02020603050405020304" pitchFamily="18" charset="0"/>
              </a:rPr>
              <a:t> Discuss engine smoke diagnosis.</a:t>
            </a:r>
          </a:p>
          <a:p>
            <a:pPr marL="714375" indent="-714375">
              <a:buNone/>
            </a:pPr>
            <a:r>
              <a:rPr lang="en-US" sz="2400" b="1" dirty="0">
                <a:solidFill>
                  <a:srgbClr val="007FA3"/>
                </a:solidFill>
                <a:cs typeface="Times New Roman" panose="02020603050405020304" pitchFamily="18" charset="0"/>
              </a:rPr>
              <a:t>23.3 </a:t>
            </a:r>
            <a:r>
              <a:rPr lang="en-US" sz="2400" dirty="0">
                <a:latin typeface="+mj-lt"/>
                <a:ea typeface="+mj-ea"/>
                <a:cs typeface="Times New Roman" panose="02020603050405020304" pitchFamily="18" charset="0"/>
              </a:rPr>
              <a:t>Discuss importance of driver’s description.</a:t>
            </a:r>
          </a:p>
          <a:p>
            <a:pPr marL="714375" indent="-714375">
              <a:buNone/>
            </a:pPr>
            <a:r>
              <a:rPr lang="en-US" sz="2400" b="1" dirty="0">
                <a:solidFill>
                  <a:srgbClr val="007FA3"/>
                </a:solidFill>
                <a:cs typeface="Times New Roman" panose="02020603050405020304" pitchFamily="18" charset="0"/>
              </a:rPr>
              <a:t>23.4 </a:t>
            </a:r>
            <a:r>
              <a:rPr lang="en-US" sz="2400" dirty="0">
                <a:latin typeface="+mj-lt"/>
                <a:ea typeface="+mj-ea"/>
                <a:cs typeface="Times New Roman" panose="02020603050405020304" pitchFamily="18" charset="0"/>
              </a:rPr>
              <a:t>Discuss visual checks.</a:t>
            </a:r>
          </a:p>
          <a:p>
            <a:pPr marL="714375" indent="-714375">
              <a:buNone/>
            </a:pPr>
            <a:r>
              <a:rPr lang="en-US" sz="2400" b="1" dirty="0">
                <a:solidFill>
                  <a:srgbClr val="007FA3"/>
                </a:solidFill>
                <a:cs typeface="Times New Roman" panose="02020603050405020304" pitchFamily="18" charset="0"/>
              </a:rPr>
              <a:t>23.5 </a:t>
            </a:r>
            <a:r>
              <a:rPr lang="en-US" sz="2400" dirty="0">
                <a:latin typeface="+mj-lt"/>
                <a:ea typeface="+mj-ea"/>
                <a:cs typeface="Times New Roman" panose="02020603050405020304" pitchFamily="18" charset="0"/>
              </a:rPr>
              <a:t>Discuss engine noise diagnosis.</a:t>
            </a:r>
          </a:p>
          <a:p>
            <a:pPr marL="714375" indent="-714375">
              <a:buNone/>
            </a:pPr>
            <a:r>
              <a:rPr lang="en-US" sz="2400" b="1" dirty="0">
                <a:solidFill>
                  <a:srgbClr val="007FA3"/>
                </a:solidFill>
                <a:cs typeface="Times New Roman" panose="02020603050405020304" pitchFamily="18" charset="0"/>
              </a:rPr>
              <a:t>23.6 </a:t>
            </a:r>
            <a:r>
              <a:rPr lang="en-US" sz="2400" dirty="0">
                <a:latin typeface="+mj-lt"/>
                <a:ea typeface="+mj-ea"/>
                <a:cs typeface="Times New Roman" panose="02020603050405020304" pitchFamily="18" charset="0"/>
              </a:rPr>
              <a:t>Explain oil pressure testing and the purpose of oil pressure warning lamps.</a:t>
            </a:r>
          </a:p>
          <a:p>
            <a:pPr marL="714375" indent="-714375">
              <a:buNone/>
            </a:pPr>
            <a:r>
              <a:rPr lang="en-US" sz="2400" b="1" dirty="0">
                <a:solidFill>
                  <a:srgbClr val="007FA3"/>
                </a:solidFill>
                <a:cs typeface="Times New Roman" panose="02020603050405020304" pitchFamily="18" charset="0"/>
              </a:rPr>
              <a:t>23.7 </a:t>
            </a:r>
            <a:r>
              <a:rPr lang="en-US" sz="2400" dirty="0">
                <a:latin typeface="+mj-lt"/>
                <a:ea typeface="+mj-ea"/>
                <a:cs typeface="Times New Roman" panose="02020603050405020304" pitchFamily="18" charset="0"/>
              </a:rPr>
              <a:t>Describe the cylinder contribution test.</a:t>
            </a:r>
          </a:p>
          <a:p>
            <a:pPr marL="714375" indent="-714375">
              <a:buNone/>
            </a:pPr>
            <a:r>
              <a:rPr lang="en-US" sz="2400" b="1" dirty="0">
                <a:solidFill>
                  <a:srgbClr val="007FA3"/>
                </a:solidFill>
                <a:cs typeface="Times New Roman" panose="02020603050405020304" pitchFamily="18" charset="0"/>
              </a:rPr>
              <a:t>23.8 </a:t>
            </a:r>
            <a:r>
              <a:rPr lang="en-US" sz="2400" dirty="0">
                <a:latin typeface="+mj-lt"/>
                <a:ea typeface="+mj-ea"/>
                <a:cs typeface="Times New Roman" panose="02020603050405020304" pitchFamily="18" charset="0"/>
              </a:rPr>
              <a:t>Describe the relative compression test.</a:t>
            </a:r>
          </a:p>
          <a:p>
            <a:pPr marL="714375" indent="-714375">
              <a:buNone/>
            </a:pPr>
            <a:r>
              <a:rPr lang="en-IN" sz="2400" b="1" dirty="0">
                <a:solidFill>
                  <a:schemeClr val="bg2"/>
                </a:solidFill>
                <a:cs typeface="Times New Roman" panose="02020603050405020304" pitchFamily="18" charset="0"/>
              </a:rPr>
              <a:t>23.9 </a:t>
            </a:r>
            <a:r>
              <a:rPr lang="en-US" sz="2400" dirty="0">
                <a:cs typeface="Times New Roman" panose="02020603050405020304" pitchFamily="18" charset="0"/>
              </a:rPr>
              <a:t>Describe compression testing.</a:t>
            </a:r>
          </a:p>
          <a:p>
            <a:pPr marL="714375" indent="-714375">
              <a:buNone/>
            </a:pP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1016902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Oil Pressure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il_pressure_test">
            <a:hlinkClick r:id="" action="ppaction://media"/>
            <a:extLst>
              <a:ext uri="{FF2B5EF4-FFF2-40B4-BE49-F238E27FC236}">
                <a16:creationId xmlns:a16="http://schemas.microsoft.com/office/drawing/2014/main" id="{2A50F46E-03B8-8CF6-DEAF-E76473889E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225" y="1321346"/>
            <a:ext cx="8201436" cy="4613308"/>
          </a:xfrm>
          <a:prstGeom prst="rect">
            <a:avLst/>
          </a:prstGeom>
        </p:spPr>
      </p:pic>
    </p:spTree>
    <p:extLst>
      <p:ext uri="{BB962C8B-B14F-4D97-AF65-F5344CB8AC3E}">
        <p14:creationId xmlns:p14="http://schemas.microsoft.com/office/powerpoint/2010/main" val="12338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23.9 Scan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4165078"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5838"/>
            <a:ext cx="3525734" cy="4154984"/>
          </a:xfrm>
        </p:spPr>
        <p:txBody>
          <a:bodyPr/>
          <a:lstStyle/>
          <a:p>
            <a:r>
              <a:rPr lang="en-US" sz="2400" dirty="0"/>
              <a:t>Tech 2 scan tool display showing a fault with cylinder 3. Once the cylinder has been identified, then more detailed tests can be performed to determine the root cause, which could be an ignition, fuel or mechanical issue</a:t>
            </a:r>
          </a:p>
        </p:txBody>
      </p:sp>
    </p:spTree>
    <p:extLst>
      <p:ext uri="{BB962C8B-B14F-4D97-AF65-F5344CB8AC3E}">
        <p14:creationId xmlns:p14="http://schemas.microsoft.com/office/powerpoint/2010/main" val="3310620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077"/>
            <a:ext cx="8229600" cy="2585323"/>
          </a:xfrm>
        </p:spPr>
        <p:txBody>
          <a:bodyPr>
            <a:noAutofit/>
          </a:bodyPr>
          <a:lstStyle/>
          <a:p>
            <a:r>
              <a:rPr lang="en-IN" sz="2800" dirty="0"/>
              <a:t>Figure 26.10 </a:t>
            </a:r>
            <a:r>
              <a:rPr lang="en-US" sz="2800" dirty="0"/>
              <a:t>The Ford </a:t>
            </a:r>
            <a:r>
              <a:rPr lang="en-US" sz="2800" kern="0" spc="-450" dirty="0"/>
              <a:t>I D </a:t>
            </a:r>
            <a:r>
              <a:rPr lang="en-US" sz="2800" dirty="0"/>
              <a:t>S scan tool has a graph function that allows the technician to view the data on the cylinder contribution test visually, making diagnosis easier. In this example, the cylinders on bank 2 on a Ford 6.7 Power Stroke (cylinders 7, 6, 5, and 8) are weak</a:t>
            </a:r>
          </a:p>
        </p:txBody>
      </p:sp>
      <p:pic>
        <p:nvPicPr>
          <p:cNvPr id="6146" name="Picture 2" descr="The graph shows the cylinder contribution test for 984 rpm. Cylinder 1, 3, 2, and 4 lie above the zero mark on vertical axis and cylinder 7, 6, 5, and 8 lie in the negative region on the vertical ax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098" y="2946618"/>
            <a:ext cx="5389804" cy="33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255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23.10 Ford Data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63040" y="897692"/>
            <a:ext cx="6217920" cy="4244458"/>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57800"/>
            <a:ext cx="8229600" cy="830997"/>
          </a:xfrm>
        </p:spPr>
        <p:txBody>
          <a:bodyPr/>
          <a:lstStyle/>
          <a:p>
            <a:r>
              <a:rPr lang="en-US" dirty="0"/>
              <a:t> Ford IDS scan tool has a graph function that allows the technician to view the data on the cylinder contribution test visually, making diagnosis easier. In this example, the cylinders on bank 2 on a Ford 6.7 Power Stroke (cylinders 7, 6, 5, and 8) are weak</a:t>
            </a:r>
          </a:p>
        </p:txBody>
      </p:sp>
    </p:spTree>
    <p:extLst>
      <p:ext uri="{BB962C8B-B14F-4D97-AF65-F5344CB8AC3E}">
        <p14:creationId xmlns:p14="http://schemas.microsoft.com/office/powerpoint/2010/main" val="3214193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23.11 Relative Compression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0" y="1083363"/>
            <a:ext cx="3200400" cy="508883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33400" y="990600"/>
            <a:ext cx="4343400" cy="5181600"/>
          </a:xfrm>
        </p:spPr>
        <p:txBody>
          <a:bodyPr/>
          <a:lstStyle/>
          <a:p>
            <a:r>
              <a:rPr lang="en-US" sz="2400" dirty="0"/>
              <a:t>(a) A relative compression test using an amp clamp around the starter motor power cable and a Pico scope. (b) The result is a waveform that displays the current needed for each cylinder under compression. This test indicates that all cylinders are requiring the same current to rotate the starter motor which indicates that all cylinders have the same relative compression.</a:t>
            </a:r>
          </a:p>
          <a:p>
            <a:endParaRPr lang="en-US" sz="2400" dirty="0"/>
          </a:p>
        </p:txBody>
      </p:sp>
    </p:spTree>
    <p:extLst>
      <p:ext uri="{BB962C8B-B14F-4D97-AF65-F5344CB8AC3E}">
        <p14:creationId xmlns:p14="http://schemas.microsoft.com/office/powerpoint/2010/main" val="1727820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Relative Cranking Compression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lative_cranking_compression_test">
            <a:hlinkClick r:id="" action="ppaction://media"/>
            <a:extLst>
              <a:ext uri="{FF2B5EF4-FFF2-40B4-BE49-F238E27FC236}">
                <a16:creationId xmlns:a16="http://schemas.microsoft.com/office/drawing/2014/main" id="{430F9CDD-B918-6E30-DF9C-A20D51F90D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301" y="1161931"/>
            <a:ext cx="8879198" cy="4994549"/>
          </a:xfrm>
          <a:prstGeom prst="rect">
            <a:avLst/>
          </a:prstGeom>
        </p:spPr>
      </p:pic>
    </p:spTree>
    <p:extLst>
      <p:ext uri="{BB962C8B-B14F-4D97-AF65-F5344CB8AC3E}">
        <p14:creationId xmlns:p14="http://schemas.microsoft.com/office/powerpoint/2010/main" val="26150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Relative Cranking Compression Test with Fault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lative_cranking_comp_test_with_fault">
            <a:hlinkClick r:id="" action="ppaction://media"/>
            <a:extLst>
              <a:ext uri="{FF2B5EF4-FFF2-40B4-BE49-F238E27FC236}">
                <a16:creationId xmlns:a16="http://schemas.microsoft.com/office/drawing/2014/main" id="{59FD7ABB-E218-646F-CEE6-6C86BEF690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 y="1176859"/>
            <a:ext cx="8915400" cy="5014913"/>
          </a:xfrm>
          <a:prstGeom prst="rect">
            <a:avLst/>
          </a:prstGeom>
        </p:spPr>
      </p:pic>
    </p:spTree>
    <p:extLst>
      <p:ext uri="{BB962C8B-B14F-4D97-AF65-F5344CB8AC3E}">
        <p14:creationId xmlns:p14="http://schemas.microsoft.com/office/powerpoint/2010/main" val="740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23.13 Compression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14898" y="990600"/>
            <a:ext cx="6514203" cy="35497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4734409"/>
            <a:ext cx="7696200" cy="1590191"/>
          </a:xfrm>
        </p:spPr>
        <p:txBody>
          <a:bodyPr/>
          <a:lstStyle/>
          <a:p>
            <a:r>
              <a:rPr lang="en-US" sz="2400" dirty="0"/>
              <a:t>A two-piece compression gauge set. The threaded hose is screwed into the spark plug hole after removing the spark plug. The gauge part is then snapped onto the end of the hose</a:t>
            </a:r>
          </a:p>
        </p:txBody>
      </p:sp>
    </p:spTree>
    <p:extLst>
      <p:ext uri="{BB962C8B-B14F-4D97-AF65-F5344CB8AC3E}">
        <p14:creationId xmlns:p14="http://schemas.microsoft.com/office/powerpoint/2010/main" val="2361657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In-Cylinder Compression Test </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n-cylinder_comp_test">
            <a:hlinkClick r:id="" action="ppaction://media"/>
            <a:extLst>
              <a:ext uri="{FF2B5EF4-FFF2-40B4-BE49-F238E27FC236}">
                <a16:creationId xmlns:a16="http://schemas.microsoft.com/office/drawing/2014/main" id="{7DBC3E2E-DBAD-CCB0-9137-9B188F39B2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719" y="1143000"/>
            <a:ext cx="8411081" cy="4731233"/>
          </a:xfrm>
          <a:prstGeom prst="rect">
            <a:avLst/>
          </a:prstGeom>
        </p:spPr>
      </p:pic>
    </p:spTree>
    <p:extLst>
      <p:ext uri="{BB962C8B-B14F-4D97-AF65-F5344CB8AC3E}">
        <p14:creationId xmlns:p14="http://schemas.microsoft.com/office/powerpoint/2010/main" val="32072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Relative Compression with Vacuum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lative_compression_with_vacuum_test">
            <a:hlinkClick r:id="" action="ppaction://media"/>
            <a:extLst>
              <a:ext uri="{FF2B5EF4-FFF2-40B4-BE49-F238E27FC236}">
                <a16:creationId xmlns:a16="http://schemas.microsoft.com/office/drawing/2014/main" id="{5CB34D44-FE21-F52F-2D85-049B7EBE99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998" y="984784"/>
            <a:ext cx="8572754" cy="4822174"/>
          </a:xfrm>
          <a:prstGeom prst="rect">
            <a:avLst/>
          </a:prstGeom>
        </p:spPr>
      </p:pic>
    </p:spTree>
    <p:extLst>
      <p:ext uri="{BB962C8B-B14F-4D97-AF65-F5344CB8AC3E}">
        <p14:creationId xmlns:p14="http://schemas.microsoft.com/office/powerpoint/2010/main" val="1155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1158"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43345" y="990600"/>
            <a:ext cx="8229600" cy="4762842"/>
          </a:xfrm>
        </p:spPr>
        <p:txBody>
          <a:bodyPr>
            <a:spAutoFit/>
          </a:bodyPr>
          <a:lstStyle/>
          <a:p>
            <a:pPr marL="822960" indent="-822960">
              <a:buNone/>
            </a:pPr>
            <a:r>
              <a:rPr lang="en-IN" sz="2400" b="1" dirty="0">
                <a:solidFill>
                  <a:schemeClr val="bg2"/>
                </a:solidFill>
                <a:cs typeface="Times New Roman" panose="02020603050405020304" pitchFamily="18" charset="0"/>
              </a:rPr>
              <a:t>23.10 </a:t>
            </a:r>
            <a:r>
              <a:rPr lang="en-US" sz="2400" dirty="0">
                <a:latin typeface="+mj-lt"/>
                <a:ea typeface="+mj-ea"/>
                <a:cs typeface="Times New Roman" panose="02020603050405020304" pitchFamily="18" charset="0"/>
              </a:rPr>
              <a:t>Describe wet compression tests.</a:t>
            </a:r>
          </a:p>
          <a:p>
            <a:pPr marL="822960" indent="-822960">
              <a:buNone/>
            </a:pPr>
            <a:r>
              <a:rPr lang="en-IN" sz="2400" b="1" dirty="0">
                <a:solidFill>
                  <a:schemeClr val="bg2"/>
                </a:solidFill>
                <a:cs typeface="Times New Roman" panose="02020603050405020304" pitchFamily="18" charset="0"/>
              </a:rPr>
              <a:t>23.11 </a:t>
            </a:r>
            <a:r>
              <a:rPr lang="en-US" sz="2400" dirty="0">
                <a:latin typeface="+mj-lt"/>
                <a:ea typeface="+mj-ea"/>
                <a:cs typeface="Times New Roman" panose="02020603050405020304" pitchFamily="18" charset="0"/>
              </a:rPr>
              <a:t>Describe running compression tests.</a:t>
            </a:r>
          </a:p>
          <a:p>
            <a:pPr marL="822960" indent="-822960">
              <a:buNone/>
            </a:pPr>
            <a:r>
              <a:rPr lang="en-IN" sz="2400" b="1" dirty="0">
                <a:solidFill>
                  <a:schemeClr val="bg2"/>
                </a:solidFill>
                <a:cs typeface="Times New Roman" panose="02020603050405020304" pitchFamily="18" charset="0"/>
              </a:rPr>
              <a:t>23.12 </a:t>
            </a:r>
            <a:r>
              <a:rPr lang="en-US" sz="2400" dirty="0">
                <a:latin typeface="+mj-lt"/>
                <a:ea typeface="+mj-ea"/>
                <a:cs typeface="Times New Roman" panose="02020603050405020304" pitchFamily="18" charset="0"/>
              </a:rPr>
              <a:t>Describe the cylinder leakage test.</a:t>
            </a:r>
          </a:p>
          <a:p>
            <a:pPr marL="822960" indent="-822960">
              <a:buNone/>
            </a:pPr>
            <a:r>
              <a:rPr lang="en-IN" sz="2400" b="1" dirty="0">
                <a:solidFill>
                  <a:schemeClr val="bg2"/>
                </a:solidFill>
                <a:cs typeface="Times New Roman" panose="02020603050405020304" pitchFamily="18" charset="0"/>
              </a:rPr>
              <a:t>23.13 </a:t>
            </a:r>
            <a:r>
              <a:rPr lang="en-US" sz="2400" dirty="0">
                <a:latin typeface="+mj-lt"/>
                <a:ea typeface="+mj-ea"/>
                <a:cs typeface="Times New Roman" panose="02020603050405020304" pitchFamily="18" charset="0"/>
              </a:rPr>
              <a:t>Describe the cylinder power balance test.</a:t>
            </a:r>
          </a:p>
          <a:p>
            <a:pPr marL="822960" indent="-822960">
              <a:buNone/>
            </a:pPr>
            <a:r>
              <a:rPr lang="en-IN" sz="2400" b="1" dirty="0">
                <a:solidFill>
                  <a:schemeClr val="bg2"/>
                </a:solidFill>
                <a:cs typeface="Times New Roman" panose="02020603050405020304" pitchFamily="18" charset="0"/>
              </a:rPr>
              <a:t>23.14 </a:t>
            </a:r>
            <a:r>
              <a:rPr lang="en-US" sz="2400" dirty="0">
                <a:latin typeface="+mj-lt"/>
                <a:ea typeface="+mj-ea"/>
                <a:cs typeface="Times New Roman" panose="02020603050405020304" pitchFamily="18" charset="0"/>
              </a:rPr>
              <a:t>Explain vacuum tests.</a:t>
            </a:r>
          </a:p>
          <a:p>
            <a:pPr marL="822960" indent="-822960">
              <a:buNone/>
            </a:pPr>
            <a:r>
              <a:rPr lang="en-IN" sz="2400" b="1" dirty="0">
                <a:solidFill>
                  <a:schemeClr val="bg2"/>
                </a:solidFill>
                <a:cs typeface="Times New Roman" panose="02020603050405020304" pitchFamily="18" charset="0"/>
              </a:rPr>
              <a:t>23.15 </a:t>
            </a:r>
            <a:r>
              <a:rPr lang="en-US" sz="2400" dirty="0">
                <a:latin typeface="+mj-lt"/>
                <a:ea typeface="+mj-ea"/>
                <a:cs typeface="Times New Roman" panose="02020603050405020304" pitchFamily="18" charset="0"/>
              </a:rPr>
              <a:t>Explain how to test back pressure with a vacuum gauge and a pressure gauge.</a:t>
            </a:r>
          </a:p>
          <a:p>
            <a:pPr marL="822960" indent="-822960">
              <a:buNone/>
            </a:pPr>
            <a:r>
              <a:rPr lang="en-IN" sz="2400" b="1" dirty="0">
                <a:solidFill>
                  <a:schemeClr val="bg2"/>
                </a:solidFill>
                <a:cs typeface="Times New Roman" panose="02020603050405020304" pitchFamily="18" charset="0"/>
              </a:rPr>
              <a:t>23.16 </a:t>
            </a:r>
            <a:r>
              <a:rPr lang="en-US" sz="2400" dirty="0">
                <a:latin typeface="+mj-lt"/>
                <a:ea typeface="+mj-ea"/>
                <a:cs typeface="Times New Roman" panose="02020603050405020304" pitchFamily="18" charset="0"/>
              </a:rPr>
              <a:t>Explain how to diagnose head gasket failure.</a:t>
            </a:r>
          </a:p>
          <a:p>
            <a:pPr marL="822960" indent="-822960">
              <a:buNone/>
            </a:pPr>
            <a:r>
              <a:rPr lang="en-IN" sz="2400" b="1" dirty="0">
                <a:solidFill>
                  <a:schemeClr val="bg2"/>
                </a:solidFill>
                <a:cs typeface="Times New Roman" panose="02020603050405020304" pitchFamily="18" charset="0"/>
              </a:rPr>
              <a:t>23.17 </a:t>
            </a:r>
            <a:r>
              <a:rPr lang="en-US" sz="2400" dirty="0">
                <a:latin typeface="+mj-lt"/>
                <a:ea typeface="+mj-ea"/>
                <a:cs typeface="Times New Roman" panose="02020603050405020304" pitchFamily="18" charset="0"/>
              </a:rPr>
              <a:t>Discuss the operation of dash warning lights</a:t>
            </a:r>
            <a:r>
              <a:rPr lang="en-US" sz="2400" b="1" dirty="0">
                <a:solidFill>
                  <a:schemeClr val="bg2"/>
                </a:solidFill>
                <a:latin typeface="+mj-lt"/>
                <a:ea typeface="+mj-ea"/>
                <a:cs typeface="Times New Roman" panose="02020603050405020304" pitchFamily="18" charset="0"/>
              </a:rPr>
              <a:t>.</a:t>
            </a: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177620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848"/>
            <a:ext cx="8229600" cy="646331"/>
          </a:xfrm>
        </p:spPr>
        <p:txBody>
          <a:bodyPr>
            <a:spAutoFit/>
          </a:bodyPr>
          <a:lstStyle/>
          <a:p>
            <a:r>
              <a:rPr lang="en-US" dirty="0"/>
              <a:t>Compression Test </a:t>
            </a:r>
            <a:r>
              <a:rPr lang="en-US" sz="2800" dirty="0"/>
              <a:t>(1 of 2)</a:t>
            </a:r>
          </a:p>
        </p:txBody>
      </p:sp>
      <p:sp>
        <p:nvSpPr>
          <p:cNvPr id="4" name="Content Placeholder 3"/>
          <p:cNvSpPr>
            <a:spLocks noGrp="1"/>
          </p:cNvSpPr>
          <p:nvPr>
            <p:ph idx="1"/>
          </p:nvPr>
        </p:nvSpPr>
        <p:spPr>
          <a:xfrm>
            <a:off x="457200" y="1151706"/>
            <a:ext cx="8229600" cy="3039294"/>
          </a:xfrm>
        </p:spPr>
        <p:txBody>
          <a:bodyPr>
            <a:spAutoFit/>
          </a:bodyPr>
          <a:lstStyle/>
          <a:p>
            <a:r>
              <a:rPr lang="en-IN" sz="2400" dirty="0"/>
              <a:t>Cranking compression test</a:t>
            </a:r>
          </a:p>
          <a:p>
            <a:pPr lvl="1"/>
            <a:r>
              <a:rPr lang="en-IN" sz="2400" dirty="0"/>
              <a:t>Dry</a:t>
            </a:r>
          </a:p>
          <a:p>
            <a:pPr lvl="1"/>
            <a:r>
              <a:rPr lang="en-IN" sz="2400" dirty="0"/>
              <a:t>Wet</a:t>
            </a:r>
          </a:p>
          <a:p>
            <a:r>
              <a:rPr lang="en-IN" sz="2400" dirty="0"/>
              <a:t>Running (dynamic) compression test</a:t>
            </a:r>
          </a:p>
          <a:p>
            <a:r>
              <a:rPr lang="en-IN" sz="2400" dirty="0"/>
              <a:t>Relative compression test</a:t>
            </a:r>
          </a:p>
          <a:p>
            <a:r>
              <a:rPr lang="en-IN" sz="2400" dirty="0"/>
              <a:t>Cylinder leakage test</a:t>
            </a:r>
          </a:p>
        </p:txBody>
      </p:sp>
    </p:spTree>
    <p:extLst>
      <p:ext uri="{BB962C8B-B14F-4D97-AF65-F5344CB8AC3E}">
        <p14:creationId xmlns:p14="http://schemas.microsoft.com/office/powerpoint/2010/main" val="3708123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3652"/>
            <a:ext cx="8229600" cy="646331"/>
          </a:xfrm>
        </p:spPr>
        <p:txBody>
          <a:bodyPr/>
          <a:lstStyle/>
          <a:p>
            <a:r>
              <a:rPr lang="en-US" dirty="0"/>
              <a:t>Figure 23.12 Paper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903291"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200400" cy="4572000"/>
          </a:xfrm>
        </p:spPr>
        <p:txBody>
          <a:bodyPr/>
          <a:lstStyle/>
          <a:p>
            <a:r>
              <a:rPr lang="en-US" sz="2400" dirty="0"/>
              <a:t>The paper test involves holding a piece of paper near the tailpipe of an idling engine. A good engine should produce even, outward puffs of exhaust. If the paper is sucked in toward the tailpipe, a burned valve is a possibility.</a:t>
            </a:r>
          </a:p>
          <a:p>
            <a:endParaRPr lang="en-US" sz="2400" dirty="0"/>
          </a:p>
        </p:txBody>
      </p:sp>
    </p:spTree>
    <p:extLst>
      <p:ext uri="{BB962C8B-B14F-4D97-AF65-F5344CB8AC3E}">
        <p14:creationId xmlns:p14="http://schemas.microsoft.com/office/powerpoint/2010/main" val="2499510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23.14 Installing Plugs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1" y="954974"/>
            <a:ext cx="4628408" cy="45281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163784" cy="2308324"/>
          </a:xfrm>
        </p:spPr>
        <p:txBody>
          <a:bodyPr/>
          <a:lstStyle/>
          <a:p>
            <a:r>
              <a:rPr lang="en-US" sz="2400" dirty="0"/>
              <a:t>Use a vacuum or fuel line hose over the spark plug to install it without danger of cross-threading the cylinder head</a:t>
            </a:r>
          </a:p>
        </p:txBody>
      </p:sp>
    </p:spTree>
    <p:extLst>
      <p:ext uri="{BB962C8B-B14F-4D97-AF65-F5344CB8AC3E}">
        <p14:creationId xmlns:p14="http://schemas.microsoft.com/office/powerpoint/2010/main" val="373729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23.15 Burnt Exhaust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54368" y="985838"/>
            <a:ext cx="4380176"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3416320"/>
          </a:xfrm>
        </p:spPr>
        <p:txBody>
          <a:bodyPr/>
          <a:lstStyle/>
          <a:p>
            <a:r>
              <a:rPr lang="en-US" sz="2400" dirty="0"/>
              <a:t>Badly burned exhaust valve. A compression test could have detected a problem, and a cylinder leakage test (leak-</a:t>
            </a:r>
            <a:br>
              <a:rPr lang="en-US" sz="2400" dirty="0"/>
            </a:br>
            <a:r>
              <a:rPr lang="en-US" sz="2400" dirty="0"/>
              <a:t>down test) could have been used to determine the exact problem</a:t>
            </a:r>
          </a:p>
        </p:txBody>
      </p:sp>
    </p:spTree>
    <p:extLst>
      <p:ext uri="{BB962C8B-B14F-4D97-AF65-F5344CB8AC3E}">
        <p14:creationId xmlns:p14="http://schemas.microsoft.com/office/powerpoint/2010/main" val="2245685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23.16 Case Study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4325587" cy="52983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2578"/>
            <a:ext cx="3505200" cy="3046021"/>
          </a:xfrm>
        </p:spPr>
        <p:txBody>
          <a:bodyPr/>
          <a:lstStyle/>
          <a:p>
            <a:r>
              <a:rPr lang="en-US" sz="2400" dirty="0"/>
              <a:t>((a) The broken guide caused the chain to fall off of the crankshaft sprocket. (b) A new timing chain and guide was needed to fix this engine.</a:t>
            </a:r>
          </a:p>
        </p:txBody>
      </p:sp>
    </p:spTree>
    <p:extLst>
      <p:ext uri="{BB962C8B-B14F-4D97-AF65-F5344CB8AC3E}">
        <p14:creationId xmlns:p14="http://schemas.microsoft.com/office/powerpoint/2010/main" val="3996891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23.17 Leakage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212" y="962890"/>
            <a:ext cx="5372444" cy="39139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554184" cy="1868040"/>
          </a:xfrm>
        </p:spPr>
        <p:txBody>
          <a:bodyPr/>
          <a:lstStyle/>
          <a:p>
            <a:r>
              <a:rPr lang="en-US" sz="2400" dirty="0"/>
              <a:t>A typical handheld cylinder leakage tester</a:t>
            </a:r>
          </a:p>
        </p:txBody>
      </p:sp>
    </p:spTree>
    <p:extLst>
      <p:ext uri="{BB962C8B-B14F-4D97-AF65-F5344CB8AC3E}">
        <p14:creationId xmlns:p14="http://schemas.microsoft.com/office/powerpoint/2010/main" val="1036052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23.18 Compression Whistle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79349" y="1295400"/>
            <a:ext cx="7585300" cy="2514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9349" y="4230469"/>
            <a:ext cx="7629421" cy="1569660"/>
          </a:xfrm>
        </p:spPr>
        <p:txBody>
          <a:bodyPr/>
          <a:lstStyle/>
          <a:p>
            <a:r>
              <a:rPr lang="en-US" sz="2400" dirty="0"/>
              <a:t>A whistle stop used to find top dead center. Remove the spark plug and install the whistle stop, then rotate the engine by hand. When the whistle stops making a sound, the piston is at the top</a:t>
            </a:r>
          </a:p>
        </p:txBody>
      </p:sp>
    </p:spTree>
    <p:extLst>
      <p:ext uri="{BB962C8B-B14F-4D97-AF65-F5344CB8AC3E}">
        <p14:creationId xmlns:p14="http://schemas.microsoft.com/office/powerpoint/2010/main" val="161391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t>What the three types of compression test?</a:t>
            </a:r>
          </a:p>
        </p:txBody>
      </p:sp>
    </p:spTree>
    <p:extLst>
      <p:ext uri="{BB962C8B-B14F-4D97-AF65-F5344CB8AC3E}">
        <p14:creationId xmlns:p14="http://schemas.microsoft.com/office/powerpoint/2010/main" val="2159382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604"/>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1062335"/>
            <a:ext cx="8229600" cy="461665"/>
          </a:xfrm>
        </p:spPr>
        <p:txBody>
          <a:bodyPr>
            <a:spAutoFit/>
          </a:bodyPr>
          <a:lstStyle/>
          <a:p>
            <a:pPr marL="0" indent="0">
              <a:buNone/>
            </a:pPr>
            <a:r>
              <a:rPr lang="en-IN" sz="2400" dirty="0"/>
              <a:t>Cranking, running, and relative compression tests.</a:t>
            </a:r>
          </a:p>
        </p:txBody>
      </p:sp>
    </p:spTree>
    <p:extLst>
      <p:ext uri="{BB962C8B-B14F-4D97-AF65-F5344CB8AC3E}">
        <p14:creationId xmlns:p14="http://schemas.microsoft.com/office/powerpoint/2010/main" val="4231301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857"/>
            <a:ext cx="8229600" cy="646331"/>
          </a:xfrm>
        </p:spPr>
        <p:txBody>
          <a:bodyPr>
            <a:spAutoFit/>
          </a:bodyPr>
          <a:lstStyle/>
          <a:p>
            <a:r>
              <a:rPr lang="en-US" dirty="0"/>
              <a:t>Cylinder Balance Test</a:t>
            </a:r>
            <a:endParaRPr lang="en-US" sz="2800" dirty="0"/>
          </a:p>
        </p:txBody>
      </p:sp>
      <p:sp>
        <p:nvSpPr>
          <p:cNvPr id="4" name="Content Placeholder 3"/>
          <p:cNvSpPr>
            <a:spLocks noGrp="1"/>
          </p:cNvSpPr>
          <p:nvPr>
            <p:ph idx="1"/>
          </p:nvPr>
        </p:nvSpPr>
        <p:spPr>
          <a:xfrm>
            <a:off x="457200" y="1080715"/>
            <a:ext cx="8229600" cy="2500685"/>
          </a:xfrm>
        </p:spPr>
        <p:txBody>
          <a:bodyPr>
            <a:spAutoFit/>
          </a:bodyPr>
          <a:lstStyle/>
          <a:p>
            <a:r>
              <a:rPr lang="en-IN" sz="2400" dirty="0"/>
              <a:t>The purpose of a cylinder power balance test is to determine if all cylinders are contributing power equally.</a:t>
            </a:r>
          </a:p>
          <a:p>
            <a:r>
              <a:rPr lang="en-IN" sz="2400" dirty="0"/>
              <a:t>The acceptable method of </a:t>
            </a:r>
            <a:r>
              <a:rPr lang="en-US" sz="2400" dirty="0"/>
              <a:t>canceling</a:t>
            </a:r>
            <a:r>
              <a:rPr lang="en-IN" sz="2400" dirty="0"/>
              <a:t> cylinders, which will work on all types of ignition systems, including </a:t>
            </a:r>
            <a:r>
              <a:rPr lang="en-US" sz="2400" dirty="0"/>
              <a:t>distributorless</a:t>
            </a:r>
            <a:r>
              <a:rPr lang="en-IN" sz="2400" dirty="0"/>
              <a:t>, is to </a:t>
            </a:r>
            <a:r>
              <a:rPr lang="en-IN" sz="2400" i="1" dirty="0"/>
              <a:t>ground</a:t>
            </a:r>
            <a:r>
              <a:rPr lang="en-IN" sz="2400" dirty="0"/>
              <a:t> the secondary current for each cylinder.</a:t>
            </a:r>
          </a:p>
        </p:txBody>
      </p:sp>
    </p:spTree>
    <p:extLst>
      <p:ext uri="{BB962C8B-B14F-4D97-AF65-F5344CB8AC3E}">
        <p14:creationId xmlns:p14="http://schemas.microsoft.com/office/powerpoint/2010/main" val="410205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708"/>
            <a:ext cx="8229600" cy="646331"/>
          </a:xfrm>
        </p:spPr>
        <p:txBody>
          <a:bodyPr>
            <a:spAutoFit/>
          </a:bodyPr>
          <a:lstStyle/>
          <a:p>
            <a:r>
              <a:rPr lang="en-US" dirty="0"/>
              <a:t>Typical Engine-Related Complaints</a:t>
            </a:r>
            <a:endParaRPr lang="en-US" sz="2800" dirty="0"/>
          </a:p>
        </p:txBody>
      </p:sp>
      <p:sp>
        <p:nvSpPr>
          <p:cNvPr id="4" name="Content Placeholder 3"/>
          <p:cNvSpPr>
            <a:spLocks noGrp="1"/>
          </p:cNvSpPr>
          <p:nvPr>
            <p:ph idx="1"/>
          </p:nvPr>
        </p:nvSpPr>
        <p:spPr>
          <a:xfrm>
            <a:off x="457200" y="1101566"/>
            <a:ext cx="8229600" cy="2708434"/>
          </a:xfrm>
        </p:spPr>
        <p:txBody>
          <a:bodyPr>
            <a:spAutoFit/>
          </a:bodyPr>
          <a:lstStyle/>
          <a:p>
            <a:r>
              <a:rPr lang="en-IN" sz="2400" dirty="0"/>
              <a:t>Excessive oil consumption</a:t>
            </a:r>
          </a:p>
          <a:p>
            <a:r>
              <a:rPr lang="en-IN" sz="2400" dirty="0"/>
              <a:t>Engine misfiring</a:t>
            </a:r>
          </a:p>
          <a:p>
            <a:r>
              <a:rPr lang="en-IN" sz="2400" dirty="0"/>
              <a:t>Loss of power</a:t>
            </a:r>
          </a:p>
          <a:p>
            <a:r>
              <a:rPr lang="en-IN" sz="2400" dirty="0"/>
              <a:t>Smoke from the engine or exhaust</a:t>
            </a:r>
          </a:p>
          <a:p>
            <a:r>
              <a:rPr lang="en-IN" sz="2400" dirty="0"/>
              <a:t>Engine noise</a:t>
            </a:r>
          </a:p>
        </p:txBody>
      </p:sp>
    </p:spTree>
    <p:extLst>
      <p:ext uri="{BB962C8B-B14F-4D97-AF65-F5344CB8AC3E}">
        <p14:creationId xmlns:p14="http://schemas.microsoft.com/office/powerpoint/2010/main" val="2443962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23.19 Cylinder Balance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27216"/>
            <a:ext cx="4620804" cy="48814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016330"/>
            <a:ext cx="3505200" cy="2308324"/>
          </a:xfrm>
        </p:spPr>
        <p:txBody>
          <a:bodyPr/>
          <a:lstStyle/>
          <a:p>
            <a:r>
              <a:rPr lang="en-US" sz="2400" dirty="0"/>
              <a:t>Using a vacuum hose and a test light to ground one cylinder at a time on a distributorless ignition system</a:t>
            </a:r>
          </a:p>
        </p:txBody>
      </p:sp>
    </p:spTree>
    <p:extLst>
      <p:ext uri="{BB962C8B-B14F-4D97-AF65-F5344CB8AC3E}">
        <p14:creationId xmlns:p14="http://schemas.microsoft.com/office/powerpoint/2010/main" val="63654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376"/>
            <a:ext cx="8229600" cy="646331"/>
          </a:xfrm>
        </p:spPr>
        <p:txBody>
          <a:bodyPr>
            <a:spAutoFit/>
          </a:bodyPr>
          <a:lstStyle/>
          <a:p>
            <a:r>
              <a:rPr lang="en-US" dirty="0"/>
              <a:t>Vacuum Tests</a:t>
            </a:r>
            <a:endParaRPr lang="en-US" sz="2800" dirty="0"/>
          </a:p>
        </p:txBody>
      </p:sp>
      <p:sp>
        <p:nvSpPr>
          <p:cNvPr id="4" name="Content Placeholder 3"/>
          <p:cNvSpPr>
            <a:spLocks noGrp="1"/>
          </p:cNvSpPr>
          <p:nvPr>
            <p:ph idx="1"/>
          </p:nvPr>
        </p:nvSpPr>
        <p:spPr>
          <a:xfrm>
            <a:off x="457200" y="1113234"/>
            <a:ext cx="8229600" cy="3077766"/>
          </a:xfrm>
        </p:spPr>
        <p:txBody>
          <a:bodyPr>
            <a:spAutoFit/>
          </a:bodyPr>
          <a:lstStyle/>
          <a:p>
            <a:r>
              <a:rPr lang="en-IN" sz="2400" dirty="0"/>
              <a:t>Vacuum is pressure below atmospheric pressure and is measured in inches (or millimeters) of mercury (Hg).</a:t>
            </a:r>
          </a:p>
          <a:p>
            <a:r>
              <a:rPr lang="en-IN" sz="2400" dirty="0"/>
              <a:t>Cranking Vacuum Test</a:t>
            </a:r>
          </a:p>
          <a:p>
            <a:r>
              <a:rPr lang="en-IN" sz="2400" dirty="0"/>
              <a:t>Idle Vacuum Test</a:t>
            </a:r>
          </a:p>
          <a:p>
            <a:r>
              <a:rPr lang="en-IN" sz="2400" dirty="0"/>
              <a:t>Low and Steady Vacuum</a:t>
            </a:r>
          </a:p>
          <a:p>
            <a:r>
              <a:rPr lang="en-IN" sz="2400" dirty="0"/>
              <a:t>Fluctuating Vacuum</a:t>
            </a:r>
          </a:p>
        </p:txBody>
      </p:sp>
    </p:spTree>
    <p:extLst>
      <p:ext uri="{BB962C8B-B14F-4D97-AF65-F5344CB8AC3E}">
        <p14:creationId xmlns:p14="http://schemas.microsoft.com/office/powerpoint/2010/main" val="619994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23.20 Good Engine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2934" y="990600"/>
            <a:ext cx="4589329" cy="51985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27216"/>
            <a:ext cx="3525734" cy="1938992"/>
          </a:xfrm>
        </p:spPr>
        <p:txBody>
          <a:bodyPr/>
          <a:lstStyle/>
          <a:p>
            <a:r>
              <a:rPr lang="en-US" sz="2400" dirty="0"/>
              <a:t>An engine in good mechanical condition should produce 17 to 21 inch Hg of vacuum at idle at sea level</a:t>
            </a:r>
          </a:p>
        </p:txBody>
      </p:sp>
    </p:spTree>
    <p:extLst>
      <p:ext uri="{BB962C8B-B14F-4D97-AF65-F5344CB8AC3E}">
        <p14:creationId xmlns:p14="http://schemas.microsoft.com/office/powerpoint/2010/main" val="4243205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23.21 Steady Reading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933701" cy="51382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25734" cy="1569660"/>
          </a:xfrm>
        </p:spPr>
        <p:txBody>
          <a:bodyPr/>
          <a:lstStyle/>
          <a:p>
            <a:r>
              <a:rPr lang="en-US" sz="2400" dirty="0"/>
              <a:t>A steady but low reading could indicate retarded valve or ignition timing</a:t>
            </a:r>
          </a:p>
        </p:txBody>
      </p:sp>
    </p:spTree>
    <p:extLst>
      <p:ext uri="{BB962C8B-B14F-4D97-AF65-F5344CB8AC3E}">
        <p14:creationId xmlns:p14="http://schemas.microsoft.com/office/powerpoint/2010/main" val="1850117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23.22 Vacuum Leak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64065" y="990600"/>
            <a:ext cx="4025233" cy="5257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9403"/>
            <a:ext cx="3525734" cy="2308324"/>
          </a:xfrm>
        </p:spPr>
        <p:txBody>
          <a:bodyPr/>
          <a:lstStyle/>
          <a:p>
            <a:r>
              <a:rPr lang="en-US" sz="2400" dirty="0"/>
              <a:t>A gauge reading with the needle fluctuating 3 to 9 inch Hg below normal often indicates a vacuum leak in the intake system</a:t>
            </a:r>
          </a:p>
        </p:txBody>
      </p:sp>
    </p:spTree>
    <p:extLst>
      <p:ext uri="{BB962C8B-B14F-4D97-AF65-F5344CB8AC3E}">
        <p14:creationId xmlns:p14="http://schemas.microsoft.com/office/powerpoint/2010/main" val="1384051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23.23 Leaking Head Gasket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51773" y="990601"/>
            <a:ext cx="4054820" cy="5181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11704"/>
            <a:ext cx="3525734" cy="1938992"/>
          </a:xfrm>
        </p:spPr>
        <p:txBody>
          <a:bodyPr/>
          <a:lstStyle/>
          <a:p>
            <a:r>
              <a:rPr lang="en-US" sz="2400" dirty="0"/>
              <a:t>A leaking head gasket can cause the needle to vibrate as it moves through a range from below to above normal</a:t>
            </a:r>
          </a:p>
        </p:txBody>
      </p:sp>
    </p:spTree>
    <p:extLst>
      <p:ext uri="{BB962C8B-B14F-4D97-AF65-F5344CB8AC3E}">
        <p14:creationId xmlns:p14="http://schemas.microsoft.com/office/powerpoint/2010/main" val="3386772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23.24 Incorrect Fuel-Mixture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932712" cy="51833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7527"/>
            <a:ext cx="3525734" cy="2308324"/>
          </a:xfrm>
        </p:spPr>
        <p:txBody>
          <a:bodyPr/>
          <a:lstStyle/>
          <a:p>
            <a:r>
              <a:rPr lang="en-US" sz="2400" dirty="0"/>
              <a:t>An oscillating needle </a:t>
            </a:r>
            <a:br>
              <a:rPr lang="en-US" sz="2400" dirty="0"/>
            </a:br>
            <a:r>
              <a:rPr lang="en-US" sz="2400" dirty="0"/>
              <a:t>1 or 2 inch Hg below normal could indicate an incorrect air-fuel mixture (either too rich or too lean)</a:t>
            </a:r>
          </a:p>
        </p:txBody>
      </p:sp>
    </p:spTree>
    <p:extLst>
      <p:ext uri="{BB962C8B-B14F-4D97-AF65-F5344CB8AC3E}">
        <p14:creationId xmlns:p14="http://schemas.microsoft.com/office/powerpoint/2010/main" val="1900688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23.25 Worn Valve Guides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966092" cy="51358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7527"/>
            <a:ext cx="3525734" cy="2308324"/>
          </a:xfrm>
        </p:spPr>
        <p:txBody>
          <a:bodyPr/>
          <a:lstStyle/>
          <a:p>
            <a:r>
              <a:rPr lang="en-US" sz="2400" dirty="0"/>
              <a:t>A rapidly vibrating needle at idle that becomes steady as engine speed is increased indicates worn valve guides</a:t>
            </a:r>
          </a:p>
        </p:txBody>
      </p:sp>
    </p:spTree>
    <p:extLst>
      <p:ext uri="{BB962C8B-B14F-4D97-AF65-F5344CB8AC3E}">
        <p14:creationId xmlns:p14="http://schemas.microsoft.com/office/powerpoint/2010/main" val="2805241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23.26 Burnet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86642"/>
            <a:ext cx="4306784" cy="51919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5236"/>
            <a:ext cx="3525734" cy="2308324"/>
          </a:xfrm>
        </p:spPr>
        <p:txBody>
          <a:bodyPr/>
          <a:lstStyle/>
          <a:p>
            <a:r>
              <a:rPr lang="en-US" sz="2400" dirty="0"/>
              <a:t>If the needle drops 1 or 2 inch Hg from the normal reading, one of the engine valves is burned or not seating properly</a:t>
            </a:r>
          </a:p>
        </p:txBody>
      </p:sp>
    </p:spTree>
    <p:extLst>
      <p:ext uri="{BB962C8B-B14F-4D97-AF65-F5344CB8AC3E}">
        <p14:creationId xmlns:p14="http://schemas.microsoft.com/office/powerpoint/2010/main" val="3779656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23.27 Weak Valve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1022832"/>
            <a:ext cx="3941098" cy="51479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648" y="1022832"/>
            <a:ext cx="3525734" cy="3046988"/>
          </a:xfrm>
        </p:spPr>
        <p:txBody>
          <a:bodyPr/>
          <a:lstStyle/>
          <a:p>
            <a:r>
              <a:rPr lang="en-US" sz="2400" dirty="0"/>
              <a:t>Weak valve springs will produce a normal reading at idle, but as engine speed increases, the needle will fluctuate rapidly between 12 and 24 inch Hg</a:t>
            </a:r>
          </a:p>
        </p:txBody>
      </p:sp>
    </p:spTree>
    <p:extLst>
      <p:ext uri="{BB962C8B-B14F-4D97-AF65-F5344CB8AC3E}">
        <p14:creationId xmlns:p14="http://schemas.microsoft.com/office/powerpoint/2010/main" val="176927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761"/>
            <a:ext cx="8229600" cy="646331"/>
          </a:xfrm>
        </p:spPr>
        <p:txBody>
          <a:bodyPr>
            <a:spAutoFit/>
          </a:bodyPr>
          <a:lstStyle/>
          <a:p>
            <a:r>
              <a:rPr lang="en-US" dirty="0"/>
              <a:t>Engine Smoke Diagnosis</a:t>
            </a:r>
            <a:endParaRPr lang="en-US" sz="2800" dirty="0"/>
          </a:p>
        </p:txBody>
      </p:sp>
      <p:sp>
        <p:nvSpPr>
          <p:cNvPr id="4" name="Content Placeholder 3"/>
          <p:cNvSpPr>
            <a:spLocks noGrp="1"/>
          </p:cNvSpPr>
          <p:nvPr>
            <p:ph idx="1"/>
          </p:nvPr>
        </p:nvSpPr>
        <p:spPr>
          <a:xfrm>
            <a:off x="457200" y="1093619"/>
            <a:ext cx="8229600" cy="1954381"/>
          </a:xfrm>
        </p:spPr>
        <p:txBody>
          <a:bodyPr>
            <a:spAutoFit/>
          </a:bodyPr>
          <a:lstStyle/>
          <a:p>
            <a:r>
              <a:rPr lang="en-IN" sz="2400" dirty="0"/>
              <a:t>Blue: Indicates the engine is burning oil.</a:t>
            </a:r>
          </a:p>
          <a:p>
            <a:r>
              <a:rPr lang="en-IN" sz="2400" dirty="0"/>
              <a:t>Black: Indicates excessive fuel in the combustion chamber.</a:t>
            </a:r>
          </a:p>
          <a:p>
            <a:r>
              <a:rPr lang="en-IN" sz="2400" dirty="0"/>
              <a:t>White (steam): Indicates water (coolant) in the combustion chamber.</a:t>
            </a:r>
          </a:p>
        </p:txBody>
      </p:sp>
    </p:spTree>
    <p:extLst>
      <p:ext uri="{BB962C8B-B14F-4D97-AF65-F5344CB8AC3E}">
        <p14:creationId xmlns:p14="http://schemas.microsoft.com/office/powerpoint/2010/main" val="1188534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23.28 Retarded Ignition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73360" y="990600"/>
            <a:ext cx="4296211" cy="5105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8205"/>
            <a:ext cx="3525734" cy="3046988"/>
          </a:xfrm>
        </p:spPr>
        <p:txBody>
          <a:bodyPr/>
          <a:lstStyle/>
          <a:p>
            <a:r>
              <a:rPr lang="en-US" sz="2400" dirty="0"/>
              <a:t>A steady needle reading that drops 2 or 3 inch Hg when the engine speed is increased slightly above idle indicates that the ignition timing is retarded</a:t>
            </a:r>
          </a:p>
        </p:txBody>
      </p:sp>
    </p:spTree>
    <p:extLst>
      <p:ext uri="{BB962C8B-B14F-4D97-AF65-F5344CB8AC3E}">
        <p14:creationId xmlns:p14="http://schemas.microsoft.com/office/powerpoint/2010/main" val="626956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23.29 Advanced Ignition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600"/>
            <a:ext cx="4333247" cy="53554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3046988"/>
          </a:xfrm>
        </p:spPr>
        <p:txBody>
          <a:bodyPr/>
          <a:lstStyle/>
          <a:p>
            <a:r>
              <a:rPr lang="en-US" sz="2400" dirty="0"/>
              <a:t>A steady needle reading that rises </a:t>
            </a:r>
            <a:br>
              <a:rPr lang="en-US" sz="2400" dirty="0"/>
            </a:br>
            <a:r>
              <a:rPr lang="en-US" sz="2400" dirty="0"/>
              <a:t>2 or 3 inch Hg when the engine speed is increased slightly above idle indicates that the ignition timing is advanced</a:t>
            </a:r>
          </a:p>
        </p:txBody>
      </p:sp>
    </p:spTree>
    <p:extLst>
      <p:ext uri="{BB962C8B-B14F-4D97-AF65-F5344CB8AC3E}">
        <p14:creationId xmlns:p14="http://schemas.microsoft.com/office/powerpoint/2010/main" val="1687819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23.30 Exhaust Restriction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2579"/>
            <a:ext cx="4232564" cy="51209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992579"/>
            <a:ext cx="3525734" cy="2677656"/>
          </a:xfrm>
        </p:spPr>
        <p:txBody>
          <a:bodyPr/>
          <a:lstStyle/>
          <a:p>
            <a:r>
              <a:rPr lang="en-US" sz="2400" dirty="0"/>
              <a:t>A needle that drops to near zero when the engine is accelerated rapidly and then rises slightly to a reading below normal indicates an exhaust restriction </a:t>
            </a:r>
          </a:p>
        </p:txBody>
      </p:sp>
    </p:spTree>
    <p:extLst>
      <p:ext uri="{BB962C8B-B14F-4D97-AF65-F5344CB8AC3E}">
        <p14:creationId xmlns:p14="http://schemas.microsoft.com/office/powerpoint/2010/main" val="1290890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t>What does a fluctuating vacuum gauge indicate?</a:t>
            </a:r>
          </a:p>
        </p:txBody>
      </p:sp>
    </p:spTree>
    <p:extLst>
      <p:ext uri="{BB962C8B-B14F-4D97-AF65-F5344CB8AC3E}">
        <p14:creationId xmlns:p14="http://schemas.microsoft.com/office/powerpoint/2010/main" val="2168627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t>A vacuum leak in the intake system.</a:t>
            </a:r>
          </a:p>
        </p:txBody>
      </p:sp>
    </p:spTree>
    <p:extLst>
      <p:ext uri="{BB962C8B-B14F-4D97-AF65-F5344CB8AC3E}">
        <p14:creationId xmlns:p14="http://schemas.microsoft.com/office/powerpoint/2010/main" val="1489999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6473"/>
            <a:ext cx="8229600" cy="646331"/>
          </a:xfrm>
        </p:spPr>
        <p:txBody>
          <a:bodyPr>
            <a:spAutoFit/>
          </a:bodyPr>
          <a:lstStyle/>
          <a:p>
            <a:r>
              <a:rPr lang="en-US" dirty="0"/>
              <a:t>Exhaust Restriction Test</a:t>
            </a:r>
            <a:endParaRPr lang="en-US" sz="2800" dirty="0"/>
          </a:p>
        </p:txBody>
      </p:sp>
      <p:sp>
        <p:nvSpPr>
          <p:cNvPr id="4" name="Content Placeholder 3"/>
          <p:cNvSpPr>
            <a:spLocks noGrp="1"/>
          </p:cNvSpPr>
          <p:nvPr>
            <p:ph idx="1"/>
          </p:nvPr>
        </p:nvSpPr>
        <p:spPr>
          <a:xfrm>
            <a:off x="457200" y="1100331"/>
            <a:ext cx="8229600" cy="3254737"/>
          </a:xfrm>
        </p:spPr>
        <p:txBody>
          <a:bodyPr>
            <a:spAutoFit/>
          </a:bodyPr>
          <a:lstStyle/>
          <a:p>
            <a:r>
              <a:rPr lang="en-IN" sz="2400" dirty="0"/>
              <a:t>Common causes of restricted exhaust include:</a:t>
            </a:r>
          </a:p>
          <a:p>
            <a:pPr lvl="1"/>
            <a:r>
              <a:rPr lang="en-IN" sz="2400" dirty="0"/>
              <a:t>Clogged catalytic converter</a:t>
            </a:r>
          </a:p>
          <a:p>
            <a:pPr lvl="1"/>
            <a:r>
              <a:rPr lang="en-IN" sz="2400" dirty="0"/>
              <a:t>Clogged or restricted muffler</a:t>
            </a:r>
          </a:p>
          <a:p>
            <a:pPr lvl="1"/>
            <a:r>
              <a:rPr lang="en-IN" sz="2400" dirty="0"/>
              <a:t>Damaged or defective piping</a:t>
            </a:r>
          </a:p>
          <a:p>
            <a:r>
              <a:rPr lang="en-IN" sz="2400" dirty="0"/>
              <a:t>Test back pressure:</a:t>
            </a:r>
          </a:p>
          <a:p>
            <a:pPr lvl="1"/>
            <a:r>
              <a:rPr lang="en-IN" sz="2400" dirty="0"/>
              <a:t>With a vacuum gauge</a:t>
            </a:r>
          </a:p>
          <a:p>
            <a:pPr lvl="1"/>
            <a:r>
              <a:rPr lang="en-IN" sz="2400" dirty="0"/>
              <a:t>With a pressure gauge</a:t>
            </a:r>
          </a:p>
        </p:txBody>
      </p:sp>
    </p:spTree>
    <p:extLst>
      <p:ext uri="{BB962C8B-B14F-4D97-AF65-F5344CB8AC3E}">
        <p14:creationId xmlns:p14="http://schemas.microsoft.com/office/powerpoint/2010/main" val="241148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23.31 Testing Back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340732"/>
            <a:ext cx="4484687" cy="30446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569660"/>
          </a:xfrm>
        </p:spPr>
        <p:txBody>
          <a:bodyPr/>
          <a:lstStyle/>
          <a:p>
            <a:r>
              <a:rPr lang="en-US" sz="2400" dirty="0"/>
              <a:t>A technician-made adapter used to test exhaust system back pressure</a:t>
            </a:r>
          </a:p>
        </p:txBody>
      </p:sp>
    </p:spTree>
    <p:extLst>
      <p:ext uri="{BB962C8B-B14F-4D97-AF65-F5344CB8AC3E}">
        <p14:creationId xmlns:p14="http://schemas.microsoft.com/office/powerpoint/2010/main" val="3262737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3841"/>
            <a:ext cx="8229600" cy="646331"/>
          </a:xfrm>
        </p:spPr>
        <p:txBody>
          <a:bodyPr>
            <a:spAutoFit/>
          </a:bodyPr>
          <a:lstStyle/>
          <a:p>
            <a:r>
              <a:rPr lang="en-US" dirty="0"/>
              <a:t>Diagnosing Head Gasket Failure</a:t>
            </a:r>
            <a:endParaRPr lang="en-US" sz="2800" dirty="0"/>
          </a:p>
        </p:txBody>
      </p:sp>
      <p:sp>
        <p:nvSpPr>
          <p:cNvPr id="4" name="Content Placeholder 3"/>
          <p:cNvSpPr>
            <a:spLocks noGrp="1"/>
          </p:cNvSpPr>
          <p:nvPr>
            <p:ph idx="1"/>
          </p:nvPr>
        </p:nvSpPr>
        <p:spPr>
          <a:xfrm>
            <a:off x="464127" y="1011382"/>
            <a:ext cx="8229600" cy="2246769"/>
          </a:xfrm>
        </p:spPr>
        <p:txBody>
          <a:bodyPr>
            <a:spAutoFit/>
          </a:bodyPr>
          <a:lstStyle/>
          <a:p>
            <a:r>
              <a:rPr lang="en-IN" sz="2400" dirty="0"/>
              <a:t>Items can be used to help diagnose a head gasket failure.</a:t>
            </a:r>
          </a:p>
          <a:p>
            <a:pPr lvl="1"/>
            <a:r>
              <a:rPr lang="en-IN" sz="2400" dirty="0"/>
              <a:t>Exhaust gas analyzer</a:t>
            </a:r>
          </a:p>
          <a:p>
            <a:pPr lvl="1"/>
            <a:r>
              <a:rPr lang="en-IN" sz="2400" dirty="0"/>
              <a:t>Chemical test</a:t>
            </a:r>
          </a:p>
          <a:p>
            <a:pPr lvl="1"/>
            <a:r>
              <a:rPr lang="en-IN" sz="2400" dirty="0"/>
              <a:t>Bubbles in coolant</a:t>
            </a:r>
          </a:p>
          <a:p>
            <a:pPr lvl="1"/>
            <a:r>
              <a:rPr lang="en-IN" sz="2400" dirty="0"/>
              <a:t>Excessive exhaust steam</a:t>
            </a:r>
          </a:p>
        </p:txBody>
      </p:sp>
    </p:spTree>
    <p:extLst>
      <p:ext uri="{BB962C8B-B14F-4D97-AF65-F5344CB8AC3E}">
        <p14:creationId xmlns:p14="http://schemas.microsoft.com/office/powerpoint/2010/main" val="1270054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23.32 Blue Liquid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803" y="1048389"/>
            <a:ext cx="4918998" cy="39808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87584" cy="2858640"/>
          </a:xfrm>
        </p:spPr>
        <p:txBody>
          <a:bodyPr/>
          <a:lstStyle/>
          <a:p>
            <a:r>
              <a:rPr lang="en-US" sz="2400" dirty="0"/>
              <a:t>A tester that uses a blue liquid to check for exhaust gases in the exhaust, which would indicate a head gasket leak problem</a:t>
            </a:r>
          </a:p>
        </p:txBody>
      </p:sp>
    </p:spTree>
    <p:extLst>
      <p:ext uri="{BB962C8B-B14F-4D97-AF65-F5344CB8AC3E}">
        <p14:creationId xmlns:p14="http://schemas.microsoft.com/office/powerpoint/2010/main" val="3516814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18" y="228600"/>
            <a:ext cx="8229600" cy="646331"/>
          </a:xfrm>
        </p:spPr>
        <p:txBody>
          <a:bodyPr/>
          <a:lstStyle/>
          <a:p>
            <a:r>
              <a:rPr lang="en-US" dirty="0"/>
              <a:t>Figure 23.33 Warning Lights</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5800" y="1447800"/>
            <a:ext cx="7772400" cy="2466825"/>
          </a:xfrm>
        </p:spPr>
      </p:pic>
      <p:sp>
        <p:nvSpPr>
          <p:cNvPr id="5" name="Content Placeholder 4"/>
          <p:cNvSpPr>
            <a:spLocks noGrp="1"/>
          </p:cNvSpPr>
          <p:nvPr>
            <p:ph sz="quarter" idx="14"/>
          </p:nvPr>
        </p:nvSpPr>
        <p:spPr>
          <a:xfrm>
            <a:off x="820387" y="4343400"/>
            <a:ext cx="7503226" cy="830997"/>
          </a:xfrm>
        </p:spPr>
        <p:txBody>
          <a:bodyPr/>
          <a:lstStyle/>
          <a:p>
            <a:r>
              <a:rPr lang="en-US" sz="2400" dirty="0"/>
              <a:t>Red dash symbols are used to warn the driver of a fault requiring immediate action</a:t>
            </a:r>
          </a:p>
        </p:txBody>
      </p:sp>
    </p:spTree>
    <p:extLst>
      <p:ext uri="{BB962C8B-B14F-4D97-AF65-F5344CB8AC3E}">
        <p14:creationId xmlns:p14="http://schemas.microsoft.com/office/powerpoint/2010/main" val="182194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23.1 Blowby Gases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0399" y="990600"/>
            <a:ext cx="5016401"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782784" cy="3468240"/>
          </a:xfrm>
        </p:spPr>
        <p:txBody>
          <a:bodyPr/>
          <a:lstStyle/>
          <a:p>
            <a:r>
              <a:rPr lang="en-US" sz="2400" dirty="0"/>
              <a:t>Blowby gases coming out of the crankcase vent hose. Excessive amounts of combustion gases flow past the piston rings and into the crankcase</a:t>
            </a:r>
          </a:p>
        </p:txBody>
      </p:sp>
    </p:spTree>
    <p:extLst>
      <p:ext uri="{BB962C8B-B14F-4D97-AF65-F5344CB8AC3E}">
        <p14:creationId xmlns:p14="http://schemas.microsoft.com/office/powerpoint/2010/main" val="2616456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69353"/>
            <a:ext cx="8229600" cy="1446550"/>
          </a:xfrm>
        </p:spPr>
        <p:txBody>
          <a:bodyPr>
            <a:spAutoFit/>
          </a:bodyPr>
          <a:lstStyle/>
          <a:p>
            <a:pPr algn="ctr"/>
            <a:r>
              <a:rPr lang="en-US" sz="4400" dirty="0"/>
              <a:t>Compression Test Step-By-Step</a:t>
            </a:r>
            <a:endParaRPr lang="en-US" dirty="0"/>
          </a:p>
        </p:txBody>
      </p:sp>
    </p:spTree>
    <p:extLst>
      <p:ext uri="{BB962C8B-B14F-4D97-AF65-F5344CB8AC3E}">
        <p14:creationId xmlns:p14="http://schemas.microsoft.com/office/powerpoint/2010/main" val="3190717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878" y="228600"/>
            <a:ext cx="8229600" cy="646331"/>
          </a:xfrm>
        </p:spPr>
        <p:txBody>
          <a:bodyPr>
            <a:spAutoFit/>
          </a:bodyPr>
          <a:lstStyle/>
          <a:p>
            <a:r>
              <a:rPr lang="en-US" dirty="0"/>
              <a:t>Compression Testing Tools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078" y="1027216"/>
            <a:ext cx="6553200" cy="4479726"/>
          </a:xfrm>
          <a:prstGeom prst="rect">
            <a:avLst/>
          </a:prstGeom>
        </p:spPr>
      </p:pic>
    </p:spTree>
    <p:extLst>
      <p:ext uri="{BB962C8B-B14F-4D97-AF65-F5344CB8AC3E}">
        <p14:creationId xmlns:p14="http://schemas.microsoft.com/office/powerpoint/2010/main" val="2554821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Disable Fuel &amp; Ignition System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32" y="990600"/>
            <a:ext cx="6819136" cy="4648200"/>
          </a:xfrm>
          <a:prstGeom prst="rect">
            <a:avLst/>
          </a:prstGeom>
        </p:spPr>
      </p:pic>
    </p:spTree>
    <p:extLst>
      <p:ext uri="{BB962C8B-B14F-4D97-AF65-F5344CB8AC3E}">
        <p14:creationId xmlns:p14="http://schemas.microsoft.com/office/powerpoint/2010/main" val="2802349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469" y="228600"/>
            <a:ext cx="8229600" cy="646331"/>
          </a:xfrm>
        </p:spPr>
        <p:txBody>
          <a:bodyPr>
            <a:spAutoFit/>
          </a:bodyPr>
          <a:lstStyle/>
          <a:p>
            <a:r>
              <a:rPr lang="en-IN" dirty="0"/>
              <a:t>Block Open Throttle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969" y="1002475"/>
            <a:ext cx="7086600" cy="4602138"/>
          </a:xfrm>
          <a:prstGeom prst="rect">
            <a:avLst/>
          </a:prstGeom>
        </p:spPr>
      </p:pic>
    </p:spTree>
    <p:extLst>
      <p:ext uri="{BB962C8B-B14F-4D97-AF65-F5344CB8AC3E}">
        <p14:creationId xmlns:p14="http://schemas.microsoft.com/office/powerpoint/2010/main" val="1388334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652"/>
            <a:ext cx="8229600" cy="646331"/>
          </a:xfrm>
        </p:spPr>
        <p:txBody>
          <a:bodyPr>
            <a:spAutoFit/>
          </a:bodyPr>
          <a:lstStyle/>
          <a:p>
            <a:r>
              <a:rPr lang="en-IN" dirty="0"/>
              <a:t>Blow Away Any Dirt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990600"/>
            <a:ext cx="7696200" cy="4712419"/>
          </a:xfrm>
          <a:prstGeom prst="rect">
            <a:avLst/>
          </a:prstGeom>
        </p:spPr>
      </p:pic>
    </p:spTree>
    <p:extLst>
      <p:ext uri="{BB962C8B-B14F-4D97-AF65-F5344CB8AC3E}">
        <p14:creationId xmlns:p14="http://schemas.microsoft.com/office/powerpoint/2010/main" val="4221755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278"/>
            <a:ext cx="8229600" cy="646331"/>
          </a:xfrm>
        </p:spPr>
        <p:txBody>
          <a:bodyPr>
            <a:spAutoFit/>
          </a:bodyPr>
          <a:lstStyle/>
          <a:p>
            <a:r>
              <a:rPr lang="en-US" dirty="0"/>
              <a:t>Remove All Spark Plugs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16" y="990600"/>
            <a:ext cx="7541367" cy="4566062"/>
          </a:xfrm>
          <a:prstGeom prst="rect">
            <a:avLst/>
          </a:prstGeom>
        </p:spPr>
      </p:pic>
    </p:spTree>
    <p:extLst>
      <p:ext uri="{BB962C8B-B14F-4D97-AF65-F5344CB8AC3E}">
        <p14:creationId xmlns:p14="http://schemas.microsoft.com/office/powerpoint/2010/main" val="1606880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Select Correct Adapter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22" y="990600"/>
            <a:ext cx="7416155" cy="4569916"/>
          </a:xfrm>
          <a:prstGeom prst="rect">
            <a:avLst/>
          </a:prstGeom>
        </p:spPr>
      </p:pic>
    </p:spTree>
    <p:extLst>
      <p:ext uri="{BB962C8B-B14F-4D97-AF65-F5344CB8AC3E}">
        <p14:creationId xmlns:p14="http://schemas.microsoft.com/office/powerpoint/2010/main" val="2943745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013" y="228600"/>
            <a:ext cx="8229600" cy="646331"/>
          </a:xfrm>
        </p:spPr>
        <p:txBody>
          <a:bodyPr>
            <a:spAutoFit/>
          </a:bodyPr>
          <a:lstStyle/>
          <a:p>
            <a:r>
              <a:rPr lang="en-US" dirty="0"/>
              <a:t>Connect Battery Charger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1019299"/>
            <a:ext cx="6934200" cy="4990728"/>
          </a:xfrm>
          <a:prstGeom prst="rect">
            <a:avLst/>
          </a:prstGeom>
        </p:spPr>
      </p:pic>
    </p:spTree>
    <p:extLst>
      <p:ext uri="{BB962C8B-B14F-4D97-AF65-F5344CB8AC3E}">
        <p14:creationId xmlns:p14="http://schemas.microsoft.com/office/powerpoint/2010/main" val="2264085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127" y="228600"/>
            <a:ext cx="8229600" cy="646331"/>
          </a:xfrm>
        </p:spPr>
        <p:txBody>
          <a:bodyPr>
            <a:spAutoFit/>
          </a:bodyPr>
          <a:lstStyle/>
          <a:p>
            <a:r>
              <a:rPr lang="en-US" dirty="0"/>
              <a:t>Note Reading After 1</a:t>
            </a:r>
            <a:r>
              <a:rPr lang="en-US" baseline="30000" dirty="0"/>
              <a:t>st</a:t>
            </a:r>
            <a:r>
              <a:rPr lang="en-US" dirty="0"/>
              <a:t> Puff</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27" y="1066800"/>
            <a:ext cx="7315200" cy="4886325"/>
          </a:xfrm>
          <a:prstGeom prst="rect">
            <a:avLst/>
          </a:prstGeom>
        </p:spPr>
      </p:pic>
    </p:spTree>
    <p:extLst>
      <p:ext uri="{BB962C8B-B14F-4D97-AF65-F5344CB8AC3E}">
        <p14:creationId xmlns:p14="http://schemas.microsoft.com/office/powerpoint/2010/main" val="776036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179" y="228600"/>
            <a:ext cx="8229600" cy="646331"/>
          </a:xfrm>
        </p:spPr>
        <p:txBody>
          <a:bodyPr>
            <a:spAutoFit/>
          </a:bodyPr>
          <a:lstStyle/>
          <a:p>
            <a:r>
              <a:rPr lang="en-US" dirty="0"/>
              <a:t>Stop Cranking After 4 Puffs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393" y="990600"/>
            <a:ext cx="7287172" cy="4953000"/>
          </a:xfrm>
          <a:prstGeom prst="rect">
            <a:avLst/>
          </a:prstGeom>
        </p:spPr>
      </p:pic>
    </p:spTree>
    <p:extLst>
      <p:ext uri="{BB962C8B-B14F-4D97-AF65-F5344CB8AC3E}">
        <p14:creationId xmlns:p14="http://schemas.microsoft.com/office/powerpoint/2010/main" val="217132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23.2 White Smoke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9268" y="963881"/>
            <a:ext cx="4997532" cy="40443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935184" cy="4077840"/>
          </a:xfrm>
        </p:spPr>
        <p:txBody>
          <a:bodyPr/>
          <a:lstStyle/>
          <a:p>
            <a:r>
              <a:rPr lang="en-US" sz="2400" dirty="0"/>
              <a:t>White steam is usually an indication of a blown (defective) cylinder head gasket that allows engine coolant to flow into the combustion chamber where it is turned into steam</a:t>
            </a:r>
          </a:p>
        </p:txBody>
      </p:sp>
    </p:spTree>
    <p:extLst>
      <p:ext uri="{BB962C8B-B14F-4D97-AF65-F5344CB8AC3E}">
        <p14:creationId xmlns:p14="http://schemas.microsoft.com/office/powerpoint/2010/main" val="3372720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434"/>
            <a:ext cx="8229600" cy="646331"/>
          </a:xfrm>
        </p:spPr>
        <p:txBody>
          <a:bodyPr>
            <a:spAutoFit/>
          </a:bodyPr>
          <a:lstStyle/>
          <a:p>
            <a:r>
              <a:rPr lang="en-IN" dirty="0"/>
              <a:t>Record 1</a:t>
            </a:r>
            <a:r>
              <a:rPr lang="en-IN" baseline="30000" dirty="0"/>
              <a:t>st</a:t>
            </a:r>
            <a:r>
              <a:rPr lang="en-IN" dirty="0"/>
              <a:t> Puff &amp; Final Reading</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33" y="990600"/>
            <a:ext cx="7293934" cy="4900612"/>
          </a:xfrm>
          <a:prstGeom prst="rect">
            <a:avLst/>
          </a:prstGeom>
        </p:spPr>
      </p:pic>
    </p:spTree>
    <p:extLst>
      <p:ext uri="{BB962C8B-B14F-4D97-AF65-F5344CB8AC3E}">
        <p14:creationId xmlns:p14="http://schemas.microsoft.com/office/powerpoint/2010/main" val="3939148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Squirt 2 Squirts Of Engine Oil</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33" y="990600"/>
            <a:ext cx="7176734" cy="4828877"/>
          </a:xfrm>
          <a:prstGeom prst="rect">
            <a:avLst/>
          </a:prstGeom>
        </p:spPr>
      </p:pic>
    </p:spTree>
    <p:extLst>
      <p:ext uri="{BB962C8B-B14F-4D97-AF65-F5344CB8AC3E}">
        <p14:creationId xmlns:p14="http://schemas.microsoft.com/office/powerpoint/2010/main" val="401062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646331"/>
          </a:xfrm>
        </p:spPr>
        <p:txBody>
          <a:bodyPr>
            <a:spAutoFit/>
          </a:bodyPr>
          <a:lstStyle/>
          <a:p>
            <a:r>
              <a:rPr lang="en-IN" dirty="0"/>
              <a:t>Reading Now Higher: Defective Rings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41" y="1008413"/>
            <a:ext cx="7282118" cy="4914007"/>
          </a:xfrm>
          <a:prstGeom prst="rect">
            <a:avLst/>
          </a:prstGeom>
        </p:spPr>
      </p:pic>
    </p:spTree>
    <p:extLst>
      <p:ext uri="{BB962C8B-B14F-4D97-AF65-F5344CB8AC3E}">
        <p14:creationId xmlns:p14="http://schemas.microsoft.com/office/powerpoint/2010/main" val="762678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t>What does blue exhaust smoke indicate?</a:t>
            </a:r>
          </a:p>
        </p:txBody>
      </p:sp>
    </p:spTree>
    <p:extLst>
      <p:ext uri="{BB962C8B-B14F-4D97-AF65-F5344CB8AC3E}">
        <p14:creationId xmlns:p14="http://schemas.microsoft.com/office/powerpoint/2010/main" val="4195253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t>The engine has an oil consumption concern.</a:t>
            </a:r>
          </a:p>
        </p:txBody>
      </p:sp>
    </p:spTree>
    <p:extLst>
      <p:ext uri="{BB962C8B-B14F-4D97-AF65-F5344CB8AC3E}">
        <p14:creationId xmlns:p14="http://schemas.microsoft.com/office/powerpoint/2010/main" val="61517377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25858</TotalTime>
  <Words>3689</Words>
  <Application>Microsoft Office PowerPoint</Application>
  <PresentationFormat>On-screen Show (4:3)</PresentationFormat>
  <Paragraphs>330</Paragraphs>
  <Slides>74</Slides>
  <Notes>74</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Typical Engine-Related Complaints</vt:lpstr>
      <vt:lpstr>Engine Smoke Diagnosis</vt:lpstr>
      <vt:lpstr>Figure 23.1 Blowby Gases</vt:lpstr>
      <vt:lpstr>Figure 23.2 White Smoke</vt:lpstr>
      <vt:lpstr>Question 1: ?</vt:lpstr>
      <vt:lpstr>Answer 1</vt:lpstr>
      <vt:lpstr>Driver Is Your Best Resource</vt:lpstr>
      <vt:lpstr>Visual Checks</vt:lpstr>
      <vt:lpstr>Figure 23.3 Oil Leaks</vt:lpstr>
      <vt:lpstr>Figure 23.4 Oil Leak Checking</vt:lpstr>
      <vt:lpstr>Figure 23.5 Black Light and Dye</vt:lpstr>
      <vt:lpstr>Engine Noise Diagnosis</vt:lpstr>
      <vt:lpstr>Figure 23.6 Belt Tensioner</vt:lpstr>
      <vt:lpstr>Figure 23.7 Cracked Exhaust</vt:lpstr>
      <vt:lpstr>Oil Pressure Testing</vt:lpstr>
      <vt:lpstr>Figure 23.8 Oil Pressure Test</vt:lpstr>
      <vt:lpstr>Animation: Oil Pressure Test (Animation will automatically start)</vt:lpstr>
      <vt:lpstr>Figure 23.9 Scan Tool</vt:lpstr>
      <vt:lpstr>Figure 26.10 The Ford I D S scan tool has a graph function that allows the technician to view the data on the cylinder contribution test visually, making diagnosis easier. In this example, the cylinders on bank 2 on a Ford 6.7 Power Stroke (cylinders 7, 6, 5, and 8) are weak</vt:lpstr>
      <vt:lpstr>Figure 23.10 Ford Data</vt:lpstr>
      <vt:lpstr>Figure 23.11 Relative Compression</vt:lpstr>
      <vt:lpstr>Animation: Relative Cranking Compression Test (Animation will automatically start)</vt:lpstr>
      <vt:lpstr>Animation: Relative Cranking Compression Test with Fault (Animation will automatically start)</vt:lpstr>
      <vt:lpstr>Figure 23.13 Compression Gauge </vt:lpstr>
      <vt:lpstr>Animation: In-Cylinder Compression Test  (Animation will automatically start)</vt:lpstr>
      <vt:lpstr>Animation: Relative Compression with Vacuum Test (Animation will automatically start)</vt:lpstr>
      <vt:lpstr>Compression Test (1 of 2)</vt:lpstr>
      <vt:lpstr>Figure 23.12 Paper Test</vt:lpstr>
      <vt:lpstr>Figure 23.14 Installing Plugs</vt:lpstr>
      <vt:lpstr>Figure 23.15 Burnt Exhaust Valve</vt:lpstr>
      <vt:lpstr>Figure 23.16 Case Study</vt:lpstr>
      <vt:lpstr>Figure 23.17 Leakage Tester</vt:lpstr>
      <vt:lpstr>Figure 23.18 Compression Whistle</vt:lpstr>
      <vt:lpstr>Question 2: ?</vt:lpstr>
      <vt:lpstr>Answer 2</vt:lpstr>
      <vt:lpstr>Cylinder Balance Test</vt:lpstr>
      <vt:lpstr>Figure 23.19 Cylinder Balance</vt:lpstr>
      <vt:lpstr>Vacuum Tests</vt:lpstr>
      <vt:lpstr>Figure 23.20 Good Engine</vt:lpstr>
      <vt:lpstr>Figure 23.21 Steady Reading</vt:lpstr>
      <vt:lpstr>Figure 23.22 Vacuum Leak</vt:lpstr>
      <vt:lpstr>Figure 23.23 Leaking Head Gasket</vt:lpstr>
      <vt:lpstr>Figure 23.24 Incorrect Fuel-Mixture</vt:lpstr>
      <vt:lpstr>Figure 23.25 Worn Valve Guides </vt:lpstr>
      <vt:lpstr>Figure 23.26 Burnet Valve</vt:lpstr>
      <vt:lpstr>Figure 23.27 Weak Valve Springs</vt:lpstr>
      <vt:lpstr>Figure 23.28 Retarded Ignition</vt:lpstr>
      <vt:lpstr>Figure 23.29 Advanced Ignition</vt:lpstr>
      <vt:lpstr>Figure 23.30 Exhaust Restriction</vt:lpstr>
      <vt:lpstr>Question 3: ?</vt:lpstr>
      <vt:lpstr>Answer 3</vt:lpstr>
      <vt:lpstr>Exhaust Restriction Test</vt:lpstr>
      <vt:lpstr>Figure 23.31 Testing Back Pressure</vt:lpstr>
      <vt:lpstr>Diagnosing Head Gasket Failure</vt:lpstr>
      <vt:lpstr>Figure 23.32 Blue Liquid</vt:lpstr>
      <vt:lpstr>Figure 23.33 Warning Lights</vt:lpstr>
      <vt:lpstr>Compression Test Step-By-Step</vt:lpstr>
      <vt:lpstr>Compression Testing Tools</vt:lpstr>
      <vt:lpstr>Disable Fuel &amp; Ignition System</vt:lpstr>
      <vt:lpstr>Block Open Throttle </vt:lpstr>
      <vt:lpstr>Blow Away Any Dirt </vt:lpstr>
      <vt:lpstr>Remove All Spark Plugs</vt:lpstr>
      <vt:lpstr>Select Correct Adapter</vt:lpstr>
      <vt:lpstr>Connect Battery Charger</vt:lpstr>
      <vt:lpstr>Note Reading After 1st Puff</vt:lpstr>
      <vt:lpstr>Stop Cranking After 4 Puffs</vt:lpstr>
      <vt:lpstr>Record 1st Puff &amp; Final Reading</vt:lpstr>
      <vt:lpstr>Squirt 2 Squirts Of Engine Oil</vt:lpstr>
      <vt:lpstr>Reading Now Higher: Defective Rings</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26, Engine Condition Diagnosis</dc:title>
  <dc:subject>2612-Automotive - Core</dc:subject>
  <dc:creator>James D. Halderman</dc:creator>
  <cp:keywords>CONTAINS NOTES</cp:keywords>
  <cp:lastModifiedBy>Glen Plants</cp:lastModifiedBy>
  <cp:revision>4925</cp:revision>
  <dcterms:created xsi:type="dcterms:W3CDTF">2014-07-14T20:04:21Z</dcterms:created>
  <dcterms:modified xsi:type="dcterms:W3CDTF">2023-06-15T18:04:46Z</dcterms:modified>
</cp:coreProperties>
</file>