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41"/>
  </p:notesMasterIdLst>
  <p:handoutMasterIdLst>
    <p:handoutMasterId r:id="rId42"/>
  </p:handoutMasterIdLst>
  <p:sldIdLst>
    <p:sldId id="1162" r:id="rId3"/>
    <p:sldId id="1110" r:id="rId4"/>
    <p:sldId id="1111" r:id="rId5"/>
    <p:sldId id="1180" r:id="rId6"/>
    <p:sldId id="1175" r:id="rId7"/>
    <p:sldId id="1122" r:id="rId8"/>
    <p:sldId id="1123" r:id="rId9"/>
    <p:sldId id="1113" r:id="rId10"/>
    <p:sldId id="1147" r:id="rId11"/>
    <p:sldId id="1179" r:id="rId12"/>
    <p:sldId id="1178" r:id="rId13"/>
    <p:sldId id="1182" r:id="rId14"/>
    <p:sldId id="1116" r:id="rId15"/>
    <p:sldId id="1176" r:id="rId16"/>
    <p:sldId id="1177" r:id="rId17"/>
    <p:sldId id="1299" r:id="rId18"/>
    <p:sldId id="1150" r:id="rId19"/>
    <p:sldId id="1174" r:id="rId20"/>
    <p:sldId id="1118" r:id="rId21"/>
    <p:sldId id="1151" r:id="rId22"/>
    <p:sldId id="1181" r:id="rId23"/>
    <p:sldId id="1173" r:id="rId24"/>
    <p:sldId id="1300" r:id="rId25"/>
    <p:sldId id="1172" r:id="rId26"/>
    <p:sldId id="1171" r:id="rId27"/>
    <p:sldId id="1119" r:id="rId28"/>
    <p:sldId id="1139" r:id="rId29"/>
    <p:sldId id="1140" r:id="rId30"/>
    <p:sldId id="1170" r:id="rId31"/>
    <p:sldId id="1120" r:id="rId32"/>
    <p:sldId id="1169" r:id="rId33"/>
    <p:sldId id="1301" r:id="rId34"/>
    <p:sldId id="1168" r:id="rId35"/>
    <p:sldId id="1302" r:id="rId36"/>
    <p:sldId id="1142" r:id="rId37"/>
    <p:sldId id="1143" r:id="rId38"/>
    <p:sldId id="1204" r:id="rId39"/>
    <p:sldId id="107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Services" initials="T"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3" autoAdjust="0"/>
    <p:restoredTop sz="86421" autoAdjust="0"/>
  </p:normalViewPr>
  <p:slideViewPr>
    <p:cSldViewPr>
      <p:cViewPr varScale="1">
        <p:scale>
          <a:sx n="99" d="100"/>
          <a:sy n="99" d="100"/>
        </p:scale>
        <p:origin x="1542" y="78"/>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951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326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490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t>
            </a:r>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15596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7505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83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t>
            </a:r>
            <a:endParaRPr lang="en-US" sz="14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Faster Moves More Air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One of the high-performance measures that can be used to increase horsepower on a supercharged engine is to install a smaller diameter pulley.</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smaller the pulley diameter, the faster the supercharger will rotate and the higher the potential boost pressure will be. The change will require a shorter belt, and the extra boost could cause serious engine damage.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7334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9363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511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0618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1856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17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Boost Is the Result of Restriction</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boost pressure of a turbocharger (or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supercharger) is commonly measured in pounds per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square inch. If a cylinder head is restricted because of</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small valves and ports, the turbocharger will quickly</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provide boost. Boost results when the air being forced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into the cylinder heads cannot flow into the cylinders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fast enough and “piles up” in the intake manifold,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increasing boost pressure. If an engine had large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valves and ports, the turbocharger could provide a</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much greater amount of air into the engine at the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same boost pressure as an identical engine with</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smaller valves and ports. Therefore, by increasing the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size of the valves, a turbocharged or supercharged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engine will be capable of producing much greater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power.</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3484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536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8064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855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9394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65901351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2686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207557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Tree>
    <p:extLst>
      <p:ext uri="{BB962C8B-B14F-4D97-AF65-F5344CB8AC3E}">
        <p14:creationId xmlns:p14="http://schemas.microsoft.com/office/powerpoint/2010/main" val="42560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Tree>
    <p:extLst>
      <p:ext uri="{BB962C8B-B14F-4D97-AF65-F5344CB8AC3E}">
        <p14:creationId xmlns:p14="http://schemas.microsoft.com/office/powerpoint/2010/main" val="160692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701795400"/>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68925263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22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Turbocharging and Supercharging</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678476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22.3 Air Density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990600"/>
            <a:ext cx="5943600" cy="394303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3608" y="5181600"/>
            <a:ext cx="8116784" cy="830997"/>
          </a:xfrm>
        </p:spPr>
        <p:txBody>
          <a:bodyPr/>
          <a:lstStyle/>
          <a:p>
            <a:r>
              <a:rPr lang="en-US" sz="2400" dirty="0"/>
              <a:t>The more air and fuel that can be packed in a cylinder, the greater the density of the air-fuel charge</a:t>
            </a:r>
          </a:p>
        </p:txBody>
      </p:sp>
    </p:spTree>
    <p:extLst>
      <p:ext uri="{BB962C8B-B14F-4D97-AF65-F5344CB8AC3E}">
        <p14:creationId xmlns:p14="http://schemas.microsoft.com/office/powerpoint/2010/main" val="319231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22.4 Atmosphere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4480" y="1024467"/>
            <a:ext cx="6035040" cy="421392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3608" y="5396390"/>
            <a:ext cx="8116784" cy="830997"/>
          </a:xfrm>
        </p:spPr>
        <p:txBody>
          <a:bodyPr/>
          <a:lstStyle/>
          <a:p>
            <a:r>
              <a:rPr lang="en-US" sz="2400" dirty="0"/>
              <a:t>Atmospheric pressure decreases with increases in altitude</a:t>
            </a:r>
          </a:p>
        </p:txBody>
      </p:sp>
    </p:spTree>
    <p:extLst>
      <p:ext uri="{BB962C8B-B14F-4D97-AF65-F5344CB8AC3E}">
        <p14:creationId xmlns:p14="http://schemas.microsoft.com/office/powerpoint/2010/main" val="315556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22.1 Compression Ratio</a:t>
            </a:r>
          </a:p>
        </p:txBody>
      </p:sp>
      <p:sp>
        <p:nvSpPr>
          <p:cNvPr id="9" name="Content Placeholder 8"/>
          <p:cNvSpPr>
            <a:spLocks noGrp="1"/>
          </p:cNvSpPr>
          <p:nvPr>
            <p:ph sz="quarter" idx="15"/>
          </p:nvPr>
        </p:nvSpPr>
        <p:spPr>
          <a:xfrm>
            <a:off x="762000" y="4763869"/>
            <a:ext cx="7620000" cy="830997"/>
          </a:xfrm>
        </p:spPr>
        <p:txBody>
          <a:bodyPr/>
          <a:lstStyle/>
          <a:p>
            <a:r>
              <a:rPr lang="en-US" sz="2400" dirty="0"/>
              <a:t>The effective compression ratio compared to the boost pressure</a:t>
            </a:r>
          </a:p>
        </p:txBody>
      </p:sp>
      <p:graphicFrame>
        <p:nvGraphicFramePr>
          <p:cNvPr id="11" name="Object 10"/>
          <p:cNvGraphicFramePr>
            <a:graphicFrameLocks noChangeAspect="1"/>
          </p:cNvGraphicFramePr>
          <p:nvPr>
            <p:extLst>
              <p:ext uri="{D42A27DB-BD31-4B8C-83A1-F6EECF244321}">
                <p14:modId xmlns:p14="http://schemas.microsoft.com/office/powerpoint/2010/main" val="673124512"/>
              </p:ext>
            </p:extLst>
          </p:nvPr>
        </p:nvGraphicFramePr>
        <p:xfrm>
          <a:off x="582564" y="1295400"/>
          <a:ext cx="7978872" cy="3048000"/>
        </p:xfrm>
        <a:graphic>
          <a:graphicData uri="http://schemas.openxmlformats.org/presentationml/2006/ole">
            <mc:AlternateContent xmlns:mc="http://schemas.openxmlformats.org/markup-compatibility/2006">
              <mc:Choice xmlns:v="urn:schemas-microsoft-com:vml" Requires="v">
                <p:oleObj name="Document" r:id="rId3" imgW="6512264" imgH="2491166" progId="Word.Document.12">
                  <p:embed/>
                </p:oleObj>
              </mc:Choice>
              <mc:Fallback>
                <p:oleObj name="Document" r:id="rId3" imgW="6512264" imgH="2491166" progId="Word.Document.12">
                  <p:embed/>
                  <p:pic>
                    <p:nvPicPr>
                      <p:cNvPr id="0" name=""/>
                      <p:cNvPicPr/>
                      <p:nvPr/>
                    </p:nvPicPr>
                    <p:blipFill>
                      <a:blip r:embed="rId4"/>
                      <a:stretch>
                        <a:fillRect/>
                      </a:stretch>
                    </p:blipFill>
                    <p:spPr>
                      <a:xfrm>
                        <a:off x="582564" y="1295400"/>
                        <a:ext cx="7978872" cy="3048000"/>
                      </a:xfrm>
                      <a:prstGeom prst="rect">
                        <a:avLst/>
                      </a:prstGeom>
                    </p:spPr>
                  </p:pic>
                </p:oleObj>
              </mc:Fallback>
            </mc:AlternateContent>
          </a:graphicData>
        </a:graphic>
      </p:graphicFrame>
    </p:spTree>
    <p:extLst>
      <p:ext uri="{BB962C8B-B14F-4D97-AF65-F5344CB8AC3E}">
        <p14:creationId xmlns:p14="http://schemas.microsoft.com/office/powerpoint/2010/main" val="227626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1528"/>
            <a:ext cx="8229600" cy="646331"/>
          </a:xfrm>
        </p:spPr>
        <p:txBody>
          <a:bodyPr>
            <a:spAutoFit/>
          </a:bodyPr>
          <a:lstStyle/>
          <a:p>
            <a:r>
              <a:rPr lang="en-US" dirty="0"/>
              <a:t>Superchargers</a:t>
            </a:r>
            <a:endParaRPr lang="en-US" sz="2800" dirty="0"/>
          </a:p>
        </p:txBody>
      </p:sp>
      <p:sp>
        <p:nvSpPr>
          <p:cNvPr id="4" name="Content Placeholder 3"/>
          <p:cNvSpPr>
            <a:spLocks noGrp="1"/>
          </p:cNvSpPr>
          <p:nvPr>
            <p:ph idx="1"/>
          </p:nvPr>
        </p:nvSpPr>
        <p:spPr>
          <a:xfrm>
            <a:off x="457200" y="1059135"/>
            <a:ext cx="8229600" cy="4732065"/>
          </a:xfrm>
        </p:spPr>
        <p:txBody>
          <a:bodyPr>
            <a:spAutoFit/>
          </a:bodyPr>
          <a:lstStyle/>
          <a:p>
            <a:r>
              <a:rPr lang="en-US" sz="2400" dirty="0"/>
              <a:t>A supercharger is an engine-driven air pump that supplies more than the normal amount of air into the intake manifold, and boosts engine torque and power.</a:t>
            </a:r>
          </a:p>
          <a:p>
            <a:r>
              <a:rPr lang="en-US" sz="2400" dirty="0"/>
              <a:t>The roots type of supercharger is positive displacement design, because all of the air that enters is forced through the unit.</a:t>
            </a:r>
          </a:p>
          <a:p>
            <a:r>
              <a:rPr lang="en-US" sz="2400" dirty="0"/>
              <a:t>A centrifugal supercharger is not a positive displacement pump and all of the air that enters is not forced through the unit.</a:t>
            </a:r>
          </a:p>
          <a:p>
            <a:r>
              <a:rPr lang="en-US" sz="2400" dirty="0"/>
              <a:t>A bypass valve allows intake air to flow directly into the intake manifold.</a:t>
            </a:r>
          </a:p>
        </p:txBody>
      </p:sp>
    </p:spTree>
    <p:extLst>
      <p:ext uri="{BB962C8B-B14F-4D97-AF65-F5344CB8AC3E}">
        <p14:creationId xmlns:p14="http://schemas.microsoft.com/office/powerpoint/2010/main" val="262699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22.5 Superchargers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1247" y="1143000"/>
            <a:ext cx="7821506" cy="3200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724400"/>
            <a:ext cx="7696200" cy="1143000"/>
          </a:xfrm>
        </p:spPr>
        <p:txBody>
          <a:bodyPr/>
          <a:lstStyle/>
          <a:p>
            <a:r>
              <a:rPr lang="en-US" sz="2400" dirty="0"/>
              <a:t>A roots-type supercharger uses two lobes to force the air around the outside of the housing and into the intake manifold</a:t>
            </a:r>
          </a:p>
        </p:txBody>
      </p:sp>
    </p:spTree>
    <p:extLst>
      <p:ext uri="{BB962C8B-B14F-4D97-AF65-F5344CB8AC3E}">
        <p14:creationId xmlns:p14="http://schemas.microsoft.com/office/powerpoint/2010/main" val="365255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22.6 Bypass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45426" y="1296832"/>
            <a:ext cx="7653147" cy="35052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3608" y="5257800"/>
            <a:ext cx="8116784" cy="830997"/>
          </a:xfrm>
        </p:spPr>
        <p:txBody>
          <a:bodyPr/>
          <a:lstStyle/>
          <a:p>
            <a:r>
              <a:rPr lang="en-US" sz="2400" dirty="0"/>
              <a:t>The bypass actuator opens the bypass valve to control boost pressure</a:t>
            </a:r>
          </a:p>
        </p:txBody>
      </p:sp>
    </p:spTree>
    <p:extLst>
      <p:ext uri="{BB962C8B-B14F-4D97-AF65-F5344CB8AC3E}">
        <p14:creationId xmlns:p14="http://schemas.microsoft.com/office/powerpoint/2010/main" val="247556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Supercharger Bypass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upercharger_bypass">
            <a:hlinkClick r:id="" action="ppaction://media"/>
            <a:extLst>
              <a:ext uri="{FF2B5EF4-FFF2-40B4-BE49-F238E27FC236}">
                <a16:creationId xmlns:a16="http://schemas.microsoft.com/office/drawing/2014/main" id="{3A854625-4A87-5EEB-75A4-D70FAEC054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46228"/>
            <a:ext cx="8953500" cy="5036344"/>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2200275"/>
          </a:xfrm>
        </p:spPr>
        <p:txBody>
          <a:bodyPr>
            <a:noAutofit/>
          </a:bodyPr>
          <a:lstStyle/>
          <a:p>
            <a:r>
              <a:rPr lang="en-IN" sz="2800" dirty="0"/>
              <a:t>Figure 25.7 A</a:t>
            </a:r>
            <a:endParaRPr lang="en-US" sz="2800" dirty="0"/>
          </a:p>
        </p:txBody>
      </p:sp>
      <p:pic>
        <p:nvPicPr>
          <p:cNvPr id="7170" name="Picture 2" descr="Photo of a Ford supercharger cutaway that shows the roots-type blower and an air charge cooler placed below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465" y="2466975"/>
            <a:ext cx="4021133" cy="384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9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22.7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82133"/>
            <a:ext cx="4853439" cy="491099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33400" y="1024466"/>
            <a:ext cx="3124200" cy="4461933"/>
          </a:xfrm>
        </p:spPr>
        <p:txBody>
          <a:bodyPr/>
          <a:lstStyle/>
          <a:p>
            <a:r>
              <a:rPr lang="en-US" sz="2400" dirty="0"/>
              <a:t>Ford supercharger cutaway display showing the roots-type blower and air charge cooler (intercooler). The air charge cooler is used to reduce the temperature of the compressed air before it enters the engine</a:t>
            </a:r>
          </a:p>
        </p:txBody>
      </p:sp>
    </p:spTree>
    <p:extLst>
      <p:ext uri="{BB962C8B-B14F-4D97-AF65-F5344CB8AC3E}">
        <p14:creationId xmlns:p14="http://schemas.microsoft.com/office/powerpoint/2010/main" val="3555429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016"/>
            <a:ext cx="8229600" cy="646331"/>
          </a:xfrm>
        </p:spPr>
        <p:txBody>
          <a:bodyPr>
            <a:spAutoFit/>
          </a:bodyPr>
          <a:lstStyle/>
          <a:p>
            <a:r>
              <a:rPr lang="en-US" dirty="0"/>
              <a:t>Turbochargers</a:t>
            </a:r>
            <a:endParaRPr lang="en-US" sz="2800" dirty="0"/>
          </a:p>
        </p:txBody>
      </p:sp>
      <p:sp>
        <p:nvSpPr>
          <p:cNvPr id="4" name="Content Placeholder 3"/>
          <p:cNvSpPr>
            <a:spLocks noGrp="1"/>
          </p:cNvSpPr>
          <p:nvPr>
            <p:ph idx="1"/>
          </p:nvPr>
        </p:nvSpPr>
        <p:spPr>
          <a:xfrm>
            <a:off x="457200" y="990600"/>
            <a:ext cx="8229600" cy="3062377"/>
          </a:xfrm>
        </p:spPr>
        <p:txBody>
          <a:bodyPr>
            <a:spAutoFit/>
          </a:bodyPr>
          <a:lstStyle/>
          <a:p>
            <a:r>
              <a:rPr lang="en-US" sz="2400" dirty="0"/>
              <a:t>A turbocharger uses the heat of the exhaust to power a turbine wheel and, therefore, does not directly reduce engine power.</a:t>
            </a:r>
          </a:p>
          <a:p>
            <a:r>
              <a:rPr lang="en-US" sz="2400" dirty="0"/>
              <a:t>The turbine wheel turns an </a:t>
            </a:r>
            <a:r>
              <a:rPr lang="en-US" sz="2400" i="1" dirty="0"/>
              <a:t>impeller </a:t>
            </a:r>
            <a:r>
              <a:rPr lang="en-US" sz="2400" dirty="0"/>
              <a:t>(compressor) </a:t>
            </a:r>
            <a:r>
              <a:rPr lang="en-US" sz="2400" i="1" dirty="0"/>
              <a:t>wheel </a:t>
            </a:r>
            <a:r>
              <a:rPr lang="en-US" sz="2400" dirty="0"/>
              <a:t>which is connected by a shaft in the center housing.</a:t>
            </a:r>
          </a:p>
          <a:p>
            <a:r>
              <a:rPr lang="en-US" sz="2400" dirty="0"/>
              <a:t>The delay between acceleration and turbo boost is called turbo lag.</a:t>
            </a:r>
          </a:p>
        </p:txBody>
      </p:sp>
    </p:spTree>
    <p:extLst>
      <p:ext uri="{BB962C8B-B14F-4D97-AF65-F5344CB8AC3E}">
        <p14:creationId xmlns:p14="http://schemas.microsoft.com/office/powerpoint/2010/main" val="3990565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Learning Objectives </a:t>
            </a:r>
            <a:endParaRPr lang="en-US" sz="2800" dirty="0"/>
          </a:p>
        </p:txBody>
      </p:sp>
      <p:sp>
        <p:nvSpPr>
          <p:cNvPr id="4" name="Content Placeholder 3"/>
          <p:cNvSpPr>
            <a:spLocks noGrp="1"/>
          </p:cNvSpPr>
          <p:nvPr>
            <p:ph idx="1"/>
          </p:nvPr>
        </p:nvSpPr>
        <p:spPr>
          <a:xfrm>
            <a:off x="457200" y="1008742"/>
            <a:ext cx="8229600" cy="3639458"/>
          </a:xfrm>
        </p:spPr>
        <p:txBody>
          <a:bodyPr>
            <a:spAutoFit/>
          </a:bodyPr>
          <a:lstStyle/>
          <a:p>
            <a:pPr marL="685800" indent="-685800">
              <a:buSzTx/>
              <a:buNone/>
            </a:pPr>
            <a:r>
              <a:rPr lang="en-US" altLang="en-US" sz="2400" b="1" dirty="0">
                <a:solidFill>
                  <a:srgbClr val="007FA3"/>
                </a:solidFill>
                <a:ea typeface="+mj-ea"/>
                <a:cs typeface="Times New Roman" panose="02020603050405020304" pitchFamily="18" charset="0"/>
              </a:rPr>
              <a:t>22.1</a:t>
            </a:r>
            <a:r>
              <a:rPr lang="en-US" altLang="en-US" sz="2400" dirty="0"/>
              <a:t> </a:t>
            </a:r>
            <a:r>
              <a:rPr lang="en-US" sz="2400" dirty="0"/>
              <a:t>Discuss airflow requirements and volumetric efficiency of engines.</a:t>
            </a:r>
            <a:endParaRPr lang="en-US" altLang="en-US" sz="2400" dirty="0"/>
          </a:p>
          <a:p>
            <a:pPr marL="514350" indent="-514350">
              <a:buSzTx/>
              <a:buNone/>
            </a:pPr>
            <a:r>
              <a:rPr lang="en-US" altLang="en-US" sz="2400" b="1" dirty="0">
                <a:solidFill>
                  <a:srgbClr val="007FA3"/>
                </a:solidFill>
                <a:ea typeface="+mj-ea"/>
                <a:cs typeface="Times New Roman" panose="02020603050405020304" pitchFamily="18" charset="0"/>
              </a:rPr>
              <a:t>22.2</a:t>
            </a:r>
            <a:r>
              <a:rPr lang="en-US" altLang="en-US" sz="2400" dirty="0"/>
              <a:t> </a:t>
            </a:r>
            <a:r>
              <a:rPr lang="en-US" sz="2400" dirty="0"/>
              <a:t>Explain forced induction principles.</a:t>
            </a:r>
          </a:p>
          <a:p>
            <a:pPr marL="514350" indent="-514350">
              <a:buSzTx/>
              <a:buNone/>
            </a:pPr>
            <a:r>
              <a:rPr lang="en-US" altLang="en-US" sz="2400" b="1" dirty="0">
                <a:solidFill>
                  <a:srgbClr val="007FA3"/>
                </a:solidFill>
                <a:cs typeface="Times New Roman" panose="02020603050405020304" pitchFamily="18" charset="0"/>
              </a:rPr>
              <a:t>22.3 </a:t>
            </a:r>
            <a:r>
              <a:rPr lang="en-US" sz="2400" dirty="0"/>
              <a:t>Discuss superchargers.</a:t>
            </a:r>
          </a:p>
          <a:p>
            <a:pPr marL="514350" indent="-514350">
              <a:buSzTx/>
              <a:buNone/>
            </a:pPr>
            <a:r>
              <a:rPr lang="en-US" altLang="en-US" sz="2400" b="1" dirty="0">
                <a:solidFill>
                  <a:srgbClr val="007FA3"/>
                </a:solidFill>
                <a:cs typeface="Times New Roman" panose="02020603050405020304" pitchFamily="18" charset="0"/>
              </a:rPr>
              <a:t>22.4 </a:t>
            </a:r>
            <a:r>
              <a:rPr lang="en-US" sz="2400" dirty="0"/>
              <a:t>Discuss turbochargers.</a:t>
            </a:r>
          </a:p>
          <a:p>
            <a:pPr marL="514350" indent="-514350">
              <a:buSzTx/>
              <a:buNone/>
            </a:pPr>
            <a:r>
              <a:rPr lang="en-US" altLang="en-US" sz="2400" b="1" dirty="0">
                <a:solidFill>
                  <a:srgbClr val="007FA3"/>
                </a:solidFill>
                <a:cs typeface="Times New Roman" panose="02020603050405020304" pitchFamily="18" charset="0"/>
              </a:rPr>
              <a:t>22.5 </a:t>
            </a:r>
            <a:r>
              <a:rPr lang="en-US" sz="2400" dirty="0"/>
              <a:t>Discuss turbocharger failures.</a:t>
            </a:r>
          </a:p>
          <a:p>
            <a:pPr marL="514350" indent="-514350">
              <a:buSzTx/>
              <a:buNone/>
            </a:pPr>
            <a:r>
              <a:rPr lang="en-US" altLang="en-US" sz="2400" b="1" dirty="0">
                <a:solidFill>
                  <a:srgbClr val="007FA3"/>
                </a:solidFill>
                <a:cs typeface="Times New Roman" panose="02020603050405020304" pitchFamily="18" charset="0"/>
              </a:rPr>
              <a:t>22.6 </a:t>
            </a:r>
            <a:r>
              <a:rPr lang="en-US" sz="2400" dirty="0"/>
              <a:t>Explain boost control.</a:t>
            </a:r>
            <a:endParaRPr lang="en-US" alt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8232"/>
            <a:ext cx="8229600" cy="1661993"/>
          </a:xfrm>
        </p:spPr>
        <p:txBody>
          <a:bodyPr>
            <a:noAutofit/>
          </a:bodyPr>
          <a:lstStyle/>
          <a:p>
            <a:r>
              <a:rPr lang="en-IN" dirty="0"/>
              <a:t>Figure 25.8</a:t>
            </a:r>
            <a:endParaRPr lang="en-US" dirty="0"/>
          </a:p>
        </p:txBody>
      </p:sp>
      <p:pic>
        <p:nvPicPr>
          <p:cNvPr id="8194" name="Picture 2" descr="A figure shows the percentage of heat energy used by different components in an engine. Fuel in is at 100 percent, radiator cooling consumes 25 percent, power output is at 25 percent, and exhaust out is at 50 per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59" y="1880818"/>
            <a:ext cx="8061350" cy="44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01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22.8 Turbocharger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26321" y="990600"/>
            <a:ext cx="6691359" cy="41148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3608" y="5343525"/>
            <a:ext cx="8116784" cy="830997"/>
          </a:xfrm>
        </p:spPr>
        <p:txBody>
          <a:bodyPr/>
          <a:lstStyle/>
          <a:p>
            <a:r>
              <a:rPr lang="en-US" sz="2400" dirty="0"/>
              <a:t>A turbocharger uses some of the heat energy that would normally be wasted</a:t>
            </a:r>
          </a:p>
        </p:txBody>
      </p:sp>
    </p:spTree>
    <p:extLst>
      <p:ext uri="{BB962C8B-B14F-4D97-AF65-F5344CB8AC3E}">
        <p14:creationId xmlns:p14="http://schemas.microsoft.com/office/powerpoint/2010/main" val="2421191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22.9 Turbo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43973" y="990600"/>
            <a:ext cx="5442827"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667" y="973667"/>
            <a:ext cx="2630384" cy="1569660"/>
          </a:xfrm>
        </p:spPr>
        <p:txBody>
          <a:bodyPr/>
          <a:lstStyle/>
          <a:p>
            <a:r>
              <a:rPr lang="en-US" sz="2400" dirty="0"/>
              <a:t>A turbine wheel is turned by the expanding exhaust gases</a:t>
            </a:r>
          </a:p>
        </p:txBody>
      </p:sp>
    </p:spTree>
    <p:extLst>
      <p:ext uri="{BB962C8B-B14F-4D97-AF65-F5344CB8AC3E}">
        <p14:creationId xmlns:p14="http://schemas.microsoft.com/office/powerpoint/2010/main" val="3200652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Turbocharger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urbocharger">
            <a:hlinkClick r:id="" action="ppaction://media"/>
            <a:extLst>
              <a:ext uri="{FF2B5EF4-FFF2-40B4-BE49-F238E27FC236}">
                <a16:creationId xmlns:a16="http://schemas.microsoft.com/office/drawing/2014/main" id="{DC9E7C5B-54C0-0FAE-48A8-74C81A5473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5847" y="1264676"/>
            <a:ext cx="8496105" cy="4779059"/>
          </a:xfrm>
          <a:prstGeom prst="rect">
            <a:avLst/>
          </a:prstGeom>
        </p:spPr>
      </p:pic>
    </p:spTree>
    <p:extLst>
      <p:ext uri="{BB962C8B-B14F-4D97-AF65-F5344CB8AC3E}">
        <p14:creationId xmlns:p14="http://schemas.microsoft.com/office/powerpoint/2010/main" val="2747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22.10 CHRA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3621" y="1016000"/>
            <a:ext cx="5053179" cy="4089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7533"/>
            <a:ext cx="2858984" cy="4458840"/>
          </a:xfrm>
        </p:spPr>
        <p:txBody>
          <a:bodyPr/>
          <a:lstStyle/>
          <a:p>
            <a:r>
              <a:rPr lang="en-US" sz="2400" dirty="0"/>
              <a:t>The exhaust drives the turbine wheel on the left, which is connected to the impeller wheel on the right through a shaft. The bushings that support the shaft are lubricated with engine oil under pressure</a:t>
            </a:r>
          </a:p>
        </p:txBody>
      </p:sp>
    </p:spTree>
    <p:extLst>
      <p:ext uri="{BB962C8B-B14F-4D97-AF65-F5344CB8AC3E}">
        <p14:creationId xmlns:p14="http://schemas.microsoft.com/office/powerpoint/2010/main" val="425138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22.11 Oil Feed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3725" y="993208"/>
            <a:ext cx="5183075" cy="41121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95416" y="993209"/>
            <a:ext cx="2757384" cy="3046988"/>
          </a:xfrm>
        </p:spPr>
        <p:txBody>
          <a:bodyPr/>
          <a:lstStyle/>
          <a:p>
            <a:r>
              <a:rPr lang="en-US" sz="2400" dirty="0"/>
              <a:t>Engine oil is fed to the center of the turbocharger to lubricate the bushings and returns to the oil pan through a return line</a:t>
            </a:r>
          </a:p>
        </p:txBody>
      </p:sp>
    </p:spTree>
    <p:extLst>
      <p:ext uri="{BB962C8B-B14F-4D97-AF65-F5344CB8AC3E}">
        <p14:creationId xmlns:p14="http://schemas.microsoft.com/office/powerpoint/2010/main" val="2426059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7720"/>
            <a:ext cx="8229600" cy="646331"/>
          </a:xfrm>
        </p:spPr>
        <p:txBody>
          <a:bodyPr>
            <a:spAutoFit/>
          </a:bodyPr>
          <a:lstStyle/>
          <a:p>
            <a:r>
              <a:rPr lang="en-US" dirty="0"/>
              <a:t>Turbocharger Failures</a:t>
            </a:r>
            <a:endParaRPr lang="en-US" sz="2800" dirty="0"/>
          </a:p>
        </p:txBody>
      </p:sp>
      <p:sp>
        <p:nvSpPr>
          <p:cNvPr id="4" name="Content Placeholder 3"/>
          <p:cNvSpPr>
            <a:spLocks noGrp="1"/>
          </p:cNvSpPr>
          <p:nvPr>
            <p:ph idx="1"/>
          </p:nvPr>
        </p:nvSpPr>
        <p:spPr>
          <a:xfrm>
            <a:off x="457200" y="1065327"/>
            <a:ext cx="8229600" cy="2516073"/>
          </a:xfrm>
        </p:spPr>
        <p:txBody>
          <a:bodyPr>
            <a:spAutoFit/>
          </a:bodyPr>
          <a:lstStyle/>
          <a:p>
            <a:r>
              <a:rPr lang="en-IN" sz="2400" dirty="0"/>
              <a:t>Creates a noticeable drop in power.</a:t>
            </a:r>
          </a:p>
          <a:p>
            <a:r>
              <a:rPr lang="en-IN" sz="2400" dirty="0"/>
              <a:t>Bearing failure is the most common cause.</a:t>
            </a:r>
          </a:p>
          <a:p>
            <a:r>
              <a:rPr lang="en-IN" sz="2400" dirty="0"/>
              <a:t>Excessive oil consumption due to wear.</a:t>
            </a:r>
          </a:p>
          <a:p>
            <a:r>
              <a:rPr lang="en-IN" sz="2400" dirty="0"/>
              <a:t>Most failures are preventable by performing regular maintenance.</a:t>
            </a:r>
          </a:p>
        </p:txBody>
      </p:sp>
    </p:spTree>
    <p:extLst>
      <p:ext uri="{BB962C8B-B14F-4D97-AF65-F5344CB8AC3E}">
        <p14:creationId xmlns:p14="http://schemas.microsoft.com/office/powerpoint/2010/main" val="1363495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SzTx/>
              <a:buNone/>
            </a:pPr>
            <a:r>
              <a:rPr lang="en-IN" altLang="en-US" sz="2400" dirty="0"/>
              <a:t>What is a common cause of turbocharger failures?</a:t>
            </a:r>
          </a:p>
        </p:txBody>
      </p:sp>
    </p:spTree>
    <p:extLst>
      <p:ext uri="{BB962C8B-B14F-4D97-AF65-F5344CB8AC3E}">
        <p14:creationId xmlns:p14="http://schemas.microsoft.com/office/powerpoint/2010/main" val="3439484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SzTx/>
              <a:buNone/>
            </a:pPr>
            <a:r>
              <a:rPr lang="en-US" altLang="en-US" sz="2400" dirty="0"/>
              <a:t>Bearing failures.</a:t>
            </a:r>
          </a:p>
        </p:txBody>
      </p:sp>
    </p:spTree>
    <p:extLst>
      <p:ext uri="{BB962C8B-B14F-4D97-AF65-F5344CB8AC3E}">
        <p14:creationId xmlns:p14="http://schemas.microsoft.com/office/powerpoint/2010/main" val="299949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22.12 Intercooler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990600"/>
            <a:ext cx="5257800" cy="42594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477984" cy="4154984"/>
          </a:xfrm>
        </p:spPr>
        <p:txBody>
          <a:bodyPr/>
          <a:lstStyle/>
          <a:p>
            <a:r>
              <a:rPr lang="en-US" sz="2400" dirty="0"/>
              <a:t>The unit on top of this Subaru that looks like a radiator is the intercooler, which cools the air after it has been compressed by the turbocharger</a:t>
            </a:r>
          </a:p>
        </p:txBody>
      </p:sp>
    </p:spTree>
    <p:extLst>
      <p:ext uri="{BB962C8B-B14F-4D97-AF65-F5344CB8AC3E}">
        <p14:creationId xmlns:p14="http://schemas.microsoft.com/office/powerpoint/2010/main" val="17619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Introduction</a:t>
            </a:r>
          </a:p>
        </p:txBody>
      </p:sp>
      <p:sp>
        <p:nvSpPr>
          <p:cNvPr id="4" name="Content Placeholder 3"/>
          <p:cNvSpPr>
            <a:spLocks noGrp="1"/>
          </p:cNvSpPr>
          <p:nvPr>
            <p:ph idx="1"/>
          </p:nvPr>
        </p:nvSpPr>
        <p:spPr>
          <a:xfrm>
            <a:off x="457200" y="908149"/>
            <a:ext cx="8229600" cy="4793620"/>
          </a:xfrm>
        </p:spPr>
        <p:txBody>
          <a:bodyPr>
            <a:noAutofit/>
          </a:bodyPr>
          <a:lstStyle/>
          <a:p>
            <a:r>
              <a:rPr lang="en-US" sz="2400" dirty="0"/>
              <a:t>Air Flow Requirements</a:t>
            </a:r>
          </a:p>
          <a:p>
            <a:pPr lvl="1"/>
            <a:r>
              <a:rPr lang="en-US" sz="2400" dirty="0"/>
              <a:t>Calculate engine airflow requirements using three factors.</a:t>
            </a:r>
          </a:p>
          <a:p>
            <a:pPr lvl="2"/>
            <a:r>
              <a:rPr lang="en-US" sz="2400" dirty="0"/>
              <a:t>Engine displacement</a:t>
            </a:r>
          </a:p>
          <a:p>
            <a:pPr lvl="2"/>
            <a:r>
              <a:rPr lang="en-US" sz="2400" dirty="0"/>
              <a:t>Engine revolutions per minute (</a:t>
            </a:r>
            <a:r>
              <a:rPr lang="en-US" sz="2400" spc="-300" dirty="0"/>
              <a:t>R P </a:t>
            </a:r>
            <a:r>
              <a:rPr lang="en-US" sz="2400" dirty="0"/>
              <a:t>M)</a:t>
            </a:r>
          </a:p>
          <a:p>
            <a:pPr lvl="2"/>
            <a:r>
              <a:rPr lang="en-US" sz="2400" dirty="0"/>
              <a:t>Volumetric efficiency</a:t>
            </a:r>
          </a:p>
          <a:p>
            <a:r>
              <a:rPr lang="en-US" sz="2400" dirty="0"/>
              <a:t>Volumetric Efficiency</a:t>
            </a:r>
          </a:p>
          <a:p>
            <a:pPr lvl="1"/>
            <a:r>
              <a:rPr lang="en-US" sz="2400" dirty="0"/>
              <a:t>A measure of how well an engine breathes.</a:t>
            </a:r>
          </a:p>
          <a:p>
            <a:pPr lvl="1"/>
            <a:r>
              <a:rPr lang="en-US" sz="2400" dirty="0"/>
              <a:t>A new engine is about 85% efficient.</a:t>
            </a:r>
          </a:p>
          <a:p>
            <a:pPr lvl="1"/>
            <a:r>
              <a:rPr lang="en-US" sz="2400" dirty="0"/>
              <a:t>Turbochargers or superchargers can increase volumetric efficiency to over 100%.</a:t>
            </a:r>
          </a:p>
        </p:txBody>
      </p:sp>
    </p:spTree>
    <p:extLst>
      <p:ext uri="{BB962C8B-B14F-4D97-AF65-F5344CB8AC3E}">
        <p14:creationId xmlns:p14="http://schemas.microsoft.com/office/powerpoint/2010/main" val="1937514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196"/>
            <a:ext cx="8229600" cy="646331"/>
          </a:xfrm>
        </p:spPr>
        <p:txBody>
          <a:bodyPr>
            <a:spAutoFit/>
          </a:bodyPr>
          <a:lstStyle/>
          <a:p>
            <a:r>
              <a:rPr lang="en-US" dirty="0"/>
              <a:t>Boost Control</a:t>
            </a:r>
            <a:endParaRPr lang="en-US" sz="2800" dirty="0"/>
          </a:p>
        </p:txBody>
      </p:sp>
      <p:sp>
        <p:nvSpPr>
          <p:cNvPr id="4" name="Content Placeholder 3"/>
          <p:cNvSpPr>
            <a:spLocks noGrp="1"/>
          </p:cNvSpPr>
          <p:nvPr>
            <p:ph idx="1"/>
          </p:nvPr>
        </p:nvSpPr>
        <p:spPr>
          <a:xfrm>
            <a:off x="482600" y="1016000"/>
            <a:ext cx="8229600" cy="3585597"/>
          </a:xfrm>
        </p:spPr>
        <p:txBody>
          <a:bodyPr>
            <a:spAutoFit/>
          </a:bodyPr>
          <a:lstStyle/>
          <a:p>
            <a:r>
              <a:rPr lang="en-US" sz="2400" dirty="0"/>
              <a:t>Wastegate: It is a bypass valve at the exhaust inlet to the turbine, which allows all or part of the exhaust gas to enter the turbine.</a:t>
            </a:r>
          </a:p>
          <a:p>
            <a:r>
              <a:rPr lang="en-US" sz="2400" dirty="0"/>
              <a:t>Relief Valves: It vents pressurized air from the connecting pipe between the outlet of the turbocharger and the throttle</a:t>
            </a:r>
          </a:p>
          <a:p>
            <a:r>
              <a:rPr lang="en-US" sz="2400" dirty="0"/>
              <a:t>Two types of relief valves:</a:t>
            </a:r>
          </a:p>
          <a:p>
            <a:pPr lvl="1"/>
            <a:r>
              <a:rPr lang="en-US" sz="2400" dirty="0"/>
              <a:t>Compressor bypass valve (</a:t>
            </a:r>
            <a:r>
              <a:rPr lang="en-US" sz="2400" kern="0" spc="-300" dirty="0"/>
              <a:t>C B </a:t>
            </a:r>
            <a:r>
              <a:rPr lang="en-US" sz="2400" dirty="0"/>
              <a:t>V)</a:t>
            </a:r>
          </a:p>
          <a:p>
            <a:pPr lvl="1"/>
            <a:r>
              <a:rPr lang="en-US" sz="2400" dirty="0"/>
              <a:t>Blow-off valve (</a:t>
            </a:r>
            <a:r>
              <a:rPr lang="en-US" sz="2400" kern="0" spc="-300" dirty="0"/>
              <a:t>B O </a:t>
            </a:r>
            <a:r>
              <a:rPr lang="en-US" sz="2400" dirty="0"/>
              <a:t>V)</a:t>
            </a:r>
          </a:p>
        </p:txBody>
      </p:sp>
    </p:spTree>
    <p:extLst>
      <p:ext uri="{BB962C8B-B14F-4D97-AF65-F5344CB8AC3E}">
        <p14:creationId xmlns:p14="http://schemas.microsoft.com/office/powerpoint/2010/main" val="937051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22.13 Wastegate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599"/>
            <a:ext cx="4516980" cy="52640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5" y="1256160"/>
            <a:ext cx="3468585" cy="3696840"/>
          </a:xfrm>
        </p:spPr>
        <p:txBody>
          <a:bodyPr/>
          <a:lstStyle/>
          <a:p>
            <a:r>
              <a:rPr lang="en-US" sz="2400" dirty="0"/>
              <a:t>A wastegate is used on many turbocharged engines to control maximum boost pressure. The wastegate is controlled by a computer-controlled valve</a:t>
            </a:r>
          </a:p>
        </p:txBody>
      </p:sp>
    </p:spTree>
    <p:extLst>
      <p:ext uri="{BB962C8B-B14F-4D97-AF65-F5344CB8AC3E}">
        <p14:creationId xmlns:p14="http://schemas.microsoft.com/office/powerpoint/2010/main" val="3891002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Turbocharger Wastegate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urbocharger_wastegate">
            <a:hlinkClick r:id="" action="ppaction://media"/>
            <a:extLst>
              <a:ext uri="{FF2B5EF4-FFF2-40B4-BE49-F238E27FC236}">
                <a16:creationId xmlns:a16="http://schemas.microsoft.com/office/drawing/2014/main" id="{64AE4EC5-E2B8-E976-3035-A9078DC035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41279"/>
            <a:ext cx="8686800" cy="4886325"/>
          </a:xfrm>
          <a:prstGeom prst="rect">
            <a:avLst/>
          </a:prstGeom>
        </p:spPr>
      </p:pic>
    </p:spTree>
    <p:extLst>
      <p:ext uri="{BB962C8B-B14F-4D97-AF65-F5344CB8AC3E}">
        <p14:creationId xmlns:p14="http://schemas.microsoft.com/office/powerpoint/2010/main" val="1149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22.14 Blow-off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03800" cy="49205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3163784" cy="2362200"/>
          </a:xfrm>
        </p:spPr>
        <p:txBody>
          <a:bodyPr/>
          <a:lstStyle/>
          <a:p>
            <a:r>
              <a:rPr lang="en-US" sz="2400" dirty="0"/>
              <a:t>A blow-off valve is used in some turbocharged systems to relieve boost pressure during deceleration</a:t>
            </a:r>
          </a:p>
        </p:txBody>
      </p:sp>
    </p:spTree>
    <p:extLst>
      <p:ext uri="{BB962C8B-B14F-4D97-AF65-F5344CB8AC3E}">
        <p14:creationId xmlns:p14="http://schemas.microsoft.com/office/powerpoint/2010/main" val="3702580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Turbocharger Blow-off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turbocharger_blow_off_valve">
            <a:hlinkClick r:id="" action="ppaction://media"/>
            <a:extLst>
              <a:ext uri="{FF2B5EF4-FFF2-40B4-BE49-F238E27FC236}">
                <a16:creationId xmlns:a16="http://schemas.microsoft.com/office/drawing/2014/main" id="{F849541B-98E0-AB70-4F49-5A13778EFB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015264"/>
            <a:ext cx="8915400" cy="5014913"/>
          </a:xfrm>
          <a:prstGeom prst="rect">
            <a:avLst/>
          </a:prstGeom>
        </p:spPr>
      </p:pic>
    </p:spTree>
    <p:extLst>
      <p:ext uri="{BB962C8B-B14F-4D97-AF65-F5344CB8AC3E}">
        <p14:creationId xmlns:p14="http://schemas.microsoft.com/office/powerpoint/2010/main" val="119874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solidFill>
                  <a:srgbClr val="000000"/>
                </a:solidFill>
              </a:rPr>
              <a:t>What is the purpose of an intercooler?</a:t>
            </a:r>
          </a:p>
        </p:txBody>
      </p:sp>
    </p:spTree>
    <p:extLst>
      <p:ext uri="{BB962C8B-B14F-4D97-AF65-F5344CB8AC3E}">
        <p14:creationId xmlns:p14="http://schemas.microsoft.com/office/powerpoint/2010/main" val="4038330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604"/>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1062335"/>
            <a:ext cx="8229600" cy="461665"/>
          </a:xfrm>
        </p:spPr>
        <p:txBody>
          <a:bodyPr>
            <a:spAutoFit/>
          </a:bodyPr>
          <a:lstStyle/>
          <a:p>
            <a:pPr marL="0" indent="0">
              <a:buNone/>
            </a:pPr>
            <a:r>
              <a:rPr lang="en-IN" sz="2400" dirty="0">
                <a:solidFill>
                  <a:srgbClr val="000000"/>
                </a:solidFill>
              </a:rPr>
              <a:t>Reduce the temperature of the air entering the engine.</a:t>
            </a:r>
          </a:p>
        </p:txBody>
      </p:sp>
    </p:spTree>
    <p:extLst>
      <p:ext uri="{BB962C8B-B14F-4D97-AF65-F5344CB8AC3E}">
        <p14:creationId xmlns:p14="http://schemas.microsoft.com/office/powerpoint/2010/main" val="1716310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22.1 Supercharger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06880" y="976807"/>
            <a:ext cx="5760720" cy="4661993"/>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13608" y="5715000"/>
            <a:ext cx="8116784" cy="461665"/>
          </a:xfrm>
        </p:spPr>
        <p:txBody>
          <a:bodyPr/>
          <a:lstStyle/>
          <a:p>
            <a:r>
              <a:rPr lang="en-US" sz="2400" dirty="0"/>
              <a:t>A supercharger on a Ford V-8</a:t>
            </a:r>
          </a:p>
        </p:txBody>
      </p:sp>
    </p:spTree>
    <p:extLst>
      <p:ext uri="{BB962C8B-B14F-4D97-AF65-F5344CB8AC3E}">
        <p14:creationId xmlns:p14="http://schemas.microsoft.com/office/powerpoint/2010/main" val="260160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22.2 Eco-Boost Engine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6879" y="990600"/>
            <a:ext cx="5089922"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706584" cy="1563240"/>
          </a:xfrm>
        </p:spPr>
        <p:txBody>
          <a:bodyPr/>
          <a:lstStyle/>
          <a:p>
            <a:r>
              <a:rPr lang="en-US" sz="2400" dirty="0"/>
              <a:t>A turbocharged Ford three-cylinder 1.0 liter Eco Boost engine</a:t>
            </a:r>
          </a:p>
        </p:txBody>
      </p:sp>
    </p:spTree>
    <p:extLst>
      <p:ext uri="{BB962C8B-B14F-4D97-AF65-F5344CB8AC3E}">
        <p14:creationId xmlns:p14="http://schemas.microsoft.com/office/powerpoint/2010/main" val="2651312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5203"/>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1062335"/>
            <a:ext cx="8229600" cy="461665"/>
          </a:xfrm>
        </p:spPr>
        <p:txBody>
          <a:bodyPr>
            <a:spAutoFit/>
          </a:bodyPr>
          <a:lstStyle/>
          <a:p>
            <a:pPr marL="0" indent="0">
              <a:buSzTx/>
              <a:buNone/>
            </a:pPr>
            <a:r>
              <a:rPr lang="en-US" altLang="en-US" sz="2400" dirty="0"/>
              <a:t>What is volumetric efficiency?</a:t>
            </a:r>
          </a:p>
        </p:txBody>
      </p:sp>
    </p:spTree>
    <p:extLst>
      <p:ext uri="{BB962C8B-B14F-4D97-AF65-F5344CB8AC3E}">
        <p14:creationId xmlns:p14="http://schemas.microsoft.com/office/powerpoint/2010/main" val="145731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403"/>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29718">
              <a:buNone/>
            </a:pPr>
            <a:r>
              <a:rPr lang="en-US" sz="2400" dirty="0">
                <a:solidFill>
                  <a:schemeClr val="tx2"/>
                </a:solidFill>
              </a:rPr>
              <a:t>A measure of how well an engine breathes.</a:t>
            </a:r>
          </a:p>
        </p:txBody>
      </p:sp>
    </p:spTree>
    <p:extLst>
      <p:ext uri="{BB962C8B-B14F-4D97-AF65-F5344CB8AC3E}">
        <p14:creationId xmlns:p14="http://schemas.microsoft.com/office/powerpoint/2010/main" val="98106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Forced Induction Principles </a:t>
            </a:r>
            <a:r>
              <a:rPr lang="en-US" sz="2800" dirty="0"/>
              <a:t>(1 of 2)</a:t>
            </a:r>
          </a:p>
        </p:txBody>
      </p:sp>
      <p:sp>
        <p:nvSpPr>
          <p:cNvPr id="4" name="Content Placeholder 3"/>
          <p:cNvSpPr>
            <a:spLocks noGrp="1"/>
          </p:cNvSpPr>
          <p:nvPr>
            <p:ph idx="1"/>
          </p:nvPr>
        </p:nvSpPr>
        <p:spPr>
          <a:xfrm>
            <a:off x="465667" y="990600"/>
            <a:ext cx="8229600" cy="4031873"/>
          </a:xfrm>
        </p:spPr>
        <p:txBody>
          <a:bodyPr>
            <a:spAutoFit/>
          </a:bodyPr>
          <a:lstStyle/>
          <a:p>
            <a:r>
              <a:rPr lang="en-US" sz="2400" dirty="0"/>
              <a:t>Charge density is a term used to define the amount of the air-fuel charge introduced into the cylinders.</a:t>
            </a:r>
          </a:p>
          <a:p>
            <a:r>
              <a:rPr lang="en-US" sz="2400" dirty="0"/>
              <a:t>When air is pumped into the cylinder, the combustion chamber receives an increase of air pressure known as boost.</a:t>
            </a:r>
          </a:p>
          <a:p>
            <a:r>
              <a:rPr lang="en-US" sz="2400" dirty="0"/>
              <a:t>Boost can be measured in:</a:t>
            </a:r>
          </a:p>
          <a:p>
            <a:pPr lvl="1"/>
            <a:r>
              <a:rPr lang="en-US" sz="2400" dirty="0"/>
              <a:t>Pounds per square inch (</a:t>
            </a:r>
            <a:r>
              <a:rPr lang="en-US" sz="2400" kern="0" spc="-300" dirty="0"/>
              <a:t>P S </a:t>
            </a:r>
            <a:r>
              <a:rPr lang="en-US" sz="2400" dirty="0"/>
              <a:t>I)</a:t>
            </a:r>
          </a:p>
          <a:p>
            <a:pPr lvl="1"/>
            <a:r>
              <a:rPr lang="en-US" sz="2400" dirty="0"/>
              <a:t>Atmospheres (</a:t>
            </a:r>
            <a:r>
              <a:rPr lang="en-US" sz="2400" kern="0" spc="-300" dirty="0"/>
              <a:t>A T </a:t>
            </a:r>
            <a:r>
              <a:rPr lang="en-US" sz="2400" dirty="0"/>
              <a:t>M) (1 atmosphere is 14.7 </a:t>
            </a:r>
            <a:r>
              <a:rPr lang="en-US" sz="2400" kern="0" spc="-300" dirty="0"/>
              <a:t>P S </a:t>
            </a:r>
            <a:r>
              <a:rPr lang="en-US" sz="2400" dirty="0"/>
              <a:t>I)</a:t>
            </a:r>
          </a:p>
          <a:p>
            <a:pPr lvl="1"/>
            <a:r>
              <a:rPr lang="en-US" sz="2400" dirty="0"/>
              <a:t>Bars (1 bar is 14.7 </a:t>
            </a:r>
            <a:r>
              <a:rPr lang="en-US" sz="2400" kern="0" spc="-300" dirty="0"/>
              <a:t>P S </a:t>
            </a:r>
            <a:r>
              <a:rPr lang="en-US" sz="2400" dirty="0"/>
              <a:t>I)</a:t>
            </a:r>
          </a:p>
        </p:txBody>
      </p:sp>
    </p:spTree>
    <p:extLst>
      <p:ext uri="{BB962C8B-B14F-4D97-AF65-F5344CB8AC3E}">
        <p14:creationId xmlns:p14="http://schemas.microsoft.com/office/powerpoint/2010/main" val="188494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332"/>
            <a:ext cx="8229600" cy="646331"/>
          </a:xfrm>
        </p:spPr>
        <p:txBody>
          <a:bodyPr>
            <a:spAutoFit/>
          </a:bodyPr>
          <a:lstStyle/>
          <a:p>
            <a:r>
              <a:rPr lang="en-US" dirty="0"/>
              <a:t>Forced Induction Principles </a:t>
            </a:r>
            <a:r>
              <a:rPr lang="en-US" sz="2800" dirty="0"/>
              <a:t>(2 of 2)</a:t>
            </a:r>
          </a:p>
        </p:txBody>
      </p:sp>
      <p:sp>
        <p:nvSpPr>
          <p:cNvPr id="4" name="Content Placeholder 3"/>
          <p:cNvSpPr>
            <a:spLocks noGrp="1"/>
          </p:cNvSpPr>
          <p:nvPr>
            <p:ph idx="1"/>
          </p:nvPr>
        </p:nvSpPr>
        <p:spPr>
          <a:xfrm>
            <a:off x="457200" y="990600"/>
            <a:ext cx="8229600" cy="4324261"/>
          </a:xfrm>
        </p:spPr>
        <p:txBody>
          <a:bodyPr>
            <a:spAutoFit/>
          </a:bodyPr>
          <a:lstStyle/>
          <a:p>
            <a:r>
              <a:rPr lang="en-US" sz="2400" dirty="0"/>
              <a:t>Forced induction systems use an air pump to pack a denser air-fuel charge into the cylinders.</a:t>
            </a:r>
          </a:p>
          <a:p>
            <a:pPr lvl="1"/>
            <a:r>
              <a:rPr lang="en-US" sz="2400" dirty="0"/>
              <a:t>The weight of the air-fuel charge is higher.</a:t>
            </a:r>
          </a:p>
          <a:p>
            <a:pPr lvl="1"/>
            <a:r>
              <a:rPr lang="en-US" sz="2400" dirty="0"/>
              <a:t>Power is increased because it is directly related to the weight of an air-fuel charge consumed within a given time period.</a:t>
            </a:r>
          </a:p>
          <a:p>
            <a:r>
              <a:rPr lang="en-US" sz="2400" dirty="0"/>
              <a:t>Atmospheric pressure drops as altitude increases, but boost pressure remains the same.</a:t>
            </a:r>
          </a:p>
          <a:p>
            <a:r>
              <a:rPr lang="en-US" sz="2400" dirty="0"/>
              <a:t>Boost increases the amount of air drawn into the cylinder during the intake stroke.</a:t>
            </a:r>
          </a:p>
        </p:txBody>
      </p:sp>
    </p:spTree>
    <p:extLst>
      <p:ext uri="{BB962C8B-B14F-4D97-AF65-F5344CB8AC3E}">
        <p14:creationId xmlns:p14="http://schemas.microsoft.com/office/powerpoint/2010/main" val="355278064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24739</TotalTime>
  <Words>1399</Words>
  <Application>Microsoft Office PowerPoint</Application>
  <PresentationFormat>On-screen Show (4:3)</PresentationFormat>
  <Paragraphs>167</Paragraphs>
  <Slides>38</Slides>
  <Notes>38</Notes>
  <HiddenSlides>0</HiddenSlides>
  <MMClips>4</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7" baseType="lpstr">
      <vt:lpstr>Arial</vt:lpstr>
      <vt:lpstr>Arial(Body)</vt:lpstr>
      <vt:lpstr>Noto Sans Symbols</vt:lpstr>
      <vt:lpstr>Times New Roman</vt:lpstr>
      <vt:lpstr>Verdana</vt:lpstr>
      <vt:lpstr>Wingdings</vt:lpstr>
      <vt:lpstr>508 Lecture</vt:lpstr>
      <vt:lpstr>1_508 Lecture</vt:lpstr>
      <vt:lpstr>Document</vt:lpstr>
      <vt:lpstr>Automotive Technology: Principles, Diagnosis, and Service</vt:lpstr>
      <vt:lpstr>Learning Objectives </vt:lpstr>
      <vt:lpstr>Introduction</vt:lpstr>
      <vt:lpstr>Figure 22.1 Supercharger</vt:lpstr>
      <vt:lpstr>Figure 22.2 Eco-Boost Engine</vt:lpstr>
      <vt:lpstr>Question 1: ?</vt:lpstr>
      <vt:lpstr>Answer 1</vt:lpstr>
      <vt:lpstr>Forced Induction Principles (1 of 2)</vt:lpstr>
      <vt:lpstr>Forced Induction Principles (2 of 2)</vt:lpstr>
      <vt:lpstr>Figure 22.3 Air Density</vt:lpstr>
      <vt:lpstr>Figure 22.4 Atmosphere</vt:lpstr>
      <vt:lpstr>Chart 22.1 Compression Ratio</vt:lpstr>
      <vt:lpstr>Superchargers</vt:lpstr>
      <vt:lpstr>Figure 22.5 Superchargers</vt:lpstr>
      <vt:lpstr>Figure 22.6 Bypass Valve</vt:lpstr>
      <vt:lpstr>Animation: Supercharger Bypass (Animation will automatically start)</vt:lpstr>
      <vt:lpstr>Figure 25.7 A</vt:lpstr>
      <vt:lpstr>Figure 22.7 Cutaway</vt:lpstr>
      <vt:lpstr>Turbochargers</vt:lpstr>
      <vt:lpstr>Figure 25.8</vt:lpstr>
      <vt:lpstr>Figure 22.8 Turbocharger</vt:lpstr>
      <vt:lpstr>Figure 22.9 Turbo Operation</vt:lpstr>
      <vt:lpstr>Animation: Turbocharger (Animation will automatically start)</vt:lpstr>
      <vt:lpstr>Figure 22.10 CHRA</vt:lpstr>
      <vt:lpstr>Figure 22.11 Oil Feed</vt:lpstr>
      <vt:lpstr>Turbocharger Failures</vt:lpstr>
      <vt:lpstr>Question 2: ?</vt:lpstr>
      <vt:lpstr>Answer 2</vt:lpstr>
      <vt:lpstr>Figure 22.12 Intercooler</vt:lpstr>
      <vt:lpstr>Boost Control</vt:lpstr>
      <vt:lpstr>Figure 22.13 Wastegate</vt:lpstr>
      <vt:lpstr>Animation: Turbocharger Wastegate (Animation will automatically start)</vt:lpstr>
      <vt:lpstr>Figure 22.14 Blow-off Valve</vt:lpstr>
      <vt:lpstr>Animation: Turbocharger Blow-off Valve (Animation will automatically start)</vt:lpstr>
      <vt:lpstr>Question 3: ?</vt:lpstr>
      <vt:lpstr>Answer 3</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25, Turbocharging and Supercharging</dc:title>
  <dc:subject>2612-Automotive - Core</dc:subject>
  <dc:creator>James D. Halderman</dc:creator>
  <cp:keywords>CONTAINS NOTES</cp:keywords>
  <cp:lastModifiedBy>Glen Plants</cp:lastModifiedBy>
  <cp:revision>4870</cp:revision>
  <dcterms:created xsi:type="dcterms:W3CDTF">2014-07-14T20:04:21Z</dcterms:created>
  <dcterms:modified xsi:type="dcterms:W3CDTF">2023-06-15T17:49:57Z</dcterms:modified>
</cp:coreProperties>
</file>