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1161" r:id="rId2"/>
    <p:sldId id="1110" r:id="rId3"/>
    <p:sldId id="1111" r:id="rId4"/>
    <p:sldId id="1164" r:id="rId5"/>
    <p:sldId id="1116" r:id="rId6"/>
    <p:sldId id="1165" r:id="rId7"/>
    <p:sldId id="1146" r:id="rId8"/>
    <p:sldId id="1166" r:id="rId9"/>
    <p:sldId id="1167" r:id="rId10"/>
    <p:sldId id="1168" r:id="rId11"/>
    <p:sldId id="1187" r:id="rId12"/>
    <p:sldId id="1169" r:id="rId13"/>
    <p:sldId id="1122" r:id="rId14"/>
    <p:sldId id="1123" r:id="rId15"/>
    <p:sldId id="1119" r:id="rId16"/>
    <p:sldId id="1170" r:id="rId17"/>
    <p:sldId id="1171" r:id="rId18"/>
    <p:sldId id="1144" r:id="rId19"/>
    <p:sldId id="1152" r:id="rId20"/>
    <p:sldId id="1172" r:id="rId21"/>
    <p:sldId id="1173" r:id="rId22"/>
    <p:sldId id="1125" r:id="rId23"/>
    <p:sldId id="1174" r:id="rId24"/>
    <p:sldId id="1299" r:id="rId25"/>
    <p:sldId id="1139" r:id="rId26"/>
    <p:sldId id="1140" r:id="rId27"/>
    <p:sldId id="1126" r:id="rId28"/>
    <p:sldId id="1175" r:id="rId29"/>
    <p:sldId id="1300" r:id="rId30"/>
    <p:sldId id="1128" r:id="rId31"/>
    <p:sldId id="1154" r:id="rId32"/>
    <p:sldId id="1176" r:id="rId33"/>
    <p:sldId id="1177" r:id="rId34"/>
    <p:sldId id="1178" r:id="rId35"/>
    <p:sldId id="1186" r:id="rId36"/>
    <p:sldId id="1179" r:id="rId37"/>
    <p:sldId id="1132" r:id="rId38"/>
    <p:sldId id="1180" r:id="rId39"/>
    <p:sldId id="1181" r:id="rId40"/>
    <p:sldId id="1134" r:id="rId41"/>
    <p:sldId id="1182" r:id="rId42"/>
    <p:sldId id="1183" r:id="rId43"/>
    <p:sldId id="1137" r:id="rId44"/>
    <p:sldId id="1184" r:id="rId45"/>
    <p:sldId id="1188" r:id="rId46"/>
    <p:sldId id="1185" r:id="rId47"/>
    <p:sldId id="1142" r:id="rId48"/>
    <p:sldId id="1143" r:id="rId49"/>
    <p:sldId id="1204" r:id="rId50"/>
    <p:sldId id="1076"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624">
          <p15:clr>
            <a:srgbClr val="A4A3A4"/>
          </p15:clr>
        </p15:guide>
        <p15:guide id="4" orient="horz" pos="3984">
          <p15:clr>
            <a:srgbClr val="A4A3A4"/>
          </p15:clr>
        </p15:guide>
        <p15:guide id="5" orient="horz" pos="384">
          <p15:clr>
            <a:srgbClr val="A4A3A4"/>
          </p15:clr>
        </p15:guide>
        <p15:guide id="6" orient="horz" pos="144">
          <p15:clr>
            <a:srgbClr val="A4A3A4"/>
          </p15:clr>
        </p15:guide>
        <p15:guide id="7" orient="horz" pos="912">
          <p15:clr>
            <a:srgbClr val="A4A3A4"/>
          </p15:clr>
        </p15:guide>
        <p15:guide id="8" pos="288">
          <p15:clr>
            <a:srgbClr val="A4A3A4"/>
          </p15:clr>
        </p15:guide>
        <p15:guide id="9"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29" autoAdjust="0"/>
    <p:restoredTop sz="74684" autoAdjust="0"/>
  </p:normalViewPr>
  <p:slideViewPr>
    <p:cSldViewPr>
      <p:cViewPr varScale="1">
        <p:scale>
          <a:sx n="85" d="100"/>
          <a:sy n="85" d="100"/>
        </p:scale>
        <p:origin x="2346" y="96"/>
      </p:cViewPr>
      <p:guideLst>
        <p:guide orient="horz" pos="2160"/>
        <p:guide pos="2880"/>
        <p:guide orient="horz" pos="624"/>
        <p:guide orient="horz" pos="3984"/>
        <p:guide orient="horz" pos="384"/>
        <p:guide orient="horz" pos="144"/>
        <p:guide orient="horz" pos="912"/>
        <p:guide pos="288"/>
        <p:guide pos="5472"/>
      </p:guideLst>
    </p:cSldViewPr>
  </p:slideViewPr>
  <p:outlineViewPr>
    <p:cViewPr>
      <p:scale>
        <a:sx n="25" d="100"/>
        <a:sy n="25" d="100"/>
      </p:scale>
      <p:origin x="0" y="0"/>
    </p:cViewPr>
  </p:outlineViewPr>
  <p:notesTextViewPr>
    <p:cViewPr>
      <p:scale>
        <a:sx n="3" d="2"/>
        <a:sy n="3" d="2"/>
      </p:scale>
      <p:origin x="0" y="0"/>
    </p:cViewPr>
  </p:notesTextViewPr>
  <p:sorterViewPr>
    <p:cViewPr varScale="1">
      <p:scale>
        <a:sx n="100" d="100"/>
        <a:sy n="100" d="100"/>
      </p:scale>
      <p:origin x="0" y="-8856"/>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3-02-18T16:06:38.854" idx="1">
    <p:pos x="10" y="10"/>
    <p:text>NEED CUURENT BOOK COVER IMAGE</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6/15/2023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6/15/2023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 This presentation includes text explanation notes, you can use to teach the course.  When in SLIDE SHOW mode, you RIGHT CLICK and select SHOW PRESENTER VIEW, to use the notes.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52067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62421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08522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01562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89077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78910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74816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5243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55143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12080640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269332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1208064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12362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475283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688385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13755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869898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544424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1" i="0" u="sng" strike="noStrike" cap="none" dirty="0">
                <a:solidFill>
                  <a:schemeClr val="dk1"/>
                </a:solidFill>
                <a:latin typeface="+mn-lt"/>
                <a:ea typeface="Arial"/>
                <a:cs typeface="Arial"/>
                <a:sym typeface="Arial"/>
              </a:rPr>
              <a:t>TECH TIP: Using the Correct Tool Saves Time: </a:t>
            </a:r>
            <a:r>
              <a:rPr lang="en-US" sz="1400" b="0" i="0" u="none" strike="noStrike" cap="none" dirty="0">
                <a:solidFill>
                  <a:schemeClr val="dk1"/>
                </a:solidFill>
                <a:latin typeface="+mn-lt"/>
                <a:ea typeface="Arial"/>
                <a:cs typeface="Arial"/>
                <a:sym typeface="Arial"/>
              </a:rPr>
              <a:t>When cast-iron exhaust manifolds are removed, the stresses built up in the manifolds often cause </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dirty="0">
                <a:solidFill>
                  <a:schemeClr val="dk1"/>
                </a:solidFill>
                <a:latin typeface="+mn-lt"/>
                <a:ea typeface="Arial"/>
                <a:cs typeface="Arial"/>
                <a:sym typeface="Arial"/>
              </a:rPr>
              <a:t>the manifolds to twist or bend. This distortion even occurs when the exhaust manifolds have been allowed to cool before removal. Attempting to reinstall distorted exhaust manifolds is often a time-consuming and frustrating exercise. However, special spreading jacks can be used to force the manifold back into position so that the fasteners can be lined up with the cylinder head. ● SEE FIGURE 21–18.</a:t>
            </a:r>
          </a:p>
          <a:p>
            <a:pPr marL="0" marR="0" lvl="0" indent="0" algn="l" rtl="0">
              <a:lnSpc>
                <a:spcPct val="100000"/>
              </a:lnSpc>
              <a:spcBef>
                <a:spcPts val="0"/>
              </a:spcBef>
              <a:spcAft>
                <a:spcPts val="0"/>
              </a:spcAft>
              <a:buClr>
                <a:schemeClr val="dk1"/>
              </a:buClr>
              <a:buSzPct val="25000"/>
              <a:buFont typeface="Arial"/>
              <a:buNone/>
            </a:pPr>
            <a:endParaRPr sz="14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53762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260167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40</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298051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666270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219802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008916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1" i="0" u="sng" strike="noStrike" cap="none" dirty="0">
                <a:solidFill>
                  <a:schemeClr val="dk1"/>
                </a:solidFill>
                <a:latin typeface="+mn-lt"/>
                <a:ea typeface="Arial"/>
                <a:cs typeface="Arial"/>
                <a:sym typeface="Arial"/>
              </a:rPr>
              <a:t>TECH TIP: Perform an Exhaust System Tap Test</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mn-lt"/>
                <a:ea typeface="Arial"/>
                <a:cs typeface="Arial"/>
                <a:sym typeface="Arial"/>
              </a:rPr>
              <a:t>The condition of an exhaust system is often hard to determine by visual inspection only. Many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mn-lt"/>
                <a:ea typeface="Arial"/>
                <a:cs typeface="Arial"/>
                <a:sym typeface="Arial"/>
              </a:rPr>
              <a:t>professional service technicians use a rubber mallet and tap each section of the exhaust system.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mn-lt"/>
                <a:ea typeface="Arial"/>
                <a:cs typeface="Arial"/>
                <a:sym typeface="Arial"/>
              </a:rPr>
              <a:t>This test often finds broken heat shields that rattle when the system is tapped, or a loose hanger,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mn-lt"/>
                <a:ea typeface="Arial"/>
                <a:cs typeface="Arial"/>
                <a:sym typeface="Arial"/>
              </a:rPr>
              <a:t>or even a section of the exhaust that has corroded from the inside out and the weak area could not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mn-lt"/>
                <a:ea typeface="Arial"/>
                <a:cs typeface="Arial"/>
                <a:sym typeface="Arial"/>
              </a:rPr>
              <a:t>be seen. To perform an exhaust tap test, start at the front of the vehicle and lightly tap on each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mn-lt"/>
                <a:ea typeface="Arial"/>
                <a:cs typeface="Arial"/>
                <a:sym typeface="Arial"/>
              </a:rPr>
              <a:t>section using a small rubber mallet. Continue taping each section to the rear. If any rattles are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mn-lt"/>
                <a:ea typeface="Arial"/>
                <a:cs typeface="Arial"/>
                <a:sym typeface="Arial"/>
              </a:rPr>
              <a:t>heard, then further inspection is needed in that area to find</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mn-lt"/>
                <a:ea typeface="Arial"/>
                <a:cs typeface="Arial"/>
                <a:sym typeface="Arial"/>
              </a:rPr>
              <a:t>the root cause. Fix or repair as needed.</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616640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49</a:t>
            </a:fld>
            <a:endParaRPr lang="en-US" dirty="0"/>
          </a:p>
        </p:txBody>
      </p:sp>
    </p:spTree>
    <p:extLst>
      <p:ext uri="{BB962C8B-B14F-4D97-AF65-F5344CB8AC3E}">
        <p14:creationId xmlns:p14="http://schemas.microsoft.com/office/powerpoint/2010/main" val="2345508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3890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57950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74994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90685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98_Learning Objectives">
    <p:spTree>
      <p:nvGrpSpPr>
        <p:cNvPr id="1" name="Shape 47"/>
        <p:cNvGrpSpPr/>
        <p:nvPr/>
      </p:nvGrpSpPr>
      <p:grpSpPr>
        <a:xfrm>
          <a:off x="0" y="0"/>
          <a:ext cx="0" cy="0"/>
          <a:chOff x="0" y="0"/>
          <a:chExt cx="0" cy="0"/>
        </a:xfrm>
      </p:grpSpPr>
      <p:sp>
        <p:nvSpPr>
          <p:cNvPr id="50" name="Shape 5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Tree>
    <p:extLst>
      <p:ext uri="{BB962C8B-B14F-4D97-AF65-F5344CB8AC3E}">
        <p14:creationId xmlns:p14="http://schemas.microsoft.com/office/powerpoint/2010/main" val="2526235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46331"/>
          </a:xfrm>
          <a:prstGeom prst="rect">
            <a:avLst/>
          </a:prstGeom>
          <a:noFill/>
          <a:ln>
            <a:noFill/>
          </a:ln>
        </p:spPr>
        <p:txBody>
          <a:bodyPr lIns="0" tIns="45720" rIns="0" bIns="45720"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00110"/>
          </a:xfrm>
          <a:prstGeom prst="rect">
            <a:avLst/>
          </a:prstGeom>
          <a:noFill/>
          <a:ln>
            <a:noFill/>
          </a:ln>
        </p:spPr>
        <p:txBody>
          <a:bodyPr lIns="0" tIns="45720" rIns="0" bIns="45720"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2" name="Rectangle 1"/>
          <p:cNvSpPr/>
          <p:nvPr userDrawn="1"/>
        </p:nvSpPr>
        <p:spPr>
          <a:xfrm>
            <a:off x="3810000" y="6400801"/>
            <a:ext cx="5029200" cy="380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a:noFill/>
              </a:ln>
            </a:endParaRPr>
          </a:p>
        </p:txBody>
      </p:sp>
    </p:spTree>
    <p:extLst>
      <p:ext uri="{BB962C8B-B14F-4D97-AF65-F5344CB8AC3E}">
        <p14:creationId xmlns:p14="http://schemas.microsoft.com/office/powerpoint/2010/main" val="1054330962"/>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4F033AD-BE5C-406D-991C-6AC56003E70C}"/>
              </a:ext>
            </a:extLst>
          </p:cNvPr>
          <p:cNvSpPr>
            <a:spLocks noGrp="1"/>
          </p:cNvSpPr>
          <p:nvPr>
            <p:ph type="title" hasCustomPrompt="1"/>
          </p:nvPr>
        </p:nvSpPr>
        <p:spPr>
          <a:xfrm>
            <a:off x="457200" y="666319"/>
            <a:ext cx="8229600" cy="646331"/>
          </a:xfrm>
        </p:spPr>
        <p:txBody>
          <a:bodyPr lIns="0" tIns="45720" rIns="0" bIns="45720">
            <a:spAutoFit/>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hasCustomPrompt="1"/>
          </p:nvPr>
        </p:nvSpPr>
        <p:spPr>
          <a:xfrm>
            <a:off x="457200" y="1481138"/>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id="{5CAF3FDC-1BE7-4A19-A3D7-02B55407B90B}"/>
              </a:ext>
            </a:extLst>
          </p:cNvPr>
          <p:cNvSpPr>
            <a:spLocks noGrp="1"/>
          </p:cNvSpPr>
          <p:nvPr>
            <p:ph sz="quarter" idx="15" hasCustomPrompt="1"/>
          </p:nvPr>
        </p:nvSpPr>
        <p:spPr>
          <a:xfrm>
            <a:off x="5048250" y="1481138"/>
            <a:ext cx="3638550" cy="338554"/>
          </a:xfrm>
        </p:spPr>
        <p:txBody>
          <a:bodyPr lIns="0" tIns="45720" rIns="0" bIns="45720">
            <a:spAutoFit/>
          </a:bodyPr>
          <a:lstStyle/>
          <a:p>
            <a:pPr lvl="0"/>
            <a:r>
              <a:rPr lang="en-US" dirty="0"/>
              <a:t>Click to add text</a:t>
            </a:r>
          </a:p>
        </p:txBody>
      </p:sp>
      <p:sp>
        <p:nvSpPr>
          <p:cNvPr id="8" name="Content Placeholder 7">
            <a:extLst>
              <a:ext uri="{FF2B5EF4-FFF2-40B4-BE49-F238E27FC236}">
                <a16:creationId xmlns:a16="http://schemas.microsoft.com/office/drawing/2014/main" id="{BF40E849-7663-4A75-9BC8-012C23AC44DF}"/>
              </a:ext>
            </a:extLst>
          </p:cNvPr>
          <p:cNvSpPr>
            <a:spLocks noGrp="1"/>
          </p:cNvSpPr>
          <p:nvPr>
            <p:ph sz="quarter" idx="14" hasCustomPrompt="1"/>
          </p:nvPr>
        </p:nvSpPr>
        <p:spPr>
          <a:xfrm>
            <a:off x="457200" y="5343525"/>
            <a:ext cx="8229600" cy="338554"/>
          </a:xfrm>
        </p:spPr>
        <p:txBody>
          <a:bodyPr lIns="0" tIns="45720" rIns="0" bIns="45720">
            <a:spAutoFit/>
          </a:bodyPr>
          <a:lstStyle>
            <a:lvl1pPr>
              <a:defRPr/>
            </a:lvl1pPr>
          </a:lstStyle>
          <a:p>
            <a:pPr lvl="0"/>
            <a:r>
              <a:rPr lang="en-US" dirty="0"/>
              <a:t>Caption</a:t>
            </a:r>
          </a:p>
        </p:txBody>
      </p:sp>
    </p:spTree>
    <p:extLst>
      <p:ext uri="{BB962C8B-B14F-4D97-AF65-F5344CB8AC3E}">
        <p14:creationId xmlns:p14="http://schemas.microsoft.com/office/powerpoint/2010/main" val="11251514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66321"/>
            <a:ext cx="8229600" cy="646331"/>
          </a:xfrm>
          <a:prstGeom prst="rect">
            <a:avLst/>
          </a:prstGeom>
        </p:spPr>
        <p:txBody>
          <a:bodyPr vert="horz" lIns="0" tIns="45720" rIns="0" bIns="45720" rtlCol="0" anchor="b">
            <a:spAutoFit/>
          </a:bodyPr>
          <a:lstStyle/>
          <a:p>
            <a:r>
              <a:rPr lang="en-US" dirty="0"/>
              <a:t>Click to edit Master title style</a:t>
            </a:r>
          </a:p>
        </p:txBody>
      </p:sp>
      <p:sp>
        <p:nvSpPr>
          <p:cNvPr id="3" name="Text Placeholder 2"/>
          <p:cNvSpPr>
            <a:spLocks noGrp="1"/>
          </p:cNvSpPr>
          <p:nvPr>
            <p:ph type="body" idx="1"/>
          </p:nvPr>
        </p:nvSpPr>
        <p:spPr>
          <a:xfrm>
            <a:off x="457200" y="1600200"/>
            <a:ext cx="8229600" cy="2769989"/>
          </a:xfrm>
          <a:prstGeom prst="rect">
            <a:avLst/>
          </a:prstGeom>
        </p:spPr>
        <p:txBody>
          <a:bodyPr vert="horz" lIns="0" tIns="45720" rIns="0" bIns="4572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9" name="TextBox 8"/>
          <p:cNvSpPr txBox="1"/>
          <p:nvPr userDrawn="1"/>
        </p:nvSpPr>
        <p:spPr>
          <a:xfrm>
            <a:off x="1618114" y="6378267"/>
            <a:ext cx="7162800" cy="276999"/>
          </a:xfrm>
          <a:prstGeom prst="rect">
            <a:avLst/>
          </a:prstGeom>
          <a:noFill/>
        </p:spPr>
        <p:txBody>
          <a:bodyPr wrap="square" rtlCol="0">
            <a:spAutoFit/>
          </a:bodyPr>
          <a:lstStyle/>
          <a:p>
            <a:pPr marL="101600" algn="r"/>
            <a:r>
              <a:rPr lang="en-IN" altLang="en-US" sz="1200" dirty="0">
                <a:solidFill>
                  <a:schemeClr val="tx1"/>
                </a:solidFill>
                <a:latin typeface="Verdana"/>
                <a:ea typeface="Verdana" panose="020B0604030504040204" pitchFamily="34" charset="0"/>
                <a:cs typeface="Verdana" panose="020B0604030504040204" pitchFamily="34" charset="0"/>
              </a:rPr>
              <a:t>Copyright © </a:t>
            </a:r>
            <a:r>
              <a:rPr lang="en-US" sz="1200" dirty="0">
                <a:latin typeface="Verdana" panose="020B0604030504040204" pitchFamily="34" charset="0"/>
                <a:ea typeface="Verdana" panose="020B0604030504040204" pitchFamily="34" charset="0"/>
                <a:cs typeface="Verdana" panose="020B0604030504040204" pitchFamily="34" charset="0"/>
              </a:rPr>
              <a:t>2023</a:t>
            </a:r>
            <a:r>
              <a:rPr lang="en-IN" altLang="en-US" sz="1200" dirty="0">
                <a:solidFill>
                  <a:schemeClr val="tx1"/>
                </a:solidFill>
                <a:latin typeface="Verdana"/>
                <a:ea typeface="Verdana" panose="020B0604030504040204" pitchFamily="34" charset="0"/>
                <a:cs typeface="Verdana" panose="020B0604030504040204" pitchFamily="34" charset="0"/>
              </a:rPr>
              <a:t> Pearson Education, Inc. All Rights Reserved</a:t>
            </a:r>
          </a:p>
        </p:txBody>
      </p:sp>
      <p:pic>
        <p:nvPicPr>
          <p:cNvPr id="10" name="Picture 9" descr="Pearson Logo"/>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50" r:id="rId1"/>
    <p:sldLayoutId id="2147483665" r:id="rId2"/>
    <p:sldLayoutId id="2147483667" r:id="rId3"/>
    <p:sldLayoutId id="2147483668" r:id="rId4"/>
  </p:sldLayoutIdLst>
  <p:txStyles>
    <p:titleStyle>
      <a:lvl1pPr algn="l" defTabSz="914400" rtl="0" eaLnBrk="1" latinLnBrk="0" hangingPunct="1">
        <a:lnSpc>
          <a:spcPct val="100000"/>
        </a:lnSpc>
        <a:spcBef>
          <a:spcPct val="0"/>
        </a:spcBef>
        <a:buNone/>
        <a:defRPr sz="36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5.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7.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s://jameshalderman.com/a1_vid_lib_page/" TargetMode="External"/><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hyperlink" Target="https://jameshalderman.com/a1_anim_lib_pag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Lst>
          </p:cNvPr>
          <p:cNvSpPr>
            <a:spLocks noGrp="1"/>
          </p:cNvSpPr>
          <p:nvPr>
            <p:ph type="title"/>
          </p:nvPr>
        </p:nvSpPr>
        <p:spPr>
          <a:xfrm>
            <a:off x="457200" y="215371"/>
            <a:ext cx="8229600" cy="1200329"/>
          </a:xfrm>
        </p:spPr>
        <p:txBody>
          <a:bodyPr lIns="0" tIns="45720" rIns="0" bIns="45720">
            <a:spAutoFit/>
          </a:bodyPr>
          <a:lstStyle/>
          <a:p>
            <a:r>
              <a:rPr lang="en-US" dirty="0"/>
              <a:t>Automotive Technology: Principles, Diagnosis, and Service</a:t>
            </a:r>
          </a:p>
        </p:txBody>
      </p:sp>
      <p:sp>
        <p:nvSpPr>
          <p:cNvPr id="3" name="Content Placeholder 2">
            <a:extLst>
              <a:ext uri="{FF2B5EF4-FFF2-40B4-BE49-F238E27FC236}">
                <a16:creationId xmlns:a16="http://schemas.microsoft.com/office/drawing/2014/main" id="{ABE18F80-D4FC-4D8F-B2BD-E7BEE7E012B5}"/>
              </a:ext>
            </a:extLst>
          </p:cNvPr>
          <p:cNvSpPr>
            <a:spLocks noGrp="1"/>
          </p:cNvSpPr>
          <p:nvPr>
            <p:ph type="body" idx="1"/>
          </p:nvPr>
        </p:nvSpPr>
        <p:spPr>
          <a:xfrm>
            <a:off x="474133" y="1431351"/>
            <a:ext cx="8229600" cy="400110"/>
          </a:xfrm>
        </p:spPr>
        <p:txBody>
          <a:bodyPr>
            <a:spAutoFit/>
          </a:bodyPr>
          <a:lstStyle/>
          <a:p>
            <a:r>
              <a:rPr lang="en-US" b="1" dirty="0"/>
              <a:t>Seventh Edition</a:t>
            </a:r>
          </a:p>
        </p:txBody>
      </p:sp>
      <p:sp>
        <p:nvSpPr>
          <p:cNvPr id="5" name="Content Placeholder 4">
            <a:extLst>
              <a:ext uri="{FF2B5EF4-FFF2-40B4-BE49-F238E27FC236}">
                <a16:creationId xmlns:a16="http://schemas.microsoft.com/office/drawing/2014/main" id="{2D222376-7AD7-4443-B67A-120BE12F4DDB}"/>
              </a:ext>
            </a:extLst>
          </p:cNvPr>
          <p:cNvSpPr>
            <a:spLocks noGrp="1"/>
          </p:cNvSpPr>
          <p:nvPr>
            <p:ph sz="quarter" idx="14"/>
          </p:nvPr>
        </p:nvSpPr>
        <p:spPr>
          <a:xfrm>
            <a:off x="5029200" y="2538452"/>
            <a:ext cx="3657600" cy="553998"/>
          </a:xfrm>
        </p:spPr>
        <p:txBody>
          <a:bodyPr lIns="0" tIns="45720" rIns="0" bIns="45720">
            <a:spAutoFit/>
          </a:bodyPr>
          <a:lstStyle/>
          <a:p>
            <a:r>
              <a:rPr lang="en-US" dirty="0"/>
              <a:t>Chapter 21</a:t>
            </a:r>
          </a:p>
        </p:txBody>
      </p:sp>
      <p:sp>
        <p:nvSpPr>
          <p:cNvPr id="6" name="Content Placeholder 5">
            <a:extLst>
              <a:ext uri="{FF2B5EF4-FFF2-40B4-BE49-F238E27FC236}">
                <a16:creationId xmlns:a16="http://schemas.microsoft.com/office/drawing/2014/main" id="{82FD4EC9-4778-4E2F-B136-2A176CA2BA69}"/>
              </a:ext>
            </a:extLst>
          </p:cNvPr>
          <p:cNvSpPr>
            <a:spLocks noGrp="1"/>
          </p:cNvSpPr>
          <p:nvPr>
            <p:ph sz="quarter" idx="15"/>
          </p:nvPr>
        </p:nvSpPr>
        <p:spPr>
          <a:xfrm>
            <a:off x="4995333" y="3269482"/>
            <a:ext cx="3657600" cy="430887"/>
          </a:xfrm>
        </p:spPr>
        <p:txBody>
          <a:bodyPr lIns="0" tIns="45720" rIns="0" bIns="45720">
            <a:spAutoFit/>
          </a:bodyPr>
          <a:lstStyle/>
          <a:p>
            <a:r>
              <a:rPr lang="en-US" dirty="0"/>
              <a:t>Intake and Exhaust Systems</a:t>
            </a:r>
          </a:p>
        </p:txBody>
      </p:sp>
      <p:sp>
        <p:nvSpPr>
          <p:cNvPr id="8" name="Content Placeholder 7">
            <a:extLst>
              <a:ext uri="{FF2B5EF4-FFF2-40B4-BE49-F238E27FC236}">
                <a16:creationId xmlns:a16="http://schemas.microsoft.com/office/drawing/2014/main" id="{C8E88D28-1A9F-4FC4-946F-10B4629D1438}"/>
              </a:ext>
            </a:extLst>
          </p:cNvPr>
          <p:cNvSpPr>
            <a:spLocks noGrp="1"/>
          </p:cNvSpPr>
          <p:nvPr>
            <p:ph sz="quarter" idx="4294967295"/>
          </p:nvPr>
        </p:nvSpPr>
        <p:spPr>
          <a:xfrm>
            <a:off x="2481943" y="6400800"/>
            <a:ext cx="6204857" cy="243827"/>
          </a:xfrm>
        </p:spPr>
        <p:txBody>
          <a:bodyPr tIns="45720" bIns="45720"/>
          <a:lstStyle/>
          <a:p>
            <a:r>
              <a:rPr lang="en-US" altLang="en-US" sz="1200" b="0" dirty="0">
                <a:latin typeface="Verdana"/>
                <a:ea typeface="Verdana" panose="020B0604030504040204" pitchFamily="34" charset="0"/>
                <a:cs typeface="Verdana" panose="020B0604030504040204" pitchFamily="34" charset="0"/>
              </a:rPr>
              <a:t>                Copyright © 2023 Pearson Education, Inc. All Rights Reserved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133" y="1844040"/>
            <a:ext cx="3502277" cy="4480560"/>
          </a:xfrm>
          <a:prstGeom prst="rect">
            <a:avLst/>
          </a:prstGeom>
        </p:spPr>
      </p:pic>
    </p:spTree>
    <p:extLst>
      <p:ext uri="{BB962C8B-B14F-4D97-AF65-F5344CB8AC3E}">
        <p14:creationId xmlns:p14="http://schemas.microsoft.com/office/powerpoint/2010/main" val="3809400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100" y="343153"/>
            <a:ext cx="8229600" cy="646331"/>
          </a:xfrm>
        </p:spPr>
        <p:txBody>
          <a:bodyPr/>
          <a:lstStyle/>
          <a:p>
            <a:r>
              <a:rPr lang="en-US" dirty="0"/>
              <a:t>Figure 21.5 Filter Issues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953000" y="965200"/>
            <a:ext cx="3474003" cy="5252037"/>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570016" y="990600"/>
            <a:ext cx="4001984" cy="4893647"/>
          </a:xfrm>
        </p:spPr>
        <p:txBody>
          <a:bodyPr/>
          <a:lstStyle/>
          <a:p>
            <a:r>
              <a:rPr lang="en-US" sz="2400" dirty="0"/>
              <a:t>(a) Note the discovery as the air filter housing was opened during service on a Pontiac. The nuts were obviously deposited by squirrels (or some other animal). (b) Not only was the housing filled with nuts, but also this air filter was extremely dirty, indicating that this vehicle had not been serviced for a long time.</a:t>
            </a:r>
          </a:p>
        </p:txBody>
      </p:sp>
    </p:spTree>
    <p:extLst>
      <p:ext uri="{BB962C8B-B14F-4D97-AF65-F5344CB8AC3E}">
        <p14:creationId xmlns:p14="http://schemas.microsoft.com/office/powerpoint/2010/main" val="2489235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456267"/>
            <a:ext cx="8089829" cy="4658170"/>
          </a:xfrm>
          <a:prstGeom prst="rect">
            <a:avLst/>
          </a:prstGeom>
        </p:spPr>
      </p:pic>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1200329"/>
          </a:xfrm>
        </p:spPr>
        <p:txBody>
          <a:bodyPr/>
          <a:lstStyle/>
          <a:p>
            <a:r>
              <a:rPr lang="en-US" dirty="0"/>
              <a:t>Frequently Asked Question: What Does This Tube Do? ?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28649" y="2438400"/>
            <a:ext cx="7543800" cy="3854901"/>
          </a:xfrm>
        </p:spPr>
        <p:txBody>
          <a:bodyPr/>
          <a:lstStyle/>
          <a:p>
            <a:r>
              <a:rPr lang="en-US" sz="1800" b="1" dirty="0">
                <a:solidFill>
                  <a:srgbClr val="231F20"/>
                </a:solidFill>
              </a:rPr>
              <a:t>What Does This Tube Do? </a:t>
            </a:r>
            <a:r>
              <a:rPr lang="en-US" sz="1800" dirty="0">
                <a:solidFill>
                  <a:srgbClr val="231F20"/>
                </a:solidFill>
              </a:rPr>
              <a:t>What is the purpose of the odd-shape tube attached to the inlet duct between the air filter and the throttle body, as seen </a:t>
            </a:r>
            <a:r>
              <a:rPr lang="en-US" sz="1800" b="1" dirty="0">
                <a:solidFill>
                  <a:srgbClr val="231F20"/>
                </a:solidFill>
              </a:rPr>
              <a:t>in Figure 21-6</a:t>
            </a:r>
            <a:r>
              <a:rPr lang="en-US" sz="1800" dirty="0">
                <a:solidFill>
                  <a:srgbClr val="231F20"/>
                </a:solidFill>
              </a:rPr>
              <a:t>. The tube shape is designed to dampen out certain resonant frequencies that can occur at specific engine speeds. The length and shape of this tube are designed to absorb shock waves that are created in the air intake system and to provide a reservoir for the air that will then be released into the airstream during cycles of lower pressure. This resonance tube is often called a Helmholtz resonator, named for the discoverer of the relationship between shape and value of frequency, Herman L. F. von Helmholtz (1821–1894) of the University of Hönizsberg in East Prussia. The overall effect of these resonance tubes is to reduce the noise of the air entering the engine.</a:t>
            </a:r>
          </a:p>
          <a:p>
            <a:endParaRPr lang="en-US" sz="1800" dirty="0"/>
          </a:p>
        </p:txBody>
      </p:sp>
      <p:sp>
        <p:nvSpPr>
          <p:cNvPr id="8"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481012" y="1600200"/>
            <a:ext cx="7839075" cy="533400"/>
          </a:xfrm>
        </p:spPr>
        <p:txBody>
          <a:bodyPr/>
          <a:lstStyle/>
          <a:p>
            <a:pPr marL="101600" indent="0">
              <a:buNone/>
            </a:pPr>
            <a:r>
              <a:rPr lang="en-US" sz="3600" b="1" dirty="0">
                <a:solidFill>
                  <a:schemeClr val="bg1"/>
                </a:solidFill>
              </a:rPr>
              <a:t>?   Frequently Asked Question</a:t>
            </a:r>
          </a:p>
        </p:txBody>
      </p:sp>
    </p:spTree>
    <p:extLst>
      <p:ext uri="{BB962C8B-B14F-4D97-AF65-F5344CB8AC3E}">
        <p14:creationId xmlns:p14="http://schemas.microsoft.com/office/powerpoint/2010/main" val="471464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100" y="343153"/>
            <a:ext cx="8229600" cy="646331"/>
          </a:xfrm>
        </p:spPr>
        <p:txBody>
          <a:bodyPr/>
          <a:lstStyle/>
          <a:p>
            <a:r>
              <a:rPr lang="en-US" dirty="0"/>
              <a:t>Figure 21.6 Helmholtz Resonator</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676400" y="999067"/>
            <a:ext cx="5791200" cy="4111525"/>
          </a:xfrm>
        </p:spPr>
      </p:pic>
      <p:sp>
        <p:nvSpPr>
          <p:cNvPr id="16"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533400" y="5257800"/>
            <a:ext cx="8115300" cy="1015663"/>
          </a:xfrm>
        </p:spPr>
        <p:txBody>
          <a:bodyPr/>
          <a:lstStyle/>
          <a:p>
            <a:r>
              <a:rPr lang="en-US" sz="2000" dirty="0"/>
              <a:t>A resonance tube, called a Helmholtz resonator, is used on the intake duct between the air filter and the throttle body to reduce air intake noise during engine acceleration</a:t>
            </a:r>
          </a:p>
        </p:txBody>
      </p:sp>
    </p:spTree>
    <p:extLst>
      <p:ext uri="{BB962C8B-B14F-4D97-AF65-F5344CB8AC3E}">
        <p14:creationId xmlns:p14="http://schemas.microsoft.com/office/powerpoint/2010/main" val="1517074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8069"/>
            <a:ext cx="8229600" cy="646331"/>
          </a:xfrm>
        </p:spPr>
        <p:txBody>
          <a:bodyPr>
            <a:spAutoFit/>
          </a:bodyPr>
          <a:lstStyle/>
          <a:p>
            <a:r>
              <a:rPr lang="en-US" dirty="0"/>
              <a:t>Question 1: ?</a:t>
            </a:r>
            <a:endParaRPr lang="en-US" sz="2800" dirty="0"/>
          </a:p>
        </p:txBody>
      </p:sp>
      <p:sp>
        <p:nvSpPr>
          <p:cNvPr id="4" name="Content Placeholder 3"/>
          <p:cNvSpPr>
            <a:spLocks noGrp="1"/>
          </p:cNvSpPr>
          <p:nvPr>
            <p:ph idx="1"/>
          </p:nvPr>
        </p:nvSpPr>
        <p:spPr>
          <a:xfrm>
            <a:off x="457200" y="990600"/>
            <a:ext cx="8229600" cy="461665"/>
          </a:xfrm>
        </p:spPr>
        <p:txBody>
          <a:bodyPr>
            <a:spAutoFit/>
          </a:bodyPr>
          <a:lstStyle/>
          <a:p>
            <a:pPr marL="0" indent="0">
              <a:buSzTx/>
              <a:buNone/>
            </a:pPr>
            <a:r>
              <a:rPr lang="en-IN" altLang="en-US" sz="2400" dirty="0"/>
              <a:t>What are the three main jobs of the air cleaner and filter?</a:t>
            </a:r>
          </a:p>
        </p:txBody>
      </p:sp>
    </p:spTree>
    <p:extLst>
      <p:ext uri="{BB962C8B-B14F-4D97-AF65-F5344CB8AC3E}">
        <p14:creationId xmlns:p14="http://schemas.microsoft.com/office/powerpoint/2010/main" val="1457315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8069"/>
            <a:ext cx="8229600" cy="646331"/>
          </a:xfrm>
        </p:spPr>
        <p:txBody>
          <a:bodyPr>
            <a:spAutoFit/>
          </a:bodyPr>
          <a:lstStyle/>
          <a:p>
            <a:r>
              <a:rPr lang="en-US" dirty="0"/>
              <a:t>Answer 1</a:t>
            </a:r>
            <a:endParaRPr lang="en-US" sz="2800" dirty="0"/>
          </a:p>
        </p:txBody>
      </p:sp>
      <p:sp>
        <p:nvSpPr>
          <p:cNvPr id="4" name="Content Placeholder 3"/>
          <p:cNvSpPr>
            <a:spLocks noGrp="1"/>
          </p:cNvSpPr>
          <p:nvPr>
            <p:ph idx="1"/>
          </p:nvPr>
        </p:nvSpPr>
        <p:spPr>
          <a:xfrm>
            <a:off x="457200" y="997803"/>
            <a:ext cx="8229600" cy="830997"/>
          </a:xfrm>
        </p:spPr>
        <p:txBody>
          <a:bodyPr>
            <a:spAutoFit/>
          </a:bodyPr>
          <a:lstStyle/>
          <a:p>
            <a:pPr marL="0" indent="-29718">
              <a:buNone/>
            </a:pPr>
            <a:r>
              <a:rPr lang="en-IN" sz="2400" dirty="0"/>
              <a:t>Clean the air before it is mixed with fuel, silence intake noise, and act as a flame arrester in case of a backfire.</a:t>
            </a:r>
          </a:p>
        </p:txBody>
      </p:sp>
    </p:spTree>
    <p:extLst>
      <p:ext uri="{BB962C8B-B14F-4D97-AF65-F5344CB8AC3E}">
        <p14:creationId xmlns:p14="http://schemas.microsoft.com/office/powerpoint/2010/main" val="981062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46331"/>
          </a:xfrm>
        </p:spPr>
        <p:txBody>
          <a:bodyPr>
            <a:spAutoFit/>
          </a:bodyPr>
          <a:lstStyle/>
          <a:p>
            <a:r>
              <a:rPr lang="en-US" dirty="0"/>
              <a:t>Fuel-injection Intake Manifolds</a:t>
            </a:r>
            <a:endParaRPr lang="en-US" sz="2800" dirty="0"/>
          </a:p>
        </p:txBody>
      </p:sp>
      <p:sp>
        <p:nvSpPr>
          <p:cNvPr id="4" name="Content Placeholder 3"/>
          <p:cNvSpPr>
            <a:spLocks noGrp="1"/>
          </p:cNvSpPr>
          <p:nvPr>
            <p:ph idx="1"/>
          </p:nvPr>
        </p:nvSpPr>
        <p:spPr>
          <a:xfrm>
            <a:off x="457200" y="1014695"/>
            <a:ext cx="8229600" cy="3216265"/>
          </a:xfrm>
        </p:spPr>
        <p:txBody>
          <a:bodyPr>
            <a:spAutoFit/>
          </a:bodyPr>
          <a:lstStyle/>
          <a:p>
            <a:r>
              <a:rPr lang="en-US" sz="2400" dirty="0"/>
              <a:t>Size and shape of port fuel-injected engine intake manifolds can be optimized </a:t>
            </a:r>
          </a:p>
          <a:p>
            <a:r>
              <a:rPr lang="en-US" sz="2400" dirty="0"/>
              <a:t>Because the only thing in the manifold is air.</a:t>
            </a:r>
          </a:p>
          <a:p>
            <a:r>
              <a:rPr lang="en-US" sz="2400" dirty="0"/>
              <a:t>Intake manifold runners tuned to improve engine performance.</a:t>
            </a:r>
          </a:p>
          <a:p>
            <a:pPr lvl="1"/>
            <a:r>
              <a:rPr lang="en-US" sz="2400" dirty="0"/>
              <a:t>Long runners build low-</a:t>
            </a:r>
            <a:r>
              <a:rPr lang="en-US" sz="2400" kern="0" spc="-300" dirty="0"/>
              <a:t>R P </a:t>
            </a:r>
            <a:r>
              <a:rPr lang="en-US" sz="2400" dirty="0"/>
              <a:t>M torque.</a:t>
            </a:r>
          </a:p>
          <a:p>
            <a:pPr lvl="1"/>
            <a:r>
              <a:rPr lang="en-US" sz="2400" dirty="0"/>
              <a:t>Shorter runners provide maximum high-</a:t>
            </a:r>
            <a:r>
              <a:rPr lang="en-US" sz="2400" kern="0" spc="-300" dirty="0"/>
              <a:t>R P </a:t>
            </a:r>
            <a:r>
              <a:rPr lang="en-US" sz="2400" dirty="0"/>
              <a:t>M power.</a:t>
            </a:r>
          </a:p>
        </p:txBody>
      </p:sp>
    </p:spTree>
    <p:extLst>
      <p:ext uri="{BB962C8B-B14F-4D97-AF65-F5344CB8AC3E}">
        <p14:creationId xmlns:p14="http://schemas.microsoft.com/office/powerpoint/2010/main" val="1363495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100" y="343153"/>
            <a:ext cx="8229600" cy="646331"/>
          </a:xfrm>
        </p:spPr>
        <p:txBody>
          <a:bodyPr/>
          <a:lstStyle/>
          <a:p>
            <a:r>
              <a:rPr lang="en-US" dirty="0"/>
              <a:t>Figure 21.7 Sonic Tuning</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114801" y="990600"/>
            <a:ext cx="4572000" cy="4175144"/>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570016" y="1256160"/>
            <a:ext cx="3392384" cy="3773040"/>
          </a:xfrm>
        </p:spPr>
        <p:txBody>
          <a:bodyPr/>
          <a:lstStyle/>
          <a:p>
            <a:r>
              <a:rPr lang="en-US" sz="2400" dirty="0"/>
              <a:t>Graph shows effect of sonic tuning of the intake manifold runners. The longer runners increase the torque peak and move it to a lower R P M. The 600 mm intake runner is about 24 inches long</a:t>
            </a:r>
          </a:p>
        </p:txBody>
      </p:sp>
    </p:spTree>
    <p:extLst>
      <p:ext uri="{BB962C8B-B14F-4D97-AF65-F5344CB8AC3E}">
        <p14:creationId xmlns:p14="http://schemas.microsoft.com/office/powerpoint/2010/main" val="3162941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38150" y="343153"/>
            <a:ext cx="8229600" cy="646331"/>
          </a:xfrm>
        </p:spPr>
        <p:txBody>
          <a:bodyPr/>
          <a:lstStyle/>
          <a:p>
            <a:r>
              <a:rPr lang="en-US" dirty="0"/>
              <a:t>Figure 21.8 Intake Manifold</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238250" y="1019618"/>
            <a:ext cx="6629400" cy="4259906"/>
          </a:xfrm>
        </p:spPr>
      </p:pic>
      <p:sp>
        <p:nvSpPr>
          <p:cNvPr id="16"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438150" y="5343525"/>
            <a:ext cx="8229600" cy="1015663"/>
          </a:xfrm>
        </p:spPr>
        <p:txBody>
          <a:bodyPr/>
          <a:lstStyle/>
          <a:p>
            <a:r>
              <a:rPr lang="en-US" sz="2000" dirty="0"/>
              <a:t>Airflow through the large-diameter upper intake manifold is distributed to smaller-diameter individual runners in the lower manifold in this two-piece manifold design</a:t>
            </a:r>
          </a:p>
        </p:txBody>
      </p:sp>
    </p:spTree>
    <p:extLst>
      <p:ext uri="{BB962C8B-B14F-4D97-AF65-F5344CB8AC3E}">
        <p14:creationId xmlns:p14="http://schemas.microsoft.com/office/powerpoint/2010/main" val="2966579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8069"/>
            <a:ext cx="8229600" cy="646331"/>
          </a:xfrm>
        </p:spPr>
        <p:txBody>
          <a:bodyPr>
            <a:spAutoFit/>
          </a:bodyPr>
          <a:lstStyle/>
          <a:p>
            <a:r>
              <a:rPr lang="en-US" dirty="0"/>
              <a:t>Intake Manifold Design </a:t>
            </a:r>
            <a:r>
              <a:rPr lang="en-US" sz="2800" dirty="0"/>
              <a:t>(1 of 2)</a:t>
            </a:r>
          </a:p>
        </p:txBody>
      </p:sp>
      <p:sp>
        <p:nvSpPr>
          <p:cNvPr id="4" name="Content Placeholder 3"/>
          <p:cNvSpPr>
            <a:spLocks noGrp="1"/>
          </p:cNvSpPr>
          <p:nvPr>
            <p:ph idx="1"/>
          </p:nvPr>
        </p:nvSpPr>
        <p:spPr>
          <a:xfrm>
            <a:off x="457200" y="1037287"/>
            <a:ext cx="8229600" cy="3839513"/>
          </a:xfrm>
        </p:spPr>
        <p:txBody>
          <a:bodyPr>
            <a:spAutoFit/>
          </a:bodyPr>
          <a:lstStyle/>
          <a:p>
            <a:r>
              <a:rPr lang="en-US" sz="2400" dirty="0"/>
              <a:t>Variable Intakes: </a:t>
            </a:r>
          </a:p>
          <a:p>
            <a:pPr lvl="1"/>
            <a:r>
              <a:rPr lang="en-US" sz="2400" dirty="0"/>
              <a:t>At lower engine speeds, long intake runners provide low-speed torque.</a:t>
            </a:r>
          </a:p>
          <a:p>
            <a:pPr lvl="1"/>
            <a:r>
              <a:rPr lang="en-US" sz="2400" dirty="0"/>
              <a:t>At higher engine speeds, short intake runners provide high-speed power. </a:t>
            </a:r>
          </a:p>
          <a:p>
            <a:r>
              <a:rPr lang="en-US" sz="2400" dirty="0"/>
              <a:t>Plastic Intake Manifolds: </a:t>
            </a:r>
          </a:p>
          <a:p>
            <a:pPr lvl="1"/>
            <a:r>
              <a:rPr lang="en-US" sz="2400" dirty="0"/>
              <a:t>Plastic intake manifolds have smoother interior surfaces than do other types of manifolds, resulting in greater airflow.</a:t>
            </a:r>
          </a:p>
        </p:txBody>
      </p:sp>
    </p:spTree>
    <p:extLst>
      <p:ext uri="{BB962C8B-B14F-4D97-AF65-F5344CB8AC3E}">
        <p14:creationId xmlns:p14="http://schemas.microsoft.com/office/powerpoint/2010/main" val="2515042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8069"/>
            <a:ext cx="8229600" cy="646331"/>
          </a:xfrm>
        </p:spPr>
        <p:txBody>
          <a:bodyPr>
            <a:spAutoFit/>
          </a:bodyPr>
          <a:lstStyle/>
          <a:p>
            <a:r>
              <a:rPr lang="en-US" dirty="0"/>
              <a:t>Intake Manifold Design </a:t>
            </a:r>
            <a:r>
              <a:rPr lang="en-US" sz="2800" dirty="0"/>
              <a:t>(2 of 2)</a:t>
            </a:r>
          </a:p>
        </p:txBody>
      </p:sp>
      <p:sp>
        <p:nvSpPr>
          <p:cNvPr id="4" name="Content Placeholder 3"/>
          <p:cNvSpPr>
            <a:spLocks noGrp="1"/>
          </p:cNvSpPr>
          <p:nvPr>
            <p:ph idx="1"/>
          </p:nvPr>
        </p:nvSpPr>
        <p:spPr>
          <a:xfrm>
            <a:off x="457200" y="1053420"/>
            <a:ext cx="8229600" cy="3747180"/>
          </a:xfrm>
        </p:spPr>
        <p:txBody>
          <a:bodyPr>
            <a:spAutoFit/>
          </a:bodyPr>
          <a:lstStyle/>
          <a:p>
            <a:r>
              <a:rPr lang="en-US" sz="2400" dirty="0"/>
              <a:t>Upper and Lower Intake Manifolds:</a:t>
            </a:r>
          </a:p>
          <a:p>
            <a:pPr lvl="1"/>
            <a:r>
              <a:rPr lang="en-US" sz="2400" dirty="0"/>
              <a:t>A lower section attaches to the cylinder heads and includes passages from the intake ports.</a:t>
            </a:r>
          </a:p>
          <a:p>
            <a:pPr lvl="1"/>
            <a:r>
              <a:rPr lang="en-US" sz="2400" dirty="0"/>
              <a:t>An upper manifold, usually called the plenum, connects to the lower unit and includes the long passages needed to help the ram air affect.</a:t>
            </a:r>
          </a:p>
          <a:p>
            <a:r>
              <a:rPr lang="en-US" sz="2400" dirty="0"/>
              <a:t>The use of a two-part intake manifold allows for easier manufacturing, as well as assembly, but can create additional locations for leaks.</a:t>
            </a:r>
          </a:p>
        </p:txBody>
      </p:sp>
    </p:spTree>
    <p:extLst>
      <p:ext uri="{BB962C8B-B14F-4D97-AF65-F5344CB8AC3E}">
        <p14:creationId xmlns:p14="http://schemas.microsoft.com/office/powerpoint/2010/main" val="3543781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553998"/>
          </a:xfrm>
        </p:spPr>
        <p:txBody>
          <a:bodyPr>
            <a:noAutofit/>
          </a:bodyPr>
          <a:lstStyle/>
          <a:p>
            <a:r>
              <a:rPr lang="en-US" dirty="0"/>
              <a:t>Learning Objectives</a:t>
            </a:r>
            <a:endParaRPr lang="en-US" sz="2800" dirty="0"/>
          </a:p>
        </p:txBody>
      </p:sp>
      <p:sp>
        <p:nvSpPr>
          <p:cNvPr id="4" name="Content Placeholder 3"/>
          <p:cNvSpPr>
            <a:spLocks noGrp="1"/>
          </p:cNvSpPr>
          <p:nvPr>
            <p:ph idx="1"/>
          </p:nvPr>
        </p:nvSpPr>
        <p:spPr>
          <a:xfrm>
            <a:off x="457200" y="990600"/>
            <a:ext cx="8229600" cy="2231380"/>
          </a:xfrm>
        </p:spPr>
        <p:txBody>
          <a:bodyPr>
            <a:noAutofit/>
          </a:bodyPr>
          <a:lstStyle/>
          <a:p>
            <a:pPr marL="514350" indent="-514350">
              <a:buSzTx/>
              <a:buNone/>
            </a:pPr>
            <a:r>
              <a:rPr lang="en-US" altLang="en-US" sz="2400" b="1" dirty="0">
                <a:solidFill>
                  <a:srgbClr val="007FA3"/>
                </a:solidFill>
                <a:ea typeface="+mj-ea"/>
                <a:cs typeface="Times New Roman" panose="02020603050405020304" pitchFamily="18" charset="0"/>
              </a:rPr>
              <a:t>21.1</a:t>
            </a:r>
            <a:r>
              <a:rPr lang="en-US" altLang="en-US" sz="2400" dirty="0"/>
              <a:t> </a:t>
            </a:r>
            <a:r>
              <a:rPr lang="en-US" sz="2400" dirty="0"/>
              <a:t>Explain air intake filtration.</a:t>
            </a:r>
            <a:endParaRPr lang="en-US" altLang="en-US" sz="2400" dirty="0"/>
          </a:p>
          <a:p>
            <a:pPr marL="695325" indent="-695325">
              <a:buSzTx/>
              <a:buNone/>
            </a:pPr>
            <a:r>
              <a:rPr lang="en-US" altLang="en-US" sz="2400" b="1" dirty="0">
                <a:solidFill>
                  <a:srgbClr val="007FA3"/>
                </a:solidFill>
                <a:ea typeface="+mj-ea"/>
                <a:cs typeface="Times New Roman" panose="02020603050405020304" pitchFamily="18" charset="0"/>
              </a:rPr>
              <a:t>21.2</a:t>
            </a:r>
            <a:r>
              <a:rPr lang="en-US" altLang="en-US" sz="2400" dirty="0"/>
              <a:t> Define intake manifolds.</a:t>
            </a:r>
          </a:p>
          <a:p>
            <a:pPr marL="695325" indent="-695325">
              <a:buSzTx/>
              <a:buNone/>
            </a:pPr>
            <a:r>
              <a:rPr lang="en-US" altLang="en-US" sz="2400" b="1" dirty="0">
                <a:solidFill>
                  <a:srgbClr val="007FA3"/>
                </a:solidFill>
                <a:cs typeface="Times New Roman" panose="02020603050405020304" pitchFamily="18" charset="0"/>
              </a:rPr>
              <a:t>21.3 </a:t>
            </a:r>
            <a:r>
              <a:rPr lang="en-US" altLang="en-US" sz="2400" dirty="0"/>
              <a:t>Discuss the design and construction of intake manifolds.</a:t>
            </a:r>
          </a:p>
          <a:p>
            <a:pPr marL="695325" indent="-695325">
              <a:buSzTx/>
              <a:buNone/>
            </a:pPr>
            <a:r>
              <a:rPr lang="en-US" altLang="en-US" sz="2400" b="1" dirty="0">
                <a:solidFill>
                  <a:srgbClr val="007FA3"/>
                </a:solidFill>
                <a:cs typeface="Times New Roman" panose="02020603050405020304" pitchFamily="18" charset="0"/>
              </a:rPr>
              <a:t>21.4 </a:t>
            </a:r>
            <a:r>
              <a:rPr lang="en-US" altLang="en-US" sz="2400" dirty="0"/>
              <a:t>Describe the purpose and function of variable intake manifolds.</a:t>
            </a:r>
          </a:p>
          <a:p>
            <a:pPr marL="695325" indent="-695325">
              <a:buSzTx/>
              <a:buNone/>
            </a:pPr>
            <a:r>
              <a:rPr lang="en-US" altLang="en-US" sz="2400" b="1" dirty="0">
                <a:solidFill>
                  <a:srgbClr val="007FA3"/>
                </a:solidFill>
                <a:cs typeface="Times New Roman" panose="02020603050405020304" pitchFamily="18" charset="0"/>
              </a:rPr>
              <a:t>21.5 </a:t>
            </a:r>
            <a:r>
              <a:rPr lang="en-US" altLang="en-US" sz="2400" dirty="0"/>
              <a:t>Discuss exhaust gas recirculation passages.</a:t>
            </a:r>
          </a:p>
          <a:p>
            <a:pPr marL="695325" indent="-695325">
              <a:buSzTx/>
              <a:buNone/>
            </a:pPr>
            <a:r>
              <a:rPr lang="en-US" altLang="en-US" sz="2400" b="1" dirty="0">
                <a:solidFill>
                  <a:srgbClr val="007FA3"/>
                </a:solidFill>
                <a:cs typeface="Times New Roman" panose="02020603050405020304" pitchFamily="18" charset="0"/>
              </a:rPr>
              <a:t>21.6 </a:t>
            </a:r>
            <a:r>
              <a:rPr lang="en-US" altLang="en-US" sz="2400" dirty="0"/>
              <a:t>Discuss exhaust manifolds.</a:t>
            </a:r>
          </a:p>
          <a:p>
            <a:pPr marL="695325" indent="-695325">
              <a:buSzTx/>
              <a:buNone/>
            </a:pPr>
            <a:r>
              <a:rPr lang="en-US" altLang="en-US" sz="2400" b="1" dirty="0">
                <a:solidFill>
                  <a:srgbClr val="007FA3"/>
                </a:solidFill>
                <a:cs typeface="Times New Roman" panose="02020603050405020304" pitchFamily="18" charset="0"/>
              </a:rPr>
              <a:t>21.7 </a:t>
            </a:r>
            <a:r>
              <a:rPr lang="en-US" altLang="en-US" sz="2400" dirty="0"/>
              <a:t>Describe the purpose and function of exhaust system components.</a:t>
            </a:r>
          </a:p>
          <a:p>
            <a:pPr marL="695325" indent="-695325">
              <a:buSzTx/>
              <a:buNone/>
            </a:pPr>
            <a:endParaRPr lang="en-US" altLang="en-US" sz="2400" dirty="0"/>
          </a:p>
        </p:txBody>
      </p:sp>
    </p:spTree>
    <p:extLst>
      <p:ext uri="{BB962C8B-B14F-4D97-AF65-F5344CB8AC3E}">
        <p14:creationId xmlns:p14="http://schemas.microsoft.com/office/powerpoint/2010/main" val="3436608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48733" y="228600"/>
            <a:ext cx="8229600" cy="646331"/>
          </a:xfrm>
        </p:spPr>
        <p:txBody>
          <a:bodyPr/>
          <a:lstStyle/>
          <a:p>
            <a:r>
              <a:rPr lang="en-US" dirty="0"/>
              <a:t>Figure 21.9 Long/Short Runners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612697" y="999067"/>
            <a:ext cx="5074103" cy="4106333"/>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570016" y="1256160"/>
            <a:ext cx="2782784" cy="2706240"/>
          </a:xfrm>
        </p:spPr>
        <p:txBody>
          <a:bodyPr/>
          <a:lstStyle/>
          <a:p>
            <a:r>
              <a:rPr lang="en-US" sz="2400" dirty="0"/>
              <a:t>Air flowing into the engine can be directed through long or short runners for best performance and fuel economy</a:t>
            </a:r>
          </a:p>
        </p:txBody>
      </p:sp>
    </p:spTree>
    <p:extLst>
      <p:ext uri="{BB962C8B-B14F-4D97-AF65-F5344CB8AC3E}">
        <p14:creationId xmlns:p14="http://schemas.microsoft.com/office/powerpoint/2010/main" val="249724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48733" y="228600"/>
            <a:ext cx="8229600" cy="646331"/>
          </a:xfrm>
        </p:spPr>
        <p:txBody>
          <a:bodyPr/>
          <a:lstStyle/>
          <a:p>
            <a:r>
              <a:rPr lang="en-US" dirty="0"/>
              <a:t>Figure 21.10 Plastic Intake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505200" y="989484"/>
            <a:ext cx="5147733" cy="416592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09600" y="990600"/>
            <a:ext cx="2706584" cy="3416320"/>
          </a:xfrm>
        </p:spPr>
        <p:txBody>
          <a:bodyPr/>
          <a:lstStyle/>
          <a:p>
            <a:r>
              <a:rPr lang="en-US" sz="2400" dirty="0"/>
              <a:t>Many plastic intake manifolds are constructed using many parts glued together to form complex passages for airflow into the engine</a:t>
            </a:r>
          </a:p>
        </p:txBody>
      </p:sp>
    </p:spTree>
    <p:extLst>
      <p:ext uri="{BB962C8B-B14F-4D97-AF65-F5344CB8AC3E}">
        <p14:creationId xmlns:p14="http://schemas.microsoft.com/office/powerpoint/2010/main" val="22362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8069"/>
            <a:ext cx="8229600" cy="646331"/>
          </a:xfrm>
        </p:spPr>
        <p:txBody>
          <a:bodyPr>
            <a:spAutoFit/>
          </a:bodyPr>
          <a:lstStyle/>
          <a:p>
            <a:r>
              <a:rPr lang="en-US" dirty="0"/>
              <a:t>Variable Intake Manifolds</a:t>
            </a:r>
            <a:endParaRPr lang="en-US" sz="2800" dirty="0"/>
          </a:p>
        </p:txBody>
      </p:sp>
      <p:sp>
        <p:nvSpPr>
          <p:cNvPr id="4" name="Content Placeholder 3"/>
          <p:cNvSpPr>
            <a:spLocks noGrp="1"/>
          </p:cNvSpPr>
          <p:nvPr>
            <p:ph idx="1"/>
          </p:nvPr>
        </p:nvSpPr>
        <p:spPr>
          <a:xfrm>
            <a:off x="457200" y="1016184"/>
            <a:ext cx="8229600" cy="2870016"/>
          </a:xfrm>
        </p:spPr>
        <p:txBody>
          <a:bodyPr>
            <a:spAutoFit/>
          </a:bodyPr>
          <a:lstStyle/>
          <a:p>
            <a:pPr>
              <a:buSzTx/>
            </a:pPr>
            <a:r>
              <a:rPr lang="en-IN" altLang="en-US" sz="2400" dirty="0"/>
              <a:t>Variable intake manifolds, commonly called a </a:t>
            </a:r>
            <a:r>
              <a:rPr lang="en-IN" altLang="en-US" sz="2400" i="1" dirty="0"/>
              <a:t>variable-length intake manifold (</a:t>
            </a:r>
            <a:r>
              <a:rPr lang="en-IN" altLang="en-US" sz="2400" i="1" kern="0" spc="-300" dirty="0"/>
              <a:t>V L I </a:t>
            </a:r>
            <a:r>
              <a:rPr lang="en-IN" altLang="en-US" sz="2400" i="1" dirty="0"/>
              <a:t>M)</a:t>
            </a:r>
            <a:r>
              <a:rPr lang="en-IN" altLang="en-US" sz="2400" dirty="0"/>
              <a:t>, allow the engine to produce a higher level of torque and horsepower over a wide range of engine speeds.</a:t>
            </a:r>
          </a:p>
          <a:p>
            <a:pPr>
              <a:buSzTx/>
            </a:pPr>
            <a:r>
              <a:rPr lang="en-IN" altLang="en-US" sz="2400" dirty="0"/>
              <a:t>Vehicle manufacturers use different terms for their design of variable intake manifolds, such as </a:t>
            </a:r>
            <a:r>
              <a:rPr lang="en-IN" altLang="en-US" sz="2400" i="1" dirty="0"/>
              <a:t>variable intake system (</a:t>
            </a:r>
            <a:r>
              <a:rPr lang="en-IN" altLang="en-US" sz="2400" i="1" kern="0" spc="-300" dirty="0"/>
              <a:t>V I </a:t>
            </a:r>
            <a:r>
              <a:rPr lang="en-IN" altLang="en-US" sz="2400" i="1" dirty="0"/>
              <a:t>S)</a:t>
            </a:r>
            <a:r>
              <a:rPr lang="en-IN" altLang="en-US" sz="2400" dirty="0"/>
              <a:t> or </a:t>
            </a:r>
            <a:r>
              <a:rPr lang="en-IN" altLang="en-US" sz="2400" i="1" dirty="0"/>
              <a:t>variable intake manifold (</a:t>
            </a:r>
            <a:r>
              <a:rPr lang="en-IN" altLang="en-US" sz="2400" i="1" kern="0" spc="-300" dirty="0"/>
              <a:t>V I </a:t>
            </a:r>
            <a:r>
              <a:rPr lang="en-IN" altLang="en-US" sz="2400" i="1" dirty="0"/>
              <a:t>M)</a:t>
            </a:r>
            <a:r>
              <a:rPr lang="en-IN" altLang="en-US" sz="2400" dirty="0"/>
              <a:t>.</a:t>
            </a:r>
          </a:p>
        </p:txBody>
      </p:sp>
    </p:spTree>
    <p:extLst>
      <p:ext uri="{BB962C8B-B14F-4D97-AF65-F5344CB8AC3E}">
        <p14:creationId xmlns:p14="http://schemas.microsoft.com/office/powerpoint/2010/main" val="1910046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21.11 Variable Intake Manifold </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181601" y="986321"/>
            <a:ext cx="3505200" cy="5299201"/>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533400" y="990600"/>
            <a:ext cx="3544784" cy="2677656"/>
          </a:xfrm>
        </p:spPr>
        <p:txBody>
          <a:bodyPr/>
          <a:lstStyle/>
          <a:p>
            <a:r>
              <a:rPr lang="en-US" sz="2400" dirty="0"/>
              <a:t>A typical variable intake manifold where the length of the intake passage is changed using a valve to change the direction of the airflow</a:t>
            </a:r>
          </a:p>
        </p:txBody>
      </p:sp>
    </p:spTree>
    <p:extLst>
      <p:ext uri="{BB962C8B-B14F-4D97-AF65-F5344CB8AC3E}">
        <p14:creationId xmlns:p14="http://schemas.microsoft.com/office/powerpoint/2010/main" val="1073550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215343"/>
            <a:ext cx="8229600" cy="769441"/>
          </a:xfrm>
        </p:spPr>
        <p:txBody>
          <a:bodyPr wrap="square" tIns="45720" bIns="45720">
            <a:spAutoFit/>
          </a:bodyPr>
          <a:lstStyle/>
          <a:p>
            <a:r>
              <a:rPr lang="en-US" sz="2400" dirty="0"/>
              <a:t>Animation: Variable Intake Manifold</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Variable_Intake_Manifold">
            <a:hlinkClick r:id="" action="ppaction://media"/>
            <a:extLst>
              <a:ext uri="{FF2B5EF4-FFF2-40B4-BE49-F238E27FC236}">
                <a16:creationId xmlns:a16="http://schemas.microsoft.com/office/drawing/2014/main" id="{E79D9EA1-9DB9-4D3F-9551-A481CA2E13E3}"/>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75108" y="1331299"/>
            <a:ext cx="8593783" cy="4834003"/>
          </a:xfrm>
          <a:prstGeom prst="rect">
            <a:avLst/>
          </a:prstGeom>
        </p:spPr>
      </p:pic>
    </p:spTree>
    <p:extLst>
      <p:ext uri="{BB962C8B-B14F-4D97-AF65-F5344CB8AC3E}">
        <p14:creationId xmlns:p14="http://schemas.microsoft.com/office/powerpoint/2010/main" val="123385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08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8069"/>
            <a:ext cx="8229600" cy="646331"/>
          </a:xfrm>
        </p:spPr>
        <p:txBody>
          <a:bodyPr>
            <a:spAutoFit/>
          </a:bodyPr>
          <a:lstStyle/>
          <a:p>
            <a:r>
              <a:rPr lang="en-US" dirty="0"/>
              <a:t>Question 2: ?</a:t>
            </a:r>
            <a:endParaRPr lang="en-US" sz="2800" dirty="0"/>
          </a:p>
        </p:txBody>
      </p:sp>
      <p:sp>
        <p:nvSpPr>
          <p:cNvPr id="4" name="Content Placeholder 3"/>
          <p:cNvSpPr>
            <a:spLocks noGrp="1"/>
          </p:cNvSpPr>
          <p:nvPr>
            <p:ph idx="1"/>
          </p:nvPr>
        </p:nvSpPr>
        <p:spPr>
          <a:xfrm>
            <a:off x="457200" y="986135"/>
            <a:ext cx="8229600" cy="461665"/>
          </a:xfrm>
        </p:spPr>
        <p:txBody>
          <a:bodyPr>
            <a:spAutoFit/>
          </a:bodyPr>
          <a:lstStyle/>
          <a:p>
            <a:pPr marL="0" indent="0">
              <a:buSzTx/>
              <a:buNone/>
            </a:pPr>
            <a:r>
              <a:rPr lang="en-IN" altLang="en-US" sz="2400" dirty="0"/>
              <a:t>What is the benefit of a variable intake manifold?</a:t>
            </a:r>
          </a:p>
        </p:txBody>
      </p:sp>
    </p:spTree>
    <p:extLst>
      <p:ext uri="{BB962C8B-B14F-4D97-AF65-F5344CB8AC3E}">
        <p14:creationId xmlns:p14="http://schemas.microsoft.com/office/powerpoint/2010/main" val="3439484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8069"/>
            <a:ext cx="8229600" cy="646331"/>
          </a:xfrm>
        </p:spPr>
        <p:txBody>
          <a:bodyPr>
            <a:spAutoFit/>
          </a:bodyPr>
          <a:lstStyle/>
          <a:p>
            <a:r>
              <a:rPr lang="en-US" dirty="0"/>
              <a:t>Answer 2</a:t>
            </a:r>
            <a:endParaRPr lang="en-US" sz="2800" dirty="0"/>
          </a:p>
        </p:txBody>
      </p:sp>
      <p:sp>
        <p:nvSpPr>
          <p:cNvPr id="4" name="Content Placeholder 3"/>
          <p:cNvSpPr>
            <a:spLocks noGrp="1"/>
          </p:cNvSpPr>
          <p:nvPr>
            <p:ph idx="1"/>
          </p:nvPr>
        </p:nvSpPr>
        <p:spPr>
          <a:xfrm>
            <a:off x="457200" y="997803"/>
            <a:ext cx="8229600" cy="830997"/>
          </a:xfrm>
        </p:spPr>
        <p:txBody>
          <a:bodyPr>
            <a:spAutoFit/>
          </a:bodyPr>
          <a:lstStyle/>
          <a:p>
            <a:pPr marL="0" indent="0">
              <a:buSzTx/>
              <a:buNone/>
            </a:pPr>
            <a:r>
              <a:rPr lang="en-IN" altLang="en-US" sz="2400" dirty="0"/>
              <a:t>Higher torque at lower engine speeds and higher horsepower at higher engine speeds. </a:t>
            </a:r>
          </a:p>
        </p:txBody>
      </p:sp>
    </p:spTree>
    <p:extLst>
      <p:ext uri="{BB962C8B-B14F-4D97-AF65-F5344CB8AC3E}">
        <p14:creationId xmlns:p14="http://schemas.microsoft.com/office/powerpoint/2010/main" val="2999491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5667" y="228600"/>
            <a:ext cx="8229600" cy="646331"/>
          </a:xfrm>
        </p:spPr>
        <p:txBody>
          <a:bodyPr>
            <a:spAutoFit/>
          </a:bodyPr>
          <a:lstStyle/>
          <a:p>
            <a:r>
              <a:rPr lang="en-US" dirty="0"/>
              <a:t>Exhaust Gas Recirculation Passages</a:t>
            </a:r>
            <a:endParaRPr lang="en-US" sz="2800" dirty="0"/>
          </a:p>
        </p:txBody>
      </p:sp>
      <p:sp>
        <p:nvSpPr>
          <p:cNvPr id="4" name="Content Placeholder 3"/>
          <p:cNvSpPr>
            <a:spLocks noGrp="1"/>
          </p:cNvSpPr>
          <p:nvPr>
            <p:ph idx="1"/>
          </p:nvPr>
        </p:nvSpPr>
        <p:spPr>
          <a:xfrm>
            <a:off x="499534" y="990600"/>
            <a:ext cx="8229600" cy="3839513"/>
          </a:xfrm>
        </p:spPr>
        <p:txBody>
          <a:bodyPr>
            <a:spAutoFit/>
          </a:bodyPr>
          <a:lstStyle/>
          <a:p>
            <a:r>
              <a:rPr lang="en-US" sz="2400" dirty="0"/>
              <a:t>To reduce the emission of oxides of nitrogen (</a:t>
            </a:r>
            <a:r>
              <a:rPr lang="en-US" sz="2400" kern="0" spc="-300" dirty="0"/>
              <a:t>N O </a:t>
            </a:r>
            <a:r>
              <a:rPr lang="en-US" sz="2400" dirty="0"/>
              <a:t>x), engines have been equipped with exhaust gas recirculation (</a:t>
            </a:r>
            <a:r>
              <a:rPr lang="en-US" sz="2400" kern="0" spc="-300" dirty="0"/>
              <a:t>E G </a:t>
            </a:r>
            <a:r>
              <a:rPr lang="en-US" sz="2400" dirty="0"/>
              <a:t>R) valves.</a:t>
            </a:r>
          </a:p>
          <a:p>
            <a:r>
              <a:rPr lang="en-US" sz="2400" dirty="0"/>
              <a:t>Most </a:t>
            </a:r>
            <a:r>
              <a:rPr lang="en-US" sz="2400" kern="0" spc="-300" dirty="0"/>
              <a:t>E G </a:t>
            </a:r>
            <a:r>
              <a:rPr lang="en-US" sz="2400" dirty="0"/>
              <a:t>R valves are mounted on the intake manifold.</a:t>
            </a:r>
          </a:p>
          <a:p>
            <a:pPr lvl="1"/>
            <a:r>
              <a:rPr lang="en-US" sz="2400" dirty="0"/>
              <a:t>On V-type engines, the intake manifold crossover is used as a source of exhaust gas for the </a:t>
            </a:r>
            <a:r>
              <a:rPr lang="en-US" sz="2400" kern="0" spc="-300" dirty="0"/>
              <a:t>E G </a:t>
            </a:r>
            <a:r>
              <a:rPr lang="en-US" sz="2400" dirty="0"/>
              <a:t>R system.</a:t>
            </a:r>
          </a:p>
          <a:p>
            <a:pPr lvl="1"/>
            <a:r>
              <a:rPr lang="en-US" sz="2400" dirty="0"/>
              <a:t>On inline-type engines, an external tube is generally used to carry exhaust gas to the </a:t>
            </a:r>
            <a:r>
              <a:rPr lang="en-US" sz="2400" kern="0" spc="-300" dirty="0"/>
              <a:t>E G </a:t>
            </a:r>
            <a:r>
              <a:rPr lang="en-US" sz="2400" dirty="0"/>
              <a:t>R valve.</a:t>
            </a:r>
          </a:p>
          <a:p>
            <a:pPr lvl="1"/>
            <a:r>
              <a:rPr lang="en-US" sz="2400" dirty="0"/>
              <a:t>Some systems use external </a:t>
            </a:r>
            <a:r>
              <a:rPr lang="en-US" sz="2400" kern="0" spc="-300" dirty="0"/>
              <a:t>E G </a:t>
            </a:r>
            <a:r>
              <a:rPr lang="en-US" sz="2400" dirty="0"/>
              <a:t>R coolers.</a:t>
            </a:r>
          </a:p>
        </p:txBody>
      </p:sp>
    </p:spTree>
    <p:extLst>
      <p:ext uri="{BB962C8B-B14F-4D97-AF65-F5344CB8AC3E}">
        <p14:creationId xmlns:p14="http://schemas.microsoft.com/office/powerpoint/2010/main" val="718880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100" y="343153"/>
            <a:ext cx="8229600" cy="646331"/>
          </a:xfrm>
        </p:spPr>
        <p:txBody>
          <a:bodyPr/>
          <a:lstStyle/>
          <a:p>
            <a:r>
              <a:rPr lang="en-US" dirty="0"/>
              <a:t>Figure 21.12 Long Exhaust Line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352801" y="990600"/>
            <a:ext cx="5295900" cy="4564817"/>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560918" y="990600"/>
            <a:ext cx="2667000" cy="3087688"/>
          </a:xfrm>
        </p:spPr>
        <p:txBody>
          <a:bodyPr/>
          <a:lstStyle/>
          <a:p>
            <a:r>
              <a:rPr lang="en-US" sz="2400" dirty="0"/>
              <a:t>A typical long exhaust gas line used to cool the exhaust gases before being recirculated back into the intake manifold</a:t>
            </a:r>
          </a:p>
        </p:txBody>
      </p:sp>
    </p:spTree>
    <p:extLst>
      <p:ext uri="{BB962C8B-B14F-4D97-AF65-F5344CB8AC3E}">
        <p14:creationId xmlns:p14="http://schemas.microsoft.com/office/powerpoint/2010/main" val="2041468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215343"/>
            <a:ext cx="8229600" cy="769441"/>
          </a:xfrm>
        </p:spPr>
        <p:txBody>
          <a:bodyPr wrap="square" tIns="45720" bIns="45720">
            <a:spAutoFit/>
          </a:bodyPr>
          <a:lstStyle/>
          <a:p>
            <a:r>
              <a:rPr lang="en-US" sz="2400" dirty="0"/>
              <a:t>Animation: Exhaust Gas Recirculation, EGR</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exhaust_gas_recirculation_operation">
            <a:hlinkClick r:id="" action="ppaction://media"/>
            <a:extLst>
              <a:ext uri="{FF2B5EF4-FFF2-40B4-BE49-F238E27FC236}">
                <a16:creationId xmlns:a16="http://schemas.microsoft.com/office/drawing/2014/main" id="{4D154037-5E4B-76EB-4C05-CD7FDAD34F91}"/>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32748" y="1245693"/>
            <a:ext cx="8610600" cy="4843463"/>
          </a:xfrm>
          <a:prstGeom prst="rect">
            <a:avLst/>
          </a:prstGeom>
        </p:spPr>
      </p:pic>
    </p:spTree>
    <p:extLst>
      <p:ext uri="{BB962C8B-B14F-4D97-AF65-F5344CB8AC3E}">
        <p14:creationId xmlns:p14="http://schemas.microsoft.com/office/powerpoint/2010/main" val="115314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79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46331"/>
          </a:xfrm>
        </p:spPr>
        <p:txBody>
          <a:bodyPr>
            <a:spAutoFit/>
          </a:bodyPr>
          <a:lstStyle/>
          <a:p>
            <a:r>
              <a:rPr lang="en-US" dirty="0"/>
              <a:t>Air Intake Filtration</a:t>
            </a:r>
          </a:p>
        </p:txBody>
      </p:sp>
      <p:sp>
        <p:nvSpPr>
          <p:cNvPr id="4" name="Content Placeholder 3"/>
          <p:cNvSpPr>
            <a:spLocks noGrp="1"/>
          </p:cNvSpPr>
          <p:nvPr>
            <p:ph idx="1"/>
          </p:nvPr>
        </p:nvSpPr>
        <p:spPr>
          <a:xfrm>
            <a:off x="457200" y="1002283"/>
            <a:ext cx="8229600" cy="2731517"/>
          </a:xfrm>
        </p:spPr>
        <p:txBody>
          <a:bodyPr>
            <a:spAutoFit/>
          </a:bodyPr>
          <a:lstStyle/>
          <a:p>
            <a:r>
              <a:rPr lang="en-US" sz="2400" dirty="0"/>
              <a:t>Air movement into an engine occurs due to low pressure (vacuum) being created in the engine.</a:t>
            </a:r>
          </a:p>
          <a:p>
            <a:r>
              <a:rPr lang="en-US" sz="2400" dirty="0"/>
              <a:t>Three main jobs of the air cleaner and filter include:</a:t>
            </a:r>
          </a:p>
          <a:p>
            <a:pPr lvl="1"/>
            <a:r>
              <a:rPr lang="en-US" sz="2400" dirty="0"/>
              <a:t>Clean the air before it is mixed with fuel</a:t>
            </a:r>
          </a:p>
          <a:p>
            <a:pPr lvl="1"/>
            <a:r>
              <a:rPr lang="en-US" sz="2400" dirty="0"/>
              <a:t>Silence intake noise</a:t>
            </a:r>
          </a:p>
          <a:p>
            <a:pPr lvl="1"/>
            <a:r>
              <a:rPr lang="en-US" sz="2400" dirty="0"/>
              <a:t>Act as a flame arrester in case of a backfire</a:t>
            </a:r>
          </a:p>
        </p:txBody>
      </p:sp>
    </p:spTree>
    <p:extLst>
      <p:ext uri="{BB962C8B-B14F-4D97-AF65-F5344CB8AC3E}">
        <p14:creationId xmlns:p14="http://schemas.microsoft.com/office/powerpoint/2010/main" val="1937514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8069"/>
            <a:ext cx="8229600" cy="646331"/>
          </a:xfrm>
        </p:spPr>
        <p:txBody>
          <a:bodyPr>
            <a:spAutoFit/>
          </a:bodyPr>
          <a:lstStyle/>
          <a:p>
            <a:r>
              <a:rPr lang="en-US" dirty="0"/>
              <a:t>Exhaust Manifolds </a:t>
            </a:r>
            <a:r>
              <a:rPr lang="en-US" sz="2800" dirty="0"/>
              <a:t>(1 of 2)</a:t>
            </a:r>
          </a:p>
        </p:txBody>
      </p:sp>
      <p:sp>
        <p:nvSpPr>
          <p:cNvPr id="4" name="Content Placeholder 3"/>
          <p:cNvSpPr>
            <a:spLocks noGrp="1"/>
          </p:cNvSpPr>
          <p:nvPr>
            <p:ph idx="1"/>
          </p:nvPr>
        </p:nvSpPr>
        <p:spPr>
          <a:xfrm>
            <a:off x="457200" y="1014695"/>
            <a:ext cx="8229600" cy="3023905"/>
          </a:xfrm>
        </p:spPr>
        <p:txBody>
          <a:bodyPr>
            <a:spAutoFit/>
          </a:bodyPr>
          <a:lstStyle/>
          <a:p>
            <a:r>
              <a:rPr lang="en-US" sz="2400" dirty="0"/>
              <a:t>The exhaust manifold is designed to collect high-temperature spent gases from the individual head exhaust ports and directs them into a single outlet connected to the exhaust system.</a:t>
            </a:r>
          </a:p>
          <a:p>
            <a:r>
              <a:rPr lang="en-US" sz="2400" dirty="0"/>
              <a:t>Most exhaust manifolds are made from the following:</a:t>
            </a:r>
          </a:p>
          <a:p>
            <a:pPr lvl="1"/>
            <a:r>
              <a:rPr lang="en-US" sz="2400" dirty="0"/>
              <a:t>Cast Iron</a:t>
            </a:r>
          </a:p>
          <a:p>
            <a:pPr lvl="1"/>
            <a:r>
              <a:rPr lang="en-US" sz="2400" dirty="0"/>
              <a:t>Steel Tubing</a:t>
            </a:r>
          </a:p>
        </p:txBody>
      </p:sp>
    </p:spTree>
    <p:extLst>
      <p:ext uri="{BB962C8B-B14F-4D97-AF65-F5344CB8AC3E}">
        <p14:creationId xmlns:p14="http://schemas.microsoft.com/office/powerpoint/2010/main" val="1672771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8069"/>
            <a:ext cx="8229600" cy="646331"/>
          </a:xfrm>
        </p:spPr>
        <p:txBody>
          <a:bodyPr>
            <a:spAutoFit/>
          </a:bodyPr>
          <a:lstStyle/>
          <a:p>
            <a:r>
              <a:rPr lang="en-US" dirty="0"/>
              <a:t>Exhaust Manifolds </a:t>
            </a:r>
            <a:r>
              <a:rPr lang="en-US" sz="2800" dirty="0"/>
              <a:t>(2 of 2)</a:t>
            </a:r>
          </a:p>
        </p:txBody>
      </p:sp>
      <p:sp>
        <p:nvSpPr>
          <p:cNvPr id="4" name="Content Placeholder 3"/>
          <p:cNvSpPr>
            <a:spLocks noGrp="1"/>
          </p:cNvSpPr>
          <p:nvPr>
            <p:ph idx="1"/>
          </p:nvPr>
        </p:nvSpPr>
        <p:spPr>
          <a:xfrm>
            <a:off x="457200" y="1004515"/>
            <a:ext cx="8229600" cy="2500685"/>
          </a:xfrm>
        </p:spPr>
        <p:txBody>
          <a:bodyPr>
            <a:spAutoFit/>
          </a:bodyPr>
          <a:lstStyle/>
          <a:p>
            <a:r>
              <a:rPr lang="en-IN" sz="2400" dirty="0"/>
              <a:t>Many exhaust manifolds have heat shields to help keep exhaust heat off the spark plug wires and to help keep the heat from escaping to improve exhaust emissions.</a:t>
            </a:r>
          </a:p>
          <a:p>
            <a:r>
              <a:rPr lang="en-IN" sz="2400" dirty="0"/>
              <a:t>The exhaust system length, pipe size, and silencer are designed, where possible, to make use of the tuning effect within the exhaust system.</a:t>
            </a:r>
          </a:p>
        </p:txBody>
      </p:sp>
    </p:spTree>
    <p:extLst>
      <p:ext uri="{BB962C8B-B14F-4D97-AF65-F5344CB8AC3E}">
        <p14:creationId xmlns:p14="http://schemas.microsoft.com/office/powerpoint/2010/main" val="28216532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48733" y="245533"/>
            <a:ext cx="8229600" cy="646331"/>
          </a:xfrm>
        </p:spPr>
        <p:txBody>
          <a:bodyPr/>
          <a:lstStyle/>
          <a:p>
            <a:r>
              <a:rPr lang="en-US" dirty="0"/>
              <a:t>Figure 21.13 Exhaust Stroke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419600" y="990600"/>
            <a:ext cx="4105485" cy="5202992"/>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570016" y="1256160"/>
            <a:ext cx="2858984" cy="2172840"/>
          </a:xfrm>
        </p:spPr>
        <p:txBody>
          <a:bodyPr/>
          <a:lstStyle/>
          <a:p>
            <a:r>
              <a:rPr lang="en-US" sz="2400" dirty="0"/>
              <a:t>The exhaust gases are pushed out of the cylinder by the piston on the exhaust stroke</a:t>
            </a:r>
          </a:p>
        </p:txBody>
      </p:sp>
    </p:spTree>
    <p:extLst>
      <p:ext uri="{BB962C8B-B14F-4D97-AF65-F5344CB8AC3E}">
        <p14:creationId xmlns:p14="http://schemas.microsoft.com/office/powerpoint/2010/main" val="35615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38150" y="343153"/>
            <a:ext cx="8229600" cy="646331"/>
          </a:xfrm>
        </p:spPr>
        <p:txBody>
          <a:bodyPr/>
          <a:lstStyle/>
          <a:p>
            <a:r>
              <a:rPr lang="en-US" dirty="0"/>
              <a:t>Figure 21.14 Exhaust Manifold</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657350" y="1219200"/>
            <a:ext cx="5791200" cy="4054970"/>
          </a:xfrm>
        </p:spPr>
      </p:pic>
      <p:sp>
        <p:nvSpPr>
          <p:cNvPr id="16"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438150" y="5343525"/>
            <a:ext cx="8229600" cy="707886"/>
          </a:xfrm>
        </p:spPr>
        <p:txBody>
          <a:bodyPr/>
          <a:lstStyle/>
          <a:p>
            <a:r>
              <a:rPr lang="en-US" sz="2000" dirty="0"/>
              <a:t>This exhaust manifold (red area) is equipped with a heat shield to help retain heat and reduce exhaust emissions</a:t>
            </a:r>
          </a:p>
        </p:txBody>
      </p:sp>
    </p:spTree>
    <p:extLst>
      <p:ext uri="{BB962C8B-B14F-4D97-AF65-F5344CB8AC3E}">
        <p14:creationId xmlns:p14="http://schemas.microsoft.com/office/powerpoint/2010/main" val="5676296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100" y="343153"/>
            <a:ext cx="8229600" cy="646331"/>
          </a:xfrm>
        </p:spPr>
        <p:txBody>
          <a:bodyPr/>
          <a:lstStyle/>
          <a:p>
            <a:r>
              <a:rPr lang="en-US" dirty="0"/>
              <a:t>Figure 21.15 Steel Tubing</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719544" y="1066800"/>
            <a:ext cx="4967256" cy="4019865"/>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570016" y="1256160"/>
            <a:ext cx="2935184" cy="2677656"/>
          </a:xfrm>
        </p:spPr>
        <p:txBody>
          <a:bodyPr/>
          <a:lstStyle/>
          <a:p>
            <a:r>
              <a:rPr lang="en-US" sz="2400" dirty="0"/>
              <a:t>Many exhaust manifolds are constructed of steel tubing and are free flowing to improve engine performance</a:t>
            </a:r>
          </a:p>
        </p:txBody>
      </p:sp>
    </p:spTree>
    <p:extLst>
      <p:ext uri="{BB962C8B-B14F-4D97-AF65-F5344CB8AC3E}">
        <p14:creationId xmlns:p14="http://schemas.microsoft.com/office/powerpoint/2010/main" val="707135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 y="1813215"/>
            <a:ext cx="8089829" cy="4472835"/>
          </a:xfrm>
          <a:prstGeom prst="rect">
            <a:avLst/>
          </a:prstGeom>
        </p:spPr>
      </p:pic>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0"/>
            <a:ext cx="8229600" cy="1754326"/>
          </a:xfrm>
        </p:spPr>
        <p:txBody>
          <a:bodyPr/>
          <a:lstStyle/>
          <a:p>
            <a:r>
              <a:rPr lang="en-US" dirty="0"/>
              <a:t>Frequently Asked Question: How Can a Cracked Exhaust Manifold Affect Engine Performance?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604836" y="2765305"/>
            <a:ext cx="7624763" cy="3293209"/>
          </a:xfrm>
        </p:spPr>
        <p:txBody>
          <a:bodyPr/>
          <a:lstStyle/>
          <a:p>
            <a:r>
              <a:rPr lang="en-US" b="1" dirty="0"/>
              <a:t>How Can a Cracked Exhaust Manifold Affect Engine Performance?  </a:t>
            </a:r>
            <a:r>
              <a:rPr lang="en-US" dirty="0"/>
              <a:t>Cracks in an exhaust manifold will not only allow exhaust gases to escape and cause noise, but also allow air to enter the exhaust manifold. ● See Figure 21–16. Exhaust flows from the cylinders as individual puffs or pressure pulses. Behind each of these pressure pulses, a low pressure (below atmospheric pressure) is created. Outside air at atmospheric pressure is then drawn into the exhaust manifold through the crack. This outside air contains 21% oxygen and is measured by the oxygen sensor (O2S). The air passing the O2S signals the engine computer that the engine is operating too lean (excess oxygen) and the computer, not knowing that the lean indicator is false, adds additional fuel to the engine. The result is that the engine will be operating richer (more fuel than normal) and spark plugs could become fouled by fuel, causing poor engine operation.</a:t>
            </a:r>
          </a:p>
        </p:txBody>
      </p:sp>
      <p:sp>
        <p:nvSpPr>
          <p:cNvPr id="8"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544476" y="1935761"/>
            <a:ext cx="7839075" cy="533400"/>
          </a:xfrm>
        </p:spPr>
        <p:txBody>
          <a:bodyPr/>
          <a:lstStyle/>
          <a:p>
            <a:pPr marL="101600" indent="0">
              <a:buNone/>
            </a:pPr>
            <a:r>
              <a:rPr lang="en-US" sz="3600" b="1" dirty="0">
                <a:solidFill>
                  <a:schemeClr val="bg1"/>
                </a:solidFill>
              </a:rPr>
              <a:t>?   Frequently Asked Question</a:t>
            </a:r>
          </a:p>
        </p:txBody>
      </p:sp>
    </p:spTree>
    <p:extLst>
      <p:ext uri="{BB962C8B-B14F-4D97-AF65-F5344CB8AC3E}">
        <p14:creationId xmlns:p14="http://schemas.microsoft.com/office/powerpoint/2010/main" val="2601497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100" y="343153"/>
            <a:ext cx="8229600" cy="646331"/>
          </a:xfrm>
        </p:spPr>
        <p:txBody>
          <a:bodyPr/>
          <a:lstStyle/>
          <a:p>
            <a:r>
              <a:rPr lang="en-US" dirty="0"/>
              <a:t>Figure 21.16 Cracked Manifold</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048001" y="1318264"/>
            <a:ext cx="5638800" cy="4563327"/>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570016" y="1256160"/>
            <a:ext cx="2249384" cy="4458840"/>
          </a:xfrm>
        </p:spPr>
        <p:txBody>
          <a:bodyPr/>
          <a:lstStyle/>
          <a:p>
            <a:r>
              <a:rPr lang="en-US" sz="2000" dirty="0"/>
              <a:t> A crack in an exhaust manifold is often not visible because a heat shield usually covers the area. A crack in the exhaust manifold upstream of the oxygen sensor can fool the sensor and affect engine operation</a:t>
            </a:r>
          </a:p>
        </p:txBody>
      </p:sp>
    </p:spTree>
    <p:extLst>
      <p:ext uri="{BB962C8B-B14F-4D97-AF65-F5344CB8AC3E}">
        <p14:creationId xmlns:p14="http://schemas.microsoft.com/office/powerpoint/2010/main" val="7673164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1429"/>
            <a:ext cx="8229600" cy="646331"/>
          </a:xfrm>
        </p:spPr>
        <p:txBody>
          <a:bodyPr>
            <a:spAutoFit/>
          </a:bodyPr>
          <a:lstStyle/>
          <a:p>
            <a:r>
              <a:rPr lang="en-US" dirty="0"/>
              <a:t>Exhaust Manifold Gaskets</a:t>
            </a:r>
            <a:endParaRPr lang="en-US" sz="2800" dirty="0"/>
          </a:p>
        </p:txBody>
      </p:sp>
      <p:sp>
        <p:nvSpPr>
          <p:cNvPr id="4" name="Content Placeholder 3"/>
          <p:cNvSpPr>
            <a:spLocks noGrp="1"/>
          </p:cNvSpPr>
          <p:nvPr>
            <p:ph idx="1"/>
          </p:nvPr>
        </p:nvSpPr>
        <p:spPr>
          <a:xfrm>
            <a:off x="457200" y="990600"/>
            <a:ext cx="8229600" cy="2323713"/>
          </a:xfrm>
        </p:spPr>
        <p:txBody>
          <a:bodyPr>
            <a:spAutoFit/>
          </a:bodyPr>
          <a:lstStyle/>
          <a:p>
            <a:r>
              <a:rPr lang="en-US" sz="2400" dirty="0"/>
              <a:t>Exhaust manifold gaskets are used to seal slightly warped exhaust manifolds.</a:t>
            </a:r>
          </a:p>
          <a:p>
            <a:r>
              <a:rPr lang="en-US" sz="2400" dirty="0"/>
              <a:t>Engine may not have exhaust manifold gaskets when new.</a:t>
            </a:r>
          </a:p>
          <a:p>
            <a:r>
              <a:rPr lang="en-US" sz="2400" dirty="0"/>
              <a:t>Multi-layer, high-temperature gaskets are common on header style manifolds.</a:t>
            </a:r>
          </a:p>
        </p:txBody>
      </p:sp>
    </p:spTree>
    <p:extLst>
      <p:ext uri="{BB962C8B-B14F-4D97-AF65-F5344CB8AC3E}">
        <p14:creationId xmlns:p14="http://schemas.microsoft.com/office/powerpoint/2010/main" val="2848997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100" y="343153"/>
            <a:ext cx="8229600" cy="646331"/>
          </a:xfrm>
        </p:spPr>
        <p:txBody>
          <a:bodyPr/>
          <a:lstStyle/>
          <a:p>
            <a:r>
              <a:rPr lang="en-US" dirty="0"/>
              <a:t>Figure 21.17 Manifold Gaskets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409700" y="1066800"/>
            <a:ext cx="6324600" cy="3854053"/>
          </a:xfrm>
        </p:spPr>
      </p:pic>
      <p:sp>
        <p:nvSpPr>
          <p:cNvPr id="16"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457200" y="5181600"/>
            <a:ext cx="8229600" cy="1015663"/>
          </a:xfrm>
        </p:spPr>
        <p:txBody>
          <a:bodyPr/>
          <a:lstStyle/>
          <a:p>
            <a:r>
              <a:rPr lang="en-US" sz="2000" dirty="0"/>
              <a:t>Typical exhaust manifold gaskets. Note how they are laminated to allow the exhaust manifold to expand and contract due to heating and cooling</a:t>
            </a:r>
          </a:p>
        </p:txBody>
      </p:sp>
    </p:spTree>
    <p:extLst>
      <p:ext uri="{BB962C8B-B14F-4D97-AF65-F5344CB8AC3E}">
        <p14:creationId xmlns:p14="http://schemas.microsoft.com/office/powerpoint/2010/main" val="2517086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100" y="343153"/>
            <a:ext cx="8229600" cy="646331"/>
          </a:xfrm>
        </p:spPr>
        <p:txBody>
          <a:bodyPr/>
          <a:lstStyle/>
          <a:p>
            <a:r>
              <a:rPr lang="en-US" dirty="0"/>
              <a:t>Figure 21.18 Manifold Spreader</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562100" y="1021126"/>
            <a:ext cx="6019800" cy="4273822"/>
          </a:xfrm>
        </p:spPr>
      </p:pic>
      <p:sp>
        <p:nvSpPr>
          <p:cNvPr id="16"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457200" y="5343525"/>
            <a:ext cx="8229600" cy="461665"/>
          </a:xfrm>
        </p:spPr>
        <p:txBody>
          <a:bodyPr/>
          <a:lstStyle/>
          <a:p>
            <a:r>
              <a:rPr lang="en-US" sz="2400" dirty="0"/>
              <a:t>An exhaust manifold spreader tool</a:t>
            </a:r>
          </a:p>
        </p:txBody>
      </p:sp>
    </p:spTree>
    <p:extLst>
      <p:ext uri="{BB962C8B-B14F-4D97-AF65-F5344CB8AC3E}">
        <p14:creationId xmlns:p14="http://schemas.microsoft.com/office/powerpoint/2010/main" val="3467617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21.1 Intake Stroke</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637936" y="973667"/>
            <a:ext cx="5048864" cy="458879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533399" y="982133"/>
            <a:ext cx="2935184" cy="4535040"/>
          </a:xfrm>
        </p:spPr>
        <p:txBody>
          <a:bodyPr/>
          <a:lstStyle/>
          <a:p>
            <a:r>
              <a:rPr lang="en-US" sz="2400" dirty="0"/>
              <a:t>Downward movement of the piston lowers the air pressure inside the combustion chamber. The pressure differential between the atmosphere and the inside of the engine forces air into the engine</a:t>
            </a:r>
          </a:p>
        </p:txBody>
      </p:sp>
    </p:spTree>
    <p:extLst>
      <p:ext uri="{BB962C8B-B14F-4D97-AF65-F5344CB8AC3E}">
        <p14:creationId xmlns:p14="http://schemas.microsoft.com/office/powerpoint/2010/main" val="30681835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46331"/>
          </a:xfrm>
        </p:spPr>
        <p:txBody>
          <a:bodyPr>
            <a:spAutoFit/>
          </a:bodyPr>
          <a:lstStyle/>
          <a:p>
            <a:r>
              <a:rPr lang="en-US" dirty="0"/>
              <a:t>Exhaust System Components</a:t>
            </a:r>
            <a:endParaRPr lang="en-US" sz="2800" dirty="0"/>
          </a:p>
        </p:txBody>
      </p:sp>
      <p:sp>
        <p:nvSpPr>
          <p:cNvPr id="4" name="Content Placeholder 3"/>
          <p:cNvSpPr>
            <a:spLocks noGrp="1"/>
          </p:cNvSpPr>
          <p:nvPr>
            <p:ph idx="1"/>
          </p:nvPr>
        </p:nvSpPr>
        <p:spPr>
          <a:xfrm>
            <a:off x="457200" y="976223"/>
            <a:ext cx="8229600" cy="3062377"/>
          </a:xfrm>
        </p:spPr>
        <p:txBody>
          <a:bodyPr>
            <a:spAutoFit/>
          </a:bodyPr>
          <a:lstStyle/>
          <a:p>
            <a:pPr>
              <a:buSzTx/>
            </a:pPr>
            <a:r>
              <a:rPr lang="en-IN" altLang="en-US" sz="2400" dirty="0"/>
              <a:t>Catalytic Converter: Used to reduce harmful tailpipe emissions.</a:t>
            </a:r>
          </a:p>
          <a:p>
            <a:pPr>
              <a:buSzTx/>
            </a:pPr>
            <a:r>
              <a:rPr lang="en-IN" altLang="en-US" sz="2400" dirty="0"/>
              <a:t>Exhaust Pipe: Conduct hot exhaust gases to the rear of the vehicle.</a:t>
            </a:r>
          </a:p>
          <a:p>
            <a:pPr>
              <a:buSzTx/>
            </a:pPr>
            <a:r>
              <a:rPr lang="en-IN" altLang="en-US" sz="2400" dirty="0"/>
              <a:t>Heat Shields and Hangers: Prevent unwanted heat from moving upwards and isolate exhaust noise and vibrations from the passenger compartment.</a:t>
            </a:r>
          </a:p>
        </p:txBody>
      </p:sp>
    </p:spTree>
    <p:extLst>
      <p:ext uri="{BB962C8B-B14F-4D97-AF65-F5344CB8AC3E}">
        <p14:creationId xmlns:p14="http://schemas.microsoft.com/office/powerpoint/2010/main" val="38967579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21.19 Honda Exhaust </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643709" y="990600"/>
            <a:ext cx="5068491" cy="411480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525713" y="989484"/>
            <a:ext cx="3011384" cy="3849240"/>
          </a:xfrm>
        </p:spPr>
        <p:txBody>
          <a:bodyPr/>
          <a:lstStyle/>
          <a:p>
            <a:r>
              <a:rPr lang="en-US" sz="2400" dirty="0"/>
              <a:t>The “exhaust manifold” on this Honda is actually part of the cylinder head and not a separate part. The catalytic converter is attached directly to the cylinder head using four studs</a:t>
            </a:r>
          </a:p>
        </p:txBody>
      </p:sp>
    </p:spTree>
    <p:extLst>
      <p:ext uri="{BB962C8B-B14F-4D97-AF65-F5344CB8AC3E}">
        <p14:creationId xmlns:p14="http://schemas.microsoft.com/office/powerpoint/2010/main" val="27438483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21.20 Exhaust System</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965960" y="909643"/>
            <a:ext cx="5212080" cy="4313444"/>
          </a:xfrm>
        </p:spPr>
      </p:pic>
      <p:sp>
        <p:nvSpPr>
          <p:cNvPr id="16"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457200" y="5257800"/>
            <a:ext cx="8229600" cy="1015663"/>
          </a:xfrm>
        </p:spPr>
        <p:txBody>
          <a:bodyPr/>
          <a:lstStyle/>
          <a:p>
            <a:r>
              <a:rPr lang="en-US" sz="2000" dirty="0"/>
              <a:t>Typical exhaust system showing heat shields and hangers used to isolate exhaust system vibrations from the vehicle body, and to control the movement as the exhaust system changes in length due to heat</a:t>
            </a:r>
          </a:p>
        </p:txBody>
      </p:sp>
    </p:spTree>
    <p:extLst>
      <p:ext uri="{BB962C8B-B14F-4D97-AF65-F5344CB8AC3E}">
        <p14:creationId xmlns:p14="http://schemas.microsoft.com/office/powerpoint/2010/main" val="3819065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4765"/>
            <a:ext cx="8229600" cy="646331"/>
          </a:xfrm>
        </p:spPr>
        <p:txBody>
          <a:bodyPr>
            <a:spAutoFit/>
          </a:bodyPr>
          <a:lstStyle/>
          <a:p>
            <a:r>
              <a:rPr lang="en-US" dirty="0"/>
              <a:t>Muffler</a:t>
            </a:r>
            <a:endParaRPr lang="en-US" sz="2800" dirty="0"/>
          </a:p>
        </p:txBody>
      </p:sp>
      <p:sp>
        <p:nvSpPr>
          <p:cNvPr id="4" name="Content Placeholder 3"/>
          <p:cNvSpPr>
            <a:spLocks noGrp="1"/>
          </p:cNvSpPr>
          <p:nvPr>
            <p:ph idx="1"/>
          </p:nvPr>
        </p:nvSpPr>
        <p:spPr>
          <a:xfrm>
            <a:off x="457200" y="990600"/>
            <a:ext cx="8229600" cy="2693045"/>
          </a:xfrm>
        </p:spPr>
        <p:txBody>
          <a:bodyPr>
            <a:spAutoFit/>
          </a:bodyPr>
          <a:lstStyle/>
          <a:p>
            <a:r>
              <a:rPr lang="en-IN" sz="2400" dirty="0"/>
              <a:t>Muffler catches large bursts of high-pressure exhaust gas from the cylinder, smoothing out the pressure pulses and allowing them to be released at an even and constant rate.</a:t>
            </a:r>
          </a:p>
          <a:p>
            <a:r>
              <a:rPr lang="en-IN" sz="2400" dirty="0"/>
              <a:t>As exhaust enters muffler, it expands and cools.</a:t>
            </a:r>
          </a:p>
          <a:p>
            <a:r>
              <a:rPr lang="en-IN" sz="2400" dirty="0"/>
              <a:t>The tailpipe carries exhaust gases from muffler to air, away from the vehicle.</a:t>
            </a:r>
          </a:p>
        </p:txBody>
      </p:sp>
    </p:spTree>
    <p:extLst>
      <p:ext uri="{BB962C8B-B14F-4D97-AF65-F5344CB8AC3E}">
        <p14:creationId xmlns:p14="http://schemas.microsoft.com/office/powerpoint/2010/main" val="29557676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100" y="343153"/>
            <a:ext cx="8229600" cy="646331"/>
          </a:xfrm>
        </p:spPr>
        <p:txBody>
          <a:bodyPr/>
          <a:lstStyle/>
          <a:p>
            <a:r>
              <a:rPr lang="en-US" dirty="0"/>
              <a:t>Figure 21.21 Muffler</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705794" y="1447800"/>
            <a:ext cx="7732412" cy="2472267"/>
          </a:xfrm>
        </p:spPr>
      </p:pic>
      <p:sp>
        <p:nvSpPr>
          <p:cNvPr id="16"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705794" y="4267200"/>
            <a:ext cx="7732412" cy="830997"/>
          </a:xfrm>
        </p:spPr>
        <p:txBody>
          <a:bodyPr/>
          <a:lstStyle/>
          <a:p>
            <a:r>
              <a:rPr lang="en-US" sz="2400" dirty="0"/>
              <a:t>Exhaust gases expand and cool as they travel through passages in the muffler</a:t>
            </a:r>
          </a:p>
        </p:txBody>
      </p:sp>
    </p:spTree>
    <p:extLst>
      <p:ext uri="{BB962C8B-B14F-4D97-AF65-F5344CB8AC3E}">
        <p14:creationId xmlns:p14="http://schemas.microsoft.com/office/powerpoint/2010/main" val="16089120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073" y="1192582"/>
            <a:ext cx="8089829" cy="4472835"/>
          </a:xfrm>
          <a:prstGeom prst="rect">
            <a:avLst/>
          </a:prstGeom>
        </p:spPr>
      </p:pic>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93853" y="73995"/>
            <a:ext cx="8229600" cy="1200329"/>
          </a:xfrm>
        </p:spPr>
        <p:txBody>
          <a:bodyPr/>
          <a:lstStyle/>
          <a:p>
            <a:r>
              <a:rPr lang="en-US" dirty="0"/>
              <a:t>Frequently Asked Question: Why Is There a Hole in My Muffler?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711991" y="2209501"/>
            <a:ext cx="7624763" cy="3416320"/>
          </a:xfrm>
        </p:spPr>
        <p:txBody>
          <a:bodyPr/>
          <a:lstStyle/>
          <a:p>
            <a:r>
              <a:rPr lang="en-US" sz="1800" b="1" dirty="0"/>
              <a:t>Why Is There a Hole in My Muffler? </a:t>
            </a:r>
            <a:r>
              <a:rPr lang="en-US" sz="1800" dirty="0"/>
              <a:t>Many mufflers are equipped with a small hole in the lower rear part to drain accumulated water. About 1 gallon of water is produced in the form of steam for each gallon of gasoline burned. The water is formed when gasoline is burned in the cylinder. Water consists of two molecules of hydrogen and one of oxygen (H</a:t>
            </a:r>
            <a:r>
              <a:rPr lang="en-US" sz="1800" baseline="-25000" dirty="0"/>
              <a:t>2</a:t>
            </a:r>
            <a:r>
              <a:rPr lang="en-US" sz="1800" dirty="0"/>
              <a:t>O) . The hydrogen (H) comes from the fuel and the oxygen (O) comes from the air. During combustion, the hydrogen from the fuel combines with some of the oxygen in the air to form water vapor. The water vapor condenses on the cooler surfaces of the exhaust system, especially in the muffler, until the vehicle has been driven long enough to fully warm the exhaust above the boiling point of water (212°F [100°C]). ● See Figure 21–22.</a:t>
            </a:r>
          </a:p>
        </p:txBody>
      </p:sp>
      <p:sp>
        <p:nvSpPr>
          <p:cNvPr id="8"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604836" y="1447800"/>
            <a:ext cx="7839075" cy="533400"/>
          </a:xfrm>
        </p:spPr>
        <p:txBody>
          <a:bodyPr/>
          <a:lstStyle/>
          <a:p>
            <a:pPr marL="101600" indent="0">
              <a:buNone/>
            </a:pPr>
            <a:r>
              <a:rPr lang="en-US" sz="3600" b="1" dirty="0">
                <a:solidFill>
                  <a:schemeClr val="bg1"/>
                </a:solidFill>
              </a:rPr>
              <a:t>?   Frequently Asked Question</a:t>
            </a:r>
          </a:p>
        </p:txBody>
      </p:sp>
    </p:spTree>
    <p:extLst>
      <p:ext uri="{BB962C8B-B14F-4D97-AF65-F5344CB8AC3E}">
        <p14:creationId xmlns:p14="http://schemas.microsoft.com/office/powerpoint/2010/main" val="30950920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100" y="343153"/>
            <a:ext cx="8229600" cy="646331"/>
          </a:xfrm>
        </p:spPr>
        <p:txBody>
          <a:bodyPr/>
          <a:lstStyle/>
          <a:p>
            <a:r>
              <a:rPr lang="en-US" dirty="0"/>
              <a:t>Figure 21.22 Water Drain Hole</a:t>
            </a:r>
            <a:endParaRPr lang="en-US" sz="2800" dirty="0">
              <a:solidFill>
                <a:srgbClr val="FF0000"/>
              </a:solidFill>
            </a:endParaRPr>
          </a:p>
        </p:txBody>
      </p:sp>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409700" y="1066800"/>
            <a:ext cx="6324600" cy="3965227"/>
          </a:xfrm>
        </p:spPr>
      </p:pic>
      <p:sp>
        <p:nvSpPr>
          <p:cNvPr id="16"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685800" y="5343525"/>
            <a:ext cx="7772400" cy="461665"/>
          </a:xfrm>
        </p:spPr>
        <p:txBody>
          <a:bodyPr/>
          <a:lstStyle/>
          <a:p>
            <a:r>
              <a:rPr lang="en-US" sz="2400" dirty="0"/>
              <a:t>A hole in the muffler allows condensed water to escape</a:t>
            </a:r>
          </a:p>
        </p:txBody>
      </p:sp>
    </p:spTree>
    <p:extLst>
      <p:ext uri="{BB962C8B-B14F-4D97-AF65-F5344CB8AC3E}">
        <p14:creationId xmlns:p14="http://schemas.microsoft.com/office/powerpoint/2010/main" val="11323225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0145"/>
            <a:ext cx="8229600" cy="646331"/>
          </a:xfrm>
        </p:spPr>
        <p:txBody>
          <a:bodyPr>
            <a:spAutoFit/>
          </a:bodyPr>
          <a:lstStyle/>
          <a:p>
            <a:r>
              <a:rPr lang="en-US" dirty="0"/>
              <a:t>Question 3: ?</a:t>
            </a:r>
            <a:endParaRPr lang="en-US" sz="2800" dirty="0"/>
          </a:p>
        </p:txBody>
      </p:sp>
      <p:sp>
        <p:nvSpPr>
          <p:cNvPr id="4" name="Content Placeholder 3"/>
          <p:cNvSpPr>
            <a:spLocks noGrp="1"/>
          </p:cNvSpPr>
          <p:nvPr>
            <p:ph idx="1"/>
          </p:nvPr>
        </p:nvSpPr>
        <p:spPr>
          <a:xfrm>
            <a:off x="457200" y="1074003"/>
            <a:ext cx="8229600" cy="830997"/>
          </a:xfrm>
        </p:spPr>
        <p:txBody>
          <a:bodyPr>
            <a:spAutoFit/>
          </a:bodyPr>
          <a:lstStyle/>
          <a:p>
            <a:pPr marL="0" indent="0">
              <a:buNone/>
            </a:pPr>
            <a:r>
              <a:rPr lang="en-IN" sz="2400" dirty="0">
                <a:solidFill>
                  <a:srgbClr val="000000"/>
                </a:solidFill>
              </a:rPr>
              <a:t>What is the purpose and function of exhaust system hangers?</a:t>
            </a:r>
          </a:p>
        </p:txBody>
      </p:sp>
    </p:spTree>
    <p:extLst>
      <p:ext uri="{BB962C8B-B14F-4D97-AF65-F5344CB8AC3E}">
        <p14:creationId xmlns:p14="http://schemas.microsoft.com/office/powerpoint/2010/main" val="40383301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0145"/>
            <a:ext cx="8229600" cy="646331"/>
          </a:xfrm>
        </p:spPr>
        <p:txBody>
          <a:bodyPr>
            <a:spAutoFit/>
          </a:bodyPr>
          <a:lstStyle/>
          <a:p>
            <a:r>
              <a:rPr lang="en-US" dirty="0"/>
              <a:t>Answer 3</a:t>
            </a:r>
            <a:endParaRPr lang="en-US" sz="2800" dirty="0"/>
          </a:p>
        </p:txBody>
      </p:sp>
      <p:sp>
        <p:nvSpPr>
          <p:cNvPr id="4" name="Content Placeholder 3"/>
          <p:cNvSpPr>
            <a:spLocks noGrp="1"/>
          </p:cNvSpPr>
          <p:nvPr>
            <p:ph idx="1"/>
          </p:nvPr>
        </p:nvSpPr>
        <p:spPr>
          <a:xfrm>
            <a:off x="457200" y="1074003"/>
            <a:ext cx="8229600" cy="830997"/>
          </a:xfrm>
        </p:spPr>
        <p:txBody>
          <a:bodyPr>
            <a:spAutoFit/>
          </a:bodyPr>
          <a:lstStyle/>
          <a:p>
            <a:pPr marL="0" indent="0">
              <a:buNone/>
            </a:pPr>
            <a:r>
              <a:rPr lang="en-IN" sz="2400" dirty="0">
                <a:solidFill>
                  <a:srgbClr val="000000"/>
                </a:solidFill>
              </a:rPr>
              <a:t>Isolate exhaust noise and vibrations from the passenger compartment.</a:t>
            </a:r>
          </a:p>
        </p:txBody>
      </p:sp>
    </p:spTree>
    <p:extLst>
      <p:ext uri="{BB962C8B-B14F-4D97-AF65-F5344CB8AC3E}">
        <p14:creationId xmlns:p14="http://schemas.microsoft.com/office/powerpoint/2010/main" val="17163107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200329"/>
          </a:xfrm>
        </p:spPr>
        <p:txBody>
          <a:bodyPr wrap="square" tIns="45720" bIns="45720">
            <a:spAutoFit/>
          </a:bodyPr>
          <a:lstStyle/>
          <a:p>
            <a:r>
              <a:rPr lang="en-US" dirty="0"/>
              <a:t>Engine Repair Videos and Animations</a:t>
            </a:r>
          </a:p>
        </p:txBody>
      </p:sp>
      <p:sp>
        <p:nvSpPr>
          <p:cNvPr id="6" name="TextBox 5">
            <a:extLst>
              <a:ext uri="{FF2B5EF4-FFF2-40B4-BE49-F238E27FC236}">
                <a16:creationId xmlns:a16="http://schemas.microsoft.com/office/drawing/2014/main" id="{9C486ECC-3EA0-04EF-AF4D-C7FD2594E0ED}"/>
              </a:ext>
            </a:extLst>
          </p:cNvPr>
          <p:cNvSpPr txBox="1"/>
          <p:nvPr/>
        </p:nvSpPr>
        <p:spPr>
          <a:xfrm>
            <a:off x="381000" y="2701318"/>
            <a:ext cx="8305800" cy="461665"/>
          </a:xfrm>
          <a:prstGeom prst="rect">
            <a:avLst/>
          </a:prstGeom>
          <a:noFill/>
        </p:spPr>
        <p:txBody>
          <a:bodyPr wrap="square" rtlCol="0">
            <a:spAutoFit/>
          </a:bodyPr>
          <a:lstStyle/>
          <a:p>
            <a:r>
              <a:rPr lang="en-US" sz="2400" dirty="0"/>
              <a:t>Videos Link: </a:t>
            </a:r>
            <a:r>
              <a:rPr lang="en-US" sz="2400" dirty="0">
                <a:hlinkClick r:id="rId3"/>
              </a:rPr>
              <a:t>(A1) Engine Repair Videos</a:t>
            </a:r>
            <a:endParaRPr lang="en-US" sz="2400" dirty="0"/>
          </a:p>
        </p:txBody>
      </p:sp>
      <p:sp>
        <p:nvSpPr>
          <p:cNvPr id="8" name="TextBox 7">
            <a:extLst>
              <a:ext uri="{FF2B5EF4-FFF2-40B4-BE49-F238E27FC236}">
                <a16:creationId xmlns:a16="http://schemas.microsoft.com/office/drawing/2014/main" id="{6BDC2A37-0D25-7D8F-8C18-A85E5BB00584}"/>
              </a:ext>
            </a:extLst>
          </p:cNvPr>
          <p:cNvSpPr txBox="1"/>
          <p:nvPr/>
        </p:nvSpPr>
        <p:spPr>
          <a:xfrm>
            <a:off x="381000" y="3233353"/>
            <a:ext cx="8305800" cy="461665"/>
          </a:xfrm>
          <a:prstGeom prst="rect">
            <a:avLst/>
          </a:prstGeom>
          <a:noFill/>
        </p:spPr>
        <p:txBody>
          <a:bodyPr wrap="square" rtlCol="0">
            <a:spAutoFit/>
          </a:bodyPr>
          <a:lstStyle/>
          <a:p>
            <a:r>
              <a:rPr lang="en-US" sz="2400" dirty="0"/>
              <a:t>Animations Link: </a:t>
            </a:r>
            <a:r>
              <a:rPr lang="en-US" sz="2400" dirty="0">
                <a:hlinkClick r:id="rId4"/>
              </a:rPr>
              <a:t>(A1) Engine Repair Animations</a:t>
            </a:r>
            <a:endParaRPr lang="en-US" sz="2400" dirty="0"/>
          </a:p>
        </p:txBody>
      </p:sp>
    </p:spTree>
    <p:extLst>
      <p:ext uri="{BB962C8B-B14F-4D97-AF65-F5344CB8AC3E}">
        <p14:creationId xmlns:p14="http://schemas.microsoft.com/office/powerpoint/2010/main" val="3841642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8069"/>
            <a:ext cx="8229600" cy="646331"/>
          </a:xfrm>
        </p:spPr>
        <p:txBody>
          <a:bodyPr>
            <a:spAutoFit/>
          </a:bodyPr>
          <a:lstStyle/>
          <a:p>
            <a:r>
              <a:rPr lang="en-US" dirty="0"/>
              <a:t>Air Filter Elements</a:t>
            </a:r>
            <a:endParaRPr lang="en-US" sz="2800" dirty="0"/>
          </a:p>
        </p:txBody>
      </p:sp>
      <p:sp>
        <p:nvSpPr>
          <p:cNvPr id="4" name="Content Placeholder 3"/>
          <p:cNvSpPr>
            <a:spLocks noGrp="1"/>
          </p:cNvSpPr>
          <p:nvPr>
            <p:ph idx="1"/>
          </p:nvPr>
        </p:nvSpPr>
        <p:spPr>
          <a:xfrm>
            <a:off x="457200" y="990600"/>
            <a:ext cx="8229600" cy="2500685"/>
          </a:xfrm>
        </p:spPr>
        <p:txBody>
          <a:bodyPr>
            <a:spAutoFit/>
          </a:bodyPr>
          <a:lstStyle/>
          <a:p>
            <a:pPr>
              <a:buSzTx/>
            </a:pPr>
            <a:r>
              <a:rPr lang="en-IN" altLang="en-US" sz="2400" dirty="0"/>
              <a:t>Most air filters are capable of trapping dirt and other particles larger than 10 to 25 microns in size. One micron is equal to 0.000039 inch.</a:t>
            </a:r>
          </a:p>
          <a:p>
            <a:pPr>
              <a:buSzTx/>
            </a:pPr>
            <a:r>
              <a:rPr lang="en-IN" altLang="en-US" sz="2400" dirty="0"/>
              <a:t>Manufacturers recommend cleaning or replacing the air filter element at periodic intervals, usually listed in terms of distance driven or months of service.</a:t>
            </a:r>
          </a:p>
        </p:txBody>
      </p:sp>
    </p:spTree>
    <p:extLst>
      <p:ext uri="{BB962C8B-B14F-4D97-AF65-F5344CB8AC3E}">
        <p14:creationId xmlns:p14="http://schemas.microsoft.com/office/powerpoint/2010/main" val="26269994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3741" y="123825"/>
            <a:ext cx="8229600" cy="567581"/>
          </a:xfrm>
        </p:spPr>
        <p:txBody>
          <a:bodyPr lIns="0" tIns="0" rIns="0" bIns="0">
            <a:noAutofit/>
          </a:bodyPr>
          <a:lstStyle/>
          <a:p>
            <a:pPr>
              <a:spcBef>
                <a:spcPct val="0"/>
              </a:spcBef>
            </a:pPr>
            <a:r>
              <a:rPr lang="en-US" sz="3600" dirty="0"/>
              <a:t>Copyright</a:t>
            </a:r>
            <a:endParaRPr lang="en-US" sz="3600" dirty="0">
              <a:latin typeface="+mj-lt"/>
              <a:ea typeface="+mj-ea"/>
              <a:cs typeface="Times New Roman" panose="02020603050405020304" pitchFamily="18" charset="0"/>
            </a:endParaRPr>
          </a:p>
        </p:txBody>
      </p:sp>
      <p:pic>
        <p:nvPicPr>
          <p:cNvPr id="4"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1956" y="2420319"/>
            <a:ext cx="1094328" cy="1228106"/>
          </a:xfrm>
          <a:prstGeom prst="rect">
            <a:avLst/>
          </a:prstGeom>
        </p:spPr>
      </p:pic>
      <p:sp>
        <p:nvSpPr>
          <p:cNvPr id="5" name="Text Placeholder 1">
            <a:extLst>
              <a:ext uri="{FF2B5EF4-FFF2-40B4-BE49-F238E27FC236}">
                <a16:creationId xmlns:a16="http://schemas.microsoft.com/office/drawing/2014/main" id="{AD5FAE7B-F718-4307-B112-AD6256157E8F}"/>
              </a:ext>
            </a:extLst>
          </p:cNvPr>
          <p:cNvSpPr txBox="1">
            <a:spLocks/>
          </p:cNvSpPr>
          <p:nvPr/>
        </p:nvSpPr>
        <p:spPr>
          <a:xfrm>
            <a:off x="1730090" y="1961468"/>
            <a:ext cx="6858001" cy="2636392"/>
          </a:xfrm>
          <a:prstGeom prst="rect">
            <a:avLst/>
          </a:prstGeom>
        </p:spPr>
        <p:style>
          <a:lnRef idx="2">
            <a:schemeClr val="dk1"/>
          </a:lnRef>
          <a:fillRef idx="1">
            <a:schemeClr val="lt1"/>
          </a:fillRef>
          <a:effectRef idx="0">
            <a:schemeClr val="dk1"/>
          </a:effectRef>
          <a:fontRef idx="minor">
            <a:schemeClr val="dk1"/>
          </a:fontRef>
        </p:style>
        <p:txBody>
          <a:bodyPr vert="horz" lIns="182880" tIns="182880" rIns="182880" bIns="182880" rtlCol="0" anchor="ctr">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dk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dk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9pPr>
          </a:lstStyle>
          <a:p>
            <a:pPr marL="101600" indent="0">
              <a:buFont typeface="Arial" panose="020B0604020202020204" pitchFamily="34" charset="0"/>
              <a:buNone/>
            </a:pPr>
            <a:r>
              <a:rPr lang="en-US" b="1"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775972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100" y="343153"/>
            <a:ext cx="8229600" cy="646331"/>
          </a:xfrm>
        </p:spPr>
        <p:txBody>
          <a:bodyPr/>
          <a:lstStyle/>
          <a:p>
            <a:r>
              <a:rPr lang="en-US" dirty="0"/>
              <a:t>Figure 21.2 Air Filter</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123876" y="1185304"/>
            <a:ext cx="4896248" cy="3962400"/>
          </a:xfrm>
        </p:spPr>
      </p:pic>
      <p:sp>
        <p:nvSpPr>
          <p:cNvPr id="16"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457200" y="5343525"/>
            <a:ext cx="8229600" cy="830997"/>
          </a:xfrm>
        </p:spPr>
        <p:txBody>
          <a:bodyPr/>
          <a:lstStyle/>
          <a:p>
            <a:r>
              <a:rPr lang="en-US" sz="2400" dirty="0"/>
              <a:t>Dust and dirt in the air are trapped in the air filter so they do not enter the engine</a:t>
            </a:r>
          </a:p>
        </p:txBody>
      </p:sp>
    </p:spTree>
    <p:extLst>
      <p:ext uri="{BB962C8B-B14F-4D97-AF65-F5344CB8AC3E}">
        <p14:creationId xmlns:p14="http://schemas.microsoft.com/office/powerpoint/2010/main" val="1893356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8069"/>
            <a:ext cx="8229600" cy="646331"/>
          </a:xfrm>
        </p:spPr>
        <p:txBody>
          <a:bodyPr>
            <a:spAutoFit/>
          </a:bodyPr>
          <a:lstStyle/>
          <a:p>
            <a:r>
              <a:rPr lang="en-US" dirty="0"/>
              <a:t>Air Filters and Ducts</a:t>
            </a:r>
            <a:endParaRPr lang="en-US" sz="2800" dirty="0"/>
          </a:p>
        </p:txBody>
      </p:sp>
      <p:sp>
        <p:nvSpPr>
          <p:cNvPr id="4" name="Content Placeholder 3"/>
          <p:cNvSpPr>
            <a:spLocks noGrp="1"/>
          </p:cNvSpPr>
          <p:nvPr>
            <p:ph idx="1"/>
          </p:nvPr>
        </p:nvSpPr>
        <p:spPr>
          <a:xfrm>
            <a:off x="457200" y="1016184"/>
            <a:ext cx="8229600" cy="2870016"/>
          </a:xfrm>
        </p:spPr>
        <p:txBody>
          <a:bodyPr>
            <a:spAutoFit/>
          </a:bodyPr>
          <a:lstStyle/>
          <a:p>
            <a:pPr>
              <a:buSzTx/>
            </a:pPr>
            <a:r>
              <a:rPr lang="en-IN" altLang="en-US" sz="2400" dirty="0"/>
              <a:t>Air cleaner and duct design depend on a number of factors, such as the size, shape, and location of other engine compartment components, as well as the vehicle body structure.</a:t>
            </a:r>
          </a:p>
          <a:p>
            <a:pPr>
              <a:buSzTx/>
            </a:pPr>
            <a:r>
              <a:rPr lang="en-IN" altLang="en-US" sz="2400" dirty="0"/>
              <a:t>Some vehicles, especially pickup trucks that are often driven in dusty conditions, are equipped with an air filter restriction indicator.</a:t>
            </a:r>
          </a:p>
        </p:txBody>
      </p:sp>
    </p:spTree>
    <p:extLst>
      <p:ext uri="{BB962C8B-B14F-4D97-AF65-F5344CB8AC3E}">
        <p14:creationId xmlns:p14="http://schemas.microsoft.com/office/powerpoint/2010/main" val="1085343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38150" y="343153"/>
            <a:ext cx="8229600" cy="646331"/>
          </a:xfrm>
        </p:spPr>
        <p:txBody>
          <a:bodyPr/>
          <a:lstStyle/>
          <a:p>
            <a:r>
              <a:rPr lang="en-US" dirty="0"/>
              <a:t>Figure 21.3 Air Filter Housing</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962150" y="990600"/>
            <a:ext cx="5181600" cy="4193328"/>
          </a:xfrm>
        </p:spPr>
      </p:pic>
      <p:sp>
        <p:nvSpPr>
          <p:cNvPr id="16"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438150" y="5292004"/>
            <a:ext cx="8229600" cy="1015663"/>
          </a:xfrm>
        </p:spPr>
        <p:txBody>
          <a:bodyPr/>
          <a:lstStyle/>
          <a:p>
            <a:r>
              <a:rPr lang="en-US" sz="2000" dirty="0"/>
              <a:t>Most air filter housings are located on the side of the engine compartment and use flexible rubber hose to direct the airflow into the throttle body of the engine</a:t>
            </a:r>
          </a:p>
        </p:txBody>
      </p:sp>
    </p:spTree>
    <p:extLst>
      <p:ext uri="{BB962C8B-B14F-4D97-AF65-F5344CB8AC3E}">
        <p14:creationId xmlns:p14="http://schemas.microsoft.com/office/powerpoint/2010/main" val="3244121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19100" y="343153"/>
            <a:ext cx="8229600" cy="646331"/>
          </a:xfrm>
        </p:spPr>
        <p:txBody>
          <a:bodyPr/>
          <a:lstStyle/>
          <a:p>
            <a:r>
              <a:rPr lang="en-US" dirty="0"/>
              <a:t>Figure 21.4 Restriction Indicator </a:t>
            </a:r>
            <a:endParaRPr lang="en-US" sz="2800" dirty="0">
              <a:solidFill>
                <a:srgbClr val="FF0000"/>
              </a:solidFill>
            </a:endParaRPr>
          </a:p>
        </p:txBody>
      </p:sp>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639740" y="982133"/>
            <a:ext cx="5047060" cy="411480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533400" y="1006417"/>
            <a:ext cx="2858984" cy="3773040"/>
          </a:xfrm>
        </p:spPr>
        <p:txBody>
          <a:bodyPr/>
          <a:lstStyle/>
          <a:p>
            <a:r>
              <a:rPr lang="en-US" sz="2400" dirty="0"/>
              <a:t>A typical air filter restriction indicator used on a General Motors truck engine. The indicator turns red when it detects enough restriction to require a filter replacement</a:t>
            </a:r>
          </a:p>
        </p:txBody>
      </p:sp>
    </p:spTree>
    <p:extLst>
      <p:ext uri="{BB962C8B-B14F-4D97-AF65-F5344CB8AC3E}">
        <p14:creationId xmlns:p14="http://schemas.microsoft.com/office/powerpoint/2010/main" val="1923945498"/>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24525</TotalTime>
  <Words>2665</Words>
  <Application>Microsoft Office PowerPoint</Application>
  <PresentationFormat>On-screen Show (4:3)</PresentationFormat>
  <Paragraphs>204</Paragraphs>
  <Slides>50</Slides>
  <Notes>50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Arial(Body)</vt:lpstr>
      <vt:lpstr>Times New Roman</vt:lpstr>
      <vt:lpstr>Verdana</vt:lpstr>
      <vt:lpstr>Wingdings</vt:lpstr>
      <vt:lpstr>508 Lecture</vt:lpstr>
      <vt:lpstr>Automotive Technology: Principles, Diagnosis, and Service</vt:lpstr>
      <vt:lpstr>Learning Objectives</vt:lpstr>
      <vt:lpstr>Air Intake Filtration</vt:lpstr>
      <vt:lpstr>Figure 21.1 Intake Stroke</vt:lpstr>
      <vt:lpstr>Air Filter Elements</vt:lpstr>
      <vt:lpstr>Figure 21.2 Air Filter</vt:lpstr>
      <vt:lpstr>Air Filters and Ducts</vt:lpstr>
      <vt:lpstr>Figure 21.3 Air Filter Housing</vt:lpstr>
      <vt:lpstr>Figure 21.4 Restriction Indicator </vt:lpstr>
      <vt:lpstr>Figure 21.5 Filter Issues</vt:lpstr>
      <vt:lpstr>Frequently Asked Question: What Does This Tube Do? ?  </vt:lpstr>
      <vt:lpstr>Figure 21.6 Helmholtz Resonator</vt:lpstr>
      <vt:lpstr>Question 1: ?</vt:lpstr>
      <vt:lpstr>Answer 1</vt:lpstr>
      <vt:lpstr>Fuel-injection Intake Manifolds</vt:lpstr>
      <vt:lpstr>Figure 21.7 Sonic Tuning</vt:lpstr>
      <vt:lpstr>Figure 21.8 Intake Manifold</vt:lpstr>
      <vt:lpstr>Intake Manifold Design (1 of 2)</vt:lpstr>
      <vt:lpstr>Intake Manifold Design (2 of 2)</vt:lpstr>
      <vt:lpstr>Figure 21.9 Long/Short Runners</vt:lpstr>
      <vt:lpstr>Figure 21.10 Plastic Intake</vt:lpstr>
      <vt:lpstr>Variable Intake Manifolds</vt:lpstr>
      <vt:lpstr>Figure 21.11 Variable Intake Manifold </vt:lpstr>
      <vt:lpstr>Animation: Variable Intake Manifold (Animation will automatically start)</vt:lpstr>
      <vt:lpstr>Question 2: ?</vt:lpstr>
      <vt:lpstr>Answer 2</vt:lpstr>
      <vt:lpstr>Exhaust Gas Recirculation Passages</vt:lpstr>
      <vt:lpstr>Figure 21.12 Long Exhaust Line</vt:lpstr>
      <vt:lpstr>Animation: Exhaust Gas Recirculation, EGR (Animation will automatically start)</vt:lpstr>
      <vt:lpstr>Exhaust Manifolds (1 of 2)</vt:lpstr>
      <vt:lpstr>Exhaust Manifolds (2 of 2)</vt:lpstr>
      <vt:lpstr>Figure 21.13 Exhaust Stroke</vt:lpstr>
      <vt:lpstr>Figure 21.14 Exhaust Manifold</vt:lpstr>
      <vt:lpstr>Figure 21.15 Steel Tubing</vt:lpstr>
      <vt:lpstr>Frequently Asked Question: How Can a Cracked Exhaust Manifold Affect Engine Performance?   </vt:lpstr>
      <vt:lpstr>Figure 21.16 Cracked Manifold</vt:lpstr>
      <vt:lpstr>Exhaust Manifold Gaskets</vt:lpstr>
      <vt:lpstr>Figure 21.17 Manifold Gaskets</vt:lpstr>
      <vt:lpstr>Figure 21.18 Manifold Spreader</vt:lpstr>
      <vt:lpstr>Exhaust System Components</vt:lpstr>
      <vt:lpstr>Figure 21.19 Honda Exhaust </vt:lpstr>
      <vt:lpstr>Figure 21.20 Exhaust System</vt:lpstr>
      <vt:lpstr>Muffler</vt:lpstr>
      <vt:lpstr>Figure 21.21 Muffler</vt:lpstr>
      <vt:lpstr>Frequently Asked Question: Why Is There a Hole in My Muffler?   </vt:lpstr>
      <vt:lpstr>Figure 21.22 Water Drain Hole</vt:lpstr>
      <vt:lpstr>Question 3: ?</vt:lpstr>
      <vt:lpstr>Answer 3</vt:lpstr>
      <vt:lpstr>Engine Repair Videos and Animations</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Principles, Diagnosis, and Service, Sixth Edition, Chapter 24, Intake and Exhaust Systems</dc:title>
  <dc:subject>2612-Automotive - Core</dc:subject>
  <dc:creator>James D. Halderman</dc:creator>
  <cp:keywords>Automotive</cp:keywords>
  <cp:lastModifiedBy>Glen Plants</cp:lastModifiedBy>
  <cp:revision>4878</cp:revision>
  <dcterms:created xsi:type="dcterms:W3CDTF">2014-07-14T20:04:21Z</dcterms:created>
  <dcterms:modified xsi:type="dcterms:W3CDTF">2023-06-15T17:40:56Z</dcterms:modified>
</cp:coreProperties>
</file>