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1178" r:id="rId2"/>
    <p:sldId id="1110" r:id="rId3"/>
    <p:sldId id="1111" r:id="rId4"/>
    <p:sldId id="1136" r:id="rId5"/>
    <p:sldId id="1198" r:id="rId6"/>
    <p:sldId id="1197" r:id="rId7"/>
    <p:sldId id="1196" r:id="rId8"/>
    <p:sldId id="1113" r:id="rId9"/>
    <p:sldId id="1138" r:id="rId10"/>
    <p:sldId id="1139" r:id="rId11"/>
    <p:sldId id="1195" r:id="rId12"/>
    <p:sldId id="1306" r:id="rId13"/>
    <p:sldId id="1140" r:id="rId14"/>
    <p:sldId id="1141" r:id="rId15"/>
    <p:sldId id="1156" r:id="rId16"/>
    <p:sldId id="1194" r:id="rId17"/>
    <p:sldId id="1193" r:id="rId18"/>
    <p:sldId id="1299" r:id="rId19"/>
    <p:sldId id="1192" r:id="rId20"/>
    <p:sldId id="1300" r:id="rId21"/>
    <p:sldId id="1191" r:id="rId22"/>
    <p:sldId id="1301" r:id="rId23"/>
    <p:sldId id="1190" r:id="rId24"/>
    <p:sldId id="1302" r:id="rId25"/>
    <p:sldId id="1144" r:id="rId26"/>
    <p:sldId id="1145" r:id="rId27"/>
    <p:sldId id="1142" r:id="rId28"/>
    <p:sldId id="1189" r:id="rId29"/>
    <p:sldId id="1188" r:id="rId30"/>
    <p:sldId id="1303" r:id="rId31"/>
    <p:sldId id="1304" r:id="rId32"/>
    <p:sldId id="1199" r:id="rId33"/>
    <p:sldId id="1143" r:id="rId34"/>
    <p:sldId id="1187" r:id="rId35"/>
    <p:sldId id="1186" r:id="rId36"/>
    <p:sldId id="1146" r:id="rId37"/>
    <p:sldId id="1185" r:id="rId38"/>
    <p:sldId id="1183" r:id="rId39"/>
    <p:sldId id="1147" r:id="rId40"/>
    <p:sldId id="1148" r:id="rId41"/>
    <p:sldId id="1184" r:id="rId42"/>
    <p:sldId id="1305" r:id="rId43"/>
    <p:sldId id="1172" r:id="rId44"/>
    <p:sldId id="1173" r:id="rId45"/>
    <p:sldId id="1149" r:id="rId46"/>
    <p:sldId id="1181" r:id="rId47"/>
    <p:sldId id="1200" r:id="rId48"/>
    <p:sldId id="1204" r:id="rId49"/>
    <p:sldId id="115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152">
          <p15:clr>
            <a:srgbClr val="A4A3A4"/>
          </p15:clr>
        </p15:guide>
        <p15:guide id="4" orient="horz" pos="624">
          <p15:clr>
            <a:srgbClr val="A4A3A4"/>
          </p15:clr>
        </p15:guide>
        <p15:guide id="5" orient="horz" pos="3984">
          <p15:clr>
            <a:srgbClr val="A4A3A4"/>
          </p15:clr>
        </p15:guide>
        <p15:guide id="6" orient="horz" pos="384">
          <p15:clr>
            <a:srgbClr val="A4A3A4"/>
          </p15:clr>
        </p15:guide>
        <p15:guide id="7" orient="horz" pos="144">
          <p15:clr>
            <a:srgbClr val="A4A3A4"/>
          </p15:clr>
        </p15:guide>
        <p15:guide id="8" orient="horz" pos="912">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p:cViewPr varScale="1">
        <p:scale>
          <a:sx n="99" d="100"/>
          <a:sy n="99" d="100"/>
        </p:scale>
        <p:origin x="1542" y="78"/>
      </p:cViewPr>
      <p:guideLst>
        <p:guide orient="horz" pos="2160"/>
        <p:guide pos="2880"/>
        <p:guide orient="horz" pos="1152"/>
        <p:guide orient="horz" pos="624"/>
        <p:guide orient="horz" pos="3984"/>
        <p:guide orient="horz" pos="384"/>
        <p:guide orient="horz" pos="144"/>
        <p:guide orient="horz" pos="912"/>
        <p:guide pos="288"/>
        <p:guide pos="5472"/>
      </p:guideLst>
    </p:cSldViewPr>
  </p:slideViewPr>
  <p:outlineViewPr>
    <p:cViewPr>
      <p:scale>
        <a:sx n="25" d="100"/>
        <a:sy n="25" d="100"/>
      </p:scale>
      <p:origin x="0" y="-5892"/>
    </p:cViewPr>
  </p:outlineViewPr>
  <p:notesTextViewPr>
    <p:cViewPr>
      <p:scale>
        <a:sx n="1" d="1"/>
        <a:sy n="1" d="1"/>
      </p:scale>
      <p:origin x="0" y="0"/>
    </p:cViewPr>
  </p:notesTextViewPr>
  <p:sorterViewPr>
    <p:cViewPr varScale="1">
      <p:scale>
        <a:sx n="100" d="100"/>
        <a:sy n="100" d="100"/>
      </p:scale>
      <p:origin x="0" y="-1866"/>
    </p:cViewPr>
  </p:sorterViewPr>
  <p:notesViewPr>
    <p:cSldViewPr>
      <p:cViewPr varScale="1">
        <p:scale>
          <a:sx n="86" d="100"/>
          <a:sy n="86" d="100"/>
        </p:scale>
        <p:origin x="29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2683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876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348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722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741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5472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2715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1658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3324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4890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4014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5674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3512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0521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Hemi Engine Oiling System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Chrysler Hemi V-8 engine uses a unique oiling system because the valve lifters are fed oil from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top of the cylinder heads and through the pushrods. While it is normal to have oil flowing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through hollow pushrods, it is unique that in the Hemi V-8 the oil flows backward from normal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from the head down the hollow pushrods to the lifters. Be sure to use the specified viscosity of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oil as this is critical for proper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lubrication of the valve lifters.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5825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6466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6987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678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77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8402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363337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528053150"/>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202112" y="146780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609600" y="1505897"/>
            <a:ext cx="3352800" cy="338554"/>
          </a:xfrm>
        </p:spPr>
        <p:txBody>
          <a:bodyPr wrap="square"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5473639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US" sz="1200" baseline="0" dirty="0">
                <a:latin typeface="Verdana" panose="020B0604030504040204" pitchFamily="34" charset="0"/>
                <a:ea typeface="Verdana" panose="020B0604030504040204" pitchFamily="34" charset="0"/>
                <a:cs typeface="Verdana" panose="020B0604030504040204" pitchFamily="34" charset="0"/>
              </a:rPr>
              <a:t> </a:t>
            </a:r>
            <a:r>
              <a:rPr lang="en-IN" altLang="en-US" sz="1200" dirty="0">
                <a:solidFill>
                  <a:schemeClr val="tx1"/>
                </a:solidFill>
                <a:latin typeface="Verdana"/>
                <a:ea typeface="Verdana" panose="020B0604030504040204" pitchFamily="34" charset="0"/>
                <a:cs typeface="Verdana" panose="020B0604030504040204" pitchFamily="34" charset="0"/>
              </a:rPr>
              <a:t>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68" r:id="rId3"/>
    <p:sldLayoutId id="2147483669"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20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Lubrication System Operation and Diagnosis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82851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0133"/>
            <a:ext cx="8229600" cy="646331"/>
          </a:xfrm>
        </p:spPr>
        <p:txBody>
          <a:bodyPr>
            <a:spAutoFit/>
          </a:bodyPr>
          <a:lstStyle/>
          <a:p>
            <a:r>
              <a:rPr lang="en-IN" dirty="0"/>
              <a:t>Engine Lubrication Systems</a:t>
            </a:r>
            <a:endParaRPr lang="en-US" dirty="0"/>
          </a:p>
        </p:txBody>
      </p:sp>
      <p:sp>
        <p:nvSpPr>
          <p:cNvPr id="4" name="Content Placeholder 3"/>
          <p:cNvSpPr>
            <a:spLocks noGrp="1"/>
          </p:cNvSpPr>
          <p:nvPr>
            <p:ph idx="1"/>
          </p:nvPr>
        </p:nvSpPr>
        <p:spPr>
          <a:xfrm>
            <a:off x="457200" y="976223"/>
            <a:ext cx="8229600" cy="3062377"/>
          </a:xfrm>
        </p:spPr>
        <p:txBody>
          <a:bodyPr>
            <a:spAutoFit/>
          </a:bodyPr>
          <a:lstStyle/>
          <a:p>
            <a:r>
              <a:rPr lang="en-US" sz="2400" dirty="0"/>
              <a:t>The primary function of the engine lubrication system is to maintain a positive and continuous oil supply to the bearings.</a:t>
            </a:r>
          </a:p>
          <a:p>
            <a:r>
              <a:rPr lang="en-US" sz="2400" dirty="0"/>
              <a:t>The normal engine oil pressure range is from 10 to 60 </a:t>
            </a:r>
            <a:r>
              <a:rPr lang="en-US" sz="2400" kern="0" spc="-350" dirty="0"/>
              <a:t>P S </a:t>
            </a:r>
            <a:r>
              <a:rPr lang="en-US" sz="2400" dirty="0"/>
              <a:t>I (200 to 400 </a:t>
            </a:r>
            <a:r>
              <a:rPr lang="en-US" sz="2400" kern="0" spc="-300" dirty="0"/>
              <a:t>k P </a:t>
            </a:r>
            <a:r>
              <a:rPr lang="en-US" sz="2400" dirty="0"/>
              <a:t>a) or 10 </a:t>
            </a:r>
            <a:r>
              <a:rPr lang="en-US" sz="2400" kern="0" spc="-350" dirty="0"/>
              <a:t>P S </a:t>
            </a:r>
            <a:r>
              <a:rPr lang="en-US" sz="2400" dirty="0"/>
              <a:t>I per 1000 engine </a:t>
            </a:r>
            <a:r>
              <a:rPr lang="en-US" sz="2400" kern="0" spc="-300" dirty="0"/>
              <a:t>R P </a:t>
            </a:r>
            <a:r>
              <a:rPr lang="en-US" sz="2400" dirty="0"/>
              <a:t>M.</a:t>
            </a:r>
          </a:p>
          <a:p>
            <a:r>
              <a:rPr lang="en-US" sz="2400" dirty="0"/>
              <a:t>Estimated oil temperature = Outside air temperature + 120°F”?</a:t>
            </a:r>
          </a:p>
        </p:txBody>
      </p:sp>
    </p:spTree>
    <p:extLst>
      <p:ext uri="{BB962C8B-B14F-4D97-AF65-F5344CB8AC3E}">
        <p14:creationId xmlns:p14="http://schemas.microsoft.com/office/powerpoint/2010/main" val="2731832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20.4 Oil Pressure Gauge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7336" y="990600"/>
            <a:ext cx="4707931"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59"/>
            <a:ext cx="3087584" cy="3691439"/>
          </a:xfrm>
        </p:spPr>
        <p:txBody>
          <a:bodyPr/>
          <a:lstStyle/>
          <a:p>
            <a:r>
              <a:rPr lang="en-US" sz="2400" dirty="0"/>
              <a:t>The dash oil pressure gauge may be a good indicator of engine oil pressure. If there is any concern about the oil pressure, always use a mechanical gauge to be sure</a:t>
            </a:r>
          </a:p>
        </p:txBody>
      </p:sp>
    </p:spTree>
    <p:extLst>
      <p:ext uri="{BB962C8B-B14F-4D97-AF65-F5344CB8AC3E}">
        <p14:creationId xmlns:p14="http://schemas.microsoft.com/office/powerpoint/2010/main" val="2922813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Oil Pressure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il_pressure_test">
            <a:hlinkClick r:id="" action="ppaction://media"/>
            <a:extLst>
              <a:ext uri="{FF2B5EF4-FFF2-40B4-BE49-F238E27FC236}">
                <a16:creationId xmlns:a16="http://schemas.microsoft.com/office/drawing/2014/main" id="{1F206414-E497-2D5C-F0C1-DD2260D7E7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403" y="1351505"/>
            <a:ext cx="8989194" cy="5056422"/>
          </a:xfrm>
          <a:prstGeom prst="rect">
            <a:avLst/>
          </a:prstGeom>
        </p:spPr>
      </p:pic>
    </p:spTree>
    <p:extLst>
      <p:ext uri="{BB962C8B-B14F-4D97-AF65-F5344CB8AC3E}">
        <p14:creationId xmlns:p14="http://schemas.microsoft.com/office/powerpoint/2010/main" val="20451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IN" dirty="0"/>
              <a:t>Oil Pumps</a:t>
            </a:r>
            <a:endParaRPr lang="en-US" dirty="0"/>
          </a:p>
        </p:txBody>
      </p:sp>
      <p:sp>
        <p:nvSpPr>
          <p:cNvPr id="4" name="Content Placeholder 3"/>
          <p:cNvSpPr>
            <a:spLocks noGrp="1"/>
          </p:cNvSpPr>
          <p:nvPr>
            <p:ph idx="1"/>
          </p:nvPr>
        </p:nvSpPr>
        <p:spPr>
          <a:xfrm>
            <a:off x="457200" y="1017419"/>
            <a:ext cx="8229600" cy="1954381"/>
          </a:xfrm>
        </p:spPr>
        <p:txBody>
          <a:bodyPr>
            <a:spAutoFit/>
          </a:bodyPr>
          <a:lstStyle/>
          <a:p>
            <a:r>
              <a:rPr lang="en-IN" sz="2400" dirty="0"/>
              <a:t>Provide 3 to 6 gallons per minute of engine oil.</a:t>
            </a:r>
          </a:p>
          <a:p>
            <a:r>
              <a:rPr lang="en-IN" sz="2400" dirty="0"/>
              <a:t>Maintain pressure, by forcing the oil into the lubrication system.</a:t>
            </a:r>
          </a:p>
          <a:p>
            <a:r>
              <a:rPr lang="en-IN" sz="2400" dirty="0"/>
              <a:t>All oil pumps are called positive displacement pumps.</a:t>
            </a:r>
          </a:p>
        </p:txBody>
      </p:sp>
    </p:spTree>
    <p:extLst>
      <p:ext uri="{BB962C8B-B14F-4D97-AF65-F5344CB8AC3E}">
        <p14:creationId xmlns:p14="http://schemas.microsoft.com/office/powerpoint/2010/main" val="3088861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IN" dirty="0"/>
              <a:t>Types of Oil Pumps </a:t>
            </a:r>
            <a:r>
              <a:rPr lang="en-IN" sz="2800" dirty="0"/>
              <a:t>(1 of 2)</a:t>
            </a:r>
            <a:endParaRPr lang="en-US" sz="2800" dirty="0"/>
          </a:p>
        </p:txBody>
      </p:sp>
      <p:sp>
        <p:nvSpPr>
          <p:cNvPr id="4" name="Content Placeholder 3"/>
          <p:cNvSpPr>
            <a:spLocks noGrp="1"/>
          </p:cNvSpPr>
          <p:nvPr>
            <p:ph idx="1"/>
          </p:nvPr>
        </p:nvSpPr>
        <p:spPr>
          <a:xfrm>
            <a:off x="457200" y="1003027"/>
            <a:ext cx="8229600" cy="2654573"/>
          </a:xfrm>
        </p:spPr>
        <p:txBody>
          <a:bodyPr>
            <a:spAutoFit/>
          </a:bodyPr>
          <a:lstStyle/>
          <a:p>
            <a:r>
              <a:rPr lang="en-US" sz="2400" dirty="0"/>
              <a:t>External gear type.</a:t>
            </a:r>
          </a:p>
          <a:p>
            <a:pPr lvl="1"/>
            <a:r>
              <a:rPr lang="en-US" sz="2400" dirty="0"/>
              <a:t>Gear-type oil pump usually driven by a shaft from the distributor, which is driven by camshaft.</a:t>
            </a:r>
          </a:p>
          <a:p>
            <a:r>
              <a:rPr lang="en-US" sz="2400" dirty="0"/>
              <a:t>Internal/external gear type.</a:t>
            </a:r>
          </a:p>
          <a:p>
            <a:pPr lvl="1"/>
            <a:r>
              <a:rPr lang="en-US" sz="2400" dirty="0"/>
              <a:t>This type of oil pump is driven by crankshaft and operates at engine speed.</a:t>
            </a:r>
          </a:p>
        </p:txBody>
      </p:sp>
    </p:spTree>
    <p:extLst>
      <p:ext uri="{BB962C8B-B14F-4D97-AF65-F5344CB8AC3E}">
        <p14:creationId xmlns:p14="http://schemas.microsoft.com/office/powerpoint/2010/main" val="2117927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IN" dirty="0"/>
              <a:t>Types of Oil Pumps </a:t>
            </a:r>
            <a:r>
              <a:rPr lang="en-IN" sz="2800" dirty="0"/>
              <a:t>(2 of 2)</a:t>
            </a:r>
            <a:endParaRPr lang="en-US" sz="2800" dirty="0"/>
          </a:p>
        </p:txBody>
      </p:sp>
      <p:sp>
        <p:nvSpPr>
          <p:cNvPr id="4" name="Content Placeholder 3"/>
          <p:cNvSpPr>
            <a:spLocks noGrp="1"/>
          </p:cNvSpPr>
          <p:nvPr>
            <p:ph idx="1"/>
          </p:nvPr>
        </p:nvSpPr>
        <p:spPr>
          <a:xfrm>
            <a:off x="457200" y="1026363"/>
            <a:ext cx="8229600" cy="3393237"/>
          </a:xfrm>
        </p:spPr>
        <p:txBody>
          <a:bodyPr>
            <a:spAutoFit/>
          </a:bodyPr>
          <a:lstStyle/>
          <a:p>
            <a:r>
              <a:rPr lang="en-US" sz="2400" dirty="0"/>
              <a:t>Rotor type.</a:t>
            </a:r>
          </a:p>
          <a:p>
            <a:pPr lvl="1"/>
            <a:r>
              <a:rPr lang="en-US" sz="2400" dirty="0"/>
              <a:t>Rotor-type oil pump driven by crankshaft and uses a special lobe-shape gear meshing with inside of a lobed rotor.</a:t>
            </a:r>
          </a:p>
          <a:p>
            <a:r>
              <a:rPr lang="en-US" sz="2400" dirty="0"/>
              <a:t>Gerotor type.</a:t>
            </a:r>
          </a:p>
          <a:p>
            <a:pPr lvl="1"/>
            <a:r>
              <a:rPr lang="en-US" sz="2400" dirty="0"/>
              <a:t>Positive displacement oil pump uses an inner and an outer rotor. The term is derived from two words: “</a:t>
            </a:r>
            <a:r>
              <a:rPr lang="en-US" sz="2400" i="1" dirty="0"/>
              <a:t>ge</a:t>
            </a:r>
            <a:r>
              <a:rPr lang="en-US" sz="2400" dirty="0"/>
              <a:t>nerated </a:t>
            </a:r>
            <a:r>
              <a:rPr lang="en-US" sz="2400" i="1" dirty="0"/>
              <a:t>rotor,</a:t>
            </a:r>
            <a:r>
              <a:rPr lang="en-US" sz="2400" dirty="0"/>
              <a:t>” or gerotor.</a:t>
            </a:r>
          </a:p>
        </p:txBody>
      </p:sp>
    </p:spTree>
    <p:extLst>
      <p:ext uri="{BB962C8B-B14F-4D97-AF65-F5344CB8AC3E}">
        <p14:creationId xmlns:p14="http://schemas.microsoft.com/office/powerpoint/2010/main" val="2503347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20.5 Cam Driven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89484"/>
            <a:ext cx="4423833" cy="51321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858984" cy="830997"/>
          </a:xfrm>
        </p:spPr>
        <p:txBody>
          <a:bodyPr/>
          <a:lstStyle/>
          <a:p>
            <a:r>
              <a:rPr lang="en-US" sz="2400" dirty="0"/>
              <a:t>An oil pump driven by the camshaft</a:t>
            </a:r>
          </a:p>
        </p:txBody>
      </p:sp>
    </p:spTree>
    <p:extLst>
      <p:ext uri="{BB962C8B-B14F-4D97-AF65-F5344CB8AC3E}">
        <p14:creationId xmlns:p14="http://schemas.microsoft.com/office/powerpoint/2010/main" val="3205879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20.6 Gear-Type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8800" y="1066800"/>
            <a:ext cx="5486400" cy="3917004"/>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181600"/>
            <a:ext cx="8229600" cy="1015663"/>
          </a:xfrm>
        </p:spPr>
        <p:txBody>
          <a:bodyPr/>
          <a:lstStyle/>
          <a:p>
            <a:r>
              <a:rPr lang="en-US" sz="2000" dirty="0"/>
              <a:t>In external gear-type oil pump, the oil flows through the pump around the outside of each gear. This is an example of a positive displacement pump, where everything entering the pump must leave the pump</a:t>
            </a:r>
          </a:p>
        </p:txBody>
      </p:sp>
    </p:spTree>
    <p:extLst>
      <p:ext uri="{BB962C8B-B14F-4D97-AF65-F5344CB8AC3E}">
        <p14:creationId xmlns:p14="http://schemas.microsoft.com/office/powerpoint/2010/main" val="163933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External Gear Oil Pump</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x_gear_oil_pump">
            <a:hlinkClick r:id="" action="ppaction://media"/>
            <a:extLst>
              <a:ext uri="{FF2B5EF4-FFF2-40B4-BE49-F238E27FC236}">
                <a16:creationId xmlns:a16="http://schemas.microsoft.com/office/drawing/2014/main" id="{F45D9B7C-9912-1B9D-12D6-6052D58D88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693" y="1271093"/>
            <a:ext cx="8842414" cy="4973858"/>
          </a:xfrm>
          <a:prstGeom prst="rect">
            <a:avLst/>
          </a:prstGeom>
        </p:spPr>
      </p:pic>
    </p:spTree>
    <p:extLst>
      <p:ext uri="{BB962C8B-B14F-4D97-AF65-F5344CB8AC3E}">
        <p14:creationId xmlns:p14="http://schemas.microsoft.com/office/powerpoint/2010/main" val="12338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20.7 Internal/External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990600"/>
            <a:ext cx="4991100" cy="46406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782784" cy="2706240"/>
          </a:xfrm>
        </p:spPr>
        <p:txBody>
          <a:bodyPr/>
          <a:lstStyle/>
          <a:p>
            <a:r>
              <a:rPr lang="en-US" sz="2400" dirty="0"/>
              <a:t>A typical internal/external oil pump mounted in the front cover of the engine that is driven by the crankshaft</a:t>
            </a:r>
          </a:p>
        </p:txBody>
      </p:sp>
    </p:spTree>
    <p:extLst>
      <p:ext uri="{BB962C8B-B14F-4D97-AF65-F5344CB8AC3E}">
        <p14:creationId xmlns:p14="http://schemas.microsoft.com/office/powerpoint/2010/main" val="293401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p>
        </p:txBody>
      </p:sp>
      <p:sp>
        <p:nvSpPr>
          <p:cNvPr id="4" name="Content Placeholder 3"/>
          <p:cNvSpPr>
            <a:spLocks noGrp="1"/>
          </p:cNvSpPr>
          <p:nvPr>
            <p:ph idx="1"/>
          </p:nvPr>
        </p:nvSpPr>
        <p:spPr>
          <a:xfrm>
            <a:off x="457200" y="1026110"/>
            <a:ext cx="8229600" cy="4885953"/>
          </a:xfrm>
        </p:spPr>
        <p:txBody>
          <a:bodyPr>
            <a:spAutoFit/>
          </a:bodyPr>
          <a:lstStyle/>
          <a:p>
            <a:pPr marL="809625" indent="-809625">
              <a:buSzTx/>
              <a:buNone/>
            </a:pPr>
            <a:r>
              <a:rPr lang="en-IN" altLang="en-US" sz="2800" b="1" dirty="0">
                <a:solidFill>
                  <a:schemeClr val="bg2"/>
                </a:solidFill>
              </a:rPr>
              <a:t>20.1 </a:t>
            </a:r>
            <a:r>
              <a:rPr lang="en-US" sz="2800" dirty="0"/>
              <a:t>Explain purpose of the lubrication system.</a:t>
            </a:r>
            <a:endParaRPr lang="en-IN" altLang="en-US" sz="2800" dirty="0"/>
          </a:p>
          <a:p>
            <a:pPr marL="628650" indent="-628650">
              <a:buSzTx/>
              <a:buNone/>
            </a:pPr>
            <a:r>
              <a:rPr lang="en-IN" altLang="en-US" sz="2800" b="1" dirty="0">
                <a:solidFill>
                  <a:schemeClr val="bg2"/>
                </a:solidFill>
              </a:rPr>
              <a:t>20.2 </a:t>
            </a:r>
            <a:r>
              <a:rPr lang="en-US" sz="2800" dirty="0"/>
              <a:t>State lubrication principles.</a:t>
            </a:r>
          </a:p>
          <a:p>
            <a:pPr marL="809625" indent="-809625">
              <a:buSzTx/>
              <a:buNone/>
            </a:pPr>
            <a:r>
              <a:rPr lang="en-IN" altLang="en-US" sz="2800" b="1" dirty="0">
                <a:solidFill>
                  <a:schemeClr val="bg2"/>
                </a:solidFill>
              </a:rPr>
              <a:t>20.3 </a:t>
            </a:r>
            <a:r>
              <a:rPr lang="en-US" sz="2800" dirty="0"/>
              <a:t>Discuss engine lubrication systems.</a:t>
            </a:r>
          </a:p>
          <a:p>
            <a:pPr marL="809625" indent="-809625">
              <a:buSzTx/>
              <a:buNone/>
            </a:pPr>
            <a:r>
              <a:rPr lang="en-IN" altLang="en-US" sz="2800" b="1" dirty="0">
                <a:solidFill>
                  <a:schemeClr val="bg2"/>
                </a:solidFill>
              </a:rPr>
              <a:t>20.4 </a:t>
            </a:r>
            <a:r>
              <a:rPr lang="en-US" sz="2800" dirty="0"/>
              <a:t>Describe purpose and function of oil pumps.</a:t>
            </a:r>
          </a:p>
          <a:p>
            <a:pPr marL="809625" indent="-809625">
              <a:buSzTx/>
              <a:buNone/>
            </a:pPr>
            <a:r>
              <a:rPr lang="en-IN" altLang="en-US" sz="2800" b="1" dirty="0">
                <a:solidFill>
                  <a:schemeClr val="bg2"/>
                </a:solidFill>
              </a:rPr>
              <a:t>20.5 </a:t>
            </a:r>
            <a:r>
              <a:rPr lang="en-US" sz="2800" dirty="0"/>
              <a:t>Discuss purpose and function of oil passages.</a:t>
            </a:r>
          </a:p>
          <a:p>
            <a:pPr marL="809625" indent="-809625">
              <a:buSzTx/>
              <a:buNone/>
            </a:pPr>
            <a:r>
              <a:rPr lang="en-IN" altLang="en-US" sz="2800" b="1" dirty="0">
                <a:solidFill>
                  <a:schemeClr val="bg2"/>
                </a:solidFill>
              </a:rPr>
              <a:t>20.6 </a:t>
            </a:r>
            <a:r>
              <a:rPr lang="en-US" sz="2800" dirty="0"/>
              <a:t>Discuss oil pans.</a:t>
            </a:r>
          </a:p>
          <a:p>
            <a:pPr marL="809625" indent="-809625">
              <a:buSzTx/>
              <a:buNone/>
            </a:pPr>
            <a:r>
              <a:rPr lang="en-US" sz="2800" b="1" dirty="0">
                <a:solidFill>
                  <a:srgbClr val="007FA3"/>
                </a:solidFill>
              </a:rPr>
              <a:t>20.7</a:t>
            </a:r>
            <a:r>
              <a:rPr lang="en-US" sz="2800" dirty="0"/>
              <a:t> Discuss dry sump system.</a:t>
            </a:r>
          </a:p>
          <a:p>
            <a:pPr marL="809625" indent="-809625">
              <a:buSzTx/>
              <a:buNone/>
            </a:pPr>
            <a:r>
              <a:rPr lang="en-IN" altLang="en-US" sz="2800" b="1" dirty="0">
                <a:solidFill>
                  <a:schemeClr val="bg2"/>
                </a:solidFill>
              </a:rPr>
              <a:t>20.8 </a:t>
            </a:r>
            <a:r>
              <a:rPr lang="en-US" sz="2800" dirty="0"/>
              <a:t>Discuss oil coolers.</a:t>
            </a:r>
            <a:endParaRPr lang="en-IN" altLang="en-US" sz="28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Internal-External Gear Pump with Crescent</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nternal_external_cresent">
            <a:hlinkClick r:id="" action="ppaction://media"/>
            <a:extLst>
              <a:ext uri="{FF2B5EF4-FFF2-40B4-BE49-F238E27FC236}">
                <a16:creationId xmlns:a16="http://schemas.microsoft.com/office/drawing/2014/main" id="{42541813-B7F8-964B-F290-49521137A5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822" y="1212905"/>
            <a:ext cx="8788578" cy="4943575"/>
          </a:xfrm>
          <a:prstGeom prst="rect">
            <a:avLst/>
          </a:prstGeom>
        </p:spPr>
      </p:pic>
    </p:spTree>
    <p:extLst>
      <p:ext uri="{BB962C8B-B14F-4D97-AF65-F5344CB8AC3E}">
        <p14:creationId xmlns:p14="http://schemas.microsoft.com/office/powerpoint/2010/main" val="55388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20.8 Rotor-Type Oil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0" y="1154142"/>
            <a:ext cx="6096000" cy="431999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1028700" y="5638800"/>
            <a:ext cx="7086600" cy="461665"/>
          </a:xfrm>
        </p:spPr>
        <p:txBody>
          <a:bodyPr/>
          <a:lstStyle/>
          <a:p>
            <a:r>
              <a:rPr lang="en-US" sz="2400" dirty="0"/>
              <a:t>The operation of a rotor-type oil pump</a:t>
            </a:r>
          </a:p>
        </p:txBody>
      </p:sp>
    </p:spTree>
    <p:extLst>
      <p:ext uri="{BB962C8B-B14F-4D97-AF65-F5344CB8AC3E}">
        <p14:creationId xmlns:p14="http://schemas.microsoft.com/office/powerpoint/2010/main" val="3336186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Rotor-Type Oil Pump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otor_oil_pump">
            <a:hlinkClick r:id="" action="ppaction://media"/>
            <a:extLst>
              <a:ext uri="{FF2B5EF4-FFF2-40B4-BE49-F238E27FC236}">
                <a16:creationId xmlns:a16="http://schemas.microsoft.com/office/drawing/2014/main" id="{D0424A75-6715-9E01-C87C-72B4FECF23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3"/>
            <a:ext cx="8991600" cy="5057775"/>
          </a:xfrm>
          <a:prstGeom prst="rect">
            <a:avLst/>
          </a:prstGeom>
        </p:spPr>
      </p:pic>
    </p:spTree>
    <p:extLst>
      <p:ext uri="{BB962C8B-B14F-4D97-AF65-F5344CB8AC3E}">
        <p14:creationId xmlns:p14="http://schemas.microsoft.com/office/powerpoint/2010/main" val="83044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20.9 Gerotor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1066800"/>
            <a:ext cx="4542367" cy="49849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554184" cy="1182240"/>
          </a:xfrm>
        </p:spPr>
        <p:txBody>
          <a:bodyPr/>
          <a:lstStyle/>
          <a:p>
            <a:r>
              <a:rPr lang="en-US" sz="2400" dirty="0"/>
              <a:t>Gerotor-type oil pump driven by the crankshaft</a:t>
            </a:r>
          </a:p>
        </p:txBody>
      </p:sp>
    </p:spTree>
    <p:extLst>
      <p:ext uri="{BB962C8B-B14F-4D97-AF65-F5344CB8AC3E}">
        <p14:creationId xmlns:p14="http://schemas.microsoft.com/office/powerpoint/2010/main" val="7512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Gerotor Pump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erotor_type_oil_pump">
            <a:hlinkClick r:id="" action="ppaction://media"/>
            <a:extLst>
              <a:ext uri="{FF2B5EF4-FFF2-40B4-BE49-F238E27FC236}">
                <a16:creationId xmlns:a16="http://schemas.microsoft.com/office/drawing/2014/main" id="{C72D1442-724B-AA7B-CAB5-93BB179E62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909" y="1040216"/>
            <a:ext cx="8839200" cy="4972050"/>
          </a:xfrm>
          <a:prstGeom prst="rect">
            <a:avLst/>
          </a:prstGeom>
        </p:spPr>
      </p:pic>
    </p:spTree>
    <p:extLst>
      <p:ext uri="{BB962C8B-B14F-4D97-AF65-F5344CB8AC3E}">
        <p14:creationId xmlns:p14="http://schemas.microsoft.com/office/powerpoint/2010/main" val="330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t>What are the four types of oil pumps?</a:t>
            </a:r>
          </a:p>
        </p:txBody>
      </p:sp>
    </p:spTree>
    <p:extLst>
      <p:ext uri="{BB962C8B-B14F-4D97-AF65-F5344CB8AC3E}">
        <p14:creationId xmlns:p14="http://schemas.microsoft.com/office/powerpoint/2010/main" val="239692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External gear type, internal/external gear type, rotor type, and Gerotor type. </a:t>
            </a:r>
          </a:p>
        </p:txBody>
      </p:sp>
    </p:spTree>
    <p:extLst>
      <p:ext uri="{BB962C8B-B14F-4D97-AF65-F5344CB8AC3E}">
        <p14:creationId xmlns:p14="http://schemas.microsoft.com/office/powerpoint/2010/main" val="175769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Oil Pressure Regulation</a:t>
            </a:r>
            <a:endParaRPr lang="en-US" sz="2800" dirty="0"/>
          </a:p>
        </p:txBody>
      </p:sp>
      <p:sp>
        <p:nvSpPr>
          <p:cNvPr id="4" name="Content Placeholder 3"/>
          <p:cNvSpPr>
            <a:spLocks noGrp="1"/>
          </p:cNvSpPr>
          <p:nvPr>
            <p:ph idx="1"/>
          </p:nvPr>
        </p:nvSpPr>
        <p:spPr>
          <a:xfrm>
            <a:off x="457200" y="1013951"/>
            <a:ext cx="8229600" cy="3100849"/>
          </a:xfrm>
        </p:spPr>
        <p:txBody>
          <a:bodyPr>
            <a:spAutoFit/>
          </a:bodyPr>
          <a:lstStyle/>
          <a:p>
            <a:r>
              <a:rPr lang="en-US" sz="2400" dirty="0"/>
              <a:t>Maximum pressure is limited with a pressure </a:t>
            </a:r>
            <a:r>
              <a:rPr lang="en-US" sz="2400" i="1" dirty="0"/>
              <a:t>relief valve. </a:t>
            </a:r>
            <a:r>
              <a:rPr lang="en-US" sz="2400" dirty="0"/>
              <a:t>The relief valve (sometimes called the pressure regulating valve) is located at the outlet of the pump.</a:t>
            </a:r>
          </a:p>
          <a:p>
            <a:r>
              <a:rPr lang="en-US" sz="2400" dirty="0"/>
              <a:t>Factors affecting oil pressure.</a:t>
            </a:r>
          </a:p>
          <a:p>
            <a:pPr lvl="1"/>
            <a:r>
              <a:rPr lang="en-US" sz="2400" dirty="0"/>
              <a:t>Leaks</a:t>
            </a:r>
          </a:p>
          <a:p>
            <a:pPr lvl="1"/>
            <a:r>
              <a:rPr lang="en-US" sz="2400" dirty="0"/>
              <a:t>Oil pump capacity</a:t>
            </a:r>
          </a:p>
          <a:p>
            <a:pPr lvl="1"/>
            <a:r>
              <a:rPr lang="en-US" sz="2400" dirty="0"/>
              <a:t>Viscosity of engine oil</a:t>
            </a:r>
          </a:p>
        </p:txBody>
      </p:sp>
    </p:spTree>
    <p:extLst>
      <p:ext uri="{BB962C8B-B14F-4D97-AF65-F5344CB8AC3E}">
        <p14:creationId xmlns:p14="http://schemas.microsoft.com/office/powerpoint/2010/main" val="3983968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20.10 Pressure Regulator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500" y="1063511"/>
            <a:ext cx="5715000" cy="415518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292725"/>
            <a:ext cx="8229600" cy="830997"/>
          </a:xfrm>
        </p:spPr>
        <p:txBody>
          <a:bodyPr/>
          <a:lstStyle/>
          <a:p>
            <a:r>
              <a:rPr lang="en-US" sz="2400" dirty="0"/>
              <a:t>Oil pressure relief valves are spring loaded. The stronger the spring tension, the higher the oil pressure</a:t>
            </a:r>
          </a:p>
        </p:txBody>
      </p:sp>
    </p:spTree>
    <p:extLst>
      <p:ext uri="{BB962C8B-B14F-4D97-AF65-F5344CB8AC3E}">
        <p14:creationId xmlns:p14="http://schemas.microsoft.com/office/powerpoint/2010/main" val="2603398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20.11 Engine Lubrication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0" y="1016000"/>
            <a:ext cx="5372100" cy="4905794"/>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33400" y="1659522"/>
            <a:ext cx="2438400" cy="2302878"/>
          </a:xfrm>
        </p:spPr>
        <p:txBody>
          <a:bodyPr/>
          <a:lstStyle/>
          <a:p>
            <a:r>
              <a:rPr lang="en-US" sz="2400" dirty="0"/>
              <a:t>A typical engine design that uses both pressure and splash lubrication</a:t>
            </a:r>
          </a:p>
        </p:txBody>
      </p:sp>
    </p:spTree>
    <p:extLst>
      <p:ext uri="{BB962C8B-B14F-4D97-AF65-F5344CB8AC3E}">
        <p14:creationId xmlns:p14="http://schemas.microsoft.com/office/powerpoint/2010/main" val="109455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Purpose and Function</a:t>
            </a:r>
          </a:p>
        </p:txBody>
      </p:sp>
      <p:sp>
        <p:nvSpPr>
          <p:cNvPr id="4" name="Content Placeholder 3"/>
          <p:cNvSpPr>
            <a:spLocks noGrp="1"/>
          </p:cNvSpPr>
          <p:nvPr>
            <p:ph idx="1"/>
          </p:nvPr>
        </p:nvSpPr>
        <p:spPr>
          <a:xfrm>
            <a:off x="457200" y="1044982"/>
            <a:ext cx="8229600" cy="3831818"/>
          </a:xfrm>
        </p:spPr>
        <p:txBody>
          <a:bodyPr>
            <a:spAutoFit/>
          </a:bodyPr>
          <a:lstStyle/>
          <a:p>
            <a:r>
              <a:rPr lang="en-IN" sz="2400" dirty="0"/>
              <a:t>Lubricate all moving parts to prevent wear.</a:t>
            </a:r>
          </a:p>
          <a:p>
            <a:r>
              <a:rPr lang="en-IN" sz="2400" dirty="0"/>
              <a:t>Help cool the engine.</a:t>
            </a:r>
          </a:p>
          <a:p>
            <a:r>
              <a:rPr lang="en-IN" sz="2400" dirty="0"/>
              <a:t>Help seal the piston rings.</a:t>
            </a:r>
          </a:p>
          <a:p>
            <a:r>
              <a:rPr lang="en-IN" sz="2400" dirty="0"/>
              <a:t>Cleaning and holding dirt in suspension in the oil.</a:t>
            </a:r>
          </a:p>
          <a:p>
            <a:r>
              <a:rPr lang="en-IN" sz="2400" dirty="0"/>
              <a:t>Neutralizing acids formed from combustion.</a:t>
            </a:r>
          </a:p>
          <a:p>
            <a:r>
              <a:rPr lang="en-IN" sz="2400" dirty="0"/>
              <a:t>Reducing friction.</a:t>
            </a:r>
          </a:p>
          <a:p>
            <a:r>
              <a:rPr lang="en-IN" sz="2400" dirty="0"/>
              <a:t>Preventing rust and corrosion.</a:t>
            </a:r>
          </a:p>
        </p:txBody>
      </p:sp>
    </p:spTree>
    <p:extLst>
      <p:ext uri="{BB962C8B-B14F-4D97-AF65-F5344CB8AC3E}">
        <p14:creationId xmlns:p14="http://schemas.microsoft.com/office/powerpoint/2010/main" val="2564446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Engine Lubrication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ngine_Lubrication">
            <a:hlinkClick r:id="" action="ppaction://media"/>
            <a:extLst>
              <a:ext uri="{FF2B5EF4-FFF2-40B4-BE49-F238E27FC236}">
                <a16:creationId xmlns:a16="http://schemas.microsoft.com/office/drawing/2014/main" id="{5EF4E5C6-538C-B8F1-6A02-05A3A5C4D4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335" y="1226183"/>
            <a:ext cx="8527129" cy="4796510"/>
          </a:xfrm>
          <a:prstGeom prst="rect">
            <a:avLst/>
          </a:prstGeom>
        </p:spPr>
      </p:pic>
    </p:spTree>
    <p:extLst>
      <p:ext uri="{BB962C8B-B14F-4D97-AF65-F5344CB8AC3E}">
        <p14:creationId xmlns:p14="http://schemas.microsoft.com/office/powerpoint/2010/main" val="24092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Cylinder Wall Lubrication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ylinder_Wall_Lubrication-Chapter_33-A1">
            <a:hlinkClick r:id="" action="ppaction://media"/>
            <a:extLst>
              <a:ext uri="{FF2B5EF4-FFF2-40B4-BE49-F238E27FC236}">
                <a16:creationId xmlns:a16="http://schemas.microsoft.com/office/drawing/2014/main" id="{DBCEA516-52E9-85A3-C8EF-428DF3DD85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3064" y="1176272"/>
            <a:ext cx="8561672" cy="4815941"/>
          </a:xfrm>
          <a:prstGeom prst="rect">
            <a:avLst/>
          </a:prstGeom>
        </p:spPr>
      </p:pic>
    </p:spTree>
    <p:extLst>
      <p:ext uri="{BB962C8B-B14F-4D97-AF65-F5344CB8AC3E}">
        <p14:creationId xmlns:p14="http://schemas.microsoft.com/office/powerpoint/2010/main" val="3889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13216"/>
            <a:ext cx="8089829" cy="4511384"/>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550" y="1115"/>
            <a:ext cx="8229600" cy="1754326"/>
          </a:xfrm>
        </p:spPr>
        <p:txBody>
          <a:bodyPr/>
          <a:lstStyle/>
          <a:p>
            <a:r>
              <a:rPr lang="en-US" dirty="0"/>
              <a:t>Frequently Asked Question: Is a High-Pressure or High-Volume Oil Pump Needed?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895600"/>
            <a:ext cx="7543800" cy="3300904"/>
          </a:xfrm>
        </p:spPr>
        <p:txBody>
          <a:bodyPr/>
          <a:lstStyle/>
          <a:p>
            <a:r>
              <a:rPr lang="en-US" sz="1800" b="1" dirty="0"/>
              <a:t>Is a High-Pressure or High-Volume Oil Pump Needed?  </a:t>
            </a:r>
            <a:r>
              <a:rPr lang="en-US" sz="1800" dirty="0"/>
              <a:t>No. Engine parts need pressure after the oil reaches the parts that are to be lubricated. The oil film between the parts is developed and maintained by hydrodynamic lubrication. Excessive oil pressure requires more horsepower and provides no better lubrication than the minimum effective pressure.  A </a:t>
            </a:r>
            <a:r>
              <a:rPr lang="en-US" sz="1800" b="1" u="sng" dirty="0"/>
              <a:t>high-volume pump </a:t>
            </a:r>
            <a:r>
              <a:rPr lang="en-US" sz="1800" dirty="0"/>
              <a:t>is physically larger and pumps more oil with each revolution. A high-volume pump used mostly in race engines where the main and rod bearing clearances are much greater than normal and therefore would need a great volume of oil t  make up for the oil leaking from the wide clearances.</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82576" y="1973291"/>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523043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Oil Pump Checks</a:t>
            </a:r>
            <a:endParaRPr lang="en-US" sz="2800" dirty="0"/>
          </a:p>
        </p:txBody>
      </p:sp>
      <p:sp>
        <p:nvSpPr>
          <p:cNvPr id="4" name="Content Placeholder 3"/>
          <p:cNvSpPr>
            <a:spLocks noGrp="1"/>
          </p:cNvSpPr>
          <p:nvPr>
            <p:ph idx="1"/>
          </p:nvPr>
        </p:nvSpPr>
        <p:spPr>
          <a:xfrm>
            <a:off x="457200" y="991359"/>
            <a:ext cx="8229600" cy="2285241"/>
          </a:xfrm>
        </p:spPr>
        <p:txBody>
          <a:bodyPr>
            <a:spAutoFit/>
          </a:bodyPr>
          <a:lstStyle/>
          <a:p>
            <a:r>
              <a:rPr lang="en-US" sz="2400" dirty="0"/>
              <a:t>Visual inspection.</a:t>
            </a:r>
          </a:p>
          <a:p>
            <a:pPr lvl="1"/>
            <a:r>
              <a:rPr lang="en-US" sz="2400" dirty="0"/>
              <a:t>The gears and housing are examined for scoring.</a:t>
            </a:r>
          </a:p>
          <a:p>
            <a:r>
              <a:rPr lang="en-US" sz="2400" dirty="0"/>
              <a:t>Measurements.</a:t>
            </a:r>
          </a:p>
          <a:p>
            <a:pPr lvl="1"/>
            <a:r>
              <a:rPr lang="en-US" sz="2400" dirty="0"/>
              <a:t>If they are lightly scored, the clearances in the pump should be measured.</a:t>
            </a:r>
          </a:p>
        </p:txBody>
      </p:sp>
    </p:spTree>
    <p:extLst>
      <p:ext uri="{BB962C8B-B14F-4D97-AF65-F5344CB8AC3E}">
        <p14:creationId xmlns:p14="http://schemas.microsoft.com/office/powerpoint/2010/main" val="2645461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20.12 Oil Pump Gear Wear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57300" y="1295400"/>
            <a:ext cx="6629400" cy="3159322"/>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47700" y="4648200"/>
            <a:ext cx="7848600" cy="1569660"/>
          </a:xfrm>
        </p:spPr>
        <p:txBody>
          <a:bodyPr/>
          <a:lstStyle/>
          <a:p>
            <a:r>
              <a:rPr lang="en-US" sz="2400" dirty="0"/>
              <a:t>(a) A visual inspection indicated that this pump cover was worn. (b) An embedded particle of something was found on one of the gears, making this pump worthless except for scrap metal</a:t>
            </a:r>
          </a:p>
        </p:txBody>
      </p:sp>
    </p:spTree>
    <p:extLst>
      <p:ext uri="{BB962C8B-B14F-4D97-AF65-F5344CB8AC3E}">
        <p14:creationId xmlns:p14="http://schemas.microsoft.com/office/powerpoint/2010/main" val="3386384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20.13 V8 Engine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8143" y="989484"/>
            <a:ext cx="4450557" cy="517099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33400" y="1018646"/>
            <a:ext cx="2819400" cy="2308324"/>
          </a:xfrm>
        </p:spPr>
        <p:txBody>
          <a:bodyPr/>
          <a:lstStyle/>
          <a:p>
            <a:r>
              <a:rPr lang="en-US" sz="2400" dirty="0"/>
              <a:t>A V-8 with a crankshaft-driven oil pump showing the flow of oil through the entire engine.</a:t>
            </a:r>
          </a:p>
        </p:txBody>
      </p:sp>
    </p:spTree>
    <p:extLst>
      <p:ext uri="{BB962C8B-B14F-4D97-AF65-F5344CB8AC3E}">
        <p14:creationId xmlns:p14="http://schemas.microsoft.com/office/powerpoint/2010/main" val="3347413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Oil Passages</a:t>
            </a:r>
          </a:p>
        </p:txBody>
      </p:sp>
      <p:sp>
        <p:nvSpPr>
          <p:cNvPr id="4" name="Content Placeholder 3"/>
          <p:cNvSpPr>
            <a:spLocks noGrp="1"/>
          </p:cNvSpPr>
          <p:nvPr>
            <p:ph idx="1"/>
          </p:nvPr>
        </p:nvSpPr>
        <p:spPr>
          <a:xfrm>
            <a:off x="457200" y="987891"/>
            <a:ext cx="8229600" cy="3431709"/>
          </a:xfrm>
        </p:spPr>
        <p:txBody>
          <a:bodyPr>
            <a:spAutoFit/>
          </a:bodyPr>
          <a:lstStyle/>
          <a:p>
            <a:r>
              <a:rPr lang="en-IN" sz="2400" dirty="0"/>
              <a:t>Oil from the oil pump first flows through the oil filter, and then goes through a drilled hole that intersects with a drilled main oil gallery.</a:t>
            </a:r>
          </a:p>
          <a:p>
            <a:r>
              <a:rPr lang="en-IN" sz="2400" dirty="0"/>
              <a:t>Passages drilled through the block bulkheads allow the oil to go from the main oil gallery to the main and cam bearings.</a:t>
            </a:r>
          </a:p>
          <a:p>
            <a:r>
              <a:rPr lang="en-IN" sz="2400" dirty="0"/>
              <a:t>The valve train components are the last to receive oil and the first to suffer from a lack oil or oil pressure.</a:t>
            </a:r>
          </a:p>
        </p:txBody>
      </p:sp>
    </p:spTree>
    <p:extLst>
      <p:ext uri="{BB962C8B-B14F-4D97-AF65-F5344CB8AC3E}">
        <p14:creationId xmlns:p14="http://schemas.microsoft.com/office/powerpoint/2010/main" val="1374308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20.14 V8 Oil Drain Back Holes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484687" cy="35914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3046988"/>
          </a:xfrm>
        </p:spPr>
        <p:txBody>
          <a:bodyPr/>
          <a:lstStyle/>
          <a:p>
            <a:r>
              <a:rPr lang="en-US" sz="2400" dirty="0"/>
              <a:t>Oil is sent to the rocker arms on this Chevrolet V-8 engine through the hollow pushrods. The oil returns to the oil pan through the oil drainback holes in the cylinder head.</a:t>
            </a:r>
          </a:p>
        </p:txBody>
      </p:sp>
    </p:spTree>
    <p:extLst>
      <p:ext uri="{BB962C8B-B14F-4D97-AF65-F5344CB8AC3E}">
        <p14:creationId xmlns:p14="http://schemas.microsoft.com/office/powerpoint/2010/main" val="1383069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20.15 Windage Tray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256160"/>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938992"/>
          </a:xfrm>
        </p:spPr>
        <p:txBody>
          <a:bodyPr/>
          <a:lstStyle/>
          <a:p>
            <a:r>
              <a:rPr lang="en-US" sz="2400" dirty="0"/>
              <a:t>A typical oil pan with a built-in windage tray used to keep oil from being churned up by the rotating crankshaft</a:t>
            </a:r>
          </a:p>
        </p:txBody>
      </p:sp>
    </p:spTree>
    <p:extLst>
      <p:ext uri="{BB962C8B-B14F-4D97-AF65-F5344CB8AC3E}">
        <p14:creationId xmlns:p14="http://schemas.microsoft.com/office/powerpoint/2010/main" val="1073103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IN" dirty="0"/>
              <a:t>Oil Pans</a:t>
            </a:r>
            <a:endParaRPr lang="en-US" dirty="0"/>
          </a:p>
        </p:txBody>
      </p:sp>
      <p:sp>
        <p:nvSpPr>
          <p:cNvPr id="4" name="Content Placeholder 3"/>
          <p:cNvSpPr>
            <a:spLocks noGrp="1"/>
          </p:cNvSpPr>
          <p:nvPr>
            <p:ph idx="1"/>
          </p:nvPr>
        </p:nvSpPr>
        <p:spPr>
          <a:xfrm>
            <a:off x="457200" y="981179"/>
            <a:ext cx="8229600" cy="1762021"/>
          </a:xfrm>
        </p:spPr>
        <p:txBody>
          <a:bodyPr>
            <a:spAutoFit/>
          </a:bodyPr>
          <a:lstStyle/>
          <a:p>
            <a:r>
              <a:rPr lang="en-IN" sz="2400" dirty="0"/>
              <a:t>The oil pan is where engine oil is used for lubricating the engine. Another name for the oil pan is a sump.</a:t>
            </a:r>
          </a:p>
          <a:p>
            <a:r>
              <a:rPr lang="en-IN" sz="2400" dirty="0"/>
              <a:t>A baffle or Windage tray is sometimes installed in engines to eliminate the oil churning problem.</a:t>
            </a:r>
          </a:p>
        </p:txBody>
      </p:sp>
    </p:spTree>
    <p:extLst>
      <p:ext uri="{BB962C8B-B14F-4D97-AF65-F5344CB8AC3E}">
        <p14:creationId xmlns:p14="http://schemas.microsoft.com/office/powerpoint/2010/main" val="125186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Lubrication Principles</a:t>
            </a:r>
          </a:p>
        </p:txBody>
      </p:sp>
      <p:sp>
        <p:nvSpPr>
          <p:cNvPr id="4" name="Content Placeholder 3"/>
          <p:cNvSpPr>
            <a:spLocks noGrp="1"/>
          </p:cNvSpPr>
          <p:nvPr>
            <p:ph idx="1"/>
          </p:nvPr>
        </p:nvSpPr>
        <p:spPr>
          <a:xfrm>
            <a:off x="457200" y="987891"/>
            <a:ext cx="8229600" cy="3431709"/>
          </a:xfrm>
        </p:spPr>
        <p:txBody>
          <a:bodyPr>
            <a:spAutoFit/>
          </a:bodyPr>
          <a:lstStyle/>
          <a:p>
            <a:r>
              <a:rPr lang="en-IN" sz="2400" dirty="0"/>
              <a:t>Create an oil film that separates the surfaces and supports the load.</a:t>
            </a:r>
          </a:p>
          <a:p>
            <a:r>
              <a:rPr lang="en-IN" sz="2400" dirty="0"/>
              <a:t>The specified oil viscosity and oil clearances must be adhered to during service to help prevent boundary lubrication and unintended wear.</a:t>
            </a:r>
          </a:p>
          <a:p>
            <a:r>
              <a:rPr lang="en-IN" sz="2400" dirty="0"/>
              <a:t>Hydrodynamic lubrication occurs when a wedge-shaped film of lubricating oil develops between two surfaces that have relative motion between them.</a:t>
            </a:r>
          </a:p>
        </p:txBody>
      </p:sp>
    </p:spTree>
    <p:extLst>
      <p:ext uri="{BB962C8B-B14F-4D97-AF65-F5344CB8AC3E}">
        <p14:creationId xmlns:p14="http://schemas.microsoft.com/office/powerpoint/2010/main" val="1318850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Dry Sump System</a:t>
            </a:r>
          </a:p>
        </p:txBody>
      </p:sp>
      <p:sp>
        <p:nvSpPr>
          <p:cNvPr id="4" name="Content Placeholder 3"/>
          <p:cNvSpPr>
            <a:spLocks noGrp="1"/>
          </p:cNvSpPr>
          <p:nvPr>
            <p:ph idx="1"/>
          </p:nvPr>
        </p:nvSpPr>
        <p:spPr>
          <a:xfrm>
            <a:off x="457200" y="1019919"/>
            <a:ext cx="8229600" cy="4108817"/>
          </a:xfrm>
        </p:spPr>
        <p:txBody>
          <a:bodyPr>
            <a:spAutoFit/>
          </a:bodyPr>
          <a:lstStyle/>
          <a:p>
            <a:r>
              <a:rPr lang="en-US" sz="2400" dirty="0"/>
              <a:t>Pan is shallow and oil is pumped into a remote reservoir.</a:t>
            </a:r>
          </a:p>
          <a:p>
            <a:r>
              <a:rPr lang="en-US" sz="2400" dirty="0"/>
              <a:t>Advantages:</a:t>
            </a:r>
          </a:p>
          <a:p>
            <a:pPr lvl="1"/>
            <a:r>
              <a:rPr lang="en-US" sz="2400" dirty="0"/>
              <a:t>Engine to be mounted lower in vehicle</a:t>
            </a:r>
          </a:p>
          <a:p>
            <a:pPr lvl="1"/>
            <a:r>
              <a:rPr lang="en-US" sz="2400" dirty="0"/>
              <a:t>Oil capacity can be greatly expanded</a:t>
            </a:r>
          </a:p>
          <a:p>
            <a:pPr lvl="1"/>
            <a:r>
              <a:rPr lang="en-US" sz="2400" dirty="0"/>
              <a:t>Allows engine to develop more power as oil is kept away from the moving crankshaft.</a:t>
            </a:r>
          </a:p>
          <a:p>
            <a:r>
              <a:rPr lang="en-US" sz="2400" dirty="0"/>
              <a:t>Disadvantages:</a:t>
            </a:r>
          </a:p>
          <a:p>
            <a:pPr lvl="1"/>
            <a:r>
              <a:rPr lang="en-US" sz="2400" dirty="0"/>
              <a:t>Expensive and complex and extra components can lead to more leaks.</a:t>
            </a:r>
          </a:p>
        </p:txBody>
      </p:sp>
    </p:spTree>
    <p:extLst>
      <p:ext uri="{BB962C8B-B14F-4D97-AF65-F5344CB8AC3E}">
        <p14:creationId xmlns:p14="http://schemas.microsoft.com/office/powerpoint/2010/main" val="2073427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20.16 Dry Sump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600"/>
            <a:ext cx="4614752" cy="52196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858984" cy="1200329"/>
          </a:xfrm>
        </p:spPr>
        <p:txBody>
          <a:bodyPr/>
          <a:lstStyle/>
          <a:p>
            <a:r>
              <a:rPr lang="en-US" sz="2400" dirty="0"/>
              <a:t>A dry sump system as used in a Chevrolet Corvette</a:t>
            </a:r>
          </a:p>
        </p:txBody>
      </p:sp>
    </p:spTree>
    <p:extLst>
      <p:ext uri="{BB962C8B-B14F-4D97-AF65-F5344CB8AC3E}">
        <p14:creationId xmlns:p14="http://schemas.microsoft.com/office/powerpoint/2010/main" val="1557882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Dry Sump Oil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ry_sump_oil_system">
            <a:hlinkClick r:id="" action="ppaction://media"/>
            <a:extLst>
              <a:ext uri="{FF2B5EF4-FFF2-40B4-BE49-F238E27FC236}">
                <a16:creationId xmlns:a16="http://schemas.microsoft.com/office/drawing/2014/main" id="{D8782FA6-3212-0BD7-39B5-03B71F2861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84845"/>
            <a:ext cx="8610600" cy="4843463"/>
          </a:xfrm>
          <a:prstGeom prst="rect">
            <a:avLst/>
          </a:prstGeom>
        </p:spPr>
      </p:pic>
    </p:spTree>
    <p:extLst>
      <p:ext uri="{BB962C8B-B14F-4D97-AF65-F5344CB8AC3E}">
        <p14:creationId xmlns:p14="http://schemas.microsoft.com/office/powerpoint/2010/main" val="9495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067" y="220133"/>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t>What is the purpose of a windage tray?</a:t>
            </a:r>
          </a:p>
        </p:txBody>
      </p:sp>
    </p:spTree>
    <p:extLst>
      <p:ext uri="{BB962C8B-B14F-4D97-AF65-F5344CB8AC3E}">
        <p14:creationId xmlns:p14="http://schemas.microsoft.com/office/powerpoint/2010/main" val="2478338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3</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t>To eliminate oil churning.</a:t>
            </a:r>
          </a:p>
        </p:txBody>
      </p:sp>
    </p:spTree>
    <p:extLst>
      <p:ext uri="{BB962C8B-B14F-4D97-AF65-F5344CB8AC3E}">
        <p14:creationId xmlns:p14="http://schemas.microsoft.com/office/powerpoint/2010/main" val="1756009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067"/>
            <a:ext cx="8229600" cy="646331"/>
          </a:xfrm>
        </p:spPr>
        <p:txBody>
          <a:bodyPr>
            <a:spAutoFit/>
          </a:bodyPr>
          <a:lstStyle/>
          <a:p>
            <a:r>
              <a:rPr lang="en-US" dirty="0"/>
              <a:t>Oil Coolers</a:t>
            </a:r>
          </a:p>
        </p:txBody>
      </p:sp>
      <p:sp>
        <p:nvSpPr>
          <p:cNvPr id="4" name="Content Placeholder 3"/>
          <p:cNvSpPr>
            <a:spLocks noGrp="1"/>
          </p:cNvSpPr>
          <p:nvPr>
            <p:ph idx="1"/>
          </p:nvPr>
        </p:nvSpPr>
        <p:spPr>
          <a:xfrm>
            <a:off x="457200" y="998071"/>
            <a:ext cx="8229600" cy="3585597"/>
          </a:xfrm>
        </p:spPr>
        <p:txBody>
          <a:bodyPr>
            <a:spAutoFit/>
          </a:bodyPr>
          <a:lstStyle/>
          <a:p>
            <a:r>
              <a:rPr lang="en-US" sz="2400" dirty="0"/>
              <a:t>Oil temperature must be controlled on many high-performance or turbocharged engines.</a:t>
            </a:r>
          </a:p>
          <a:p>
            <a:r>
              <a:rPr lang="en-US" sz="2400" dirty="0"/>
              <a:t>Coolant flows through oil cooler to help warm oil when engine is cold and cool oil when the engine is hot.</a:t>
            </a:r>
          </a:p>
          <a:p>
            <a:r>
              <a:rPr lang="en-US" sz="2400" dirty="0"/>
              <a:t>Oil temperatures should be:</a:t>
            </a:r>
          </a:p>
          <a:p>
            <a:pPr lvl="1"/>
            <a:r>
              <a:rPr lang="en-US" sz="2400" dirty="0"/>
              <a:t>Above 212°F (100°C) to boil off any accumulated moisture </a:t>
            </a:r>
          </a:p>
          <a:p>
            <a:pPr lvl="1"/>
            <a:r>
              <a:rPr lang="en-US" sz="2400" dirty="0"/>
              <a:t>Below 280°F to 300°F (138°C to 148°C)</a:t>
            </a:r>
            <a:endParaRPr lang="en-US" sz="2400" b="1" dirty="0"/>
          </a:p>
        </p:txBody>
      </p:sp>
    </p:spTree>
    <p:extLst>
      <p:ext uri="{BB962C8B-B14F-4D97-AF65-F5344CB8AC3E}">
        <p14:creationId xmlns:p14="http://schemas.microsoft.com/office/powerpoint/2010/main" val="531068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20.17 Oil Cooler</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999067"/>
            <a:ext cx="4838700" cy="46743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239984" cy="1639440"/>
          </a:xfrm>
        </p:spPr>
        <p:txBody>
          <a:bodyPr/>
          <a:lstStyle/>
          <a:p>
            <a:r>
              <a:rPr lang="en-US" sz="2400" dirty="0"/>
              <a:t>Oil is cooled by the flow of coolant through the oil filter adaptor</a:t>
            </a:r>
          </a:p>
        </p:txBody>
      </p:sp>
    </p:spTree>
    <p:extLst>
      <p:ext uri="{BB962C8B-B14F-4D97-AF65-F5344CB8AC3E}">
        <p14:creationId xmlns:p14="http://schemas.microsoft.com/office/powerpoint/2010/main" val="606004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5" y="1411996"/>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1667"/>
            <a:ext cx="8229600" cy="1200329"/>
          </a:xfrm>
        </p:spPr>
        <p:txBody>
          <a:bodyPr/>
          <a:lstStyle/>
          <a:p>
            <a:r>
              <a:rPr lang="en-US" dirty="0"/>
              <a:t>Frequently Asked Question: What Is Acceptable Oil Consumption?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4050" y="2441406"/>
            <a:ext cx="7651750" cy="3293209"/>
          </a:xfrm>
        </p:spPr>
        <p:txBody>
          <a:bodyPr/>
          <a:lstStyle/>
          <a:p>
            <a:r>
              <a:rPr lang="en-US" b="1" dirty="0"/>
              <a:t>What Is Acceptable Oil Consumption? </a:t>
            </a:r>
            <a:r>
              <a:rPr lang="en-US" dirty="0"/>
              <a:t>Most vehicle owners do not want their engine to use any oil between oil changes even if they do not change it more often than every 7,500 miles (12, 000 km). Engineers have improved machining operations and piston ring designs to help eliminate oil consumption. Many stationary or industrial engines are not driven on the road, so they do not accumulate miles but still may consume excessive oil. A general rule for “acceptable” oil consumption is that it should be about 0.002 to 0.004 pound per horsepower per hour. To figure, use the following: 1.82 × Quarts used/ Operating hp × Total hours = Pounds/hour. Therefore, oil consumption is based on the amount of work an engine performs. Although the formula may not be viable for vehicle engines used for daily transportation, it may be for the marine or industrial engine builder. Generally, oil consumption that is greater than 1 quart for every 600 miles (1 liter per 1, 000 km) is considered to be with a motor vehicle.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54050" y="15621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120818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083970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20.1 Oil Molecule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85900" y="1139765"/>
            <a:ext cx="6172200" cy="405347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43525"/>
            <a:ext cx="8229600" cy="830997"/>
          </a:xfrm>
        </p:spPr>
        <p:txBody>
          <a:bodyPr/>
          <a:lstStyle/>
          <a:p>
            <a:r>
              <a:rPr lang="en-US" sz="2400" dirty="0"/>
              <a:t>Oil molecules cling to metal surfaces but easily slide against each other</a:t>
            </a:r>
          </a:p>
        </p:txBody>
      </p:sp>
    </p:spTree>
    <p:extLst>
      <p:ext uri="{BB962C8B-B14F-4D97-AF65-F5344CB8AC3E}">
        <p14:creationId xmlns:p14="http://schemas.microsoft.com/office/powerpoint/2010/main" val="647264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343153"/>
            <a:ext cx="8229600" cy="646331"/>
          </a:xfrm>
        </p:spPr>
        <p:txBody>
          <a:bodyPr/>
          <a:lstStyle/>
          <a:p>
            <a:r>
              <a:rPr lang="en-US" dirty="0"/>
              <a:t>Figure 20.2 Wedge Shaped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8898" y="1219200"/>
            <a:ext cx="7848104" cy="3437524"/>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38150" y="5257800"/>
            <a:ext cx="8229600" cy="461665"/>
          </a:xfrm>
        </p:spPr>
        <p:txBody>
          <a:bodyPr/>
          <a:lstStyle/>
          <a:p>
            <a:r>
              <a:rPr lang="en-US" sz="2400" dirty="0"/>
              <a:t>Wedge-shaped oil film developed below a moving block</a:t>
            </a:r>
          </a:p>
        </p:txBody>
      </p:sp>
    </p:spTree>
    <p:extLst>
      <p:ext uri="{BB962C8B-B14F-4D97-AF65-F5344CB8AC3E}">
        <p14:creationId xmlns:p14="http://schemas.microsoft.com/office/powerpoint/2010/main" val="337245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20.3 Film Around Journal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6560" y="1040284"/>
            <a:ext cx="5068708" cy="42175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011384" cy="1200329"/>
          </a:xfrm>
        </p:spPr>
        <p:txBody>
          <a:bodyPr/>
          <a:lstStyle/>
          <a:p>
            <a:r>
              <a:rPr lang="en-US" sz="2400" dirty="0"/>
              <a:t>Wedge-shaped oil film curved around a bearing journal</a:t>
            </a:r>
          </a:p>
        </p:txBody>
      </p:sp>
    </p:spTree>
    <p:extLst>
      <p:ext uri="{BB962C8B-B14F-4D97-AF65-F5344CB8AC3E}">
        <p14:creationId xmlns:p14="http://schemas.microsoft.com/office/powerpoint/2010/main" val="2456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hydrodynamic lubrication?</a:t>
            </a:r>
          </a:p>
        </p:txBody>
      </p:sp>
    </p:spTree>
    <p:extLst>
      <p:ext uri="{BB962C8B-B14F-4D97-AF65-F5344CB8AC3E}">
        <p14:creationId xmlns:p14="http://schemas.microsoft.com/office/powerpoint/2010/main" val="50563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Answer 1</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The wedging action of oil between two surfaces that have relative motion.</a:t>
            </a:r>
          </a:p>
        </p:txBody>
      </p:sp>
    </p:spTree>
    <p:extLst>
      <p:ext uri="{BB962C8B-B14F-4D97-AF65-F5344CB8AC3E}">
        <p14:creationId xmlns:p14="http://schemas.microsoft.com/office/powerpoint/2010/main" val="416907864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24142</TotalTime>
  <Words>1952</Words>
  <Application>Microsoft Office PowerPoint</Application>
  <PresentationFormat>On-screen Show (4:3)</PresentationFormat>
  <Paragraphs>197</Paragraphs>
  <Slides>49</Slides>
  <Notes>49</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Times New Roman</vt:lpstr>
      <vt:lpstr>Verdana</vt:lpstr>
      <vt:lpstr>Wingdings</vt:lpstr>
      <vt:lpstr>508 Lecture</vt:lpstr>
      <vt:lpstr>Automotive Technology: Principles, Diagnosis, and Service</vt:lpstr>
      <vt:lpstr>Learning Objectives </vt:lpstr>
      <vt:lpstr>Purpose and Function</vt:lpstr>
      <vt:lpstr>Lubrication Principles</vt:lpstr>
      <vt:lpstr>Figure 20.1 Oil Molecule</vt:lpstr>
      <vt:lpstr>Figure 20.2 Wedge Shaped</vt:lpstr>
      <vt:lpstr>Figure 20.3 Film Around Journal</vt:lpstr>
      <vt:lpstr>Question 1: ?</vt:lpstr>
      <vt:lpstr>Answer 1</vt:lpstr>
      <vt:lpstr>Engine Lubrication Systems</vt:lpstr>
      <vt:lpstr>Figure 20.4 Oil Pressure Gauge</vt:lpstr>
      <vt:lpstr>Animation: Oil Pressure Test (Animation will automatically start)</vt:lpstr>
      <vt:lpstr>Oil Pumps</vt:lpstr>
      <vt:lpstr>Types of Oil Pumps (1 of 2)</vt:lpstr>
      <vt:lpstr>Types of Oil Pumps (2 of 2)</vt:lpstr>
      <vt:lpstr>Figure 20.5 Cam Driven</vt:lpstr>
      <vt:lpstr>Figure 20.6 Gear-Type Pump</vt:lpstr>
      <vt:lpstr>Animation: External Gear Oil Pump (Animation will automatically start)</vt:lpstr>
      <vt:lpstr>Figure 20.7 Internal/External Gear</vt:lpstr>
      <vt:lpstr>Animation: Internal-External Gear Pump with Crescent (Animation will automatically start)</vt:lpstr>
      <vt:lpstr>Figure 20.8 Rotor-Type Oil Pump</vt:lpstr>
      <vt:lpstr>Animation: Rotor-Type Oil Pump (Animation will automatically start)</vt:lpstr>
      <vt:lpstr>Figure 20.9 Gerotor</vt:lpstr>
      <vt:lpstr>Animation: Gerotor Pump (Animation will automatically start)</vt:lpstr>
      <vt:lpstr>Question 2: ?</vt:lpstr>
      <vt:lpstr>Answer 2</vt:lpstr>
      <vt:lpstr>Oil Pressure Regulation</vt:lpstr>
      <vt:lpstr>Figure 20.10 Pressure Regulator</vt:lpstr>
      <vt:lpstr>Figure 20.11 Engine Lubrication</vt:lpstr>
      <vt:lpstr>Animation: Engine Lubrication (Animation will automatically start)</vt:lpstr>
      <vt:lpstr>Animation: Cylinder Wall Lubrication (Animation will automatically start)</vt:lpstr>
      <vt:lpstr>Frequently Asked Question: Is a High-Pressure or High-Volume Oil Pump Needed?   </vt:lpstr>
      <vt:lpstr>Oil Pump Checks</vt:lpstr>
      <vt:lpstr>Figure 20.12 Oil Pump Gear Wear</vt:lpstr>
      <vt:lpstr>Figure 20.13 V8 Engine</vt:lpstr>
      <vt:lpstr>Oil Passages</vt:lpstr>
      <vt:lpstr>Figure 20.14 V8 Oil Drain Back Holes</vt:lpstr>
      <vt:lpstr>Figure 20.15 Windage Tray</vt:lpstr>
      <vt:lpstr>Oil Pans</vt:lpstr>
      <vt:lpstr>Dry Sump System</vt:lpstr>
      <vt:lpstr>Figure 20.16 Dry Sump</vt:lpstr>
      <vt:lpstr>Animation: Dry Sump Oil System (Animation will automatically start)</vt:lpstr>
      <vt:lpstr>Question 3: ?</vt:lpstr>
      <vt:lpstr>Answer 3</vt:lpstr>
      <vt:lpstr>Oil Coolers</vt:lpstr>
      <vt:lpstr>Figure 20.17 Oil Cooler</vt:lpstr>
      <vt:lpstr>Frequently Asked Question: What Is Acceptable Oil Consumption? </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23, Lubrication System Operation and Diagnosis</dc:title>
  <dc:subject>2612-Automotive - Core</dc:subject>
  <dc:creator>James D. Halderman</dc:creator>
  <cp:keywords>CONTAINS NOTES</cp:keywords>
  <cp:lastModifiedBy>Glen Plants</cp:lastModifiedBy>
  <cp:revision>4752</cp:revision>
  <dcterms:created xsi:type="dcterms:W3CDTF">2014-07-14T20:04:21Z</dcterms:created>
  <dcterms:modified xsi:type="dcterms:W3CDTF">2023-06-15T17:29:49Z</dcterms:modified>
</cp:coreProperties>
</file>