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handoutMasterIdLst>
    <p:handoutMasterId r:id="rId62"/>
  </p:handoutMasterIdLst>
  <p:sldIdLst>
    <p:sldId id="1181" r:id="rId2"/>
    <p:sldId id="1110" r:id="rId3"/>
    <p:sldId id="1149" r:id="rId4"/>
    <p:sldId id="1112" r:id="rId5"/>
    <p:sldId id="1150" r:id="rId6"/>
    <p:sldId id="1184" r:id="rId7"/>
    <p:sldId id="1114" r:id="rId8"/>
    <p:sldId id="1151" r:id="rId9"/>
    <p:sldId id="1185" r:id="rId10"/>
    <p:sldId id="1116" r:id="rId11"/>
    <p:sldId id="1198" r:id="rId12"/>
    <p:sldId id="1298" r:id="rId13"/>
    <p:sldId id="1121" r:id="rId14"/>
    <p:sldId id="1122" r:id="rId15"/>
    <p:sldId id="1126" r:id="rId16"/>
    <p:sldId id="1186" r:id="rId17"/>
    <p:sldId id="1124" r:id="rId18"/>
    <p:sldId id="1187" r:id="rId19"/>
    <p:sldId id="1130" r:id="rId20"/>
    <p:sldId id="1188" r:id="rId21"/>
    <p:sldId id="1189" r:id="rId22"/>
    <p:sldId id="1190" r:id="rId23"/>
    <p:sldId id="1143" r:id="rId24"/>
    <p:sldId id="1154" r:id="rId25"/>
    <p:sldId id="1145" r:id="rId26"/>
    <p:sldId id="1155" r:id="rId27"/>
    <p:sldId id="1191" r:id="rId28"/>
    <p:sldId id="1147" r:id="rId29"/>
    <p:sldId id="1199" r:id="rId30"/>
    <p:sldId id="1192" r:id="rId31"/>
    <p:sldId id="1157" r:id="rId32"/>
    <p:sldId id="1193" r:id="rId33"/>
    <p:sldId id="1194" r:id="rId34"/>
    <p:sldId id="1299" r:id="rId35"/>
    <p:sldId id="1195" r:id="rId36"/>
    <p:sldId id="1161" r:id="rId37"/>
    <p:sldId id="1300" r:id="rId38"/>
    <p:sldId id="1200" r:id="rId39"/>
    <p:sldId id="1196" r:id="rId40"/>
    <p:sldId id="1197" r:id="rId41"/>
    <p:sldId id="1148" r:id="rId42"/>
    <p:sldId id="1164" r:id="rId43"/>
    <p:sldId id="1165" r:id="rId44"/>
    <p:sldId id="1166" r:id="rId45"/>
    <p:sldId id="1167" r:id="rId46"/>
    <p:sldId id="1168" r:id="rId47"/>
    <p:sldId id="1169" r:id="rId48"/>
    <p:sldId id="1170" r:id="rId49"/>
    <p:sldId id="1171" r:id="rId50"/>
    <p:sldId id="1172" r:id="rId51"/>
    <p:sldId id="1173" r:id="rId52"/>
    <p:sldId id="1174" r:id="rId53"/>
    <p:sldId id="1175" r:id="rId54"/>
    <p:sldId id="1176" r:id="rId55"/>
    <p:sldId id="1177" r:id="rId56"/>
    <p:sldId id="1178" r:id="rId57"/>
    <p:sldId id="1179" r:id="rId58"/>
    <p:sldId id="1204" r:id="rId59"/>
    <p:sldId id="1076"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3984">
          <p15:clr>
            <a:srgbClr val="A4A3A4"/>
          </p15:clr>
        </p15:guide>
        <p15:guide id="4" orient="horz" pos="384">
          <p15:clr>
            <a:srgbClr val="A4A3A4"/>
          </p15:clr>
        </p15:guide>
        <p15:guide id="5" orient="horz" pos="144">
          <p15:clr>
            <a:srgbClr val="A4A3A4"/>
          </p15:clr>
        </p15:guide>
        <p15:guide id="6" orient="horz" pos="912">
          <p15:clr>
            <a:srgbClr val="A4A3A4"/>
          </p15:clr>
        </p15:guide>
        <p15:guide id="7" orient="horz" pos="624">
          <p15:clr>
            <a:srgbClr val="A4A3A4"/>
          </p15:clr>
        </p15:guide>
        <p15:guide id="8" orient="horz" pos="1248">
          <p15:clr>
            <a:srgbClr val="A4A3A4"/>
          </p15:clr>
        </p15:guide>
        <p15:guide id="9" pos="288">
          <p15:clr>
            <a:srgbClr val="A4A3A4"/>
          </p15:clr>
        </p15:guide>
        <p15:guide id="10" pos="5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4EAE4"/>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7" autoAdjust="0"/>
    <p:restoredTop sz="86421" autoAdjust="0"/>
  </p:normalViewPr>
  <p:slideViewPr>
    <p:cSldViewPr>
      <p:cViewPr varScale="1">
        <p:scale>
          <a:sx n="99" d="100"/>
          <a:sy n="99" d="100"/>
        </p:scale>
        <p:origin x="1542" y="78"/>
      </p:cViewPr>
      <p:guideLst>
        <p:guide orient="horz" pos="2160"/>
        <p:guide pos="2880"/>
        <p:guide orient="horz" pos="3984"/>
        <p:guide orient="horz" pos="384"/>
        <p:guide orient="horz" pos="144"/>
        <p:guide orient="horz" pos="912"/>
        <p:guide orient="horz" pos="624"/>
        <p:guide orient="horz" pos="1248"/>
        <p:guide pos="288"/>
        <p:guide pos="5472"/>
      </p:guideLst>
    </p:cSldViewPr>
  </p:slideViewPr>
  <p:outlineViewPr>
    <p:cViewPr>
      <p:scale>
        <a:sx n="25" d="100"/>
        <a:sy n="25" d="100"/>
      </p:scale>
      <p:origin x="0" y="-930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3-02-18T16:06:38.854" idx="1">
    <p:pos x="10" y="10"/>
    <p:text>NEED CUURENT BOOK COVER IMAGE</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6/15/2023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6/15/2023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517314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mn-lt"/>
                <a:ea typeface="Arial"/>
                <a:cs typeface="Arial"/>
                <a:sym typeface="Arial"/>
              </a:rPr>
              <a:t>CASE STUDY The Case of the Wrong Oil Viscosity</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A </a:t>
            </a:r>
            <a:r>
              <a:rPr lang="en-US" sz="1400" b="0" i="0" u="none" strike="noStrike" cap="none" dirty="0">
                <a:solidFill>
                  <a:schemeClr val="dk1"/>
                </a:solidFill>
                <a:latin typeface="+mn-lt"/>
                <a:ea typeface="Arial"/>
                <a:cs typeface="Arial"/>
                <a:sym typeface="Arial"/>
              </a:rPr>
              <a:t>Dodge Durango 5.7 liter Hemi with a multiple displacement system (MDS) had the oil changed at a </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shop. SAE 10W-30 was used as this was the</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standard bulk oil in the shop. After the oil change, the vehicle was returned to the customer. </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Within a few minutes, however, the “check engine” light came on. The technician checked for </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diagnostic trouble codes (DTCs) and found a P0521 DTC stored. The technician checked service </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information and discovered that the code could be set if the incorrect viscosity engine oil had </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been used. The description of the P0521 read:</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“Oil pressure not reaching specified at 1250 RPM.”</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The technician changed the oil and used the specified SAE 5W-20, then cleared the DTC. A test drive </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confirmed that the change to the correct viscosity oil solved the problem.</a:t>
            </a:r>
          </a:p>
          <a:p>
            <a:pPr marL="0" marR="0" lvl="0" indent="0" algn="l" rtl="0">
              <a:lnSpc>
                <a:spcPct val="100000"/>
              </a:lnSpc>
              <a:spcBef>
                <a:spcPts val="0"/>
              </a:spcBef>
              <a:spcAft>
                <a:spcPts val="0"/>
              </a:spcAft>
              <a:buClr>
                <a:schemeClr val="dk1"/>
              </a:buClr>
              <a:buSzPct val="25000"/>
              <a:buFont typeface="Arial"/>
              <a:buNone/>
            </a:pPr>
            <a:r>
              <a:rPr lang="en-US" sz="1400" b="1" i="0" u="none" strike="noStrike" cap="none" dirty="0">
                <a:solidFill>
                  <a:schemeClr val="dk1"/>
                </a:solidFill>
                <a:latin typeface="+mn-lt"/>
                <a:ea typeface="Arial"/>
                <a:cs typeface="Arial"/>
                <a:sym typeface="Arial"/>
              </a:rPr>
              <a:t>Summary:</a:t>
            </a:r>
          </a:p>
          <a:p>
            <a:pPr marL="0" marR="0" lvl="0" indent="0" algn="l" rtl="0">
              <a:lnSpc>
                <a:spcPct val="100000"/>
              </a:lnSpc>
              <a:spcBef>
                <a:spcPts val="0"/>
              </a:spcBef>
              <a:spcAft>
                <a:spcPts val="0"/>
              </a:spcAft>
              <a:buClr>
                <a:schemeClr val="dk1"/>
              </a:buClr>
              <a:buSzPct val="25000"/>
              <a:buFont typeface="Arial"/>
              <a:buNone/>
            </a:pPr>
            <a:r>
              <a:rPr lang="en-US" sz="1400" b="1" i="0" u="none" strike="noStrike" cap="none" dirty="0">
                <a:solidFill>
                  <a:schemeClr val="dk1"/>
                </a:solidFill>
                <a:latin typeface="+mn-lt"/>
                <a:ea typeface="Arial"/>
                <a:cs typeface="Arial"/>
                <a:sym typeface="Arial"/>
              </a:rPr>
              <a:t>Complaint—Customer stated that the “check engine” came on after an oil change.</a:t>
            </a:r>
          </a:p>
          <a:p>
            <a:pPr marL="0" marR="0" lvl="0" indent="0" algn="l" rtl="0">
              <a:lnSpc>
                <a:spcPct val="100000"/>
              </a:lnSpc>
              <a:spcBef>
                <a:spcPts val="0"/>
              </a:spcBef>
              <a:spcAft>
                <a:spcPts val="0"/>
              </a:spcAft>
              <a:buClr>
                <a:schemeClr val="dk1"/>
              </a:buClr>
              <a:buSzPct val="25000"/>
              <a:buFont typeface="Arial"/>
              <a:buNone/>
            </a:pPr>
            <a:r>
              <a:rPr lang="en-US" sz="1400" b="1" i="0" u="none" strike="noStrike" cap="none" dirty="0">
                <a:solidFill>
                  <a:schemeClr val="dk1"/>
                </a:solidFill>
                <a:latin typeface="+mn-lt"/>
                <a:ea typeface="Arial"/>
                <a:cs typeface="Arial"/>
                <a:sym typeface="Arial"/>
              </a:rPr>
              <a:t>Cause—The incorrect viscosity of oil was used.</a:t>
            </a:r>
          </a:p>
          <a:p>
            <a:pPr marL="0" marR="0" lvl="0" indent="0" algn="l" rtl="0">
              <a:lnSpc>
                <a:spcPct val="100000"/>
              </a:lnSpc>
              <a:spcBef>
                <a:spcPts val="0"/>
              </a:spcBef>
              <a:spcAft>
                <a:spcPts val="0"/>
              </a:spcAft>
              <a:buClr>
                <a:schemeClr val="dk1"/>
              </a:buClr>
              <a:buSzPct val="25000"/>
              <a:buFont typeface="Arial"/>
              <a:buNone/>
            </a:pPr>
            <a:r>
              <a:rPr lang="en-US" sz="1400" b="1" i="0" u="none" strike="noStrike" cap="none" dirty="0">
                <a:solidFill>
                  <a:schemeClr val="dk1"/>
                </a:solidFill>
                <a:latin typeface="+mn-lt"/>
                <a:ea typeface="Arial"/>
                <a:cs typeface="Arial"/>
                <a:sym typeface="Arial"/>
              </a:rPr>
              <a:t>Correction—The specified viscosity oil (SAE 5W-20) was used and the code cleared.</a:t>
            </a:r>
          </a:p>
          <a:p>
            <a:pPr marL="0" marR="0" lvl="0" indent="0" algn="l" rtl="0">
              <a:lnSpc>
                <a:spcPct val="100000"/>
              </a:lnSpc>
              <a:spcBef>
                <a:spcPts val="0"/>
              </a:spcBef>
              <a:spcAft>
                <a:spcPts val="0"/>
              </a:spcAft>
              <a:buClr>
                <a:schemeClr val="dk1"/>
              </a:buClr>
              <a:buSzPct val="25000"/>
              <a:buFont typeface="Arial"/>
              <a:buNone/>
            </a:pPr>
            <a:endParaRPr sz="14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75556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mn-lt"/>
                <a:ea typeface="Arial"/>
                <a:cs typeface="Arial"/>
                <a:sym typeface="Arial"/>
              </a:rPr>
              <a:t>TECH TIP: Three Oil Change Facts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Three facts that are important to know when changing oil are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1.  Recommended SAE viscosity (thickness) for the temperature range that is anticipated before the next oil change (such as SAE 5W-30)</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2. Quality rating as recommended by the engine or vehicle manufacturer, such as API SM, and other specified rating, such as the ILSAC and vehicle manufacturer’s specifications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3. l change interval (time or mileage) (usually every 5,000 miles or every six months)</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780133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667885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79126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807197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mn-lt"/>
                <a:ea typeface="Arial"/>
                <a:cs typeface="Arial"/>
                <a:sym typeface="Arial"/>
              </a:rPr>
              <a:t>■TECH TIP: Synthetic Good and Bad News: </a:t>
            </a:r>
            <a:r>
              <a:rPr lang="en-US" sz="1400" b="0" i="0" u="none" strike="noStrike" cap="none" dirty="0">
                <a:solidFill>
                  <a:schemeClr val="dk1"/>
                </a:solidFill>
                <a:latin typeface="+mn-lt"/>
                <a:ea typeface="Arial"/>
                <a:cs typeface="Arial"/>
                <a:sym typeface="Arial"/>
              </a:rPr>
              <a:t>In a true synthetic, such as base oils classified by API as a group IV or V, the molecules are all the same, and it does not have any sulfur that is present in crude oil and refined out. That is great, but API group III is also called a synthetic, and because its cost is lower than the other two synthetics, makes selecting an oil more difficult. However, according to lubrication engineers, service technicians and vehicle owners should not be concerned what molecules are in the oil, but instead should use oil that meets the vehicle specifications. For example, if an oil has a zero (0) as the first number, such as SAE 0W-20, the oil HAS to be a synthetic to be able to meet that specification. The synthetic could be a group III, IV, or V, but more likely a combination of all three. Check service information for the exact oil to use for the vehicle being serviced. ● FIGURE 19–8.</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31616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u="sng" dirty="0"/>
              <a:t>TECH TIP Dirty Engine Oil Can Cause Oil Burning</a:t>
            </a:r>
          </a:p>
          <a:p>
            <a:r>
              <a:rPr lang="en-US" dirty="0"/>
              <a:t>Service technicians have known for a long time that some of their customers never change the engine oil. Often these customers believe that because their</a:t>
            </a:r>
          </a:p>
          <a:p>
            <a:r>
              <a:rPr lang="en-US" dirty="0"/>
              <a:t>engine uses oil and they add a new quart every week, they are doing the same thing as changing the oil. But dirty, oxidized engine oil could cause piston rings to stick and not seal the cylinder. </a:t>
            </a:r>
          </a:p>
          <a:p>
            <a:r>
              <a:rPr lang="en-US" dirty="0"/>
              <a:t>Therefore, when the oil and filter are changed, the clean oil may free the piston rings, especially if the vehicle is driven on a long trip during which the oil is allowed to </a:t>
            </a:r>
          </a:p>
          <a:p>
            <a:r>
              <a:rPr lang="en-US" dirty="0"/>
              <a:t>reach the normal operating temperature. An engine that is mechanically sound, but burning oil, may be “fixed” by simply changing the oil and filter.</a:t>
            </a:r>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071425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Can Newer Engine Oils Be Used in Engines That Use Flat-Bottom Lifters? No. Newer oil standards are designed to reduce phosphates in the engine oil that may leak past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piston rings and end up in the exhaust system. These additives found in oil can damage the catalytic converter. The levels of phosphate and zinc, commonly referred to as zinc dialkyl dithiophosphate (ZDDP) or ZDP), have been reduced because they can cause damage to the catalytic converter. Even though engines consume very little oil, if the oil contains zinc, the efficiency of the catalytic converter is reduced. The use of ZDDP was intended to reduce sliding friction in an engine. Sliding friction is usually found in engines that use flat-bottom lifters. Most, if not all, engines produced over the past 15 years have used roller lifters or cam followers, so using the new oil without ZDDP is not a concern. Even diesel oils have reduced amounts of the zinc, so many camshaft manufacturers are recommending the use of an additive. Older oils had up to 0.15% ZDDP and now SM-rated oils list the zinc at just 0.08%, or 800 parts per million. Engine oil had about 1200 PPM zinc prior to 2001., In 2001, the zinc was reduced to 1000 PPM; and in 2005, reduced again to the current 800 PPM,</a:t>
            </a:r>
            <a:r>
              <a:rPr lang="en-US" sz="1200" b="0" i="0" u="none" strike="noStrike" cap="none" baseline="0" dirty="0">
                <a:solidFill>
                  <a:schemeClr val="dk1"/>
                </a:solidFill>
                <a:latin typeface="+mn-lt"/>
                <a:ea typeface="Arial"/>
                <a:cs typeface="Arial"/>
                <a:sym typeface="Arial"/>
              </a:rPr>
              <a:t> </a:t>
            </a:r>
            <a:r>
              <a:rPr lang="en-US" sz="1200" b="0" i="0" u="none" strike="noStrike" cap="none" dirty="0">
                <a:solidFill>
                  <a:schemeClr val="dk1"/>
                </a:solidFill>
                <a:latin typeface="+mn-lt"/>
                <a:ea typeface="Arial"/>
                <a:cs typeface="Arial"/>
                <a:sym typeface="Arial"/>
              </a:rPr>
              <a:t>API ratings do not specify the zinc content, just oil performance If driving a vehicle with flat-bottom lifters, use engine oil specifically designed for older engines, such as Shell Rotella T, or use an additive, such as GM’s engine oil supplement (EOS), part number 1052367 or a zinc additive. Check with camshaft manufacturers for their recommended oil or additive to use. Figure 19–10.</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62048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953063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198109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648962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34</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771597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u="sng" dirty="0"/>
              <a:t>Tech TIP: The Pick Trick</a:t>
            </a:r>
          </a:p>
          <a:p>
            <a:r>
              <a:rPr lang="en-US" dirty="0"/>
              <a:t>Removing an oil filter that is installed upside down can be a real mess. When this design filter is </a:t>
            </a:r>
          </a:p>
          <a:p>
            <a:r>
              <a:rPr lang="en-US" dirty="0"/>
              <a:t>loosened, oil flows out from around the sealing gasket. To prevent this from happening, use a pick </a:t>
            </a:r>
          </a:p>
          <a:p>
            <a:r>
              <a:rPr lang="en-US" dirty="0"/>
              <a:t>to poke a hole in the top of the filter.</a:t>
            </a:r>
          </a:p>
          <a:p>
            <a:r>
              <a:rPr lang="en-US" dirty="0"/>
              <a:t>This small hole allows air to get into the filter, thereby allowing the oil to drain back into the </a:t>
            </a:r>
          </a:p>
          <a:p>
            <a:r>
              <a:rPr lang="en-US" dirty="0"/>
              <a:t>engine rather than remain in the filter. After punching a hole in the filter, be sure to wait </a:t>
            </a:r>
          </a:p>
          <a:p>
            <a:r>
              <a:rPr lang="en-US" dirty="0"/>
              <a:t>several minutes to allow time for the trapped oil to drain down into the engine</a:t>
            </a:r>
          </a:p>
          <a:p>
            <a:r>
              <a:rPr lang="en-US" dirty="0"/>
              <a:t>before loosening the filter.</a:t>
            </a:r>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37</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none" strike="noStrike" cap="none" dirty="0">
                <a:solidFill>
                  <a:schemeClr val="dk1"/>
                </a:solidFill>
                <a:latin typeface="+mn-lt"/>
                <a:ea typeface="Arial"/>
                <a:cs typeface="Arial"/>
                <a:sym typeface="Arial"/>
              </a:rPr>
              <a:t>Why Change Oil If the Oil Filter Can Trap All the Dirt? </a:t>
            </a:r>
            <a:r>
              <a:rPr lang="en-US" sz="1400" b="0" i="0" u="none" strike="noStrike" cap="none" dirty="0">
                <a:solidFill>
                  <a:schemeClr val="dk1"/>
                </a:solidFill>
                <a:latin typeface="+mn-lt"/>
                <a:ea typeface="Arial"/>
                <a:cs typeface="Arial"/>
                <a:sym typeface="Arial"/>
              </a:rPr>
              <a:t>Many persons believe that oil filters will remove all dirt from the oil being circulated through the filtering</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material. Most oil filters will filter particles that are about 10 to 20 microns in size. A micron is one millionth of a meter or 0.000039 inch. Most dirt and carbon particles that turn engine oil black are less than a micron in size. In other words, it takes about 3 million of these carbon particles to cover a pin head. To help visualize the smallness of a micron, consider that a typical human hair is 60 microns in diameter. In fact, anything smaller than 40 microns is not visible to the human eye.  The dispersants added to engine oil prevent dirt from adhering together to form sludge. It is the same dispersant additive that prevents dirt from being filtered or removed by other means. If an oil filter could filter particles down to 1 micron, it would be so restrictive that the engine would not receive sufficient oil through the filter for lubrication. Oil recycling</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companies use special chemicals to break down the dispersants, which permit the dirt in the oil to combine into larger units that can be filtered or processed out of the oil.</a:t>
            </a:r>
            <a:endParaRPr sz="14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825776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74593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mn-lt"/>
                <a:ea typeface="Arial"/>
                <a:cs typeface="Arial"/>
                <a:sym typeface="Arial"/>
              </a:rPr>
              <a:t>TECH TIP Follow the Seasons</a:t>
            </a:r>
          </a:p>
          <a:p>
            <a:pPr marL="0" marR="0" lvl="0" indent="0" algn="l" rtl="0">
              <a:lnSpc>
                <a:spcPct val="100000"/>
              </a:lnSpc>
              <a:spcBef>
                <a:spcPts val="0"/>
              </a:spcBef>
              <a:spcAft>
                <a:spcPts val="0"/>
              </a:spcAft>
              <a:buClr>
                <a:schemeClr val="dk1"/>
              </a:buClr>
              <a:buSzPct val="25000"/>
              <a:buFont typeface="Arial"/>
              <a:buNone/>
            </a:pPr>
            <a:r>
              <a:rPr lang="en-US" sz="1400" b="1" i="0" u="none" strike="noStrike" cap="none" dirty="0">
                <a:solidFill>
                  <a:schemeClr val="dk1"/>
                </a:solidFill>
                <a:latin typeface="+mn-lt"/>
                <a:ea typeface="Arial"/>
                <a:cs typeface="Arial"/>
                <a:sym typeface="Arial"/>
              </a:rPr>
              <a:t>Vehicle owners often forget when they last changed the oil. This is particularly true of the person </a:t>
            </a:r>
          </a:p>
          <a:p>
            <a:pPr marL="0" marR="0" lvl="0" indent="0" algn="l" rtl="0">
              <a:lnSpc>
                <a:spcPct val="100000"/>
              </a:lnSpc>
              <a:spcBef>
                <a:spcPts val="0"/>
              </a:spcBef>
              <a:spcAft>
                <a:spcPts val="0"/>
              </a:spcAft>
              <a:buClr>
                <a:schemeClr val="dk1"/>
              </a:buClr>
              <a:buSzPct val="25000"/>
              <a:buFont typeface="Arial"/>
              <a:buNone/>
            </a:pPr>
            <a:r>
              <a:rPr lang="en-US" sz="1400" b="1" i="0" u="none" strike="noStrike" cap="none" dirty="0">
                <a:solidFill>
                  <a:schemeClr val="dk1"/>
                </a:solidFill>
                <a:latin typeface="+mn-lt"/>
                <a:ea typeface="Arial"/>
                <a:cs typeface="Arial"/>
                <a:sym typeface="Arial"/>
              </a:rPr>
              <a:t>who owns or is responsible for several vehicles. A helpful method for remembering when the oil </a:t>
            </a:r>
          </a:p>
          <a:p>
            <a:pPr marL="0" marR="0" lvl="0" indent="0" algn="l" rtl="0">
              <a:lnSpc>
                <a:spcPct val="100000"/>
              </a:lnSpc>
              <a:spcBef>
                <a:spcPts val="0"/>
              </a:spcBef>
              <a:spcAft>
                <a:spcPts val="0"/>
              </a:spcAft>
              <a:buClr>
                <a:schemeClr val="dk1"/>
              </a:buClr>
              <a:buSzPct val="25000"/>
              <a:buFont typeface="Arial"/>
              <a:buNone/>
            </a:pPr>
            <a:r>
              <a:rPr lang="en-US" sz="1400" b="1" i="0" u="none" strike="noStrike" cap="none" dirty="0">
                <a:solidFill>
                  <a:schemeClr val="dk1"/>
                </a:solidFill>
                <a:latin typeface="+mn-lt"/>
                <a:ea typeface="Arial"/>
                <a:cs typeface="Arial"/>
                <a:sym typeface="Arial"/>
              </a:rPr>
              <a:t>should be changed is to change it at the start of each season of the year.</a:t>
            </a:r>
          </a:p>
          <a:p>
            <a:pPr marL="0" marR="0" lvl="0" indent="0" algn="l" rtl="0">
              <a:lnSpc>
                <a:spcPct val="100000"/>
              </a:lnSpc>
              <a:spcBef>
                <a:spcPts val="0"/>
              </a:spcBef>
              <a:spcAft>
                <a:spcPts val="0"/>
              </a:spcAft>
              <a:buClr>
                <a:schemeClr val="dk1"/>
              </a:buClr>
              <a:buSzPct val="25000"/>
              <a:buFont typeface="Arial"/>
              <a:buNone/>
            </a:pPr>
            <a:r>
              <a:rPr lang="en-US" sz="1400" b="1" i="0" u="none" strike="noStrike" cap="none" dirty="0">
                <a:solidFill>
                  <a:schemeClr val="dk1"/>
                </a:solidFill>
                <a:latin typeface="+mn-lt"/>
                <a:ea typeface="Arial"/>
                <a:cs typeface="Arial"/>
                <a:sym typeface="Arial"/>
              </a:rPr>
              <a:t>• Fall (September 21)</a:t>
            </a:r>
          </a:p>
          <a:p>
            <a:pPr marL="0" marR="0" lvl="0" indent="0" algn="l" rtl="0">
              <a:lnSpc>
                <a:spcPct val="100000"/>
              </a:lnSpc>
              <a:spcBef>
                <a:spcPts val="0"/>
              </a:spcBef>
              <a:spcAft>
                <a:spcPts val="0"/>
              </a:spcAft>
              <a:buClr>
                <a:schemeClr val="dk1"/>
              </a:buClr>
              <a:buSzPct val="25000"/>
              <a:buFont typeface="Arial"/>
              <a:buNone/>
            </a:pPr>
            <a:r>
              <a:rPr lang="en-US" sz="1400" b="1" i="0" u="none" strike="noStrike" cap="none" dirty="0">
                <a:solidFill>
                  <a:schemeClr val="dk1"/>
                </a:solidFill>
                <a:latin typeface="+mn-lt"/>
                <a:ea typeface="Arial"/>
                <a:cs typeface="Arial"/>
                <a:sym typeface="Arial"/>
              </a:rPr>
              <a:t>• Winter (December 21)</a:t>
            </a:r>
          </a:p>
          <a:p>
            <a:pPr marL="0" marR="0" lvl="0" indent="0" algn="l" rtl="0">
              <a:lnSpc>
                <a:spcPct val="100000"/>
              </a:lnSpc>
              <a:spcBef>
                <a:spcPts val="0"/>
              </a:spcBef>
              <a:spcAft>
                <a:spcPts val="0"/>
              </a:spcAft>
              <a:buClr>
                <a:schemeClr val="dk1"/>
              </a:buClr>
              <a:buSzPct val="25000"/>
              <a:buFont typeface="Arial"/>
              <a:buNone/>
            </a:pPr>
            <a:r>
              <a:rPr lang="en-US" sz="1400" b="1" i="0" u="none" strike="noStrike" cap="none" dirty="0">
                <a:solidFill>
                  <a:schemeClr val="dk1"/>
                </a:solidFill>
                <a:latin typeface="+mn-lt"/>
                <a:ea typeface="Arial"/>
                <a:cs typeface="Arial"/>
                <a:sym typeface="Arial"/>
              </a:rPr>
              <a:t>• Spring (March 21)</a:t>
            </a:r>
          </a:p>
          <a:p>
            <a:pPr marL="0" marR="0" lvl="0" indent="0" algn="l" rtl="0">
              <a:lnSpc>
                <a:spcPct val="100000"/>
              </a:lnSpc>
              <a:spcBef>
                <a:spcPts val="0"/>
              </a:spcBef>
              <a:spcAft>
                <a:spcPts val="0"/>
              </a:spcAft>
              <a:buClr>
                <a:schemeClr val="dk1"/>
              </a:buClr>
              <a:buSzPct val="25000"/>
              <a:buFont typeface="Arial"/>
              <a:buNone/>
            </a:pPr>
            <a:r>
              <a:rPr lang="en-US" sz="1400" b="1" i="0" u="none" strike="noStrike" cap="none" dirty="0">
                <a:solidFill>
                  <a:schemeClr val="dk1"/>
                </a:solidFill>
                <a:latin typeface="+mn-lt"/>
                <a:ea typeface="Arial"/>
                <a:cs typeface="Arial"/>
                <a:sym typeface="Arial"/>
              </a:rPr>
              <a:t>• Summer (June 21)</a:t>
            </a:r>
          </a:p>
          <a:p>
            <a:pPr marL="0" marR="0" lvl="0" indent="0" algn="l" rtl="0">
              <a:lnSpc>
                <a:spcPct val="100000"/>
              </a:lnSpc>
              <a:spcBef>
                <a:spcPts val="0"/>
              </a:spcBef>
              <a:spcAft>
                <a:spcPts val="0"/>
              </a:spcAft>
              <a:buClr>
                <a:schemeClr val="dk1"/>
              </a:buClr>
              <a:buSzPct val="25000"/>
              <a:buFont typeface="Arial"/>
              <a:buNone/>
            </a:pPr>
            <a:r>
              <a:rPr lang="en-US" sz="1400" b="1" i="0" u="none" strike="noStrike" cap="none" dirty="0">
                <a:solidFill>
                  <a:schemeClr val="dk1"/>
                </a:solidFill>
                <a:latin typeface="+mn-lt"/>
                <a:ea typeface="Arial"/>
                <a:cs typeface="Arial"/>
                <a:sym typeface="Arial"/>
              </a:rPr>
              <a:t>Remembering that the oil needs to be changed on these dates helps owners budget for the expense and</a:t>
            </a:r>
          </a:p>
          <a:p>
            <a:pPr marL="0" marR="0" lvl="0" indent="0" algn="l" rtl="0">
              <a:lnSpc>
                <a:spcPct val="100000"/>
              </a:lnSpc>
              <a:spcBef>
                <a:spcPts val="0"/>
              </a:spcBef>
              <a:spcAft>
                <a:spcPts val="0"/>
              </a:spcAft>
              <a:buClr>
                <a:schemeClr val="dk1"/>
              </a:buClr>
              <a:buSzPct val="25000"/>
              <a:buFont typeface="Arial"/>
              <a:buNone/>
            </a:pPr>
            <a:r>
              <a:rPr lang="en-US" sz="1400" b="1" i="0" u="none" strike="noStrike" cap="none" dirty="0">
                <a:solidFill>
                  <a:schemeClr val="dk1"/>
                </a:solidFill>
                <a:latin typeface="+mn-lt"/>
                <a:ea typeface="Arial"/>
                <a:cs typeface="Arial"/>
                <a:sym typeface="Arial"/>
              </a:rPr>
              <a:t>the time needed</a:t>
            </a:r>
            <a:r>
              <a:rPr lang="en-US" sz="1200" b="0" i="0" u="none" strike="noStrike" cap="none" dirty="0">
                <a:solidFill>
                  <a:schemeClr val="dk1"/>
                </a:solidFill>
                <a:latin typeface="+mn-lt"/>
                <a:ea typeface="Arial"/>
                <a:cs typeface="Arial"/>
                <a:sym typeface="Arial"/>
              </a:rPr>
              <a:t>.</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345025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1. Before entering the customer’s car for the first time, be sure to install a seat cover as well as a steering wheel cover to protect the vehicle’s interior.</a:t>
            </a:r>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2. Run the Engine Close to Operating Temperature to Help Used Oil Drain</a:t>
            </a:r>
          </a:p>
        </p:txBody>
      </p:sp>
      <p:sp>
        <p:nvSpPr>
          <p:cNvPr id="4" name="Slide Number Placeholder 3"/>
          <p:cNvSpPr>
            <a:spLocks noGrp="1"/>
          </p:cNvSpPr>
          <p:nvPr>
            <p:ph type="sldNum" sz="quarter" idx="10"/>
          </p:nvPr>
        </p:nvSpPr>
        <p:spPr/>
        <p:txBody>
          <a:bodyPr/>
          <a:lstStyle/>
          <a:p>
            <a:fld id="{A73D6722-9B4D-4E29-B226-C325925A8118}" type="slidenum">
              <a:rPr lang="en-US" smtClean="0"/>
              <a:t>45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3. Raise vehicle, place oil drain container under oil drain plug. Wear gloves</a:t>
            </a:r>
          </a:p>
        </p:txBody>
      </p:sp>
      <p:sp>
        <p:nvSpPr>
          <p:cNvPr id="4" name="Slide Number Placeholder 3"/>
          <p:cNvSpPr>
            <a:spLocks noGrp="1"/>
          </p:cNvSpPr>
          <p:nvPr>
            <p:ph type="sldNum" sz="quarter" idx="10"/>
          </p:nvPr>
        </p:nvSpPr>
        <p:spPr/>
        <p:txBody>
          <a:bodyPr/>
          <a:lstStyle/>
          <a:p>
            <a:fld id="{A73D6722-9B4D-4E29-B226-C325925A8118}" type="slidenum">
              <a:rPr lang="en-US" smtClean="0"/>
              <a:t>46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4. Remove plug allow hot oil to drain. Use caution as hot oil can cause painful burns!</a:t>
            </a:r>
          </a:p>
        </p:txBody>
      </p:sp>
      <p:sp>
        <p:nvSpPr>
          <p:cNvPr id="4" name="Slide Number Placeholder 3"/>
          <p:cNvSpPr>
            <a:spLocks noGrp="1"/>
          </p:cNvSpPr>
          <p:nvPr>
            <p:ph type="sldNum" sz="quarter" idx="10"/>
          </p:nvPr>
        </p:nvSpPr>
        <p:spPr/>
        <p:txBody>
          <a:bodyPr/>
          <a:lstStyle/>
          <a:p>
            <a:fld id="{A73D6722-9B4D-4E29-B226-C325925A8118}" type="slidenum">
              <a:rPr lang="en-US" smtClean="0"/>
              <a:t>47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5. While oil drains, remove oil filter using a filter wrench. </a:t>
            </a:r>
          </a:p>
        </p:txBody>
      </p:sp>
      <p:sp>
        <p:nvSpPr>
          <p:cNvPr id="4" name="Slide Number Placeholder 3"/>
          <p:cNvSpPr>
            <a:spLocks noGrp="1"/>
          </p:cNvSpPr>
          <p:nvPr>
            <p:ph type="sldNum" sz="quarter" idx="10"/>
          </p:nvPr>
        </p:nvSpPr>
        <p:spPr/>
        <p:txBody>
          <a:bodyPr/>
          <a:lstStyle/>
          <a:p>
            <a:fld id="{A73D6722-9B4D-4E29-B226-C325925A8118}" type="slidenum">
              <a:rPr lang="en-US" smtClean="0"/>
              <a:t>48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6. Compare the New Oil Filter with the Old One to be Sure that it is the Correct Replacement</a:t>
            </a:r>
          </a:p>
        </p:txBody>
      </p:sp>
      <p:sp>
        <p:nvSpPr>
          <p:cNvPr id="4" name="Slide Number Placeholder 3"/>
          <p:cNvSpPr>
            <a:spLocks noGrp="1"/>
          </p:cNvSpPr>
          <p:nvPr>
            <p:ph type="sldNum" sz="quarter" idx="10"/>
          </p:nvPr>
        </p:nvSpPr>
        <p:spPr/>
        <p:txBody>
          <a:bodyPr/>
          <a:lstStyle/>
          <a:p>
            <a:fld id="{A73D6722-9B4D-4E29-B226-C325925A8118}" type="slidenum">
              <a:rPr lang="en-US" smtClean="0"/>
              <a:t>49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7. The wise service technician adds oil to the oil filter whenever possible. This provides faster filling of the filter during start-up and a reduced amount of time that the engine does not have oil pressure</a:t>
            </a:r>
            <a:r>
              <a:rPr lang="en-US" dirty="0"/>
              <a:t>.</a:t>
            </a:r>
          </a:p>
        </p:txBody>
      </p:sp>
      <p:sp>
        <p:nvSpPr>
          <p:cNvPr id="4" name="Slide Number Placeholder 3"/>
          <p:cNvSpPr>
            <a:spLocks noGrp="1"/>
          </p:cNvSpPr>
          <p:nvPr>
            <p:ph type="sldNum" sz="quarter" idx="10"/>
          </p:nvPr>
        </p:nvSpPr>
        <p:spPr/>
        <p:txBody>
          <a:bodyPr/>
          <a:lstStyle/>
          <a:p>
            <a:fld id="{A73D6722-9B4D-4E29-B226-C325925A8118}" type="slidenum">
              <a:rPr lang="en-US" smtClean="0"/>
              <a:t>50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8. Apply a thin Layer of Clean Engine Oil to the Gasket of the New Filter. This Oil Film will Allow the Rubber Gasket to Slide and Compress as the Oil Filter Is Being Tightened</a:t>
            </a:r>
          </a:p>
        </p:txBody>
      </p:sp>
      <p:sp>
        <p:nvSpPr>
          <p:cNvPr id="4" name="Slide Number Placeholder 3"/>
          <p:cNvSpPr>
            <a:spLocks noGrp="1"/>
          </p:cNvSpPr>
          <p:nvPr>
            <p:ph type="sldNum" sz="quarter" idx="10"/>
          </p:nvPr>
        </p:nvSpPr>
        <p:spPr/>
        <p:txBody>
          <a:bodyPr/>
          <a:lstStyle/>
          <a:p>
            <a:fld id="{A73D6722-9B4D-4E29-B226-C325925A8118}" type="slidenum">
              <a:rPr lang="en-US" smtClean="0"/>
              <a:t>51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9. Clean the Area Where the Oil Filter Gasket Seats to Be Sure that No Part of the Gasket Remains That Could Cause an Oil Leak</a:t>
            </a:r>
          </a:p>
        </p:txBody>
      </p:sp>
      <p:sp>
        <p:nvSpPr>
          <p:cNvPr id="4" name="Slide Number Placeholder 3"/>
          <p:cNvSpPr>
            <a:spLocks noGrp="1"/>
          </p:cNvSpPr>
          <p:nvPr>
            <p:ph type="sldNum" sz="quarter" idx="10"/>
          </p:nvPr>
        </p:nvSpPr>
        <p:spPr/>
        <p:txBody>
          <a:bodyPr/>
          <a:lstStyle/>
          <a:p>
            <a:fld id="{A73D6722-9B4D-4E29-B226-C325925A8118}" type="slidenum">
              <a:rPr lang="en-US" smtClean="0"/>
              <a:t>52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10. Install the New Oil Filter and Tighten it by Hand. Do Not Use an Oil Filter Wrench to Tighten the Filter! Most Filters Should Be Tightened 3/4 of a Turn After the Gasket Contacts the Engine</a:t>
            </a:r>
          </a:p>
        </p:txBody>
      </p:sp>
      <p:sp>
        <p:nvSpPr>
          <p:cNvPr id="4" name="Slide Number Placeholder 3"/>
          <p:cNvSpPr>
            <a:spLocks noGrp="1"/>
          </p:cNvSpPr>
          <p:nvPr>
            <p:ph type="sldNum" sz="quarter" idx="10"/>
          </p:nvPr>
        </p:nvSpPr>
        <p:spPr/>
        <p:txBody>
          <a:bodyPr/>
          <a:lstStyle/>
          <a:p>
            <a:fld id="{A73D6722-9B4D-4E29-B226-C325925A8118}" type="slidenum">
              <a:rPr lang="en-US" smtClean="0"/>
              <a:t>53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11. Carefully Inspect the Oil Drain Plug and Gasket. Replace the Gasket as Needed. Install the Drain Plug and Tighten Firmly, but Do Not Overtighten</a:t>
            </a:r>
          </a:p>
        </p:txBody>
      </p:sp>
      <p:sp>
        <p:nvSpPr>
          <p:cNvPr id="4" name="Slide Number Placeholder 3"/>
          <p:cNvSpPr>
            <a:spLocks noGrp="1"/>
          </p:cNvSpPr>
          <p:nvPr>
            <p:ph type="sldNum" sz="quarter" idx="10"/>
          </p:nvPr>
        </p:nvSpPr>
        <p:spPr/>
        <p:txBody>
          <a:bodyPr/>
          <a:lstStyle/>
          <a:p>
            <a:fld id="{A73D6722-9B4D-4E29-B226-C325925A8118}" type="slidenum">
              <a:rPr lang="en-US" smtClean="0"/>
              <a:t>54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12. Use a Funnel to Add the Specified Amount of Oil to the Engine at the Oil Fill Opening. When Finished, Replace the Oil Fill Cap</a:t>
            </a:r>
          </a:p>
        </p:txBody>
      </p:sp>
      <p:sp>
        <p:nvSpPr>
          <p:cNvPr id="4" name="Slide Number Placeholder 3"/>
          <p:cNvSpPr>
            <a:spLocks noGrp="1"/>
          </p:cNvSpPr>
          <p:nvPr>
            <p:ph type="sldNum" sz="quarter" idx="10"/>
          </p:nvPr>
        </p:nvSpPr>
        <p:spPr/>
        <p:txBody>
          <a:bodyPr/>
          <a:lstStyle/>
          <a:p>
            <a:fld id="{A73D6722-9B4D-4E29-B226-C325925A8118}" type="slidenum">
              <a:rPr lang="en-US" smtClean="0"/>
              <a:t>55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13. Remove the Oil-Level Dipstick and Wipe it Clean with a Shop Cloth. Reinstall the Oil-Level Dipstick. Remove the Dipstick a Second Time and Read the Oil Level</a:t>
            </a:r>
          </a:p>
        </p:txBody>
      </p:sp>
      <p:sp>
        <p:nvSpPr>
          <p:cNvPr id="4" name="Slide Number Placeholder 3"/>
          <p:cNvSpPr>
            <a:spLocks noGrp="1"/>
          </p:cNvSpPr>
          <p:nvPr>
            <p:ph type="sldNum" sz="quarter" idx="10"/>
          </p:nvPr>
        </p:nvSpPr>
        <p:spPr/>
        <p:txBody>
          <a:bodyPr/>
          <a:lstStyle/>
          <a:p>
            <a:fld id="{A73D6722-9B4D-4E29-B226-C325925A8118}" type="slidenum">
              <a:rPr lang="en-US" smtClean="0"/>
              <a:t>56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400" dirty="0"/>
              <a:t>14. The Oil Level should be Between the MIN and the MAX Lines. In this Case, the Oil Level should be Somewhere in the Cross-Hatched Area of the Dipstick</a:t>
            </a:r>
            <a:endParaRPr lang="en-US" sz="1400" dirty="0"/>
          </a:p>
        </p:txBody>
      </p:sp>
      <p:sp>
        <p:nvSpPr>
          <p:cNvPr id="4" name="Slide Number Placeholder 3"/>
          <p:cNvSpPr>
            <a:spLocks noGrp="1"/>
          </p:cNvSpPr>
          <p:nvPr>
            <p:ph type="sldNum" sz="quarter" idx="10"/>
          </p:nvPr>
        </p:nvSpPr>
        <p:spPr/>
        <p:txBody>
          <a:bodyPr/>
          <a:lstStyle/>
          <a:p>
            <a:fld id="{A73D6722-9B4D-4E29-B226-C325925A8118}" type="slidenum">
              <a:rPr lang="en-US" smtClean="0"/>
              <a:t>57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58</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88923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89475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1210909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98_Learning Objectives">
    <p:spTree>
      <p:nvGrpSpPr>
        <p:cNvPr id="1" name="Shape 47"/>
        <p:cNvGrpSpPr/>
        <p:nvPr/>
      </p:nvGrpSpPr>
      <p:grpSpPr>
        <a:xfrm>
          <a:off x="0" y="0"/>
          <a:ext cx="0" cy="0"/>
          <a:chOff x="0" y="0"/>
          <a:chExt cx="0" cy="0"/>
        </a:xfrm>
      </p:grpSpPr>
      <p:sp>
        <p:nvSpPr>
          <p:cNvPr id="50" name="Shape 5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Tree>
    <p:extLst>
      <p:ext uri="{BB962C8B-B14F-4D97-AF65-F5344CB8AC3E}">
        <p14:creationId xmlns:p14="http://schemas.microsoft.com/office/powerpoint/2010/main" val="2526235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1965474611"/>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40267" y="304800"/>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202112" y="158908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457200" y="1600200"/>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381000" y="5631075"/>
            <a:ext cx="8229600" cy="338554"/>
          </a:xfrm>
        </p:spPr>
        <p:txBody>
          <a:bodyPr lIns="0" tIns="45720" rIns="0" bIns="45720">
            <a:spAutoFit/>
          </a:bodyPr>
          <a:lstStyle>
            <a:lvl1pPr>
              <a:defRPr/>
            </a:lvl1pPr>
          </a:lstStyle>
          <a:p>
            <a:pPr lvl="0"/>
            <a:r>
              <a:rPr lang="en-US" dirty="0"/>
              <a:t>Caption</a:t>
            </a:r>
          </a:p>
        </p:txBody>
      </p:sp>
    </p:spTree>
    <p:extLst>
      <p:ext uri="{BB962C8B-B14F-4D97-AF65-F5344CB8AC3E}">
        <p14:creationId xmlns:p14="http://schemas.microsoft.com/office/powerpoint/2010/main" val="39151069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66321"/>
            <a:ext cx="8229600" cy="646331"/>
          </a:xfrm>
          <a:prstGeom prst="rect">
            <a:avLst/>
          </a:prstGeom>
        </p:spPr>
        <p:txBody>
          <a:bodyPr vert="horz" lIns="0" tIns="45720" rIns="0" bIns="45720" rtlCol="0" anchor="b">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769989"/>
          </a:xfrm>
          <a:prstGeom prst="rect">
            <a:avLst/>
          </a:prstGeom>
        </p:spPr>
        <p:txBody>
          <a:bodyPr vert="horz" lIns="0" tIns="45720" rIns="0" bIns="4572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2023</a:t>
            </a:r>
            <a:r>
              <a:rPr lang="en-US" sz="1200" baseline="0" dirty="0">
                <a:latin typeface="Verdana" panose="020B0604030504040204" pitchFamily="34" charset="0"/>
                <a:ea typeface="Verdana" panose="020B0604030504040204" pitchFamily="34" charset="0"/>
                <a:cs typeface="Verdana" panose="020B0604030504040204" pitchFamily="34" charset="0"/>
              </a:rPr>
              <a:t> </a:t>
            </a:r>
            <a:r>
              <a:rPr lang="en-IN" altLang="en-US" sz="1200" dirty="0">
                <a:solidFill>
                  <a:schemeClr val="tx1"/>
                </a:solidFill>
                <a:latin typeface="Verdana"/>
                <a:ea typeface="Verdana" panose="020B0604030504040204" pitchFamily="34" charset="0"/>
                <a:cs typeface="Verdana" panose="020B0604030504040204" pitchFamily="34" charset="0"/>
              </a:rPr>
              <a:t>Pearson Education, Inc. All Rights Reserved</a:t>
            </a:r>
          </a:p>
        </p:txBody>
      </p:sp>
      <p:pic>
        <p:nvPicPr>
          <p:cNvPr id="10" name="Picture 9" descr="Pearson Logo"/>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50" r:id="rId1"/>
    <p:sldLayoutId id="2147483665" r:id="rId2"/>
    <p:sldLayoutId id="2147483667" r:id="rId3"/>
    <p:sldLayoutId id="2147483668" r:id="rId4"/>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7.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9.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hyperlink" Target="https://jameshalderman.com/a1_vid_lib_page/" TargetMode="External"/><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hyperlink" Target="https://jameshalderman.com/a1_anim_lib_page/"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37.sv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19</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430887"/>
          </a:xfrm>
        </p:spPr>
        <p:txBody>
          <a:bodyPr lIns="0" tIns="45720" rIns="0" bIns="45720">
            <a:spAutoFit/>
          </a:bodyPr>
          <a:lstStyle/>
          <a:p>
            <a:r>
              <a:rPr lang="en-US" dirty="0"/>
              <a:t>Engine Oil</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42444030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spc="-450" dirty="0"/>
              <a:t>A P </a:t>
            </a:r>
            <a:r>
              <a:rPr lang="en-US" dirty="0"/>
              <a:t>I Rating</a:t>
            </a:r>
          </a:p>
        </p:txBody>
      </p:sp>
      <p:sp>
        <p:nvSpPr>
          <p:cNvPr id="4" name="Content Placeholder 3"/>
          <p:cNvSpPr>
            <a:spLocks noGrp="1"/>
          </p:cNvSpPr>
          <p:nvPr>
            <p:ph idx="1"/>
          </p:nvPr>
        </p:nvSpPr>
        <p:spPr>
          <a:xfrm>
            <a:off x="457200" y="917674"/>
            <a:ext cx="8229600" cy="3425725"/>
          </a:xfrm>
        </p:spPr>
        <p:txBody>
          <a:bodyPr>
            <a:noAutofit/>
          </a:bodyPr>
          <a:lstStyle/>
          <a:p>
            <a:r>
              <a:rPr lang="en-IN" sz="2400" dirty="0"/>
              <a:t>American Petroleum Institute (</a:t>
            </a:r>
            <a:r>
              <a:rPr lang="en-IN" sz="2400" spc="-300" dirty="0"/>
              <a:t>A P </a:t>
            </a:r>
            <a:r>
              <a:rPr lang="en-IN" sz="2400" dirty="0"/>
              <a:t>I)</a:t>
            </a:r>
          </a:p>
          <a:p>
            <a:r>
              <a:rPr lang="en-IN" sz="2400" dirty="0"/>
              <a:t>Worked with manufacturers to develop engine oil performance classifications.</a:t>
            </a:r>
          </a:p>
          <a:p>
            <a:r>
              <a:rPr lang="en-IN" sz="2400" dirty="0"/>
              <a:t>Oils are tested and rated in production automotive engines.</a:t>
            </a:r>
          </a:p>
          <a:p>
            <a:r>
              <a:rPr lang="en-IN" sz="2400" dirty="0"/>
              <a:t>Gasoline engine ratings begin with the letter “S”.</a:t>
            </a:r>
          </a:p>
          <a:p>
            <a:r>
              <a:rPr lang="en-IN" sz="2400" dirty="0"/>
              <a:t>Diesel engine ratings begin with the letter “C”.</a:t>
            </a:r>
          </a:p>
        </p:txBody>
      </p:sp>
    </p:spTree>
    <p:extLst>
      <p:ext uri="{BB962C8B-B14F-4D97-AF65-F5344CB8AC3E}">
        <p14:creationId xmlns:p14="http://schemas.microsoft.com/office/powerpoint/2010/main" val="3699023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45533"/>
            <a:ext cx="8229600" cy="646331"/>
          </a:xfrm>
        </p:spPr>
        <p:txBody>
          <a:bodyPr/>
          <a:lstStyle/>
          <a:p>
            <a:r>
              <a:rPr lang="en-US" dirty="0"/>
              <a:t>Figure 19.3 API Doughnut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84459" y="1021080"/>
            <a:ext cx="4075671" cy="439006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1021080"/>
            <a:ext cx="3562350" cy="4154984"/>
          </a:xfrm>
        </p:spPr>
        <p:txBody>
          <a:bodyPr/>
          <a:lstStyle/>
          <a:p>
            <a:r>
              <a:rPr lang="en-US" sz="2400" dirty="0"/>
              <a:t>API Doughnut for a SAE 5W-30, S M Engine Oil. When Compared to a Reference Oil, the “Energy Conserving” Designation Indicates a 1.1% Better Fuel Economy for SAE  10W-30 Oils and 0.5% Better Fuel Economy for S A E 5W-30 Oils</a:t>
            </a:r>
          </a:p>
        </p:txBody>
      </p:sp>
    </p:spTree>
    <p:extLst>
      <p:ext uri="{BB962C8B-B14F-4D97-AF65-F5344CB8AC3E}">
        <p14:creationId xmlns:p14="http://schemas.microsoft.com/office/powerpoint/2010/main" val="3400776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Engine Oil Selection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Engine_Oil_Selection">
            <a:hlinkClick r:id="" action="ppaction://media"/>
            <a:extLst>
              <a:ext uri="{FF2B5EF4-FFF2-40B4-BE49-F238E27FC236}">
                <a16:creationId xmlns:a16="http://schemas.microsoft.com/office/drawing/2014/main" id="{BC00A0A5-A386-5DB2-B352-9165285DEB4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4372" y="1168903"/>
            <a:ext cx="8544828" cy="4806466"/>
          </a:xfrm>
          <a:prstGeom prst="rect">
            <a:avLst/>
          </a:prstGeom>
        </p:spPr>
      </p:pic>
    </p:spTree>
    <p:extLst>
      <p:ext uri="{BB962C8B-B14F-4D97-AF65-F5344CB8AC3E}">
        <p14:creationId xmlns:p14="http://schemas.microsoft.com/office/powerpoint/2010/main" val="234195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8069"/>
            <a:ext cx="8229600" cy="646331"/>
          </a:xfrm>
        </p:spPr>
        <p:txBody>
          <a:bodyPr>
            <a:spAutoFit/>
          </a:bodyPr>
          <a:lstStyle/>
          <a:p>
            <a:r>
              <a:rPr lang="en-US" dirty="0"/>
              <a:t>Question 1: ?</a:t>
            </a:r>
            <a:endParaRPr lang="en-US" sz="2800" dirty="0"/>
          </a:p>
        </p:txBody>
      </p:sp>
      <p:sp>
        <p:nvSpPr>
          <p:cNvPr id="4" name="Content Placeholder 3"/>
          <p:cNvSpPr>
            <a:spLocks noGrp="1"/>
          </p:cNvSpPr>
          <p:nvPr>
            <p:ph idx="1"/>
          </p:nvPr>
        </p:nvSpPr>
        <p:spPr>
          <a:xfrm>
            <a:off x="457200" y="990600"/>
            <a:ext cx="8229600" cy="461665"/>
          </a:xfrm>
        </p:spPr>
        <p:txBody>
          <a:bodyPr>
            <a:spAutoFit/>
          </a:bodyPr>
          <a:lstStyle/>
          <a:p>
            <a:pPr marL="0" indent="0">
              <a:buNone/>
            </a:pPr>
            <a:r>
              <a:rPr lang="en-IN" sz="2400" dirty="0"/>
              <a:t>What property of oil does the </a:t>
            </a:r>
            <a:r>
              <a:rPr lang="en-IN" sz="2400" spc="-300" dirty="0"/>
              <a:t>S A </a:t>
            </a:r>
            <a:r>
              <a:rPr lang="en-IN" sz="2400" dirty="0"/>
              <a:t>E ratings reflect?</a:t>
            </a:r>
          </a:p>
        </p:txBody>
      </p:sp>
    </p:spTree>
    <p:extLst>
      <p:ext uri="{BB962C8B-B14F-4D97-AF65-F5344CB8AC3E}">
        <p14:creationId xmlns:p14="http://schemas.microsoft.com/office/powerpoint/2010/main" val="2088301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8069"/>
            <a:ext cx="8229600" cy="646331"/>
          </a:xfrm>
        </p:spPr>
        <p:txBody>
          <a:bodyPr>
            <a:spAutoFit/>
          </a:bodyPr>
          <a:lstStyle/>
          <a:p>
            <a:r>
              <a:rPr lang="en-US" dirty="0"/>
              <a:t>Answer 1</a:t>
            </a:r>
            <a:endParaRPr lang="en-US" sz="2800" dirty="0"/>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IN" sz="2400" dirty="0"/>
              <a:t>It indicates the viscosity range into which the oil fits.</a:t>
            </a:r>
          </a:p>
        </p:txBody>
      </p:sp>
    </p:spTree>
    <p:extLst>
      <p:ext uri="{BB962C8B-B14F-4D97-AF65-F5344CB8AC3E}">
        <p14:creationId xmlns:p14="http://schemas.microsoft.com/office/powerpoint/2010/main" val="37158106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8069"/>
            <a:ext cx="8229600" cy="646331"/>
          </a:xfrm>
        </p:spPr>
        <p:txBody>
          <a:bodyPr>
            <a:spAutoFit/>
          </a:bodyPr>
          <a:lstStyle/>
          <a:p>
            <a:r>
              <a:rPr lang="en-US" spc="-450" dirty="0"/>
              <a:t>I L S A </a:t>
            </a:r>
            <a:r>
              <a:rPr lang="en-US" dirty="0"/>
              <a:t>C Oil Rating</a:t>
            </a:r>
            <a:endParaRPr lang="en-US" sz="2800" dirty="0"/>
          </a:p>
        </p:txBody>
      </p:sp>
      <p:sp>
        <p:nvSpPr>
          <p:cNvPr id="4" name="Content Placeholder 3"/>
          <p:cNvSpPr>
            <a:spLocks noGrp="1"/>
          </p:cNvSpPr>
          <p:nvPr>
            <p:ph idx="1"/>
          </p:nvPr>
        </p:nvSpPr>
        <p:spPr>
          <a:xfrm>
            <a:off x="457200" y="993875"/>
            <a:ext cx="8229600" cy="3273325"/>
          </a:xfrm>
        </p:spPr>
        <p:txBody>
          <a:bodyPr>
            <a:spAutoFit/>
          </a:bodyPr>
          <a:lstStyle/>
          <a:p>
            <a:r>
              <a:rPr lang="en-IN" sz="2400" dirty="0"/>
              <a:t>International Lubricant Standardization and Approval Committee (</a:t>
            </a:r>
            <a:r>
              <a:rPr lang="en-IN" sz="2400" spc="-300" dirty="0"/>
              <a:t>I L S A </a:t>
            </a:r>
            <a:r>
              <a:rPr lang="en-IN" sz="2400" dirty="0"/>
              <a:t>C).</a:t>
            </a:r>
          </a:p>
          <a:p>
            <a:r>
              <a:rPr lang="en-IN" sz="2400" dirty="0"/>
              <a:t>Developed an oil rating that consolidates the </a:t>
            </a:r>
            <a:r>
              <a:rPr lang="en-IN" sz="2400" spc="-300" dirty="0"/>
              <a:t>S A </a:t>
            </a:r>
            <a:r>
              <a:rPr lang="en-IN" sz="2400" dirty="0"/>
              <a:t>E viscosity rating and the </a:t>
            </a:r>
            <a:r>
              <a:rPr lang="en-IN" sz="2400" spc="-300" dirty="0"/>
              <a:t>A P </a:t>
            </a:r>
            <a:r>
              <a:rPr lang="en-IN" sz="2400" dirty="0"/>
              <a:t>I quality rating.</a:t>
            </a:r>
          </a:p>
          <a:p>
            <a:r>
              <a:rPr lang="en-IN" sz="2400" dirty="0"/>
              <a:t>If an engine oil meets the standards, a “starburst” symbol is displayed on the </a:t>
            </a:r>
            <a:r>
              <a:rPr lang="en-IN" sz="2400" i="1" dirty="0"/>
              <a:t>front</a:t>
            </a:r>
            <a:r>
              <a:rPr lang="en-IN" sz="2400" dirty="0"/>
              <a:t> of the oil container.</a:t>
            </a:r>
          </a:p>
          <a:p>
            <a:r>
              <a:rPr lang="en-IN" sz="2400" dirty="0"/>
              <a:t>Rating begin with the letters “</a:t>
            </a:r>
            <a:r>
              <a:rPr lang="en-IN" sz="2400" spc="-300" dirty="0"/>
              <a:t>G </a:t>
            </a:r>
            <a:r>
              <a:rPr lang="en-IN" sz="2400" dirty="0"/>
              <a:t>F” (Example </a:t>
            </a:r>
            <a:r>
              <a:rPr lang="en-IN" sz="2400" spc="-300" dirty="0"/>
              <a:t>G </a:t>
            </a:r>
            <a:r>
              <a:rPr lang="en-IN" sz="2400" dirty="0"/>
              <a:t>F-6).</a:t>
            </a:r>
          </a:p>
        </p:txBody>
      </p:sp>
    </p:spTree>
    <p:extLst>
      <p:ext uri="{BB962C8B-B14F-4D97-AF65-F5344CB8AC3E}">
        <p14:creationId xmlns:p14="http://schemas.microsoft.com/office/powerpoint/2010/main" val="1077528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45533"/>
            <a:ext cx="8229600" cy="646331"/>
          </a:xfrm>
        </p:spPr>
        <p:txBody>
          <a:bodyPr/>
          <a:lstStyle/>
          <a:p>
            <a:r>
              <a:rPr lang="en-US" dirty="0"/>
              <a:t>Figure 19.4 ILAC Symbol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72000" y="990600"/>
            <a:ext cx="4114800" cy="484177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1256160"/>
            <a:ext cx="3562350" cy="4154984"/>
          </a:xfrm>
        </p:spPr>
        <p:txBody>
          <a:bodyPr/>
          <a:lstStyle/>
          <a:p>
            <a:r>
              <a:rPr lang="en-US" sz="2400" dirty="0"/>
              <a:t>The International Lubricant Standardization and Approval Committee   (ILAC) Starburst Symbol. If this Symbol is on the Front of the Container of Oil, then it is Acceptable for Use in Almost Any Gasoline Engine</a:t>
            </a:r>
          </a:p>
        </p:txBody>
      </p:sp>
    </p:spTree>
    <p:extLst>
      <p:ext uri="{BB962C8B-B14F-4D97-AF65-F5344CB8AC3E}">
        <p14:creationId xmlns:p14="http://schemas.microsoft.com/office/powerpoint/2010/main" val="9726164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8069"/>
            <a:ext cx="8229600" cy="646331"/>
          </a:xfrm>
        </p:spPr>
        <p:txBody>
          <a:bodyPr>
            <a:spAutoFit/>
          </a:bodyPr>
          <a:lstStyle/>
          <a:p>
            <a:r>
              <a:rPr lang="en-US" dirty="0"/>
              <a:t>European Oil Rating System</a:t>
            </a:r>
            <a:endParaRPr lang="en-US" sz="2800" dirty="0"/>
          </a:p>
        </p:txBody>
      </p:sp>
      <p:sp>
        <p:nvSpPr>
          <p:cNvPr id="4" name="Content Placeholder 3"/>
          <p:cNvSpPr>
            <a:spLocks noGrp="1"/>
          </p:cNvSpPr>
          <p:nvPr>
            <p:ph idx="1"/>
          </p:nvPr>
        </p:nvSpPr>
        <p:spPr>
          <a:xfrm>
            <a:off x="457200" y="990600"/>
            <a:ext cx="8229600" cy="3578125"/>
          </a:xfrm>
        </p:spPr>
        <p:txBody>
          <a:bodyPr>
            <a:spAutoFit/>
          </a:bodyPr>
          <a:lstStyle/>
          <a:p>
            <a:r>
              <a:rPr lang="en-IN" sz="2400" dirty="0"/>
              <a:t>The Association des Constructeurs Européens d’Automobiles (</a:t>
            </a:r>
            <a:r>
              <a:rPr lang="en-IN" sz="2400" spc="-300" dirty="0"/>
              <a:t>A C E </a:t>
            </a:r>
            <a:r>
              <a:rPr lang="en-IN" sz="2400" dirty="0"/>
              <a:t>A)</a:t>
            </a:r>
          </a:p>
          <a:p>
            <a:r>
              <a:rPr lang="en-IN" sz="2400" dirty="0"/>
              <a:t>Gasoline oil ratings: </a:t>
            </a:r>
            <a:r>
              <a:rPr lang="en-IN" sz="2400" spc="-300" dirty="0"/>
              <a:t>A C E </a:t>
            </a:r>
            <a:r>
              <a:rPr lang="en-IN" sz="2400" dirty="0"/>
              <a:t>A-A</a:t>
            </a:r>
          </a:p>
          <a:p>
            <a:r>
              <a:rPr lang="en-IN" sz="2400" dirty="0"/>
              <a:t>Diesel oil ratings: </a:t>
            </a:r>
            <a:r>
              <a:rPr lang="en-IN" sz="2400" spc="-300" dirty="0"/>
              <a:t>A C E </a:t>
            </a:r>
            <a:r>
              <a:rPr lang="en-IN" sz="2400" dirty="0"/>
              <a:t>A-B</a:t>
            </a:r>
          </a:p>
          <a:p>
            <a:r>
              <a:rPr lang="en-IN" sz="2400" dirty="0"/>
              <a:t>Combined gasoline and diesel rating: </a:t>
            </a:r>
            <a:r>
              <a:rPr lang="en-IN" sz="2400" spc="-300" dirty="0"/>
              <a:t>A C E </a:t>
            </a:r>
            <a:r>
              <a:rPr lang="en-IN" sz="2400" dirty="0"/>
              <a:t>A-C</a:t>
            </a:r>
          </a:p>
          <a:p>
            <a:r>
              <a:rPr lang="en-IN" sz="2400" dirty="0"/>
              <a:t>The A,B, or C rating is followed by a number that represents the specific rating (example: </a:t>
            </a:r>
            <a:r>
              <a:rPr lang="en-IN" sz="2400" spc="-300" dirty="0"/>
              <a:t>A C E </a:t>
            </a:r>
            <a:r>
              <a:rPr lang="en-IN" sz="2400" dirty="0"/>
              <a:t>A-A4) </a:t>
            </a:r>
            <a:endParaRPr lang="en-US" sz="2400" dirty="0"/>
          </a:p>
        </p:txBody>
      </p:sp>
    </p:spTree>
    <p:extLst>
      <p:ext uri="{BB962C8B-B14F-4D97-AF65-F5344CB8AC3E}">
        <p14:creationId xmlns:p14="http://schemas.microsoft.com/office/powerpoint/2010/main" val="24988670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45533"/>
            <a:ext cx="8229600" cy="646331"/>
          </a:xfrm>
        </p:spPr>
        <p:txBody>
          <a:bodyPr/>
          <a:lstStyle/>
          <a:p>
            <a:r>
              <a:rPr lang="en-US" dirty="0"/>
              <a:t>Figure 19.5 ACEA Ratings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76799" y="971550"/>
            <a:ext cx="5010001" cy="436245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2819400" cy="2325240"/>
          </a:xfrm>
        </p:spPr>
        <p:txBody>
          <a:bodyPr/>
          <a:lstStyle/>
          <a:p>
            <a:r>
              <a:rPr lang="en-US" sz="2400" dirty="0"/>
              <a:t>ACEA Ratings are Included on the Back of the Oil Container if it Meets any of the Standards</a:t>
            </a:r>
          </a:p>
        </p:txBody>
      </p:sp>
    </p:spTree>
    <p:extLst>
      <p:ext uri="{BB962C8B-B14F-4D97-AF65-F5344CB8AC3E}">
        <p14:creationId xmlns:p14="http://schemas.microsoft.com/office/powerpoint/2010/main" val="17051503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8069"/>
            <a:ext cx="8229600" cy="646331"/>
          </a:xfrm>
        </p:spPr>
        <p:txBody>
          <a:bodyPr>
            <a:spAutoFit/>
          </a:bodyPr>
          <a:lstStyle/>
          <a:p>
            <a:r>
              <a:rPr lang="en-US" dirty="0"/>
              <a:t>Synthetic Oil</a:t>
            </a:r>
          </a:p>
        </p:txBody>
      </p:sp>
      <p:sp>
        <p:nvSpPr>
          <p:cNvPr id="4" name="Content Placeholder 3"/>
          <p:cNvSpPr>
            <a:spLocks noGrp="1"/>
          </p:cNvSpPr>
          <p:nvPr>
            <p:ph idx="1"/>
          </p:nvPr>
        </p:nvSpPr>
        <p:spPr>
          <a:xfrm>
            <a:off x="457200" y="1040755"/>
            <a:ext cx="8229600" cy="2693045"/>
          </a:xfrm>
        </p:spPr>
        <p:txBody>
          <a:bodyPr>
            <a:spAutoFit/>
          </a:bodyPr>
          <a:lstStyle/>
          <a:p>
            <a:r>
              <a:rPr lang="en-IN" sz="2400" dirty="0"/>
              <a:t>The term </a:t>
            </a:r>
            <a:r>
              <a:rPr lang="en-IN" sz="2400" i="1" dirty="0"/>
              <a:t>synthetic</a:t>
            </a:r>
            <a:r>
              <a:rPr lang="en-IN" sz="2400" dirty="0"/>
              <a:t> means that it is a manufactured product and not refined from a naturally occurring substance.</a:t>
            </a:r>
          </a:p>
          <a:p>
            <a:r>
              <a:rPr lang="en-IN" sz="2400" dirty="0"/>
              <a:t>The American Petroleum Institute classifies oil into groups.</a:t>
            </a:r>
          </a:p>
          <a:p>
            <a:r>
              <a:rPr lang="en-IN" sz="2400" dirty="0"/>
              <a:t>Group </a:t>
            </a:r>
            <a:r>
              <a:rPr lang="en-IN" sz="2400" kern="0" spc="-350" dirty="0"/>
              <a:t>I </a:t>
            </a:r>
            <a:r>
              <a:rPr lang="en-IN" sz="2400" dirty="0"/>
              <a:t>V: Synthetic oils made from mineral oil and monomolecular oil called polyalpholefin (</a:t>
            </a:r>
            <a:r>
              <a:rPr lang="en-IN" sz="2400" spc="-300" dirty="0"/>
              <a:t>P O </a:t>
            </a:r>
            <a:r>
              <a:rPr lang="en-IN" sz="2400" dirty="0"/>
              <a:t>A); includes Mobil 1.</a:t>
            </a:r>
          </a:p>
        </p:txBody>
      </p:sp>
    </p:spTree>
    <p:extLst>
      <p:ext uri="{BB962C8B-B14F-4D97-AF65-F5344CB8AC3E}">
        <p14:creationId xmlns:p14="http://schemas.microsoft.com/office/powerpoint/2010/main" val="4171660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Learning Objectives </a:t>
            </a:r>
            <a:r>
              <a:rPr lang="en-US" sz="2800" dirty="0"/>
              <a:t>(1 of 2)</a:t>
            </a:r>
          </a:p>
        </p:txBody>
      </p:sp>
      <p:sp>
        <p:nvSpPr>
          <p:cNvPr id="4" name="Content Placeholder 3"/>
          <p:cNvSpPr>
            <a:spLocks noGrp="1"/>
          </p:cNvSpPr>
          <p:nvPr>
            <p:ph idx="1"/>
          </p:nvPr>
        </p:nvSpPr>
        <p:spPr>
          <a:xfrm>
            <a:off x="457200" y="990600"/>
            <a:ext cx="8229600" cy="3831818"/>
          </a:xfrm>
        </p:spPr>
        <p:txBody>
          <a:bodyPr>
            <a:spAutoFit/>
          </a:bodyPr>
          <a:lstStyle/>
          <a:p>
            <a:pPr marL="695325" indent="-695325">
              <a:buNone/>
            </a:pPr>
            <a:r>
              <a:rPr lang="en-US" sz="2400" b="1" dirty="0">
                <a:solidFill>
                  <a:schemeClr val="bg2"/>
                </a:solidFill>
              </a:rPr>
              <a:t>19.1 </a:t>
            </a:r>
            <a:r>
              <a:rPr lang="en-US" sz="2400" dirty="0"/>
              <a:t>Explain the purpose and function of engine oil.</a:t>
            </a:r>
          </a:p>
          <a:p>
            <a:pPr marL="695325" indent="-695325">
              <a:buNone/>
            </a:pPr>
            <a:r>
              <a:rPr lang="en-US" sz="2400" b="1" dirty="0">
                <a:solidFill>
                  <a:schemeClr val="bg2"/>
                </a:solidFill>
              </a:rPr>
              <a:t>19.2 </a:t>
            </a:r>
            <a:r>
              <a:rPr lang="en-US" sz="2400" dirty="0"/>
              <a:t>Explain the purpose of engine oil additives.</a:t>
            </a:r>
          </a:p>
          <a:p>
            <a:pPr marL="695325" indent="-695325">
              <a:buNone/>
            </a:pPr>
            <a:r>
              <a:rPr lang="en-US" sz="2400" b="1" dirty="0">
                <a:solidFill>
                  <a:schemeClr val="bg2"/>
                </a:solidFill>
              </a:rPr>
              <a:t>19.3 </a:t>
            </a:r>
            <a:r>
              <a:rPr lang="en-US" sz="2400" dirty="0"/>
              <a:t>Discuss the properties of engine oil.</a:t>
            </a:r>
          </a:p>
          <a:p>
            <a:pPr marL="695325" indent="-695325">
              <a:buNone/>
            </a:pPr>
            <a:r>
              <a:rPr lang="en-US" sz="2400" b="1" dirty="0">
                <a:solidFill>
                  <a:schemeClr val="bg2"/>
                </a:solidFill>
              </a:rPr>
              <a:t>19.4 </a:t>
            </a:r>
            <a:r>
              <a:rPr lang="en-US" sz="2400" dirty="0"/>
              <a:t>Discuss SAE rating.</a:t>
            </a:r>
          </a:p>
          <a:p>
            <a:pPr marL="695325" indent="-695325">
              <a:buNone/>
            </a:pPr>
            <a:r>
              <a:rPr lang="en-US" sz="2400" b="1" dirty="0">
                <a:solidFill>
                  <a:schemeClr val="bg2"/>
                </a:solidFill>
              </a:rPr>
              <a:t>19.5 </a:t>
            </a:r>
            <a:r>
              <a:rPr lang="en-US" sz="2400" dirty="0"/>
              <a:t>Discuss API rating.</a:t>
            </a:r>
          </a:p>
          <a:p>
            <a:pPr marL="695325" indent="-695325">
              <a:buNone/>
            </a:pPr>
            <a:r>
              <a:rPr lang="en-US" sz="2400" b="1" dirty="0">
                <a:solidFill>
                  <a:schemeClr val="bg2"/>
                </a:solidFill>
              </a:rPr>
              <a:t>19.6 </a:t>
            </a:r>
            <a:r>
              <a:rPr lang="en-US" sz="2400" dirty="0"/>
              <a:t>Discuss ILSAC oil rating.</a:t>
            </a:r>
          </a:p>
          <a:p>
            <a:pPr marL="695325" indent="-695325">
              <a:buNone/>
            </a:pPr>
            <a:r>
              <a:rPr lang="en-US" sz="2400" b="1" dirty="0">
                <a:solidFill>
                  <a:schemeClr val="bg2"/>
                </a:solidFill>
              </a:rPr>
              <a:t>19.7 </a:t>
            </a:r>
            <a:r>
              <a:rPr lang="en-US" sz="2400" dirty="0"/>
              <a:t>Discuss the European oil rating system.</a:t>
            </a:r>
          </a:p>
        </p:txBody>
      </p:sp>
    </p:spTree>
    <p:extLst>
      <p:ext uri="{BB962C8B-B14F-4D97-AF65-F5344CB8AC3E}">
        <p14:creationId xmlns:p14="http://schemas.microsoft.com/office/powerpoint/2010/main" val="3436608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45533"/>
            <a:ext cx="8229600" cy="646331"/>
          </a:xfrm>
        </p:spPr>
        <p:txBody>
          <a:bodyPr/>
          <a:lstStyle/>
          <a:p>
            <a:r>
              <a:rPr lang="en-US" dirty="0"/>
              <a:t>Figure 19.6 Mobil 1</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19550" y="994410"/>
            <a:ext cx="4685114" cy="417926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990600"/>
            <a:ext cx="3562350" cy="1938992"/>
          </a:xfrm>
        </p:spPr>
        <p:txBody>
          <a:bodyPr/>
          <a:lstStyle/>
          <a:p>
            <a:r>
              <a:rPr lang="en-US" sz="2400" dirty="0"/>
              <a:t>Mobil 1 Synthetic Engine Oil is Used by Several Vehicle Manufacturers in New Engines</a:t>
            </a:r>
          </a:p>
        </p:txBody>
      </p:sp>
    </p:spTree>
    <p:extLst>
      <p:ext uri="{BB962C8B-B14F-4D97-AF65-F5344CB8AC3E}">
        <p14:creationId xmlns:p14="http://schemas.microsoft.com/office/powerpoint/2010/main" val="1366876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45533"/>
            <a:ext cx="8229600" cy="646331"/>
          </a:xfrm>
        </p:spPr>
        <p:txBody>
          <a:bodyPr/>
          <a:lstStyle/>
          <a:p>
            <a:r>
              <a:rPr lang="en-US" dirty="0"/>
              <a:t>Figure 19.7 Synthetic Oil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54787" y="990600"/>
            <a:ext cx="4512964" cy="41910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1256160"/>
            <a:ext cx="3124200" cy="3392040"/>
          </a:xfrm>
        </p:spPr>
        <p:txBody>
          <a:bodyPr/>
          <a:lstStyle/>
          <a:p>
            <a:r>
              <a:rPr lang="en-US" sz="2400" dirty="0"/>
              <a:t>Both Oils Have Been Cooled to -20°F (-29°C). Notice that the Synthetic Oil on the Left Flows More Freely than the Mineral Oil on the Right, Even Though Both are SAE 5W-30</a:t>
            </a:r>
          </a:p>
        </p:txBody>
      </p:sp>
    </p:spTree>
    <p:extLst>
      <p:ext uri="{BB962C8B-B14F-4D97-AF65-F5344CB8AC3E}">
        <p14:creationId xmlns:p14="http://schemas.microsoft.com/office/powerpoint/2010/main" val="38563265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45533"/>
            <a:ext cx="8229600" cy="646331"/>
          </a:xfrm>
        </p:spPr>
        <p:txBody>
          <a:bodyPr/>
          <a:lstStyle/>
          <a:p>
            <a:r>
              <a:rPr lang="en-US" dirty="0"/>
              <a:t>Figure 19.8 True Synthetic Oil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742123" y="1031959"/>
            <a:ext cx="5659755" cy="358709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88645" y="4685160"/>
            <a:ext cx="7966710" cy="1569660"/>
          </a:xfrm>
        </p:spPr>
        <p:txBody>
          <a:bodyPr/>
          <a:lstStyle/>
          <a:p>
            <a:r>
              <a:rPr lang="en-US" sz="2400" dirty="0"/>
              <a:t>True Synthetic is Made of a Stable Molecule that Does Not Vary Compared to Mineral Oils. However, Regardless of the Molecules, Always Use Oil That Meets the Manufacturer’s Specifications</a:t>
            </a:r>
          </a:p>
        </p:txBody>
      </p:sp>
    </p:spTree>
    <p:extLst>
      <p:ext uri="{BB962C8B-B14F-4D97-AF65-F5344CB8AC3E}">
        <p14:creationId xmlns:p14="http://schemas.microsoft.com/office/powerpoint/2010/main" val="30241481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8069"/>
            <a:ext cx="8229600" cy="646331"/>
          </a:xfrm>
        </p:spPr>
        <p:txBody>
          <a:bodyPr>
            <a:spAutoFit/>
          </a:bodyPr>
          <a:lstStyle/>
          <a:p>
            <a:r>
              <a:rPr lang="en-US" dirty="0"/>
              <a:t>Question 2: ?</a:t>
            </a:r>
            <a:endParaRPr lang="en-US" sz="2800" dirty="0"/>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IN" sz="2400" dirty="0"/>
              <a:t>What is meant by the term synthetic oil?</a:t>
            </a:r>
          </a:p>
        </p:txBody>
      </p:sp>
    </p:spTree>
    <p:extLst>
      <p:ext uri="{BB962C8B-B14F-4D97-AF65-F5344CB8AC3E}">
        <p14:creationId xmlns:p14="http://schemas.microsoft.com/office/powerpoint/2010/main" val="23602011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8069"/>
            <a:ext cx="8229600" cy="646331"/>
          </a:xfrm>
        </p:spPr>
        <p:txBody>
          <a:bodyPr>
            <a:spAutoFit/>
          </a:bodyPr>
          <a:lstStyle/>
          <a:p>
            <a:r>
              <a:rPr lang="en-US" dirty="0"/>
              <a:t>Answer 2</a:t>
            </a:r>
            <a:endParaRPr lang="en-US" sz="2800" dirty="0"/>
          </a:p>
        </p:txBody>
      </p:sp>
      <p:sp>
        <p:nvSpPr>
          <p:cNvPr id="4" name="Content Placeholder 3"/>
          <p:cNvSpPr>
            <a:spLocks noGrp="1"/>
          </p:cNvSpPr>
          <p:nvPr>
            <p:ph idx="1"/>
          </p:nvPr>
        </p:nvSpPr>
        <p:spPr>
          <a:xfrm>
            <a:off x="457200" y="997803"/>
            <a:ext cx="8229600" cy="830997"/>
          </a:xfrm>
        </p:spPr>
        <p:txBody>
          <a:bodyPr>
            <a:spAutoFit/>
          </a:bodyPr>
          <a:lstStyle/>
          <a:p>
            <a:pPr marL="0" indent="0">
              <a:buNone/>
            </a:pPr>
            <a:r>
              <a:rPr lang="en-IN" sz="2400" dirty="0"/>
              <a:t>The term </a:t>
            </a:r>
            <a:r>
              <a:rPr lang="en-IN" sz="2400" i="1" dirty="0"/>
              <a:t>synthetic</a:t>
            </a:r>
            <a:r>
              <a:rPr lang="en-IN" sz="2400" dirty="0"/>
              <a:t> means that it is a manufactured product and not refined from a naturally occurring substance.</a:t>
            </a:r>
          </a:p>
        </p:txBody>
      </p:sp>
    </p:spTree>
    <p:extLst>
      <p:ext uri="{BB962C8B-B14F-4D97-AF65-F5344CB8AC3E}">
        <p14:creationId xmlns:p14="http://schemas.microsoft.com/office/powerpoint/2010/main" val="30221918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8069"/>
            <a:ext cx="8229600" cy="646331"/>
          </a:xfrm>
        </p:spPr>
        <p:txBody>
          <a:bodyPr>
            <a:spAutoFit/>
          </a:bodyPr>
          <a:lstStyle/>
          <a:p>
            <a:r>
              <a:rPr lang="en-US" dirty="0"/>
              <a:t>High Mileage Oils</a:t>
            </a:r>
          </a:p>
        </p:txBody>
      </p:sp>
      <p:sp>
        <p:nvSpPr>
          <p:cNvPr id="4" name="Content Placeholder 3"/>
          <p:cNvSpPr>
            <a:spLocks noGrp="1"/>
          </p:cNvSpPr>
          <p:nvPr>
            <p:ph idx="1"/>
          </p:nvPr>
        </p:nvSpPr>
        <p:spPr>
          <a:xfrm>
            <a:off x="457200" y="1052423"/>
            <a:ext cx="8229600" cy="3062377"/>
          </a:xfrm>
        </p:spPr>
        <p:txBody>
          <a:bodyPr>
            <a:spAutoFit/>
          </a:bodyPr>
          <a:lstStyle/>
          <a:p>
            <a:r>
              <a:rPr lang="en-IN" sz="2400" dirty="0"/>
              <a:t>A “high mileage oil” is sold for use in vehicles that have over 75,000 miles and are, therefore, nearing the eight-year, 80,000-mile catalytic converter warranty period.</a:t>
            </a:r>
          </a:p>
          <a:p>
            <a:r>
              <a:rPr lang="en-IN" sz="2400" dirty="0"/>
              <a:t>Esters are added to swell oil seals (main and valve-stem seals).</a:t>
            </a:r>
          </a:p>
          <a:p>
            <a:r>
              <a:rPr lang="en-IN" sz="2400" dirty="0"/>
              <a:t>The oil usually does not have the energy rating of conventional oils.</a:t>
            </a:r>
          </a:p>
        </p:txBody>
      </p:sp>
    </p:spTree>
    <p:extLst>
      <p:ext uri="{BB962C8B-B14F-4D97-AF65-F5344CB8AC3E}">
        <p14:creationId xmlns:p14="http://schemas.microsoft.com/office/powerpoint/2010/main" val="1053008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8069"/>
            <a:ext cx="8229600" cy="646331"/>
          </a:xfrm>
        </p:spPr>
        <p:txBody>
          <a:bodyPr>
            <a:spAutoFit/>
          </a:bodyPr>
          <a:lstStyle/>
          <a:p>
            <a:r>
              <a:rPr lang="en-US" dirty="0"/>
              <a:t>Vehicle-Specific Specifications</a:t>
            </a:r>
          </a:p>
        </p:txBody>
      </p:sp>
      <p:sp>
        <p:nvSpPr>
          <p:cNvPr id="4" name="Content Placeholder 3"/>
          <p:cNvSpPr>
            <a:spLocks noGrp="1"/>
          </p:cNvSpPr>
          <p:nvPr>
            <p:ph idx="1"/>
          </p:nvPr>
        </p:nvSpPr>
        <p:spPr>
          <a:xfrm>
            <a:off x="457200" y="1013207"/>
            <a:ext cx="8229600" cy="3177793"/>
          </a:xfrm>
        </p:spPr>
        <p:txBody>
          <a:bodyPr>
            <a:spAutoFit/>
          </a:bodyPr>
          <a:lstStyle/>
          <a:p>
            <a:r>
              <a:rPr lang="en-IN" sz="2400" dirty="0"/>
              <a:t>Many manufacturers specify engine that meets their own test standards.</a:t>
            </a:r>
          </a:p>
          <a:p>
            <a:r>
              <a:rPr lang="en-IN" sz="2400" dirty="0"/>
              <a:t>Examples:</a:t>
            </a:r>
          </a:p>
          <a:p>
            <a:pPr lvl="1"/>
            <a:r>
              <a:rPr lang="en-IN" sz="2400" dirty="0"/>
              <a:t>General Motors: Dexos 1 and Dexos 2</a:t>
            </a:r>
          </a:p>
          <a:p>
            <a:pPr lvl="1"/>
            <a:r>
              <a:rPr lang="en-IN" sz="2400" dirty="0"/>
              <a:t>Ford: </a:t>
            </a:r>
            <a:r>
              <a:rPr lang="en-IN" sz="2400" spc="-300" dirty="0"/>
              <a:t>W S </a:t>
            </a:r>
            <a:r>
              <a:rPr lang="en-IN" sz="2400" dirty="0"/>
              <a:t>S-M2C931-A  and </a:t>
            </a:r>
            <a:r>
              <a:rPr lang="en-IN" sz="2400" spc="-300" dirty="0"/>
              <a:t>W </a:t>
            </a:r>
            <a:r>
              <a:rPr lang="en-IN" sz="2400" dirty="0"/>
              <a:t>SS-M2C934-A</a:t>
            </a:r>
          </a:p>
          <a:p>
            <a:pPr lvl="1"/>
            <a:r>
              <a:rPr lang="en-IN" sz="2400" dirty="0"/>
              <a:t>Chrysler: </a:t>
            </a:r>
            <a:r>
              <a:rPr lang="en-IN" sz="2400" spc="-300" dirty="0"/>
              <a:t>M </a:t>
            </a:r>
            <a:r>
              <a:rPr lang="en-IN" sz="2400" dirty="0"/>
              <a:t>S-6395 and </a:t>
            </a:r>
            <a:r>
              <a:rPr lang="en-IN" sz="2400" spc="-300" dirty="0"/>
              <a:t>M </a:t>
            </a:r>
            <a:r>
              <a:rPr lang="en-IN" sz="2400" dirty="0"/>
              <a:t>S- 10725</a:t>
            </a:r>
          </a:p>
          <a:p>
            <a:pPr lvl="1"/>
            <a:r>
              <a:rPr lang="en-IN" sz="2400" dirty="0"/>
              <a:t>Volkswagen: 502.00 and 505.00</a:t>
            </a:r>
          </a:p>
        </p:txBody>
      </p:sp>
    </p:spTree>
    <p:extLst>
      <p:ext uri="{BB962C8B-B14F-4D97-AF65-F5344CB8AC3E}">
        <p14:creationId xmlns:p14="http://schemas.microsoft.com/office/powerpoint/2010/main" val="23142022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45533"/>
            <a:ext cx="8229600" cy="646331"/>
          </a:xfrm>
        </p:spPr>
        <p:txBody>
          <a:bodyPr/>
          <a:lstStyle/>
          <a:p>
            <a:r>
              <a:rPr lang="en-US" dirty="0"/>
              <a:t>Figure 19.9 European Manufacturers </a:t>
            </a:r>
            <a:endParaRPr lang="en-US" sz="2800" dirty="0"/>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3" y="1320174"/>
            <a:ext cx="4484687" cy="362551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1256160"/>
            <a:ext cx="3562350" cy="3416320"/>
          </a:xfrm>
        </p:spPr>
        <p:txBody>
          <a:bodyPr/>
          <a:lstStyle/>
          <a:p>
            <a:r>
              <a:rPr lang="en-US" sz="2400" dirty="0"/>
              <a:t>European Vehicle Manufacturers Usually Specify Engine Oil with a Broad Viscosity Range, Such as SAE 5W-40, and Their Own Unique Standards, Such as the Mercedes Specification 229.51</a:t>
            </a:r>
          </a:p>
        </p:txBody>
      </p:sp>
    </p:spTree>
    <p:extLst>
      <p:ext uri="{BB962C8B-B14F-4D97-AF65-F5344CB8AC3E}">
        <p14:creationId xmlns:p14="http://schemas.microsoft.com/office/powerpoint/2010/main" val="11813909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8069"/>
            <a:ext cx="8229600" cy="646331"/>
          </a:xfrm>
        </p:spPr>
        <p:txBody>
          <a:bodyPr>
            <a:spAutoFit/>
          </a:bodyPr>
          <a:lstStyle/>
          <a:p>
            <a:r>
              <a:rPr lang="en-US" dirty="0"/>
              <a:t>Oil Brand Compatibility</a:t>
            </a:r>
          </a:p>
        </p:txBody>
      </p:sp>
      <p:sp>
        <p:nvSpPr>
          <p:cNvPr id="4" name="Content Placeholder 3"/>
          <p:cNvSpPr>
            <a:spLocks noGrp="1"/>
          </p:cNvSpPr>
          <p:nvPr>
            <p:ph idx="1"/>
          </p:nvPr>
        </p:nvSpPr>
        <p:spPr>
          <a:xfrm>
            <a:off x="457200" y="990601"/>
            <a:ext cx="8229600" cy="3047999"/>
          </a:xfrm>
        </p:spPr>
        <p:txBody>
          <a:bodyPr>
            <a:spAutoFit/>
          </a:bodyPr>
          <a:lstStyle/>
          <a:p>
            <a:r>
              <a:rPr lang="en-IN" sz="2400" dirty="0"/>
              <a:t>According to </a:t>
            </a:r>
            <a:r>
              <a:rPr lang="en-IN" sz="2400" spc="-300" dirty="0"/>
              <a:t>S A </a:t>
            </a:r>
            <a:r>
              <a:rPr lang="en-IN" sz="2400" dirty="0"/>
              <a:t>E standard J-357, all engine oils must be miscible (compatible) with all other brands of engine oil.</a:t>
            </a:r>
          </a:p>
          <a:p>
            <a:r>
              <a:rPr lang="en-IN" sz="2400" dirty="0"/>
              <a:t>Any brand of engine oil can be used as long as it meets the viscosity and </a:t>
            </a:r>
            <a:r>
              <a:rPr lang="en-IN" sz="2400" spc="-300" dirty="0"/>
              <a:t>A P </a:t>
            </a:r>
            <a:r>
              <a:rPr lang="en-IN" sz="2400" dirty="0"/>
              <a:t>I standards recommended by the vehicle manufacturer.</a:t>
            </a:r>
          </a:p>
          <a:p>
            <a:r>
              <a:rPr lang="en-IN" sz="2400" dirty="0"/>
              <a:t>Most experts agree that the oil changes are the most important regularly scheduled maintenance for an engine.</a:t>
            </a:r>
          </a:p>
        </p:txBody>
      </p:sp>
    </p:spTree>
    <p:extLst>
      <p:ext uri="{BB962C8B-B14F-4D97-AF65-F5344CB8AC3E}">
        <p14:creationId xmlns:p14="http://schemas.microsoft.com/office/powerpoint/2010/main" val="1543447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 y="1627881"/>
            <a:ext cx="808982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32509"/>
            <a:ext cx="8229600" cy="1569660"/>
          </a:xfrm>
        </p:spPr>
        <p:txBody>
          <a:bodyPr/>
          <a:lstStyle/>
          <a:p>
            <a:r>
              <a:rPr lang="en-US" sz="3200" dirty="0"/>
              <a:t>Frequently Asked Question: Can Newer Engine Oils Be Used in Engines That Use Flat-Bottom Lifters?   </a:t>
            </a:r>
            <a:endParaRPr lang="en-US" sz="24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50" y="2643254"/>
            <a:ext cx="7543800" cy="3978012"/>
          </a:xfrm>
        </p:spPr>
        <p:txBody>
          <a:bodyPr/>
          <a:lstStyle/>
          <a:p>
            <a:r>
              <a:rPr lang="en-US" b="1" dirty="0"/>
              <a:t>Can Newer Engine Oils Be Used in Engines That Use Flat-Bottom Lifters? </a:t>
            </a:r>
            <a:r>
              <a:rPr lang="en-US" dirty="0"/>
              <a:t>No. Newer oil standards are designed to reduce phosphates in the engine oil that may leak past piston rings and end up in the exhaust system. These additives found in oil can damage catalytic converter. The levels of phosphate and zinc, have been reduced because they can cause damage to the catalytic converter. If the oil contains zinc, the efficiency of the catalytic converter is reduced. Use of ZDDP was intended to reduce sliding friction. Many camshaft manufacturers are recommending the use of an additive. Older oils had up to 0.15% ZDDP and now SM-rated oils list the zinc at just 0.08%. In 2001, the zinc was reduced to 1000 PPM; and in 2005, reduced again to the current 800 PPM, API ratings do not specify the zinc content, just oil performance If driving a vehicle with flat-bottom lifters, use engine oil specifically designed for older engines, such as Shell Rotella T, or use an additive, such as GM’s engine oil supplement (EOS), part number 1052367 or a zinc additive. Figure 19–10.</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457200" y="1813216"/>
            <a:ext cx="78390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3012267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Learning Objectives </a:t>
            </a:r>
            <a:r>
              <a:rPr lang="en-US" sz="2800" dirty="0"/>
              <a:t>(2 of 2)</a:t>
            </a:r>
          </a:p>
        </p:txBody>
      </p:sp>
      <p:sp>
        <p:nvSpPr>
          <p:cNvPr id="4" name="Content Placeholder 3"/>
          <p:cNvSpPr>
            <a:spLocks noGrp="1"/>
          </p:cNvSpPr>
          <p:nvPr>
            <p:ph idx="1"/>
          </p:nvPr>
        </p:nvSpPr>
        <p:spPr>
          <a:xfrm>
            <a:off x="457200" y="988397"/>
            <a:ext cx="8229600" cy="3270126"/>
          </a:xfrm>
        </p:spPr>
        <p:txBody>
          <a:bodyPr>
            <a:spAutoFit/>
          </a:bodyPr>
          <a:lstStyle/>
          <a:p>
            <a:pPr marL="695325" indent="-695325">
              <a:buNone/>
            </a:pPr>
            <a:r>
              <a:rPr lang="en-US" sz="2400" b="1" dirty="0">
                <a:solidFill>
                  <a:schemeClr val="bg2"/>
                </a:solidFill>
              </a:rPr>
              <a:t>19.8 </a:t>
            </a:r>
            <a:r>
              <a:rPr lang="en-US" sz="2400" dirty="0"/>
              <a:t>Discuss synthetic oil.</a:t>
            </a:r>
          </a:p>
          <a:p>
            <a:pPr marL="695325" indent="-695325">
              <a:buNone/>
            </a:pPr>
            <a:r>
              <a:rPr lang="en-US" sz="2400" b="1" dirty="0">
                <a:solidFill>
                  <a:schemeClr val="bg2"/>
                </a:solidFill>
              </a:rPr>
              <a:t>19.9</a:t>
            </a:r>
            <a:r>
              <a:rPr lang="en-US" sz="2400" dirty="0"/>
              <a:t> Discuss high mileage oils.</a:t>
            </a:r>
          </a:p>
          <a:p>
            <a:pPr marL="695325" indent="-695325">
              <a:buNone/>
            </a:pPr>
            <a:r>
              <a:rPr lang="en-US" sz="2400" b="1" dirty="0">
                <a:solidFill>
                  <a:srgbClr val="007FA3"/>
                </a:solidFill>
              </a:rPr>
              <a:t>19.10</a:t>
            </a:r>
            <a:r>
              <a:rPr lang="en-US" sz="2400" dirty="0"/>
              <a:t> Discuss vehicle-specific specifications.</a:t>
            </a:r>
          </a:p>
          <a:p>
            <a:pPr marL="695325" indent="-695325">
              <a:buNone/>
            </a:pPr>
            <a:r>
              <a:rPr lang="en-US" sz="2400" b="1" dirty="0">
                <a:solidFill>
                  <a:srgbClr val="007FA3"/>
                </a:solidFill>
              </a:rPr>
              <a:t>19.11 </a:t>
            </a:r>
            <a:r>
              <a:rPr lang="en-US" sz="2400" dirty="0"/>
              <a:t>Discuss brand compatibility of oil.</a:t>
            </a:r>
          </a:p>
          <a:p>
            <a:pPr marL="695325" indent="-695325">
              <a:buNone/>
            </a:pPr>
            <a:r>
              <a:rPr lang="en-US" sz="2400" b="1" dirty="0">
                <a:solidFill>
                  <a:srgbClr val="007FA3"/>
                </a:solidFill>
              </a:rPr>
              <a:t>19.12 </a:t>
            </a:r>
            <a:r>
              <a:rPr lang="en-US" sz="2400" dirty="0"/>
              <a:t>Discuss the purpose and function of oil filters.</a:t>
            </a:r>
          </a:p>
          <a:p>
            <a:pPr marL="695325" indent="-695325">
              <a:buNone/>
            </a:pPr>
            <a:r>
              <a:rPr lang="en-US" sz="2400" b="1" dirty="0">
                <a:solidFill>
                  <a:srgbClr val="007FA3"/>
                </a:solidFill>
              </a:rPr>
              <a:t>19.13 </a:t>
            </a:r>
            <a:r>
              <a:rPr lang="en-US" sz="2400" dirty="0"/>
              <a:t>Describe the oil change procedure.</a:t>
            </a:r>
          </a:p>
        </p:txBody>
      </p:sp>
    </p:spTree>
    <p:extLst>
      <p:ext uri="{BB962C8B-B14F-4D97-AF65-F5344CB8AC3E}">
        <p14:creationId xmlns:p14="http://schemas.microsoft.com/office/powerpoint/2010/main" val="278227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45533"/>
            <a:ext cx="8229600" cy="646331"/>
          </a:xfrm>
        </p:spPr>
        <p:txBody>
          <a:bodyPr/>
          <a:lstStyle/>
          <a:p>
            <a:r>
              <a:rPr lang="en-US" dirty="0"/>
              <a:t>Figure 19.10 Zinc Additive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3" y="1304779"/>
            <a:ext cx="4484687" cy="365630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1256160"/>
            <a:ext cx="3562350" cy="2677656"/>
          </a:xfrm>
        </p:spPr>
        <p:txBody>
          <a:bodyPr/>
          <a:lstStyle/>
          <a:p>
            <a:r>
              <a:rPr lang="en-US" sz="2400" dirty="0"/>
              <a:t>Using a Zinc Additive is Important When Using S M-Rated Oil in an Engine Equipped with a Flat-Bottom Lifter, Especially During the Break-in Period</a:t>
            </a:r>
          </a:p>
        </p:txBody>
      </p:sp>
    </p:spTree>
    <p:extLst>
      <p:ext uri="{BB962C8B-B14F-4D97-AF65-F5344CB8AC3E}">
        <p14:creationId xmlns:p14="http://schemas.microsoft.com/office/powerpoint/2010/main" val="19130703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8069"/>
            <a:ext cx="8229600" cy="646331"/>
          </a:xfrm>
        </p:spPr>
        <p:txBody>
          <a:bodyPr>
            <a:spAutoFit/>
          </a:bodyPr>
          <a:lstStyle/>
          <a:p>
            <a:r>
              <a:rPr lang="en-US" dirty="0"/>
              <a:t>Oil Filters</a:t>
            </a:r>
          </a:p>
        </p:txBody>
      </p:sp>
      <p:sp>
        <p:nvSpPr>
          <p:cNvPr id="4" name="Content Placeholder 3"/>
          <p:cNvSpPr>
            <a:spLocks noGrp="1"/>
          </p:cNvSpPr>
          <p:nvPr>
            <p:ph idx="1"/>
          </p:nvPr>
        </p:nvSpPr>
        <p:spPr>
          <a:xfrm>
            <a:off x="457200" y="990601"/>
            <a:ext cx="8229600" cy="3276599"/>
          </a:xfrm>
        </p:spPr>
        <p:txBody>
          <a:bodyPr>
            <a:spAutoFit/>
          </a:bodyPr>
          <a:lstStyle/>
          <a:p>
            <a:r>
              <a:rPr lang="en-IN" sz="2400" dirty="0"/>
              <a:t>Large particles are trapped in the filter material.</a:t>
            </a:r>
          </a:p>
          <a:p>
            <a:r>
              <a:rPr lang="en-IN" sz="2400" dirty="0"/>
              <a:t>The antidrainback valve prevents oil from draining out of the filter when the vehicle is shut off. </a:t>
            </a:r>
          </a:p>
          <a:p>
            <a:r>
              <a:rPr lang="en-IN" sz="2400" dirty="0"/>
              <a:t>The bypass valve will allow the oil to bypass the filter if it becomes clogged.</a:t>
            </a:r>
          </a:p>
          <a:p>
            <a:r>
              <a:rPr lang="en-IN" sz="2400" dirty="0"/>
              <a:t>Used filters should be drained/crushed before disposing according to state and local regulations.</a:t>
            </a:r>
          </a:p>
        </p:txBody>
      </p:sp>
    </p:spTree>
    <p:extLst>
      <p:ext uri="{BB962C8B-B14F-4D97-AF65-F5344CB8AC3E}">
        <p14:creationId xmlns:p14="http://schemas.microsoft.com/office/powerpoint/2010/main" val="26766485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45533"/>
            <a:ext cx="8229600" cy="646331"/>
          </a:xfrm>
        </p:spPr>
        <p:txBody>
          <a:bodyPr/>
          <a:lstStyle/>
          <a:p>
            <a:r>
              <a:rPr lang="en-US" dirty="0"/>
              <a:t>Figure 19.11 Antidrainback Valve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62401" y="1009650"/>
            <a:ext cx="4701540" cy="453616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1009650"/>
            <a:ext cx="3200400" cy="3046988"/>
          </a:xfrm>
        </p:spPr>
        <p:txBody>
          <a:bodyPr/>
          <a:lstStyle/>
          <a:p>
            <a:r>
              <a:rPr lang="en-US" sz="2400" dirty="0"/>
              <a:t>Rubber Diaphragm Acts as an Antidrainback Valve to Keep the Oil in the Filter When the Engine is Stopped and the Oil Pressure Drops to Zero</a:t>
            </a:r>
          </a:p>
        </p:txBody>
      </p:sp>
    </p:spTree>
    <p:extLst>
      <p:ext uri="{BB962C8B-B14F-4D97-AF65-F5344CB8AC3E}">
        <p14:creationId xmlns:p14="http://schemas.microsoft.com/office/powerpoint/2010/main" val="20282301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45533"/>
            <a:ext cx="8229600" cy="646331"/>
          </a:xfrm>
        </p:spPr>
        <p:txBody>
          <a:bodyPr/>
          <a:lstStyle/>
          <a:p>
            <a:r>
              <a:rPr lang="en-US" dirty="0"/>
              <a:t>Figure 19.12 Filter Cutaway</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0" y="990600"/>
            <a:ext cx="4953000" cy="489562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1256160"/>
            <a:ext cx="2819400" cy="1334640"/>
          </a:xfrm>
        </p:spPr>
        <p:txBody>
          <a:bodyPr/>
          <a:lstStyle/>
          <a:p>
            <a:r>
              <a:rPr lang="en-US" sz="2400" dirty="0"/>
              <a:t>A Cutaway of a Typical Spin-On Oil Filter</a:t>
            </a:r>
          </a:p>
        </p:txBody>
      </p:sp>
    </p:spTree>
    <p:extLst>
      <p:ext uri="{BB962C8B-B14F-4D97-AF65-F5344CB8AC3E}">
        <p14:creationId xmlns:p14="http://schemas.microsoft.com/office/powerpoint/2010/main" val="18988792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Oil Filter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Oil_Filter">
            <a:hlinkClick r:id="" action="ppaction://media"/>
            <a:extLst>
              <a:ext uri="{FF2B5EF4-FFF2-40B4-BE49-F238E27FC236}">
                <a16:creationId xmlns:a16="http://schemas.microsoft.com/office/drawing/2014/main" id="{0763921F-9A5F-E0E9-A5EE-519C53D4579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1329" y="1044942"/>
            <a:ext cx="8476648" cy="4768115"/>
          </a:xfrm>
          <a:prstGeom prst="rect">
            <a:avLst/>
          </a:prstGeom>
        </p:spPr>
      </p:pic>
    </p:spTree>
    <p:extLst>
      <p:ext uri="{BB962C8B-B14F-4D97-AF65-F5344CB8AC3E}">
        <p14:creationId xmlns:p14="http://schemas.microsoft.com/office/powerpoint/2010/main" val="352454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45533"/>
            <a:ext cx="8229600" cy="646331"/>
          </a:xfrm>
        </p:spPr>
        <p:txBody>
          <a:bodyPr/>
          <a:lstStyle/>
          <a:p>
            <a:r>
              <a:rPr lang="en-US" dirty="0"/>
              <a:t>Figure 19.13 Filter Crusher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50766" y="982980"/>
            <a:ext cx="5139844" cy="390445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1256159"/>
            <a:ext cx="2819400" cy="3754437"/>
          </a:xfrm>
        </p:spPr>
        <p:txBody>
          <a:bodyPr/>
          <a:lstStyle/>
          <a:p>
            <a:r>
              <a:rPr lang="en-US" sz="2400" dirty="0"/>
              <a:t>A Typical Filter Crusher. The Hydraulic Ram Forces out Most of the Oil from the Filter. The Oil is Trapped Underneath the Crusher and is Recycled</a:t>
            </a:r>
          </a:p>
        </p:txBody>
      </p:sp>
    </p:spTree>
    <p:extLst>
      <p:ext uri="{BB962C8B-B14F-4D97-AF65-F5344CB8AC3E}">
        <p14:creationId xmlns:p14="http://schemas.microsoft.com/office/powerpoint/2010/main" val="26284478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8069"/>
            <a:ext cx="8229600" cy="646331"/>
          </a:xfrm>
        </p:spPr>
        <p:txBody>
          <a:bodyPr>
            <a:spAutoFit/>
          </a:bodyPr>
          <a:lstStyle/>
          <a:p>
            <a:r>
              <a:rPr lang="en-US" dirty="0"/>
              <a:t>Oil Change</a:t>
            </a:r>
          </a:p>
        </p:txBody>
      </p:sp>
      <p:sp>
        <p:nvSpPr>
          <p:cNvPr id="4" name="Content Placeholder 3"/>
          <p:cNvSpPr>
            <a:spLocks noGrp="1"/>
          </p:cNvSpPr>
          <p:nvPr>
            <p:ph idx="1"/>
          </p:nvPr>
        </p:nvSpPr>
        <p:spPr>
          <a:xfrm>
            <a:off x="457200" y="990601"/>
            <a:ext cx="8229600" cy="3276599"/>
          </a:xfrm>
        </p:spPr>
        <p:txBody>
          <a:bodyPr>
            <a:spAutoFit/>
          </a:bodyPr>
          <a:lstStyle/>
          <a:p>
            <a:r>
              <a:rPr lang="en-IN" sz="2400" dirty="0"/>
              <a:t>All vehicle and engine manufacturers recommend a maximum oil change interval.</a:t>
            </a:r>
          </a:p>
          <a:p>
            <a:r>
              <a:rPr lang="en-IN" sz="2400" dirty="0"/>
              <a:t>The maximum oil change interval is shortened when the vehicle is operated in severe use conditions.</a:t>
            </a:r>
          </a:p>
          <a:p>
            <a:r>
              <a:rPr lang="en-IN" sz="2400" dirty="0"/>
              <a:t>Oil life monitors alert the driver when service is required.</a:t>
            </a:r>
          </a:p>
          <a:p>
            <a:pPr lvl="1"/>
            <a:r>
              <a:rPr lang="en-IN" sz="2400" dirty="0"/>
              <a:t>Mileage based reminder systems</a:t>
            </a:r>
          </a:p>
          <a:p>
            <a:pPr lvl="1"/>
            <a:r>
              <a:rPr lang="en-IN" sz="2400" dirty="0"/>
              <a:t>Algorithm based reminder systems</a:t>
            </a:r>
          </a:p>
        </p:txBody>
      </p:sp>
    </p:spTree>
    <p:extLst>
      <p:ext uri="{BB962C8B-B14F-4D97-AF65-F5344CB8AC3E}">
        <p14:creationId xmlns:p14="http://schemas.microsoft.com/office/powerpoint/2010/main" val="13377122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153787"/>
            <a:ext cx="8229600" cy="830997"/>
          </a:xfrm>
        </p:spPr>
        <p:txBody>
          <a:bodyPr wrap="square" tIns="45720" bIns="45720">
            <a:spAutoFit/>
          </a:bodyPr>
          <a:lstStyle/>
          <a:p>
            <a:r>
              <a:rPr lang="en-US" sz="2800" dirty="0"/>
              <a:t>Animation: Change Engine Oil</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hange_engine_oil">
            <a:hlinkClick r:id="" action="ppaction://media"/>
            <a:extLst>
              <a:ext uri="{FF2B5EF4-FFF2-40B4-BE49-F238E27FC236}">
                <a16:creationId xmlns:a16="http://schemas.microsoft.com/office/drawing/2014/main" id="{5DA8FE3C-4AFA-EC9B-E270-914CF1EC283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87815"/>
            <a:ext cx="9144000" cy="5143500"/>
          </a:xfrm>
          <a:prstGeom prst="rect">
            <a:avLst/>
          </a:prstGeom>
        </p:spPr>
      </p:pic>
    </p:spTree>
    <p:extLst>
      <p:ext uri="{BB962C8B-B14F-4D97-AF65-F5344CB8AC3E}">
        <p14:creationId xmlns:p14="http://schemas.microsoft.com/office/powerpoint/2010/main" val="187194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331243"/>
            <a:ext cx="808982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54025"/>
            <a:ext cx="8229600" cy="1077218"/>
          </a:xfrm>
        </p:spPr>
        <p:txBody>
          <a:bodyPr/>
          <a:lstStyle/>
          <a:p>
            <a:r>
              <a:rPr lang="en-US" sz="3200" dirty="0"/>
              <a:t>Frequently Asked Question: Why Change Oil If the Oil Filter Can Trap All the Dirt?    </a:t>
            </a:r>
            <a:endParaRPr lang="en-US" sz="24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82576" y="2403816"/>
            <a:ext cx="7647024" cy="3293209"/>
          </a:xfrm>
        </p:spPr>
        <p:txBody>
          <a:bodyPr/>
          <a:lstStyle/>
          <a:p>
            <a:r>
              <a:rPr lang="en-US" b="1" dirty="0"/>
              <a:t>Why Change Oil If the Oil Filter Can Trap All the Dirt?  </a:t>
            </a:r>
            <a:r>
              <a:rPr lang="en-US" dirty="0"/>
              <a:t>Many believe that oil filters will remove all dirt from the oil through filtering material. Most oil filters will filter particles that are about 10 to 20 microns in size. A micron is one- millionth of a meter or 0.000039 inch. Most dirt and carbon particles that turn engine oil black are less than a micron in size. In other words, it takes about 3 million of these carbon particles to cover a pin head. To help visualize the smallness of a micron, consider that a typical human hair is 60 microns in diameter. In fact, anything smaller than 40 microns is not visible to the human eye. The dispersants added to engine oil prevent dirt from adhering together to form sludge. It is the same dispersant additive that prevents dirt from being filtered or removed by other means. If an oil filter could filter particles down to 1 micron, it would be so restrictive that the engine would not receive sufficient oil through the filter for lubrication. </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582576" y="1447800"/>
            <a:ext cx="78390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27174716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45533"/>
            <a:ext cx="8229600" cy="646331"/>
          </a:xfrm>
        </p:spPr>
        <p:txBody>
          <a:bodyPr/>
          <a:lstStyle/>
          <a:p>
            <a:r>
              <a:rPr lang="en-US" dirty="0"/>
              <a:t>Figure 19.14 Oil Change Minder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905000" y="961113"/>
            <a:ext cx="5334000" cy="402407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47700" y="5054441"/>
            <a:ext cx="7848600" cy="1015663"/>
          </a:xfrm>
        </p:spPr>
        <p:txBody>
          <a:bodyPr/>
          <a:lstStyle/>
          <a:p>
            <a:r>
              <a:rPr lang="en-US" sz="2000" dirty="0"/>
              <a:t>Many Vehicle Manufacturers can Display the Percentage of Oil Life Remaining, Whereas Others Simply Turn on a Warning Lamp When it has been Determined that an Oil Change is Required</a:t>
            </a:r>
          </a:p>
        </p:txBody>
      </p:sp>
    </p:spTree>
    <p:extLst>
      <p:ext uri="{BB962C8B-B14F-4D97-AF65-F5344CB8AC3E}">
        <p14:creationId xmlns:p14="http://schemas.microsoft.com/office/powerpoint/2010/main" val="4048619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IN" dirty="0"/>
              <a:t>Purpose and Function of Engine Oil</a:t>
            </a:r>
            <a:endParaRPr lang="en-US" dirty="0"/>
          </a:p>
        </p:txBody>
      </p:sp>
      <p:sp>
        <p:nvSpPr>
          <p:cNvPr id="4" name="Content Placeholder 3"/>
          <p:cNvSpPr>
            <a:spLocks noGrp="1"/>
          </p:cNvSpPr>
          <p:nvPr>
            <p:ph idx="1"/>
          </p:nvPr>
        </p:nvSpPr>
        <p:spPr>
          <a:xfrm>
            <a:off x="457200" y="1003399"/>
            <a:ext cx="8229600" cy="3873401"/>
          </a:xfrm>
        </p:spPr>
        <p:txBody>
          <a:bodyPr>
            <a:spAutoFit/>
          </a:bodyPr>
          <a:lstStyle/>
          <a:p>
            <a:r>
              <a:rPr lang="en-IN" sz="2400" dirty="0"/>
              <a:t>Lubricate moving parts.</a:t>
            </a:r>
          </a:p>
          <a:p>
            <a:r>
              <a:rPr lang="en-IN" sz="2400" dirty="0"/>
              <a:t>Help cool engine parts.</a:t>
            </a:r>
          </a:p>
          <a:p>
            <a:r>
              <a:rPr lang="en-IN" sz="2400" dirty="0"/>
              <a:t>Seal piston rings.</a:t>
            </a:r>
          </a:p>
          <a:p>
            <a:r>
              <a:rPr lang="en-IN" sz="2400" dirty="0"/>
              <a:t>Neutralize acids formed by the combustion process.</a:t>
            </a:r>
          </a:p>
          <a:p>
            <a:r>
              <a:rPr lang="en-IN" sz="2400" dirty="0"/>
              <a:t>Reduce friction in the engine.</a:t>
            </a:r>
          </a:p>
          <a:p>
            <a:r>
              <a:rPr lang="en-IN" sz="2400" dirty="0"/>
              <a:t>Reduce rust and corrosion.</a:t>
            </a:r>
          </a:p>
          <a:p>
            <a:r>
              <a:rPr lang="en-IN" sz="2400" dirty="0"/>
              <a:t>Act as a hydraulic fluid for lifters and tensioners.</a:t>
            </a:r>
          </a:p>
        </p:txBody>
      </p:sp>
    </p:spTree>
    <p:extLst>
      <p:ext uri="{BB962C8B-B14F-4D97-AF65-F5344CB8AC3E}">
        <p14:creationId xmlns:p14="http://schemas.microsoft.com/office/powerpoint/2010/main" val="23159873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45533"/>
            <a:ext cx="8229600" cy="646331"/>
          </a:xfrm>
        </p:spPr>
        <p:txBody>
          <a:bodyPr/>
          <a:lstStyle/>
          <a:p>
            <a:r>
              <a:rPr lang="en-US" dirty="0"/>
              <a:t>Figure 19.15 Cartridge Type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327626" y="1169782"/>
            <a:ext cx="6488748" cy="357388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64687" y="4953000"/>
            <a:ext cx="7814627" cy="1200329"/>
          </a:xfrm>
        </p:spPr>
        <p:txBody>
          <a:bodyPr/>
          <a:lstStyle/>
          <a:p>
            <a:r>
              <a:rPr lang="en-US" sz="2400" dirty="0"/>
              <a:t>If Replacing a Cartridge-Type Oil Filter, Be Sure to Use the Proper Size Wrench on the Filter Cap and Tighten to Factory Specifications</a:t>
            </a:r>
          </a:p>
        </p:txBody>
      </p:sp>
    </p:spTree>
    <p:extLst>
      <p:ext uri="{BB962C8B-B14F-4D97-AF65-F5344CB8AC3E}">
        <p14:creationId xmlns:p14="http://schemas.microsoft.com/office/powerpoint/2010/main" val="28078398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8069"/>
            <a:ext cx="8229600" cy="646331"/>
          </a:xfrm>
        </p:spPr>
        <p:txBody>
          <a:bodyPr>
            <a:spAutoFit/>
          </a:bodyPr>
          <a:lstStyle/>
          <a:p>
            <a:r>
              <a:rPr lang="en-US" dirty="0"/>
              <a:t>Question 3: ?</a:t>
            </a:r>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IN" sz="2400" dirty="0"/>
              <a:t>What are the two types of oil change reminder systems?</a:t>
            </a:r>
          </a:p>
        </p:txBody>
      </p:sp>
    </p:spTree>
    <p:extLst>
      <p:ext uri="{BB962C8B-B14F-4D97-AF65-F5344CB8AC3E}">
        <p14:creationId xmlns:p14="http://schemas.microsoft.com/office/powerpoint/2010/main" val="36254039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8069"/>
            <a:ext cx="8229600" cy="646331"/>
          </a:xfrm>
        </p:spPr>
        <p:txBody>
          <a:bodyPr>
            <a:spAutoFit/>
          </a:bodyPr>
          <a:lstStyle/>
          <a:p>
            <a:r>
              <a:rPr lang="en-US" dirty="0"/>
              <a:t>Answer 3</a:t>
            </a:r>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IN" sz="2400" dirty="0"/>
              <a:t>Mileage based and algorithm based systems.</a:t>
            </a:r>
          </a:p>
        </p:txBody>
      </p:sp>
    </p:spTree>
    <p:extLst>
      <p:ext uri="{BB962C8B-B14F-4D97-AF65-F5344CB8AC3E}">
        <p14:creationId xmlns:p14="http://schemas.microsoft.com/office/powerpoint/2010/main" val="32091402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37642"/>
            <a:ext cx="8229600" cy="677108"/>
          </a:xfrm>
        </p:spPr>
        <p:txBody>
          <a:bodyPr>
            <a:noAutofit/>
          </a:bodyPr>
          <a:lstStyle/>
          <a:p>
            <a:pPr algn="ctr"/>
            <a:r>
              <a:rPr lang="en-US" sz="4400" dirty="0"/>
              <a:t> Oil Change Photo Sequence</a:t>
            </a:r>
          </a:p>
        </p:txBody>
      </p:sp>
    </p:spTree>
    <p:extLst>
      <p:ext uri="{BB962C8B-B14F-4D97-AF65-F5344CB8AC3E}">
        <p14:creationId xmlns:p14="http://schemas.microsoft.com/office/powerpoint/2010/main" val="28518809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1"/>
            <a:ext cx="8229600" cy="762000"/>
          </a:xfrm>
        </p:spPr>
        <p:txBody>
          <a:bodyPr>
            <a:noAutofit/>
          </a:bodyPr>
          <a:lstStyle/>
          <a:p>
            <a:r>
              <a:rPr lang="en-IN" dirty="0"/>
              <a:t>1. Install a Seat Cover </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2854" y="1143000"/>
            <a:ext cx="6338292" cy="4800600"/>
          </a:xfrm>
          <a:prstGeom prst="rect">
            <a:avLst/>
          </a:prstGeom>
        </p:spPr>
      </p:pic>
    </p:spTree>
    <p:extLst>
      <p:ext uri="{BB962C8B-B14F-4D97-AF65-F5344CB8AC3E}">
        <p14:creationId xmlns:p14="http://schemas.microsoft.com/office/powerpoint/2010/main" val="36972401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4133" y="228600"/>
            <a:ext cx="8229600" cy="762000"/>
          </a:xfrm>
        </p:spPr>
        <p:txBody>
          <a:bodyPr>
            <a:noAutofit/>
          </a:bodyPr>
          <a:lstStyle/>
          <a:p>
            <a:r>
              <a:rPr lang="en-US" dirty="0"/>
              <a:t>2. Run to Operating Temperature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006" y="1066800"/>
            <a:ext cx="6249988" cy="4724400"/>
          </a:xfrm>
          <a:prstGeom prst="rect">
            <a:avLst/>
          </a:prstGeom>
        </p:spPr>
      </p:pic>
    </p:spTree>
    <p:extLst>
      <p:ext uri="{BB962C8B-B14F-4D97-AF65-F5344CB8AC3E}">
        <p14:creationId xmlns:p14="http://schemas.microsoft.com/office/powerpoint/2010/main" val="30341104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4133" y="228601"/>
            <a:ext cx="8229600" cy="761999"/>
          </a:xfrm>
        </p:spPr>
        <p:txBody>
          <a:bodyPr>
            <a:noAutofit/>
          </a:bodyPr>
          <a:lstStyle/>
          <a:p>
            <a:r>
              <a:rPr lang="en-IN" dirty="0"/>
              <a:t>3. Oil drain under oil drain plug</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4342" y="1104900"/>
            <a:ext cx="6149182" cy="4648200"/>
          </a:xfrm>
          <a:prstGeom prst="rect">
            <a:avLst/>
          </a:prstGeom>
        </p:spPr>
      </p:pic>
    </p:spTree>
    <p:extLst>
      <p:ext uri="{BB962C8B-B14F-4D97-AF65-F5344CB8AC3E}">
        <p14:creationId xmlns:p14="http://schemas.microsoft.com/office/powerpoint/2010/main" val="41315924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4133" y="228601"/>
            <a:ext cx="8229600" cy="762000"/>
          </a:xfrm>
        </p:spPr>
        <p:txBody>
          <a:bodyPr>
            <a:noAutofit/>
          </a:bodyPr>
          <a:lstStyle/>
          <a:p>
            <a:r>
              <a:rPr lang="en-IN" dirty="0"/>
              <a:t>4. Remove plug allow hot oil to drain</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3133" y="1219200"/>
            <a:ext cx="6451600" cy="4876800"/>
          </a:xfrm>
          <a:prstGeom prst="rect">
            <a:avLst/>
          </a:prstGeom>
        </p:spPr>
      </p:pic>
    </p:spTree>
    <p:extLst>
      <p:ext uri="{BB962C8B-B14F-4D97-AF65-F5344CB8AC3E}">
        <p14:creationId xmlns:p14="http://schemas.microsoft.com/office/powerpoint/2010/main" val="25730861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5533"/>
            <a:ext cx="8229600" cy="745067"/>
          </a:xfrm>
        </p:spPr>
        <p:txBody>
          <a:bodyPr>
            <a:noAutofit/>
          </a:bodyPr>
          <a:lstStyle/>
          <a:p>
            <a:r>
              <a:rPr lang="en-IN" dirty="0"/>
              <a:t>5. Remove oil filter with filter wrench. </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6729" y="1417320"/>
            <a:ext cx="6230541" cy="4709700"/>
          </a:xfrm>
          <a:prstGeom prst="rect">
            <a:avLst/>
          </a:prstGeom>
        </p:spPr>
      </p:pic>
    </p:spTree>
    <p:extLst>
      <p:ext uri="{BB962C8B-B14F-4D97-AF65-F5344CB8AC3E}">
        <p14:creationId xmlns:p14="http://schemas.microsoft.com/office/powerpoint/2010/main" val="12133589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9550"/>
            <a:ext cx="8229600" cy="590550"/>
          </a:xfrm>
        </p:spPr>
        <p:txBody>
          <a:bodyPr>
            <a:noAutofit/>
          </a:bodyPr>
          <a:lstStyle/>
          <a:p>
            <a:r>
              <a:rPr lang="en-IN" dirty="0"/>
              <a:t>6. Compare New Filter with Old One </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6199" y="990600"/>
            <a:ext cx="6451601" cy="4876800"/>
          </a:xfrm>
          <a:prstGeom prst="rect">
            <a:avLst/>
          </a:prstGeom>
        </p:spPr>
      </p:pic>
    </p:spTree>
    <p:extLst>
      <p:ext uri="{BB962C8B-B14F-4D97-AF65-F5344CB8AC3E}">
        <p14:creationId xmlns:p14="http://schemas.microsoft.com/office/powerpoint/2010/main" val="4091820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IN" dirty="0"/>
              <a:t>Engine Oil Additives</a:t>
            </a:r>
            <a:endParaRPr lang="en-US" dirty="0"/>
          </a:p>
        </p:txBody>
      </p:sp>
      <p:sp>
        <p:nvSpPr>
          <p:cNvPr id="4" name="Content Placeholder 3"/>
          <p:cNvSpPr>
            <a:spLocks noGrp="1"/>
          </p:cNvSpPr>
          <p:nvPr>
            <p:ph idx="1"/>
          </p:nvPr>
        </p:nvSpPr>
        <p:spPr>
          <a:xfrm>
            <a:off x="457200" y="1003399"/>
            <a:ext cx="8229600" cy="4406801"/>
          </a:xfrm>
        </p:spPr>
        <p:txBody>
          <a:bodyPr>
            <a:spAutoFit/>
          </a:bodyPr>
          <a:lstStyle/>
          <a:p>
            <a:r>
              <a:rPr lang="en-IN" sz="2400" dirty="0"/>
              <a:t>Viscosity Index (</a:t>
            </a:r>
            <a:r>
              <a:rPr lang="en-IN" sz="2400" spc="-300" dirty="0"/>
              <a:t>V </a:t>
            </a:r>
            <a:r>
              <a:rPr lang="en-IN" sz="2400" dirty="0"/>
              <a:t>I) Improvers</a:t>
            </a:r>
          </a:p>
          <a:p>
            <a:r>
              <a:rPr lang="en-IN" sz="2400" dirty="0"/>
              <a:t>Pour Point Depressant</a:t>
            </a:r>
          </a:p>
          <a:p>
            <a:r>
              <a:rPr lang="en-IN" sz="2400" dirty="0"/>
              <a:t>Antioxidants</a:t>
            </a:r>
          </a:p>
          <a:p>
            <a:r>
              <a:rPr lang="en-IN" sz="2400" dirty="0"/>
              <a:t>Oxidants</a:t>
            </a:r>
          </a:p>
          <a:p>
            <a:r>
              <a:rPr lang="en-IN" sz="2400" dirty="0"/>
              <a:t>Total Base Number (</a:t>
            </a:r>
            <a:r>
              <a:rPr lang="en-IN" sz="2400" spc="-300" dirty="0"/>
              <a:t>T B </a:t>
            </a:r>
            <a:r>
              <a:rPr lang="en-IN" sz="2400" dirty="0"/>
              <a:t>N)</a:t>
            </a:r>
          </a:p>
          <a:p>
            <a:r>
              <a:rPr lang="en-IN" sz="2400" dirty="0"/>
              <a:t>Rust and Corrosion Inhibitors</a:t>
            </a:r>
          </a:p>
          <a:p>
            <a:r>
              <a:rPr lang="en-IN" sz="2400" dirty="0"/>
              <a:t>Anti-wear additive</a:t>
            </a:r>
          </a:p>
          <a:p>
            <a:r>
              <a:rPr lang="en-IN" sz="2400" dirty="0"/>
              <a:t>Extreme Pressure Additive</a:t>
            </a:r>
          </a:p>
        </p:txBody>
      </p:sp>
    </p:spTree>
    <p:extLst>
      <p:ext uri="{BB962C8B-B14F-4D97-AF65-F5344CB8AC3E}">
        <p14:creationId xmlns:p14="http://schemas.microsoft.com/office/powerpoint/2010/main" val="23866709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2440" y="228600"/>
            <a:ext cx="8229600" cy="704850"/>
          </a:xfrm>
        </p:spPr>
        <p:txBody>
          <a:bodyPr>
            <a:noAutofit/>
          </a:bodyPr>
          <a:lstStyle/>
          <a:p>
            <a:r>
              <a:rPr lang="en-IN" dirty="0"/>
              <a:t>7. Adds Oil to the Oil Filter </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885" y="1005840"/>
            <a:ext cx="6510710" cy="4926330"/>
          </a:xfrm>
          <a:prstGeom prst="rect">
            <a:avLst/>
          </a:prstGeom>
        </p:spPr>
      </p:pic>
    </p:spTree>
    <p:extLst>
      <p:ext uri="{BB962C8B-B14F-4D97-AF65-F5344CB8AC3E}">
        <p14:creationId xmlns:p14="http://schemas.microsoft.com/office/powerpoint/2010/main" val="6702036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3231" y="228600"/>
            <a:ext cx="8229600" cy="762000"/>
          </a:xfrm>
        </p:spPr>
        <p:txBody>
          <a:bodyPr>
            <a:noAutofit/>
          </a:bodyPr>
          <a:lstStyle/>
          <a:p>
            <a:r>
              <a:rPr lang="en-IN" dirty="0"/>
              <a:t>8. Apply Clean Engine Oil to Gasket </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5393" y="1219200"/>
            <a:ext cx="6653213" cy="5029200"/>
          </a:xfrm>
          <a:prstGeom prst="rect">
            <a:avLst/>
          </a:prstGeom>
        </p:spPr>
      </p:pic>
    </p:spTree>
    <p:extLst>
      <p:ext uri="{BB962C8B-B14F-4D97-AF65-F5344CB8AC3E}">
        <p14:creationId xmlns:p14="http://schemas.microsoft.com/office/powerpoint/2010/main" val="20793891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9075"/>
            <a:ext cx="8229600" cy="771525"/>
          </a:xfrm>
        </p:spPr>
        <p:txBody>
          <a:bodyPr>
            <a:noAutofit/>
          </a:bodyPr>
          <a:lstStyle/>
          <a:p>
            <a:r>
              <a:rPr lang="en-IN" dirty="0"/>
              <a:t>9. Clean filter gasket seat area</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587" y="1017270"/>
            <a:ext cx="6854825" cy="5181600"/>
          </a:xfrm>
          <a:prstGeom prst="rect">
            <a:avLst/>
          </a:prstGeom>
        </p:spPr>
      </p:pic>
    </p:spTree>
    <p:extLst>
      <p:ext uri="{BB962C8B-B14F-4D97-AF65-F5344CB8AC3E}">
        <p14:creationId xmlns:p14="http://schemas.microsoft.com/office/powerpoint/2010/main" val="19112298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9580" y="228600"/>
            <a:ext cx="8229600" cy="771525"/>
          </a:xfrm>
        </p:spPr>
        <p:txBody>
          <a:bodyPr>
            <a:noAutofit/>
          </a:bodyPr>
          <a:lstStyle/>
          <a:p>
            <a:r>
              <a:rPr lang="en-IN" dirty="0"/>
              <a:t>10. Install new oil filter and tighten</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2489" y="1196490"/>
            <a:ext cx="6779022" cy="5124300"/>
          </a:xfrm>
          <a:prstGeom prst="rect">
            <a:avLst/>
          </a:prstGeom>
        </p:spPr>
      </p:pic>
    </p:spTree>
    <p:extLst>
      <p:ext uri="{BB962C8B-B14F-4D97-AF65-F5344CB8AC3E}">
        <p14:creationId xmlns:p14="http://schemas.microsoft.com/office/powerpoint/2010/main" val="33684688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8125"/>
            <a:ext cx="8229600" cy="1057275"/>
          </a:xfrm>
        </p:spPr>
        <p:txBody>
          <a:bodyPr>
            <a:noAutofit/>
          </a:bodyPr>
          <a:lstStyle/>
          <a:p>
            <a:r>
              <a:rPr lang="en-IN" dirty="0"/>
              <a:t>11. Install drain plug do NOT overtighten!</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006" y="1447800"/>
            <a:ext cx="6249988" cy="4724400"/>
          </a:xfrm>
          <a:prstGeom prst="rect">
            <a:avLst/>
          </a:prstGeom>
        </p:spPr>
      </p:pic>
    </p:spTree>
    <p:extLst>
      <p:ext uri="{BB962C8B-B14F-4D97-AF65-F5344CB8AC3E}">
        <p14:creationId xmlns:p14="http://schemas.microsoft.com/office/powerpoint/2010/main" val="12954984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8125"/>
            <a:ext cx="8229600" cy="752475"/>
          </a:xfrm>
        </p:spPr>
        <p:txBody>
          <a:bodyPr>
            <a:noAutofit/>
          </a:bodyPr>
          <a:lstStyle/>
          <a:p>
            <a:r>
              <a:rPr lang="en-IN" dirty="0"/>
              <a:t>12. Add Specified Amount of Oil </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6200" y="1143000"/>
            <a:ext cx="6451600" cy="4876800"/>
          </a:xfrm>
          <a:prstGeom prst="rect">
            <a:avLst/>
          </a:prstGeom>
        </p:spPr>
      </p:pic>
    </p:spTree>
    <p:extLst>
      <p:ext uri="{BB962C8B-B14F-4D97-AF65-F5344CB8AC3E}">
        <p14:creationId xmlns:p14="http://schemas.microsoft.com/office/powerpoint/2010/main" val="28398471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6225"/>
            <a:ext cx="8229600" cy="1171575"/>
          </a:xfrm>
        </p:spPr>
        <p:txBody>
          <a:bodyPr>
            <a:noAutofit/>
          </a:bodyPr>
          <a:lstStyle/>
          <a:p>
            <a:r>
              <a:rPr lang="en-IN" dirty="0"/>
              <a:t>13. Remove dipstick twice read oil level</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447800"/>
            <a:ext cx="6400800" cy="4838400"/>
          </a:xfrm>
          <a:prstGeom prst="rect">
            <a:avLst/>
          </a:prstGeom>
        </p:spPr>
      </p:pic>
    </p:spTree>
    <p:extLst>
      <p:ext uri="{BB962C8B-B14F-4D97-AF65-F5344CB8AC3E}">
        <p14:creationId xmlns:p14="http://schemas.microsoft.com/office/powerpoint/2010/main" val="26858232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8125"/>
            <a:ext cx="8229600" cy="752475"/>
          </a:xfrm>
        </p:spPr>
        <p:txBody>
          <a:bodyPr>
            <a:noAutofit/>
          </a:bodyPr>
          <a:lstStyle/>
          <a:p>
            <a:r>
              <a:rPr lang="en-IN" dirty="0"/>
              <a:t>14. Between MIN and MAX Lines </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759" y="1005840"/>
            <a:ext cx="6898482" cy="5214600"/>
          </a:xfrm>
          <a:prstGeom prst="rect">
            <a:avLst/>
          </a:prstGeom>
        </p:spPr>
      </p:pic>
    </p:spTree>
    <p:extLst>
      <p:ext uri="{BB962C8B-B14F-4D97-AF65-F5344CB8AC3E}">
        <p14:creationId xmlns:p14="http://schemas.microsoft.com/office/powerpoint/2010/main" val="8401440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Engine Repair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61665"/>
          </a:xfrm>
          <a:prstGeom prst="rect">
            <a:avLst/>
          </a:prstGeom>
          <a:noFill/>
        </p:spPr>
        <p:txBody>
          <a:bodyPr wrap="square" rtlCol="0">
            <a:spAutoFit/>
          </a:bodyPr>
          <a:lstStyle/>
          <a:p>
            <a:r>
              <a:rPr lang="en-US" sz="2400" dirty="0"/>
              <a:t>Videos Link: </a:t>
            </a:r>
            <a:r>
              <a:rPr lang="en-US" sz="2400" dirty="0">
                <a:hlinkClick r:id="rId3"/>
              </a:rPr>
              <a:t>(A1) Engine Repair Videos</a:t>
            </a:r>
            <a:endParaRPr lang="en-US" sz="24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33353"/>
            <a:ext cx="8305800" cy="461665"/>
          </a:xfrm>
          <a:prstGeom prst="rect">
            <a:avLst/>
          </a:prstGeom>
          <a:noFill/>
        </p:spPr>
        <p:txBody>
          <a:bodyPr wrap="square" rtlCol="0">
            <a:spAutoFit/>
          </a:bodyPr>
          <a:lstStyle/>
          <a:p>
            <a:r>
              <a:rPr lang="en-US" sz="2400" dirty="0"/>
              <a:t>Animations Link: </a:t>
            </a:r>
            <a:r>
              <a:rPr lang="en-US" sz="2400" dirty="0">
                <a:hlinkClick r:id="rId4"/>
              </a:rPr>
              <a:t>(A1) Engine Repair Animations</a:t>
            </a:r>
            <a:endParaRPr lang="en-US" sz="2400" dirty="0"/>
          </a:p>
        </p:txBody>
      </p:sp>
    </p:spTree>
    <p:extLst>
      <p:ext uri="{BB962C8B-B14F-4D97-AF65-F5344CB8AC3E}">
        <p14:creationId xmlns:p14="http://schemas.microsoft.com/office/powerpoint/2010/main" val="38416426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3741" y="133350"/>
            <a:ext cx="8229600" cy="567581"/>
          </a:xfrm>
        </p:spPr>
        <p:txBody>
          <a:bodyPr lIns="0" tIns="0" rIns="0" bIns="0">
            <a:noAutofit/>
          </a:bodyPr>
          <a:lstStyle/>
          <a:p>
            <a:pPr>
              <a:spcBef>
                <a:spcPct val="0"/>
              </a:spcBef>
            </a:pPr>
            <a:r>
              <a:rPr lang="en-US" sz="3600" dirty="0">
                <a:cs typeface="Times New Roman" panose="02020603050405020304" pitchFamily="18" charset="0"/>
              </a:rPr>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775972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45533"/>
            <a:ext cx="8229600" cy="646331"/>
          </a:xfrm>
        </p:spPr>
        <p:txBody>
          <a:bodyPr/>
          <a:lstStyle/>
          <a:p>
            <a:r>
              <a:rPr lang="en-US" dirty="0"/>
              <a:t>Figure 19.1 Viscosity Index</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3" y="1447800"/>
            <a:ext cx="4484687" cy="328468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80060" y="1447800"/>
            <a:ext cx="3562350" cy="3046988"/>
          </a:xfrm>
        </p:spPr>
        <p:txBody>
          <a:bodyPr/>
          <a:lstStyle/>
          <a:p>
            <a:r>
              <a:rPr lang="en-US" sz="2400" dirty="0"/>
              <a:t>Viscosity Index (VI) Improver is a Polymer and Feels like Finely Ground Foam Rubber. When Dissolved in the Oil, it Expands When Hot to Keep the Oil from Thinning</a:t>
            </a:r>
          </a:p>
        </p:txBody>
      </p:sp>
    </p:spTree>
    <p:extLst>
      <p:ext uri="{BB962C8B-B14F-4D97-AF65-F5344CB8AC3E}">
        <p14:creationId xmlns:p14="http://schemas.microsoft.com/office/powerpoint/2010/main" val="2988164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8069"/>
            <a:ext cx="8229600" cy="646331"/>
          </a:xfrm>
        </p:spPr>
        <p:txBody>
          <a:bodyPr>
            <a:spAutoFit/>
          </a:bodyPr>
          <a:lstStyle/>
          <a:p>
            <a:r>
              <a:rPr lang="en-US" dirty="0"/>
              <a:t>Properties of Engine Oil</a:t>
            </a:r>
          </a:p>
        </p:txBody>
      </p:sp>
      <p:sp>
        <p:nvSpPr>
          <p:cNvPr id="4" name="Content Placeholder 3"/>
          <p:cNvSpPr>
            <a:spLocks noGrp="1"/>
          </p:cNvSpPr>
          <p:nvPr>
            <p:ph idx="1"/>
          </p:nvPr>
        </p:nvSpPr>
        <p:spPr>
          <a:xfrm>
            <a:off x="457200" y="990600"/>
            <a:ext cx="8229600" cy="3447098"/>
          </a:xfrm>
        </p:spPr>
        <p:txBody>
          <a:bodyPr>
            <a:spAutoFit/>
          </a:bodyPr>
          <a:lstStyle/>
          <a:p>
            <a:r>
              <a:rPr lang="en-IN" sz="2400" dirty="0"/>
              <a:t>As oil gets cooler, it gets thicker.</a:t>
            </a:r>
          </a:p>
          <a:p>
            <a:r>
              <a:rPr lang="en-IN" sz="2400" dirty="0"/>
              <a:t>As oil gets hotter, it get thinner.</a:t>
            </a:r>
          </a:p>
          <a:p>
            <a:r>
              <a:rPr lang="en-IN" sz="2400" dirty="0"/>
              <a:t>The viscosity index is the change of viscosity between hot and cold extremes.</a:t>
            </a:r>
          </a:p>
          <a:p>
            <a:r>
              <a:rPr lang="en-IN" sz="2400" dirty="0"/>
              <a:t>The lowest temperature an oil will pour is the pour point.</a:t>
            </a:r>
          </a:p>
          <a:p>
            <a:r>
              <a:rPr lang="en-IN" sz="2400" dirty="0"/>
              <a:t>Oils must be miscible, meaning they have the ability to mix with other oils.</a:t>
            </a:r>
          </a:p>
        </p:txBody>
      </p:sp>
    </p:spTree>
    <p:extLst>
      <p:ext uri="{BB962C8B-B14F-4D97-AF65-F5344CB8AC3E}">
        <p14:creationId xmlns:p14="http://schemas.microsoft.com/office/powerpoint/2010/main" val="2629982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8069"/>
            <a:ext cx="8229600" cy="646331"/>
          </a:xfrm>
        </p:spPr>
        <p:txBody>
          <a:bodyPr>
            <a:spAutoFit/>
          </a:bodyPr>
          <a:lstStyle/>
          <a:p>
            <a:r>
              <a:rPr lang="en-US" kern="0" spc="-450" dirty="0"/>
              <a:t>S A </a:t>
            </a:r>
            <a:r>
              <a:rPr lang="en-US" dirty="0"/>
              <a:t>E Rating</a:t>
            </a:r>
          </a:p>
        </p:txBody>
      </p:sp>
      <p:sp>
        <p:nvSpPr>
          <p:cNvPr id="4" name="Content Placeholder 3"/>
          <p:cNvSpPr>
            <a:spLocks noGrp="1"/>
          </p:cNvSpPr>
          <p:nvPr>
            <p:ph idx="1"/>
          </p:nvPr>
        </p:nvSpPr>
        <p:spPr>
          <a:xfrm>
            <a:off x="457200" y="1066800"/>
            <a:ext cx="8229600" cy="3254737"/>
          </a:xfrm>
        </p:spPr>
        <p:txBody>
          <a:bodyPr>
            <a:spAutoFit/>
          </a:bodyPr>
          <a:lstStyle/>
          <a:p>
            <a:r>
              <a:rPr lang="en-IN" sz="2400" dirty="0"/>
              <a:t>Society of Automotive Engineers (</a:t>
            </a:r>
            <a:r>
              <a:rPr lang="en-IN" sz="2400" kern="0" spc="-350" dirty="0"/>
              <a:t>S  A  </a:t>
            </a:r>
            <a:r>
              <a:rPr lang="en-IN" sz="2400" dirty="0"/>
              <a:t>E)</a:t>
            </a:r>
          </a:p>
          <a:p>
            <a:r>
              <a:rPr lang="en-IN" sz="2400" kern="0" spc="-350" dirty="0"/>
              <a:t>S  A  </a:t>
            </a:r>
            <a:r>
              <a:rPr lang="en-IN" sz="2400" dirty="0"/>
              <a:t>E grade number determines the viscosity range.</a:t>
            </a:r>
          </a:p>
          <a:p>
            <a:r>
              <a:rPr lang="en-IN" sz="2400" dirty="0"/>
              <a:t>Oil tested only at 212°F (100°C) have no letter in the grade (example </a:t>
            </a:r>
            <a:r>
              <a:rPr lang="en-IN" sz="2400" kern="0" spc="-350" dirty="0"/>
              <a:t>S  A  </a:t>
            </a:r>
            <a:r>
              <a:rPr lang="en-IN" sz="2400" dirty="0"/>
              <a:t>E 30).</a:t>
            </a:r>
          </a:p>
          <a:p>
            <a:r>
              <a:rPr lang="en-IN" sz="2400" dirty="0"/>
              <a:t>Oils tested at 0°F (-18°C) and 212°F (100°C) are considered multi-grade oils and have the letter “W” in the grade (Example </a:t>
            </a:r>
            <a:r>
              <a:rPr lang="en-IN" sz="2400" kern="0" spc="-350" dirty="0"/>
              <a:t>S  A  </a:t>
            </a:r>
            <a:r>
              <a:rPr lang="en-IN" sz="2400" dirty="0"/>
              <a:t>E 0W-20).</a:t>
            </a:r>
          </a:p>
        </p:txBody>
      </p:sp>
    </p:spTree>
    <p:extLst>
      <p:ext uri="{BB962C8B-B14F-4D97-AF65-F5344CB8AC3E}">
        <p14:creationId xmlns:p14="http://schemas.microsoft.com/office/powerpoint/2010/main" val="4137192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45533"/>
            <a:ext cx="8229600" cy="646331"/>
          </a:xfrm>
        </p:spPr>
        <p:txBody>
          <a:bodyPr/>
          <a:lstStyle/>
          <a:p>
            <a:r>
              <a:rPr lang="en-US" dirty="0"/>
              <a:t>Figure 19.2 SAE Rating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69619" y="990600"/>
            <a:ext cx="4117181" cy="43434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1256160"/>
            <a:ext cx="3562350" cy="3046988"/>
          </a:xfrm>
        </p:spPr>
        <p:txBody>
          <a:bodyPr/>
          <a:lstStyle/>
          <a:p>
            <a:r>
              <a:rPr lang="en-US" sz="2400" dirty="0"/>
              <a:t>SAE Viscosity Rating Required is Often Printed on the Engine Oil Filler Cap. Most Hybrid Electric Vehicles Specify Either S A E 0W-20 or S A E 5W-20 Engine Oil</a:t>
            </a:r>
          </a:p>
        </p:txBody>
      </p:sp>
    </p:spTree>
    <p:extLst>
      <p:ext uri="{BB962C8B-B14F-4D97-AF65-F5344CB8AC3E}">
        <p14:creationId xmlns:p14="http://schemas.microsoft.com/office/powerpoint/2010/main" val="1589876990"/>
      </p:ext>
    </p:extLst>
  </p:cSld>
  <p:clrMapOvr>
    <a:masterClrMapping/>
  </p:clrMapOvr>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25119</TotalTime>
  <Words>4104</Words>
  <Application>Microsoft Office PowerPoint</Application>
  <PresentationFormat>On-screen Show (4:3)</PresentationFormat>
  <Paragraphs>288</Paragraphs>
  <Slides>59</Slides>
  <Notes>59</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59</vt:i4>
      </vt:variant>
    </vt:vector>
  </HeadingPairs>
  <TitlesOfParts>
    <vt:vector size="65" baseType="lpstr">
      <vt:lpstr>Arial</vt:lpstr>
      <vt:lpstr>Arial(Body)</vt:lpstr>
      <vt:lpstr>Times New Roman</vt:lpstr>
      <vt:lpstr>Verdana</vt:lpstr>
      <vt:lpstr>Wingdings</vt:lpstr>
      <vt:lpstr>508 Lecture</vt:lpstr>
      <vt:lpstr>Automotive Technology: Principles, Diagnosis, and Service</vt:lpstr>
      <vt:lpstr>Learning Objectives (1 of 2)</vt:lpstr>
      <vt:lpstr>Learning Objectives (2 of 2)</vt:lpstr>
      <vt:lpstr>Purpose and Function of Engine Oil</vt:lpstr>
      <vt:lpstr>Engine Oil Additives</vt:lpstr>
      <vt:lpstr>Figure 19.1 Viscosity Index</vt:lpstr>
      <vt:lpstr>Properties of Engine Oil</vt:lpstr>
      <vt:lpstr>S A E Rating</vt:lpstr>
      <vt:lpstr>Figure 19.2 SAE Rating</vt:lpstr>
      <vt:lpstr>A P I Rating</vt:lpstr>
      <vt:lpstr>Figure 19.3 API Doughnut</vt:lpstr>
      <vt:lpstr>Animation: Engine Oil Selection (Animation will automatically start)</vt:lpstr>
      <vt:lpstr>Question 1: ?</vt:lpstr>
      <vt:lpstr>Answer 1</vt:lpstr>
      <vt:lpstr>I L S A C Oil Rating</vt:lpstr>
      <vt:lpstr>Figure 19.4 ILAC Symbol</vt:lpstr>
      <vt:lpstr>European Oil Rating System</vt:lpstr>
      <vt:lpstr>Figure 19.5 ACEA Ratings </vt:lpstr>
      <vt:lpstr>Synthetic Oil</vt:lpstr>
      <vt:lpstr>Figure 19.6 Mobil 1</vt:lpstr>
      <vt:lpstr>Figure 19.7 Synthetic Oil</vt:lpstr>
      <vt:lpstr>Figure 19.8 True Synthetic Oil</vt:lpstr>
      <vt:lpstr>Question 2: ?</vt:lpstr>
      <vt:lpstr>Answer 2</vt:lpstr>
      <vt:lpstr>High Mileage Oils</vt:lpstr>
      <vt:lpstr>Vehicle-Specific Specifications</vt:lpstr>
      <vt:lpstr>Figure 19.9 European Manufacturers </vt:lpstr>
      <vt:lpstr>Oil Brand Compatibility</vt:lpstr>
      <vt:lpstr>Frequently Asked Question: Can Newer Engine Oils Be Used in Engines That Use Flat-Bottom Lifters?   </vt:lpstr>
      <vt:lpstr>Figure 19.10 Zinc Additive </vt:lpstr>
      <vt:lpstr>Oil Filters</vt:lpstr>
      <vt:lpstr>Figure 19.11 Antidrainback Valve </vt:lpstr>
      <vt:lpstr>Figure 19.12 Filter Cutaway</vt:lpstr>
      <vt:lpstr>Animation: Oil Filter (Animation will automatically start)</vt:lpstr>
      <vt:lpstr>Figure 19.13 Filter Crusher</vt:lpstr>
      <vt:lpstr>Oil Change</vt:lpstr>
      <vt:lpstr>Animation: Change Engine Oil (Animation will automatically start)</vt:lpstr>
      <vt:lpstr>Frequently Asked Question: Why Change Oil If the Oil Filter Can Trap All the Dirt?    </vt:lpstr>
      <vt:lpstr>Figure 19.14 Oil Change Minder</vt:lpstr>
      <vt:lpstr>Figure 19.15 Cartridge Type</vt:lpstr>
      <vt:lpstr>Question 3: ?</vt:lpstr>
      <vt:lpstr>Answer 3</vt:lpstr>
      <vt:lpstr> Oil Change Photo Sequence</vt:lpstr>
      <vt:lpstr>1. Install a Seat Cover </vt:lpstr>
      <vt:lpstr>2. Run to Operating Temperature</vt:lpstr>
      <vt:lpstr>3. Oil drain under oil drain plug</vt:lpstr>
      <vt:lpstr>4. Remove plug allow hot oil to drain</vt:lpstr>
      <vt:lpstr>5. Remove oil filter with filter wrench. </vt:lpstr>
      <vt:lpstr>6. Compare New Filter with Old One </vt:lpstr>
      <vt:lpstr>7. Adds Oil to the Oil Filter </vt:lpstr>
      <vt:lpstr>8. Apply Clean Engine Oil to Gasket </vt:lpstr>
      <vt:lpstr>9. Clean filter gasket seat area</vt:lpstr>
      <vt:lpstr>10. Install new oil filter and tighten</vt:lpstr>
      <vt:lpstr>11. Install drain plug do NOT overtighten!</vt:lpstr>
      <vt:lpstr>12. Add Specified Amount of Oil </vt:lpstr>
      <vt:lpstr>13. Remove dipstick twice read oil level</vt:lpstr>
      <vt:lpstr>14. Between MIN and MAX Lines </vt:lpstr>
      <vt:lpstr>Engine Repair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Principles, Diagnosis, and Service, Sixth Edition, Chapter 22, Engine Oil</dc:title>
  <dc:subject>2612-Automotive - Core</dc:subject>
  <dc:creator>James D. Halderman</dc:creator>
  <cp:keywords>CONTAINS NOTES</cp:keywords>
  <cp:lastModifiedBy>Glen Plants</cp:lastModifiedBy>
  <cp:revision>4665</cp:revision>
  <dcterms:created xsi:type="dcterms:W3CDTF">2014-07-14T20:04:21Z</dcterms:created>
  <dcterms:modified xsi:type="dcterms:W3CDTF">2023-06-15T17:14:42Z</dcterms:modified>
</cp:coreProperties>
</file>