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comments/comment2.xml" ContentType="application/vnd.openxmlformats-officedocument.presentationml.comments+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3"/>
  </p:notesMasterIdLst>
  <p:handoutMasterIdLst>
    <p:handoutMasterId r:id="rId84"/>
  </p:handoutMasterIdLst>
  <p:sldIdLst>
    <p:sldId id="1192" r:id="rId2"/>
    <p:sldId id="1110" r:id="rId3"/>
    <p:sldId id="1231" r:id="rId4"/>
    <p:sldId id="1112" r:id="rId5"/>
    <p:sldId id="1232" r:id="rId6"/>
    <p:sldId id="1114" r:id="rId7"/>
    <p:sldId id="1233" r:id="rId8"/>
    <p:sldId id="1234" r:id="rId9"/>
    <p:sldId id="1298" r:id="rId10"/>
    <p:sldId id="1116" r:id="rId11"/>
    <p:sldId id="1151" r:id="rId12"/>
    <p:sldId id="1235" r:id="rId13"/>
    <p:sldId id="1236" r:id="rId14"/>
    <p:sldId id="1273" r:id="rId15"/>
    <p:sldId id="1299" r:id="rId16"/>
    <p:sldId id="1237" r:id="rId17"/>
    <p:sldId id="1270" r:id="rId18"/>
    <p:sldId id="1238" r:id="rId19"/>
    <p:sldId id="1239" r:id="rId20"/>
    <p:sldId id="1300" r:id="rId21"/>
    <p:sldId id="1240" r:id="rId22"/>
    <p:sldId id="1241" r:id="rId23"/>
    <p:sldId id="1301" r:id="rId24"/>
    <p:sldId id="1126" r:id="rId25"/>
    <p:sldId id="1158" r:id="rId26"/>
    <p:sldId id="1159" r:id="rId27"/>
    <p:sldId id="1242" r:id="rId28"/>
    <p:sldId id="1243" r:id="rId29"/>
    <p:sldId id="1244" r:id="rId30"/>
    <p:sldId id="1271" r:id="rId31"/>
    <p:sldId id="1245" r:id="rId32"/>
    <p:sldId id="1302" r:id="rId33"/>
    <p:sldId id="1124" r:id="rId34"/>
    <p:sldId id="1268" r:id="rId35"/>
    <p:sldId id="1308" r:id="rId36"/>
    <p:sldId id="1303" r:id="rId37"/>
    <p:sldId id="1274" r:id="rId38"/>
    <p:sldId id="1130" r:id="rId39"/>
    <p:sldId id="1131" r:id="rId40"/>
    <p:sldId id="1132" r:id="rId41"/>
    <p:sldId id="1246" r:id="rId42"/>
    <p:sldId id="1247" r:id="rId43"/>
    <p:sldId id="1143" r:id="rId44"/>
    <p:sldId id="1248" r:id="rId45"/>
    <p:sldId id="1304" r:id="rId46"/>
    <p:sldId id="1272" r:id="rId47"/>
    <p:sldId id="1249" r:id="rId48"/>
    <p:sldId id="1250" r:id="rId49"/>
    <p:sldId id="1251" r:id="rId50"/>
    <p:sldId id="1252" r:id="rId51"/>
    <p:sldId id="1147" r:id="rId52"/>
    <p:sldId id="1253" r:id="rId53"/>
    <p:sldId id="1305" r:id="rId54"/>
    <p:sldId id="1254" r:id="rId55"/>
    <p:sldId id="1148" r:id="rId56"/>
    <p:sldId id="1168" r:id="rId57"/>
    <p:sldId id="1169" r:id="rId58"/>
    <p:sldId id="1255" r:id="rId59"/>
    <p:sldId id="1256" r:id="rId60"/>
    <p:sldId id="1172" r:id="rId61"/>
    <p:sldId id="1257" r:id="rId62"/>
    <p:sldId id="1174" r:id="rId63"/>
    <p:sldId id="1258" r:id="rId64"/>
    <p:sldId id="1259" r:id="rId65"/>
    <p:sldId id="1260" r:id="rId66"/>
    <p:sldId id="1306" r:id="rId67"/>
    <p:sldId id="1261" r:id="rId68"/>
    <p:sldId id="1179" r:id="rId69"/>
    <p:sldId id="1307" r:id="rId70"/>
    <p:sldId id="1276" r:id="rId71"/>
    <p:sldId id="1275" r:id="rId72"/>
    <p:sldId id="1262" r:id="rId73"/>
    <p:sldId id="1263" r:id="rId74"/>
    <p:sldId id="1277" r:id="rId75"/>
    <p:sldId id="1184" r:id="rId76"/>
    <p:sldId id="1264" r:id="rId77"/>
    <p:sldId id="1265" r:id="rId78"/>
    <p:sldId id="1266" r:id="rId79"/>
    <p:sldId id="1267" r:id="rId80"/>
    <p:sldId id="1204" r:id="rId81"/>
    <p:sldId id="1076" r:id="rId8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orient="horz" pos="3984">
          <p15:clr>
            <a:srgbClr val="A4A3A4"/>
          </p15:clr>
        </p15:guide>
        <p15:guide id="4" orient="horz" pos="384">
          <p15:clr>
            <a:srgbClr val="A4A3A4"/>
          </p15:clr>
        </p15:guide>
        <p15:guide id="5" orient="horz" pos="144">
          <p15:clr>
            <a:srgbClr val="A4A3A4"/>
          </p15:clr>
        </p15:guide>
        <p15:guide id="6" orient="horz" pos="960" userDrawn="1">
          <p15:clr>
            <a:srgbClr val="A4A3A4"/>
          </p15:clr>
        </p15:guide>
        <p15:guide id="7" orient="horz" pos="624">
          <p15:clr>
            <a:srgbClr val="A4A3A4"/>
          </p15:clr>
        </p15:guide>
        <p15:guide id="8" orient="horz" pos="1248">
          <p15:clr>
            <a:srgbClr val="A4A3A4"/>
          </p15:clr>
        </p15:guide>
        <p15:guide id="9" pos="288">
          <p15:clr>
            <a:srgbClr val="A4A3A4"/>
          </p15:clr>
        </p15:guide>
        <p15:guide id="10" pos="5472">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 Mohanapriya" initials="DM" lastIdx="1" clrIdx="0"/>
  <p:cmAuthor id="2" name="Editorial Integra" initials="Q" lastIdx="2" clrIdx="1"/>
  <p:cmAuthor id="3" name="Author" initials="A" lastIdx="1"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FA3"/>
    <a:srgbClr val="D4EAE4"/>
    <a:srgbClr val="99008C"/>
    <a:srgbClr val="001581"/>
    <a:srgbClr val="82007C"/>
    <a:srgbClr val="96008F"/>
    <a:srgbClr val="595375"/>
    <a:srgbClr val="6B638B"/>
    <a:srgbClr val="000000"/>
    <a:srgbClr val="FDB94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B4B98B0-60AC-42C2-AFA5-B58CD77FA1E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587" autoAdjust="0"/>
    <p:restoredTop sz="86421" autoAdjust="0"/>
  </p:normalViewPr>
  <p:slideViewPr>
    <p:cSldViewPr>
      <p:cViewPr varScale="1">
        <p:scale>
          <a:sx n="99" d="100"/>
          <a:sy n="99" d="100"/>
        </p:scale>
        <p:origin x="1542" y="78"/>
      </p:cViewPr>
      <p:guideLst>
        <p:guide orient="horz" pos="2160"/>
        <p:guide pos="2880"/>
        <p:guide orient="horz" pos="3984"/>
        <p:guide orient="horz" pos="384"/>
        <p:guide orient="horz" pos="144"/>
        <p:guide orient="horz" pos="960"/>
        <p:guide orient="horz" pos="624"/>
        <p:guide orient="horz" pos="1248"/>
        <p:guide pos="288"/>
        <p:guide pos="5472"/>
      </p:guideLst>
    </p:cSldViewPr>
  </p:slideViewPr>
  <p:outlineViewPr>
    <p:cViewPr>
      <p:scale>
        <a:sx n="25" d="100"/>
        <a:sy n="25" d="100"/>
      </p:scale>
      <p:origin x="0" y="-13788"/>
    </p:cViewPr>
  </p:outlineViewPr>
  <p:notesTextViewPr>
    <p:cViewPr>
      <p:scale>
        <a:sx n="3" d="2"/>
        <a:sy n="3" d="2"/>
      </p:scale>
      <p:origin x="0" y="0"/>
    </p:cViewPr>
  </p:notesTextViewPr>
  <p:sorterViewPr>
    <p:cViewPr varScale="1">
      <p:scale>
        <a:sx n="1" d="1"/>
        <a:sy n="1" d="1"/>
      </p:scale>
      <p:origin x="0" y="-5592"/>
    </p:cViewPr>
  </p:sorterViewPr>
  <p:notesViewPr>
    <p:cSldViewPr>
      <p:cViewPr varScale="1">
        <p:scale>
          <a:sx n="54" d="100"/>
          <a:sy n="54" d="100"/>
        </p:scale>
        <p:origin x="1794" y="7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handoutMaster" Target="handoutMasters/handoutMaster1.xml"/><Relationship Id="rId89"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commentAuthors" Target="commentAuthor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notesMaster" Target="notesMasters/notesMaster1.xml"/><Relationship Id="rId88"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presProps" Target="presProps.xml"/></Relationships>
</file>

<file path=ppt/comments/comment1.xml><?xml version="1.0" encoding="utf-8"?>
<p:cmLst xmlns:a="http://schemas.openxmlformats.org/drawingml/2006/main" xmlns:r="http://schemas.openxmlformats.org/officeDocument/2006/relationships" xmlns:p="http://schemas.openxmlformats.org/presentationml/2006/main">
  <p:cm authorId="3" dt="2023-02-18T16:06:38.854" idx="1">
    <p:pos x="10" y="10"/>
    <p:text>NEED CUURENT BOOK COVER IMAGE</p:text>
    <p:extLst>
      <p:ext uri="{C676402C-5697-4E1C-873F-D02D1690AC5C}">
        <p15:threadingInfo xmlns:p15="http://schemas.microsoft.com/office/powerpoint/2012/main" timeZoneBias="30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2" dt="2020-09-07T16:05:54.552" idx="2">
    <p:pos x="4824" y="2400"/>
    <p:text>AU: The third point is not clear.</p:tex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D8D874E-E9D5-433B-A149-BDF6BFDD40A8}" type="datetimeFigureOut">
              <a:rPr lang="en-US" smtClean="0"/>
              <a:t>6/15/2023</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0DCAA22-461C-45B4-A301-BFCA580174EF}" type="slidenum">
              <a:rPr lang="en-US" smtClean="0"/>
              <a:t>‹#›</a:t>
            </a:fld>
            <a:endParaRPr lang="en-US" dirty="0"/>
          </a:p>
        </p:txBody>
      </p:sp>
    </p:spTree>
    <p:extLst>
      <p:ext uri="{BB962C8B-B14F-4D97-AF65-F5344CB8AC3E}">
        <p14:creationId xmlns:p14="http://schemas.microsoft.com/office/powerpoint/2010/main" val="4901922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A051F04-9E25-42C3-8BC5-EC2E8469D95E}" type="datetimeFigureOut">
              <a:rPr lang="en-US" smtClean="0"/>
              <a:t>6/15/2023</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73D6722-9B4D-4E29-B226-C325925A8118}" type="slidenum">
              <a:rPr lang="en-US" smtClean="0"/>
              <a:t>‹#›</a:t>
            </a:fld>
            <a:endParaRPr lang="en-US" dirty="0"/>
          </a:p>
        </p:txBody>
      </p:sp>
    </p:spTree>
    <p:extLst>
      <p:ext uri="{BB962C8B-B14F-4D97-AF65-F5344CB8AC3E}">
        <p14:creationId xmlns:p14="http://schemas.microsoft.com/office/powerpoint/2010/main" val="3529598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INSTRUCTOR NOTE: This presentation includes text explanation notes, you can use to teach the course.  When in SLIDE SHOW mode, you RIGHT CLICK and select SHOW PRESENTER VIEW, to use the notes.</a:t>
            </a:r>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6420402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10</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11</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0654552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7255920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temperature of the coolant depends on the rating of the thermostat.</a:t>
            </a:r>
          </a:p>
        </p:txBody>
      </p:sp>
      <p:sp>
        <p:nvSpPr>
          <p:cNvPr id="4" name="Slide Number Placeholder 3"/>
          <p:cNvSpPr>
            <a:spLocks noGrp="1"/>
          </p:cNvSpPr>
          <p:nvPr>
            <p:ph type="sldNum" sz="quarter" idx="10"/>
          </p:nvPr>
        </p:nvSpPr>
        <p:spPr/>
        <p:txBody>
          <a:bodyPr/>
          <a:lstStyle/>
          <a:p>
            <a:fld id="{A73D6722-9B4D-4E29-B226-C325925A8118}" type="slidenum">
              <a:rPr lang="en-US" smtClean="0"/>
              <a:t>14</a:t>
            </a:fld>
            <a:endParaRPr lang="en-US" dirty="0"/>
          </a:p>
        </p:txBody>
      </p:sp>
    </p:spTree>
    <p:extLst>
      <p:ext uri="{BB962C8B-B14F-4D97-AF65-F5344CB8AC3E}">
        <p14:creationId xmlns:p14="http://schemas.microsoft.com/office/powerpoint/2010/main" val="22411839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15</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sz="1200" b="1" i="0" u="sng" strike="noStrike" cap="none" dirty="0">
                <a:solidFill>
                  <a:schemeClr val="dk1"/>
                </a:solidFill>
                <a:latin typeface="+mn-lt"/>
                <a:ea typeface="Arial"/>
                <a:cs typeface="Arial"/>
                <a:sym typeface="Arial"/>
              </a:rPr>
              <a:t>TECH TIP: </a:t>
            </a:r>
            <a:r>
              <a:rPr lang="en-US" sz="1400" b="1" i="0" u="sng" strike="noStrike" baseline="0" dirty="0">
                <a:solidFill>
                  <a:srgbClr val="231F20"/>
                </a:solidFill>
                <a:latin typeface="+mn-lt"/>
              </a:rPr>
              <a:t>Do Not Take Out the Thermostat!</a:t>
            </a:r>
          </a:p>
          <a:p>
            <a:pPr marR="65910"/>
            <a:r>
              <a:rPr lang="en-US" sz="1200" b="0" i="0" u="none" strike="noStrike" baseline="0" dirty="0">
                <a:solidFill>
                  <a:srgbClr val="231F20"/>
                </a:solidFill>
                <a:latin typeface="Arial" panose="020B0604020202020204" pitchFamily="34" charset="0"/>
              </a:rPr>
              <a:t>Some vehicle owners and technicians remove the thermostat in the cooling system to “cure” an overheating problem. In some cases, removing the thermostat can </a:t>
            </a:r>
            <a:r>
              <a:rPr lang="en-US" sz="1200" b="0" i="1" u="none" strike="noStrike" baseline="0" dirty="0">
                <a:solidFill>
                  <a:srgbClr val="231F20"/>
                </a:solidFill>
                <a:latin typeface="Trebuchet MS" panose="020B0603020202020204" pitchFamily="34" charset="0"/>
              </a:rPr>
              <a:t>cause </a:t>
            </a:r>
            <a:r>
              <a:rPr lang="en-US" sz="1200" b="0" i="0" u="none" strike="noStrike" baseline="0" dirty="0">
                <a:solidFill>
                  <a:srgbClr val="231F20"/>
                </a:solidFill>
                <a:latin typeface="Arial" panose="020B0604020202020204" pitchFamily="34" charset="0"/>
              </a:rPr>
              <a:t>overheating rather than stop it. This is true for two reasons.</a:t>
            </a:r>
          </a:p>
          <a:p>
            <a:pPr marR="58390" algn="just"/>
            <a:r>
              <a:rPr lang="en-US" sz="1200" b="0" i="0" u="none" strike="noStrike" baseline="0" dirty="0">
                <a:solidFill>
                  <a:srgbClr val="231F20"/>
                </a:solidFill>
                <a:latin typeface="Arial" panose="020B0604020202020204" pitchFamily="34" charset="0"/>
              </a:rPr>
              <a:t>Without a thermostat, the coolant can flow more quickly through the radiator. The thermostat adds some restriction to the coolant flow, and there- fore keeps the coolant in the radiator longer. This also allows additional time for the heat transfer between the hot engine parts and the coolant. For the heat to move from the coolant to the radiator and finally to the atmosphere requires that the coolant remain in contact with the surfaces inside the radiator. Moving the coolant too fast through the passages can result in laminar flow. Laminar flow is where the fluid forms layers with the layer closest to the surface and moves slower than the layers further away from the surface. As a result, the layers act like insulators and the ability to transfer heat is reduced.</a:t>
            </a:r>
          </a:p>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072078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0853999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9592792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7196951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20</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51084795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27887970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23</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24</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25</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26</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6069505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93022435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1511209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a:t>
            </a:fld>
            <a:endParaRPr lang="en-US" dirty="0"/>
          </a:p>
        </p:txBody>
      </p:sp>
    </p:spTree>
    <p:extLst>
      <p:ext uri="{BB962C8B-B14F-4D97-AF65-F5344CB8AC3E}">
        <p14:creationId xmlns:p14="http://schemas.microsoft.com/office/powerpoint/2010/main" val="285538186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15751996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49771632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32</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1" u="sng" dirty="0"/>
              <a:t>TECH TIP: Working Better under Pressure</a:t>
            </a:r>
          </a:p>
          <a:p>
            <a:r>
              <a:rPr lang="en-US" dirty="0"/>
              <a:t>A problem that sometimes occurs with a high-pressure cooling system involves the water pump. For the pump to function, the inlet side of the pump must have a lower pressure than its outlet side. If inlet pressure is lowered too much, the coolant at the pump inlet can boil, producing vapor. The pump will spin the coolant vapors and not pump coolant. This condition is called pump cavitation. Therefore, a radiator cap could be the cause of an overheating problem. A pump will not pump enough coolant if not kept under the proper pressure for preventing vaporization of the coolant.</a:t>
            </a:r>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33</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400" b="1" i="0" u="sng" strike="noStrike" cap="none" dirty="0">
                <a:solidFill>
                  <a:schemeClr val="dk1"/>
                </a:solidFill>
                <a:latin typeface="+mn-lt"/>
                <a:ea typeface="Arial"/>
                <a:cs typeface="Arial"/>
                <a:sym typeface="Arial"/>
              </a:rPr>
              <a:t>TECH TIP: Always Replace the Pressure Cap</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Replace the old radiator cap with a new cap with the same pressure rating. The cap can be located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on the following:</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1. Radiator</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2. Coolant recovery reservoir</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3. Upper radiator hose</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WARNING: Never remove a pressure cap from a hot engine. When the pressure is removed from the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system, the coolant will immediately boil and will expand upward, throwing scalding coolant in all</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directions. Hot coolant can cause serious burns.</a:t>
            </a:r>
          </a:p>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36359689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35</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36</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Comparison showing the metric pressure as shown on the top of the cap to pounds per square inch (PSI).</a:t>
            </a:r>
          </a:p>
        </p:txBody>
      </p:sp>
      <p:sp>
        <p:nvSpPr>
          <p:cNvPr id="4" name="Slide Number Placeholder 3"/>
          <p:cNvSpPr>
            <a:spLocks noGrp="1"/>
          </p:cNvSpPr>
          <p:nvPr>
            <p:ph type="sldNum" sz="quarter" idx="10"/>
          </p:nvPr>
        </p:nvSpPr>
        <p:spPr/>
        <p:txBody>
          <a:bodyPr/>
          <a:lstStyle/>
          <a:p>
            <a:fld id="{A73D6722-9B4D-4E29-B226-C325925A8118}" type="slidenum">
              <a:rPr lang="en-US" smtClean="0"/>
              <a:t>37</a:t>
            </a:fld>
            <a:endParaRPr lang="en-US" dirty="0"/>
          </a:p>
        </p:txBody>
      </p:sp>
    </p:spTree>
    <p:extLst>
      <p:ext uri="{BB962C8B-B14F-4D97-AF65-F5344CB8AC3E}">
        <p14:creationId xmlns:p14="http://schemas.microsoft.com/office/powerpoint/2010/main" val="47928188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38</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39</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1" i="0" u="sng" dirty="0"/>
              <a:t>CASE STUDY: The Collapsed Radiator Hose Story: </a:t>
            </a:r>
            <a:endParaRPr lang="en-US" dirty="0"/>
          </a:p>
          <a:p>
            <a:r>
              <a:rPr lang="en-US" dirty="0"/>
              <a:t>An automotive student asked the automotive instructor what brand of radiator hose is the best. Not knowing exactly what to say, the instructor asked if there was a problem with the brand hose used.  The student had tried three brands, and all of them collapsed when the engine cooled. The instructor then explained that the vehicle needed a new pressure cap and not a new upper radiator hose. The student thought that because the lower hose did not collapse that the problem had to be a fault with the hose. The instructor then explained that the lower radiator hose has a spring inside to keep the lower hose from collapsing due to the lower pressure created at the inlet to the water pump. The radiator cap was replaced, and the upper radiator hose did not collapse when the engine cooled.</a:t>
            </a:r>
          </a:p>
          <a:p>
            <a:r>
              <a:rPr lang="en-US" b="1" dirty="0"/>
              <a:t>Summary:</a:t>
            </a:r>
          </a:p>
          <a:p>
            <a:r>
              <a:rPr lang="en-US" b="1" dirty="0"/>
              <a:t>Complaint—An automotive student stated the upper radiator hose would collapse when the engine cools. </a:t>
            </a:r>
          </a:p>
          <a:p>
            <a:r>
              <a:rPr lang="en-US" b="1" dirty="0"/>
              <a:t>Cause—The upper radiator collapsed due to a fault with the radiator pressure cap.</a:t>
            </a:r>
          </a:p>
          <a:p>
            <a:r>
              <a:rPr lang="en-US" b="1" dirty="0"/>
              <a:t>Correction—A new radiator cap solved the problem of the upper radiator hose collapsing.</a:t>
            </a:r>
          </a:p>
          <a:p>
            <a:endParaRPr lang="en-US" b="1" dirty="0"/>
          </a:p>
        </p:txBody>
      </p:sp>
      <p:sp>
        <p:nvSpPr>
          <p:cNvPr id="4" name="Slide Number Placeholder 3"/>
          <p:cNvSpPr>
            <a:spLocks noGrp="1"/>
          </p:cNvSpPr>
          <p:nvPr>
            <p:ph type="sldNum" sz="quarter" idx="10"/>
          </p:nvPr>
        </p:nvSpPr>
        <p:spPr/>
        <p:txBody>
          <a:bodyPr/>
          <a:lstStyle/>
          <a:p>
            <a:fld id="{A73D6722-9B4D-4E29-B226-C325925A8118}" type="slidenum">
              <a:rPr lang="en-US" smtClean="0"/>
              <a:t>40</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09605707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79792677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43</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16490485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45</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93426192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78461323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06568554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2731254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25054357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400" b="1" i="0" u="sng" strike="noStrike" cap="none" dirty="0">
                <a:solidFill>
                  <a:schemeClr val="dk1"/>
                </a:solidFill>
                <a:latin typeface="+mn-lt"/>
                <a:ea typeface="Arial"/>
                <a:cs typeface="Arial"/>
                <a:sym typeface="Arial"/>
              </a:rPr>
              <a:t>TECH TIP: Release the Belt Tension before Checking a Water Pump</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The technician should release water pump belt tension before checking for water pump bearing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looseness. To test a water pump bearing, it is normal to check the fan for movement; however, if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the drive belt is tight, any looseness in the bearing will not be felt.</a:t>
            </a:r>
          </a:p>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19155240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51</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8710141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53</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16113681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55</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56</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57</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56089140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400" b="1" i="0" u="sng" strike="noStrike" cap="none" dirty="0">
                <a:solidFill>
                  <a:schemeClr val="dk1"/>
                </a:solidFill>
                <a:latin typeface="+mn-lt"/>
                <a:ea typeface="Arial"/>
                <a:cs typeface="Arial"/>
                <a:sym typeface="Arial"/>
              </a:rPr>
              <a:t>TECH TIP: Be Sure to Always Use a Fan Shroud</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A fan shroud forces the fan to draw air through the radiator. If a fan shroud is not used, air is drawn from around the fan and will reduce the airflow through the radiator. Many overheating problems are a result of not replacing the factory shroud after engine work or body repair work to the front of the vehicle.</a:t>
            </a:r>
          </a:p>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5412321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6</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60</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93681364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62</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64326649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16310331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07213964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66</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85084674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68</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69</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46356462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1" i="0" u="sng" strike="noStrike" kern="1200" baseline="0" dirty="0">
                <a:solidFill>
                  <a:schemeClr val="tx1"/>
                </a:solidFill>
                <a:latin typeface="+mn-lt"/>
                <a:ea typeface="+mn-ea"/>
                <a:cs typeface="+mn-cs"/>
              </a:rPr>
              <a:t>CASE STUDY Highway Overheating: </a:t>
            </a:r>
            <a:r>
              <a:rPr lang="en-US" sz="1200" b="0" i="0" u="none" strike="noStrike" kern="1200" baseline="0" dirty="0">
                <a:solidFill>
                  <a:schemeClr val="tx1"/>
                </a:solidFill>
                <a:latin typeface="+mn-lt"/>
                <a:ea typeface="+mn-ea"/>
                <a:cs typeface="+mn-cs"/>
              </a:rPr>
              <a:t>A vehicle owner complained of an overheating vehicle, but the problem occurred only while driving at highway speeds. The vehicle, equipped with a 4-cylinder engine, would run in a perfectly normal manner in city driving situations.  The technician flushed the cooling system and replaced the radiator cap and the water pump, thinking that restricted coolant flow was the cause of the problem. Further testing revealed coolant spray out of one cylinder when the engine was turned over by the starter with the spark plugs removed.  A new head gasket solved the problem.  Obviously, the head gasket leak was not great enough to cause any problems until the engine speed and load created enough flow and heat to cause the coolant temperature to soar. The technician also replaced the oxygen (O</a:t>
            </a:r>
            <a:r>
              <a:rPr lang="en-US" sz="800" b="0" i="0" u="none" strike="noStrike" kern="1200" baseline="-25000" dirty="0">
                <a:solidFill>
                  <a:schemeClr val="tx1"/>
                </a:solidFill>
                <a:latin typeface="+mn-lt"/>
                <a:ea typeface="+mn-ea"/>
                <a:cs typeface="+mn-cs"/>
              </a:rPr>
              <a:t>2 </a:t>
            </a:r>
            <a:r>
              <a:rPr lang="en-US" sz="1200" b="0" i="0" u="none" strike="noStrike" kern="1200" baseline="30000" dirty="0">
                <a:solidFill>
                  <a:schemeClr val="tx1"/>
                </a:solidFill>
                <a:latin typeface="+mn-lt"/>
                <a:ea typeface="+mn-ea"/>
                <a:cs typeface="+mn-cs"/>
              </a:rPr>
              <a:t>) sensor.</a:t>
            </a:r>
          </a:p>
          <a:p>
            <a:r>
              <a:rPr lang="en-US" sz="1200" b="1" i="0" u="none" strike="noStrike" kern="1200" baseline="0" dirty="0">
                <a:solidFill>
                  <a:schemeClr val="tx1"/>
                </a:solidFill>
                <a:latin typeface="+mn-lt"/>
                <a:ea typeface="+mn-ea"/>
                <a:cs typeface="+mn-cs"/>
              </a:rPr>
              <a:t>Summary:</a:t>
            </a:r>
          </a:p>
          <a:p>
            <a:r>
              <a:rPr lang="en-US" sz="1200" b="1" i="0" u="none" strike="noStrike" kern="1200" baseline="0" dirty="0">
                <a:solidFill>
                  <a:schemeClr val="tx1"/>
                </a:solidFill>
                <a:latin typeface="+mn-lt"/>
                <a:ea typeface="+mn-ea"/>
                <a:cs typeface="+mn-cs"/>
              </a:rPr>
              <a:t>Complaint—Customer stated that the engine would overheat, but only if driven at highway speed.</a:t>
            </a:r>
          </a:p>
          <a:p>
            <a:r>
              <a:rPr lang="en-US" sz="1200" b="1" i="0" u="none" strike="noStrike" kern="1200" baseline="0" dirty="0">
                <a:solidFill>
                  <a:schemeClr val="tx1"/>
                </a:solidFill>
                <a:latin typeface="+mn-lt"/>
                <a:ea typeface="+mn-ea"/>
                <a:cs typeface="+mn-cs"/>
              </a:rPr>
              <a:t>Cause—The root cause was determined to be a defective head gasket.</a:t>
            </a:r>
          </a:p>
          <a:p>
            <a:r>
              <a:rPr lang="en-US" sz="1200" b="1" i="0" u="none" strike="noStrike" kern="1200" baseline="0" dirty="0">
                <a:solidFill>
                  <a:schemeClr val="tx1"/>
                </a:solidFill>
                <a:latin typeface="+mn-lt"/>
                <a:ea typeface="+mn-ea"/>
                <a:cs typeface="+mn-cs"/>
              </a:rPr>
              <a:t>Correction—The head gasket was replaced and the oxygen sensor was also replaced because coolant can cause the sensor to read incorrectly. Replacing the oxygen sensor was done to be insured that the engine ran correctly.</a:t>
            </a:r>
          </a:p>
          <a:p>
            <a:endParaRPr lang="en-US" b="1" dirty="0"/>
          </a:p>
        </p:txBody>
      </p:sp>
      <p:sp>
        <p:nvSpPr>
          <p:cNvPr id="4" name="Slide Number Placeholder 3"/>
          <p:cNvSpPr>
            <a:spLocks noGrp="1"/>
          </p:cNvSpPr>
          <p:nvPr>
            <p:ph type="sldNum" sz="quarter" idx="10"/>
          </p:nvPr>
        </p:nvSpPr>
        <p:spPr/>
        <p:txBody>
          <a:bodyPr/>
          <a:lstStyle/>
          <a:p>
            <a:fld id="{A73D6722-9B4D-4E29-B226-C325925A8118}" type="slidenum">
              <a:rPr lang="en-US" smtClean="0"/>
              <a:t>70</a:t>
            </a:fld>
            <a:endParaRPr lang="en-US" dirty="0"/>
          </a:p>
        </p:txBody>
      </p:sp>
    </p:spTree>
    <p:extLst>
      <p:ext uri="{BB962C8B-B14F-4D97-AF65-F5344CB8AC3E}">
        <p14:creationId xmlns:p14="http://schemas.microsoft.com/office/powerpoint/2010/main" val="92823005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1" u="sng" dirty="0"/>
              <a:t>TECH TIP: Overheating Can Be Expensive </a:t>
            </a:r>
            <a:r>
              <a:rPr lang="en-US" dirty="0"/>
              <a:t>A faulty cooling system seems to be a major cause</a:t>
            </a:r>
          </a:p>
          <a:p>
            <a:r>
              <a:rPr lang="en-US" dirty="0"/>
              <a:t>of engine failure. Engine rebuilders often have nightmares about seeing their rebuilt engine placed</a:t>
            </a:r>
          </a:p>
          <a:p>
            <a:r>
              <a:rPr lang="en-US" dirty="0"/>
              <a:t>back in service in a vehicle with a clogged radiator.  Most engine technicians routinely replace the water</a:t>
            </a:r>
          </a:p>
          <a:p>
            <a:r>
              <a:rPr lang="en-US" dirty="0"/>
              <a:t>pump and all hoses after an engine overhaul or repair. The radiator should also be checked for leaks</a:t>
            </a:r>
          </a:p>
          <a:p>
            <a:r>
              <a:rPr lang="en-US" dirty="0"/>
              <a:t>and proper flow whenever the engine is repaired or replaced. Overheating is one of the most common</a:t>
            </a:r>
          </a:p>
          <a:p>
            <a:r>
              <a:rPr lang="en-US" dirty="0"/>
              <a:t>causes of engine failure.</a:t>
            </a:r>
          </a:p>
        </p:txBody>
      </p:sp>
      <p:sp>
        <p:nvSpPr>
          <p:cNvPr id="4" name="Slide Number Placeholder 3"/>
          <p:cNvSpPr>
            <a:spLocks noGrp="1"/>
          </p:cNvSpPr>
          <p:nvPr>
            <p:ph type="sldNum" sz="quarter" idx="10"/>
          </p:nvPr>
        </p:nvSpPr>
        <p:spPr/>
        <p:txBody>
          <a:bodyPr/>
          <a:lstStyle/>
          <a:p>
            <a:fld id="{A73D6722-9B4D-4E29-B226-C325925A8118}" type="slidenum">
              <a:rPr lang="en-US" smtClean="0"/>
              <a:t>71</a:t>
            </a:fld>
            <a:endParaRPr lang="en-US" dirty="0"/>
          </a:p>
        </p:txBody>
      </p:sp>
    </p:spTree>
    <p:extLst>
      <p:ext uri="{BB962C8B-B14F-4D97-AF65-F5344CB8AC3E}">
        <p14:creationId xmlns:p14="http://schemas.microsoft.com/office/powerpoint/2010/main" val="356673720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72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7464226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400" b="1" i="0" u="sng" strike="noStrike" cap="none" dirty="0">
                <a:solidFill>
                  <a:schemeClr val="dk1"/>
                </a:solidFill>
                <a:latin typeface="+mn-lt"/>
                <a:ea typeface="Arial"/>
                <a:cs typeface="Arial"/>
                <a:sym typeface="Arial"/>
              </a:rPr>
              <a:t>TECH TIP: The Water Spray Trick</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Lower-than-normal alternator output could be the result of a loose or slipping drive belt. All belts (V and serpentine multigroove) use an interference angle between the angle of the Vs of the belt and the angle of the Vs on the pulley. A belt wears this interference angle off the edges of the V of the belt. As a result, the belt may start to slip and make a squealing sound even if tensioned properly.  A common trick to determine if the noise is from the belt is to spray water from a squirt bottle at the belt with the engine running. </a:t>
            </a:r>
            <a:r>
              <a:rPr lang="en-US" sz="1200" b="1" i="0" u="sng" strike="noStrike" cap="none" dirty="0">
                <a:solidFill>
                  <a:schemeClr val="dk1"/>
                </a:solidFill>
                <a:latin typeface="+mn-lt"/>
                <a:ea typeface="Arial"/>
                <a:cs typeface="Arial"/>
                <a:sym typeface="Arial"/>
              </a:rPr>
              <a:t>If the noise stops, the belt is the cause of the noise. </a:t>
            </a:r>
            <a:r>
              <a:rPr lang="en-US" sz="1200" b="0" i="0" u="none" strike="noStrike" cap="none" dirty="0">
                <a:solidFill>
                  <a:schemeClr val="dk1"/>
                </a:solidFill>
                <a:latin typeface="+mn-lt"/>
                <a:ea typeface="Arial"/>
                <a:cs typeface="Arial"/>
                <a:sym typeface="Arial"/>
              </a:rPr>
              <a:t>The water quickly evaporates and therefore, water just finds the problem—it does not provide a short-term fix. </a:t>
            </a: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73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48961611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number of ribs determines the tension range of the belt.</a:t>
            </a:r>
          </a:p>
        </p:txBody>
      </p:sp>
      <p:sp>
        <p:nvSpPr>
          <p:cNvPr id="4" name="Slide Number Placeholder 3"/>
          <p:cNvSpPr>
            <a:spLocks noGrp="1"/>
          </p:cNvSpPr>
          <p:nvPr>
            <p:ph type="sldNum" sz="quarter" idx="10"/>
          </p:nvPr>
        </p:nvSpPr>
        <p:spPr/>
        <p:txBody>
          <a:bodyPr/>
          <a:lstStyle/>
          <a:p>
            <a:fld id="{A73D6722-9B4D-4E29-B226-C325925A8118}" type="slidenum">
              <a:rPr lang="en-US" smtClean="0"/>
              <a:t>74</a:t>
            </a:fld>
            <a:endParaRPr lang="en-US" dirty="0"/>
          </a:p>
        </p:txBody>
      </p:sp>
    </p:spTree>
    <p:extLst>
      <p:ext uri="{BB962C8B-B14F-4D97-AF65-F5344CB8AC3E}">
        <p14:creationId xmlns:p14="http://schemas.microsoft.com/office/powerpoint/2010/main" val="62519644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75</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76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495817038"/>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77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665211415"/>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400" b="1" i="0" u="sng" strike="noStrike" cap="none" dirty="0">
                <a:solidFill>
                  <a:schemeClr val="dk1"/>
                </a:solidFill>
                <a:latin typeface="+mn-lt"/>
                <a:ea typeface="Arial"/>
                <a:cs typeface="Arial"/>
                <a:sym typeface="Arial"/>
              </a:rPr>
              <a:t>TECH TIP: Quick and Easy Cooling System Problem</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Diagnosis</a:t>
            </a:r>
          </a:p>
          <a:p>
            <a:pPr marL="228600" marR="0" lvl="0" indent="-228600" algn="l" rtl="0">
              <a:lnSpc>
                <a:spcPct val="100000"/>
              </a:lnSpc>
              <a:spcBef>
                <a:spcPts val="0"/>
              </a:spcBef>
              <a:spcAft>
                <a:spcPts val="0"/>
              </a:spcAft>
              <a:buClr>
                <a:schemeClr val="dk1"/>
              </a:buClr>
              <a:buSzPct val="120000"/>
              <a:buFont typeface="+mj-lt"/>
              <a:buAutoNum type="arabicPeriod"/>
            </a:pPr>
            <a:r>
              <a:rPr lang="en-US" sz="1200" b="0" i="0" u="none" strike="noStrike" cap="none" dirty="0">
                <a:solidFill>
                  <a:schemeClr val="dk1"/>
                </a:solidFill>
                <a:latin typeface="+mn-lt"/>
                <a:ea typeface="Arial"/>
                <a:cs typeface="Arial"/>
                <a:sym typeface="Arial"/>
              </a:rPr>
              <a:t>If overheating occurs in slow stop-and-go traffic, the usual cause is low airflow through the radiator. Check for airflow blockages or cooling fan malfunction.</a:t>
            </a:r>
          </a:p>
          <a:p>
            <a:pPr marL="228600" marR="0" lvl="0" indent="-228600" algn="l" rtl="0">
              <a:lnSpc>
                <a:spcPct val="100000"/>
              </a:lnSpc>
              <a:spcBef>
                <a:spcPts val="0"/>
              </a:spcBef>
              <a:spcAft>
                <a:spcPts val="0"/>
              </a:spcAft>
              <a:buClr>
                <a:schemeClr val="dk1"/>
              </a:buClr>
              <a:buSzPct val="120000"/>
              <a:buFont typeface="+mj-lt"/>
              <a:buAutoNum type="arabicPeriod"/>
            </a:pPr>
            <a:r>
              <a:rPr lang="en-US" sz="1200" b="0" i="0" u="none" strike="noStrike" cap="none" dirty="0">
                <a:solidFill>
                  <a:schemeClr val="dk1"/>
                </a:solidFill>
                <a:latin typeface="+mn-lt"/>
                <a:ea typeface="Arial"/>
                <a:cs typeface="Arial"/>
                <a:sym typeface="Arial"/>
              </a:rPr>
              <a:t>If overheating occurs at highway speeds, the cause is usually a radiator or coolant circulation problem. Check for a restricted or clogged radiator.</a:t>
            </a:r>
          </a:p>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78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36583426"/>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TECH TIP: Always Use Heater Hoses Designed for Coolant Many heater hoses are sizes that can also be used for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other purposes, such as oil lines. Always check and use hose that takes it is designed for heater or cooling system use.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See Figure 18–37.</a:t>
            </a:r>
          </a:p>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79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6461391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a:buSzPct val="25000"/>
            </a:pPr>
            <a:fld id="{00000000-1234-1234-1234-123412341234}" type="slidenum">
              <a:rPr lang="en-US">
                <a:solidFill>
                  <a:prstClr val="black"/>
                </a:solidFill>
                <a:ea typeface="Arial"/>
                <a:cs typeface="Arial"/>
                <a:sym typeface="Arial"/>
              </a:rPr>
              <a:pPr>
                <a:buSzPct val="25000"/>
              </a:pPr>
              <a:t>8</a:t>
            </a:fld>
            <a:endParaRPr lang="en-US" dirty="0">
              <a:solidFill>
                <a:prstClr val="black"/>
              </a:solidFill>
              <a:ea typeface="Arial"/>
              <a:cs typeface="Arial"/>
              <a:sym typeface="Arial"/>
            </a:endParaRPr>
          </a:p>
        </p:txBody>
      </p:sp>
    </p:spTree>
    <p:extLst>
      <p:ext uri="{BB962C8B-B14F-4D97-AF65-F5344CB8AC3E}">
        <p14:creationId xmlns:p14="http://schemas.microsoft.com/office/powerpoint/2010/main" val="3304795490"/>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80</a:t>
            </a:fld>
            <a:endParaRPr lang="en-US" dirty="0"/>
          </a:p>
        </p:txBody>
      </p:sp>
    </p:spTree>
    <p:extLst>
      <p:ext uri="{BB962C8B-B14F-4D97-AF65-F5344CB8AC3E}">
        <p14:creationId xmlns:p14="http://schemas.microsoft.com/office/powerpoint/2010/main" val="2345508464"/>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538905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9</a:t>
            </a:fld>
            <a:endParaRPr lang="en-US" dirty="0"/>
          </a:p>
        </p:txBody>
      </p:sp>
    </p:spTree>
    <p:extLst>
      <p:ext uri="{BB962C8B-B14F-4D97-AF65-F5344CB8AC3E}">
        <p14:creationId xmlns:p14="http://schemas.microsoft.com/office/powerpoint/2010/main" val="12080640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Title 7"/>
          <p:cNvSpPr>
            <a:spLocks noGrp="1"/>
          </p:cNvSpPr>
          <p:nvPr>
            <p:ph type="title"/>
          </p:nvPr>
        </p:nvSpPr>
        <p:spPr>
          <a:xfrm>
            <a:off x="457200" y="666321"/>
            <a:ext cx="8229600" cy="646331"/>
          </a:xfrm>
        </p:spPr>
        <p:txBody>
          <a:bodyPr tIns="45720" bIns="45720">
            <a:spAutoFit/>
          </a:bodyPr>
          <a:lstStyle>
            <a:lvl1pPr>
              <a:defRPr sz="3600">
                <a:latin typeface="+mj-lt"/>
              </a:defRPr>
            </a:lvl1pPr>
          </a:lstStyle>
          <a:p>
            <a:r>
              <a:rPr lang="en-US" dirty="0"/>
              <a:t>Click to edit Master title style</a:t>
            </a:r>
          </a:p>
        </p:txBody>
      </p:sp>
      <p:sp>
        <p:nvSpPr>
          <p:cNvPr id="3" name="Content Placeholder 2"/>
          <p:cNvSpPr>
            <a:spLocks noGrp="1"/>
          </p:cNvSpPr>
          <p:nvPr>
            <p:ph idx="1"/>
          </p:nvPr>
        </p:nvSpPr>
        <p:spPr>
          <a:xfrm>
            <a:off x="457200" y="1600200"/>
            <a:ext cx="8229600" cy="2769989"/>
          </a:xfrm>
        </p:spPr>
        <p:txBody>
          <a:bodyPr tIns="45720" bIns="45720">
            <a:spAutoFit/>
          </a:bodyPr>
          <a:lstStyle>
            <a:lvl1pPr>
              <a:buClr>
                <a:srgbClr val="007FA3"/>
              </a:buClr>
              <a:buSzPct val="100000"/>
              <a:defRPr/>
            </a:lvl1pPr>
            <a:lvl2pPr>
              <a:buClr>
                <a:srgbClr val="007FA3"/>
              </a:buClr>
              <a:defRPr/>
            </a:lvl2pPr>
            <a:lvl3pPr>
              <a:buClr>
                <a:srgbClr val="007FA3"/>
              </a:buClr>
              <a:defRPr/>
            </a:lvl3pPr>
            <a:lvl4pPr>
              <a:buClr>
                <a:srgbClr val="007FA3"/>
              </a:buClr>
              <a:defRPr/>
            </a:lvl4pPr>
            <a:lvl5pPr>
              <a:buClr>
                <a:srgbClr val="007FA3"/>
              </a:buClr>
              <a:defRPr/>
            </a:lvl5pPr>
            <a:lvl6pPr>
              <a:buClr>
                <a:srgbClr val="007FA3"/>
              </a:buClr>
              <a:defRPr/>
            </a:lvl6pPr>
            <a:lvl7pPr>
              <a:buClr>
                <a:srgbClr val="007FA3"/>
              </a:buClr>
              <a:defRPr/>
            </a:lvl7pPr>
            <a:lvl8pPr>
              <a:buClr>
                <a:srgbClr val="007FA3"/>
              </a:buClr>
              <a:defRPr/>
            </a:lvl8pPr>
            <a:lvl9pPr>
              <a:buClr>
                <a:srgbClr val="007FA3"/>
              </a:buCl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6" name="Footer Placeholder 4"/>
          <p:cNvSpPr>
            <a:spLocks noGrp="1"/>
          </p:cNvSpPr>
          <p:nvPr>
            <p:ph type="ftr" sz="quarter" idx="11"/>
          </p:nvPr>
        </p:nvSpPr>
        <p:spPr>
          <a:xfrm>
            <a:off x="93969" y="6172200"/>
            <a:ext cx="8595360" cy="235463"/>
          </a:xfrm>
          <a:prstGeom prst="rect">
            <a:avLst/>
          </a:prstGeom>
        </p:spPr>
        <p:txBody>
          <a:bodyPr/>
          <a:lstStyle/>
          <a:p>
            <a:endParaRPr lang="en-US" dirty="0"/>
          </a:p>
        </p:txBody>
      </p:sp>
    </p:spTree>
    <p:extLst>
      <p:ext uri="{BB962C8B-B14F-4D97-AF65-F5344CB8AC3E}">
        <p14:creationId xmlns:p14="http://schemas.microsoft.com/office/powerpoint/2010/main" val="12109093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98_Learning Objectives">
    <p:spTree>
      <p:nvGrpSpPr>
        <p:cNvPr id="1" name="Shape 47"/>
        <p:cNvGrpSpPr/>
        <p:nvPr/>
      </p:nvGrpSpPr>
      <p:grpSpPr>
        <a:xfrm>
          <a:off x="0" y="0"/>
          <a:ext cx="0" cy="0"/>
          <a:chOff x="0" y="0"/>
          <a:chExt cx="0" cy="0"/>
        </a:xfrm>
      </p:grpSpPr>
    </p:spTree>
    <p:extLst>
      <p:ext uri="{BB962C8B-B14F-4D97-AF65-F5344CB8AC3E}">
        <p14:creationId xmlns:p14="http://schemas.microsoft.com/office/powerpoint/2010/main" val="25262358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1_Chapter Opener-add copyright">
    <p:spTree>
      <p:nvGrpSpPr>
        <p:cNvPr id="1" name="Shape 37"/>
        <p:cNvGrpSpPr/>
        <p:nvPr/>
      </p:nvGrpSpPr>
      <p:grpSpPr>
        <a:xfrm>
          <a:off x="0" y="0"/>
          <a:ext cx="0" cy="0"/>
          <a:chOff x="0" y="0"/>
          <a:chExt cx="0" cy="0"/>
        </a:xfrm>
      </p:grpSpPr>
      <p:sp>
        <p:nvSpPr>
          <p:cNvPr id="38" name="Title Placeholder"/>
          <p:cNvSpPr txBox="1">
            <a:spLocks noGrp="1"/>
          </p:cNvSpPr>
          <p:nvPr>
            <p:ph type="title"/>
          </p:nvPr>
        </p:nvSpPr>
        <p:spPr>
          <a:xfrm>
            <a:off x="457200" y="215371"/>
            <a:ext cx="8229600" cy="646331"/>
          </a:xfrm>
          <a:prstGeom prst="rect">
            <a:avLst/>
          </a:prstGeom>
          <a:noFill/>
          <a:ln>
            <a:noFill/>
          </a:ln>
        </p:spPr>
        <p:txBody>
          <a:bodyPr lIns="0" tIns="45720" rIns="0" bIns="45720"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9" name="Content Placeholder"/>
          <p:cNvSpPr txBox="1">
            <a:spLocks noGrp="1"/>
          </p:cNvSpPr>
          <p:nvPr>
            <p:ph type="body" idx="1"/>
          </p:nvPr>
        </p:nvSpPr>
        <p:spPr>
          <a:xfrm>
            <a:off x="457200" y="816429"/>
            <a:ext cx="8229600" cy="400110"/>
          </a:xfrm>
          <a:prstGeom prst="rect">
            <a:avLst/>
          </a:prstGeom>
          <a:noFill/>
          <a:ln>
            <a:noFill/>
          </a:ln>
        </p:spPr>
        <p:txBody>
          <a:bodyPr lIns="0" tIns="45720" rIns="0" bIns="45720"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dirty="0"/>
          </a:p>
        </p:txBody>
      </p:sp>
      <p:sp>
        <p:nvSpPr>
          <p:cNvPr id="4" name="Content Placeholder 3">
            <a:extLst>
              <a:ext uri="{FF2B5EF4-FFF2-40B4-BE49-F238E27FC236}">
                <a16:creationId xmlns:a16="http://schemas.microsoft.com/office/drawing/2014/main" id="{6EE677B9-EC76-47FA-B8D6-49D033518C61}"/>
              </a:ext>
            </a:extLst>
          </p:cNvPr>
          <p:cNvSpPr>
            <a:spLocks noGrp="1"/>
          </p:cNvSpPr>
          <p:nvPr>
            <p:ph sz="quarter" idx="13" hasCustomPrompt="1"/>
          </p:nvPr>
        </p:nvSpPr>
        <p:spPr>
          <a:xfrm>
            <a:off x="457200" y="1600200"/>
            <a:ext cx="4397375" cy="338554"/>
          </a:xfrm>
        </p:spPr>
        <p:txBody>
          <a:bodyPr tIns="45720" bIns="45720"/>
          <a:lstStyle>
            <a:lvl1pPr marL="101600" indent="0">
              <a:buNone/>
              <a:defRPr/>
            </a:lvl1pPr>
          </a:lstStyle>
          <a:p>
            <a:pPr lvl="0"/>
            <a:r>
              <a:rPr lang="en-US" dirty="0"/>
              <a:t>Image of front cover</a:t>
            </a:r>
          </a:p>
        </p:txBody>
      </p:sp>
      <p:sp>
        <p:nvSpPr>
          <p:cNvPr id="6" name="Content Placeholder 5">
            <a:extLst>
              <a:ext uri="{FF2B5EF4-FFF2-40B4-BE49-F238E27FC236}">
                <a16:creationId xmlns:a16="http://schemas.microsoft.com/office/drawing/2014/main" id="{F4ED3915-2147-4382-A599-2376CC8854D1}"/>
              </a:ext>
            </a:extLst>
          </p:cNvPr>
          <p:cNvSpPr>
            <a:spLocks noGrp="1"/>
          </p:cNvSpPr>
          <p:nvPr>
            <p:ph sz="quarter" idx="14" hasCustomPrompt="1"/>
          </p:nvPr>
        </p:nvSpPr>
        <p:spPr>
          <a:xfrm>
            <a:off x="5029200" y="2538452"/>
            <a:ext cx="3657600" cy="553998"/>
          </a:xfrm>
        </p:spPr>
        <p:txBody>
          <a:bodyPr tIns="45720" bIns="45720" anchor="b"/>
          <a:lstStyle>
            <a:lvl1pPr marL="101600" indent="0">
              <a:buNone/>
              <a:defRPr sz="3000"/>
            </a:lvl1pPr>
            <a:lvl2pPr marL="558800" indent="0">
              <a:buNone/>
              <a:defRPr/>
            </a:lvl2pPr>
          </a:lstStyle>
          <a:p>
            <a:pPr lvl="0"/>
            <a:r>
              <a:rPr lang="en-US" dirty="0"/>
              <a:t>Chapter #</a:t>
            </a:r>
          </a:p>
        </p:txBody>
      </p:sp>
      <p:sp>
        <p:nvSpPr>
          <p:cNvPr id="8" name="Content Placeholder 7">
            <a:extLst>
              <a:ext uri="{FF2B5EF4-FFF2-40B4-BE49-F238E27FC236}">
                <a16:creationId xmlns:a16="http://schemas.microsoft.com/office/drawing/2014/main" id="{3B38FD8D-0DB0-4A1A-A3F1-E26B606AC837}"/>
              </a:ext>
            </a:extLst>
          </p:cNvPr>
          <p:cNvSpPr>
            <a:spLocks noGrp="1"/>
          </p:cNvSpPr>
          <p:nvPr>
            <p:ph sz="quarter" idx="15" hasCustomPrompt="1"/>
          </p:nvPr>
        </p:nvSpPr>
        <p:spPr>
          <a:xfrm>
            <a:off x="5029200" y="3252788"/>
            <a:ext cx="3657600" cy="430887"/>
          </a:xfrm>
        </p:spPr>
        <p:txBody>
          <a:bodyPr tIns="45720" bIns="45720"/>
          <a:lstStyle>
            <a:lvl1pPr marL="101600" indent="0">
              <a:buNone/>
              <a:defRPr sz="2200"/>
            </a:lvl1pPr>
          </a:lstStyle>
          <a:p>
            <a:pPr lvl="0"/>
            <a:r>
              <a:rPr lang="en-US" dirty="0"/>
              <a:t>Chapter name</a:t>
            </a:r>
          </a:p>
        </p:txBody>
      </p:sp>
      <p:sp>
        <p:nvSpPr>
          <p:cNvPr id="2" name="Rectangle 1"/>
          <p:cNvSpPr/>
          <p:nvPr userDrawn="1"/>
        </p:nvSpPr>
        <p:spPr>
          <a:xfrm>
            <a:off x="3810000" y="6400801"/>
            <a:ext cx="5029200" cy="3809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ln>
                <a:noFill/>
              </a:ln>
            </a:endParaRPr>
          </a:p>
        </p:txBody>
      </p:sp>
    </p:spTree>
    <p:extLst>
      <p:ext uri="{BB962C8B-B14F-4D97-AF65-F5344CB8AC3E}">
        <p14:creationId xmlns:p14="http://schemas.microsoft.com/office/powerpoint/2010/main" val="1943394669"/>
      </p:ext>
    </p:extLst>
  </p:cSld>
  <p:clrMapOvr>
    <a:masterClrMapping/>
  </p:clrMapOvr>
  <p:extLst>
    <p:ext uri="{DCECCB84-F9BA-43D5-87BE-67443E8EF086}">
      <p15:sldGuideLst xmlns:p15="http://schemas.microsoft.com/office/powerpoint/2012/main">
        <p15:guide id="1" orient="horz" pos="4176">
          <p15:clr>
            <a:srgbClr val="FBAE40"/>
          </p15:clr>
        </p15:guide>
        <p15:guide id="2" pos="288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2_Figure + Caption">
    <p:spTree>
      <p:nvGrpSpPr>
        <p:cNvPr id="1" name=""/>
        <p:cNvGrpSpPr/>
        <p:nvPr/>
      </p:nvGrpSpPr>
      <p:grpSpPr>
        <a:xfrm>
          <a:off x="0" y="0"/>
          <a:ext cx="0" cy="0"/>
          <a:chOff x="0" y="0"/>
          <a:chExt cx="0" cy="0"/>
        </a:xfrm>
      </p:grpSpPr>
      <p:sp>
        <p:nvSpPr>
          <p:cNvPr id="2" name="Title Placeholder">
            <a:extLst>
              <a:ext uri="{FF2B5EF4-FFF2-40B4-BE49-F238E27FC236}">
                <a16:creationId xmlns:a16="http://schemas.microsoft.com/office/drawing/2014/main" id="{14F033AD-BE5C-406D-991C-6AC56003E70C}"/>
              </a:ext>
            </a:extLst>
          </p:cNvPr>
          <p:cNvSpPr>
            <a:spLocks noGrp="1"/>
          </p:cNvSpPr>
          <p:nvPr>
            <p:ph type="title" hasCustomPrompt="1"/>
          </p:nvPr>
        </p:nvSpPr>
        <p:spPr>
          <a:xfrm>
            <a:off x="457200" y="666319"/>
            <a:ext cx="8229600" cy="646331"/>
          </a:xfrm>
        </p:spPr>
        <p:txBody>
          <a:bodyPr lIns="0" tIns="45720" rIns="0" bIns="45720">
            <a:spAutoFit/>
          </a:bodyPr>
          <a:lstStyle>
            <a:lvl1pPr>
              <a:defRPr sz="3600">
                <a:latin typeface="+mj-lt"/>
              </a:defRPr>
            </a:lvl1pPr>
          </a:lstStyle>
          <a:p>
            <a:r>
              <a:rPr lang="en-US" dirty="0"/>
              <a:t>Click to add figure number and title</a:t>
            </a:r>
          </a:p>
        </p:txBody>
      </p:sp>
      <p:sp>
        <p:nvSpPr>
          <p:cNvPr id="7" name="Content Placeholder 6">
            <a:extLst>
              <a:ext uri="{FF2B5EF4-FFF2-40B4-BE49-F238E27FC236}">
                <a16:creationId xmlns:a16="http://schemas.microsoft.com/office/drawing/2014/main" id="{9E6B7D3D-89C9-4133-8D8A-D779EB3D311D}"/>
              </a:ext>
            </a:extLst>
          </p:cNvPr>
          <p:cNvSpPr>
            <a:spLocks noGrp="1"/>
          </p:cNvSpPr>
          <p:nvPr>
            <p:ph sz="quarter" idx="13" hasCustomPrompt="1"/>
          </p:nvPr>
        </p:nvSpPr>
        <p:spPr>
          <a:xfrm>
            <a:off x="4202112" y="1508193"/>
            <a:ext cx="4484688" cy="3754437"/>
          </a:xfrm>
        </p:spPr>
        <p:txBody>
          <a:bodyPr/>
          <a:lstStyle>
            <a:lvl1pPr>
              <a:defRPr/>
            </a:lvl1pPr>
          </a:lstStyle>
          <a:p>
            <a:pPr lvl="0"/>
            <a:r>
              <a:rPr lang="en-US" dirty="0"/>
              <a:t>Figure</a:t>
            </a:r>
          </a:p>
        </p:txBody>
      </p:sp>
      <p:sp>
        <p:nvSpPr>
          <p:cNvPr id="12" name="Content Placeholder 11">
            <a:extLst>
              <a:ext uri="{FF2B5EF4-FFF2-40B4-BE49-F238E27FC236}">
                <a16:creationId xmlns:a16="http://schemas.microsoft.com/office/drawing/2014/main" id="{5CAF3FDC-1BE7-4A19-A3D7-02B55407B90B}"/>
              </a:ext>
            </a:extLst>
          </p:cNvPr>
          <p:cNvSpPr>
            <a:spLocks noGrp="1"/>
          </p:cNvSpPr>
          <p:nvPr>
            <p:ph sz="quarter" idx="15" hasCustomPrompt="1"/>
          </p:nvPr>
        </p:nvSpPr>
        <p:spPr>
          <a:xfrm>
            <a:off x="457200" y="1508193"/>
            <a:ext cx="3638550" cy="338554"/>
          </a:xfrm>
        </p:spPr>
        <p:txBody>
          <a:bodyPr lIns="0" tIns="45720" rIns="0" bIns="45720">
            <a:spAutoFit/>
          </a:bodyPr>
          <a:lstStyle/>
          <a:p>
            <a:pPr lvl="0"/>
            <a:r>
              <a:rPr lang="en-US" dirty="0"/>
              <a:t>Click to add text</a:t>
            </a:r>
          </a:p>
        </p:txBody>
      </p:sp>
      <p:sp>
        <p:nvSpPr>
          <p:cNvPr id="8" name="Content Placeholder 7">
            <a:extLst>
              <a:ext uri="{FF2B5EF4-FFF2-40B4-BE49-F238E27FC236}">
                <a16:creationId xmlns:a16="http://schemas.microsoft.com/office/drawing/2014/main" id="{BF40E849-7663-4A75-9BC8-012C23AC44DF}"/>
              </a:ext>
            </a:extLst>
          </p:cNvPr>
          <p:cNvSpPr>
            <a:spLocks noGrp="1"/>
          </p:cNvSpPr>
          <p:nvPr>
            <p:ph sz="quarter" idx="14" hasCustomPrompt="1"/>
          </p:nvPr>
        </p:nvSpPr>
        <p:spPr>
          <a:xfrm>
            <a:off x="457200" y="5343525"/>
            <a:ext cx="8229600" cy="338554"/>
          </a:xfrm>
        </p:spPr>
        <p:txBody>
          <a:bodyPr lIns="0" tIns="45720" rIns="0" bIns="45720">
            <a:spAutoFit/>
          </a:bodyPr>
          <a:lstStyle>
            <a:lvl1pPr>
              <a:defRPr/>
            </a:lvl1pPr>
          </a:lstStyle>
          <a:p>
            <a:pPr lvl="0"/>
            <a:r>
              <a:rPr lang="en-US" dirty="0"/>
              <a:t>Caption</a:t>
            </a:r>
          </a:p>
        </p:txBody>
      </p:sp>
    </p:spTree>
    <p:extLst>
      <p:ext uri="{BB962C8B-B14F-4D97-AF65-F5344CB8AC3E}">
        <p14:creationId xmlns:p14="http://schemas.microsoft.com/office/powerpoint/2010/main" val="254537044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emf"/><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758654"/>
            <a:ext cx="8229600" cy="553998"/>
          </a:xfrm>
          <a:prstGeom prst="rect">
            <a:avLst/>
          </a:prstGeom>
        </p:spPr>
        <p:txBody>
          <a:bodyPr vert="horz" lIns="0" tIns="0" rIns="0" bIns="0" rtlCol="0" anchor="b">
            <a:spAutoFit/>
          </a:bodyPr>
          <a:lstStyle/>
          <a:p>
            <a:r>
              <a:rPr lang="en-US" dirty="0"/>
              <a:t>Click to edit Master title style</a:t>
            </a:r>
          </a:p>
        </p:txBody>
      </p:sp>
      <p:sp>
        <p:nvSpPr>
          <p:cNvPr id="3" name="Text Placeholder 2"/>
          <p:cNvSpPr>
            <a:spLocks noGrp="1"/>
          </p:cNvSpPr>
          <p:nvPr>
            <p:ph type="body" idx="1"/>
          </p:nvPr>
        </p:nvSpPr>
        <p:spPr>
          <a:xfrm>
            <a:off x="457200" y="1600200"/>
            <a:ext cx="8229600" cy="2677656"/>
          </a:xfrm>
          <a:prstGeom prst="rect">
            <a:avLst/>
          </a:prstGeom>
        </p:spPr>
        <p:txBody>
          <a:bodyPr vert="horz" lIns="0" tIns="0" rIns="0" bIns="0" rtlCol="0">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4" name="Date Placeholder 3"/>
          <p:cNvSpPr>
            <a:spLocks noGrp="1"/>
          </p:cNvSpPr>
          <p:nvPr>
            <p:ph type="dt" sz="half" idx="2"/>
          </p:nvPr>
        </p:nvSpPr>
        <p:spPr>
          <a:xfrm>
            <a:off x="6335713" y="113072"/>
            <a:ext cx="2133600" cy="182880"/>
          </a:xfrm>
          <a:prstGeom prst="rect">
            <a:avLst/>
          </a:prstGeom>
        </p:spPr>
        <p:txBody>
          <a:bodyPr vert="horz" lIns="91440" tIns="45720" rIns="91440" bIns="45720" rtlCol="0" anchor="ctr"/>
          <a:lstStyle>
            <a:lvl1pPr algn="r">
              <a:defRPr sz="900">
                <a:solidFill>
                  <a:schemeClr val="bg1"/>
                </a:solidFill>
              </a:defRPr>
            </a:lvl1pPr>
          </a:lstStyle>
          <a:p>
            <a:fld id="{A9DF6EFB-3F44-496C-A842-1E0B3D3B975A}" type="datetimeFigureOut">
              <a:rPr lang="en-US" smtClean="0"/>
              <a:pPr/>
              <a:t>6/15/2023</a:t>
            </a:fld>
            <a:endParaRPr lang="en-US" dirty="0"/>
          </a:p>
        </p:txBody>
      </p:sp>
      <p:sp>
        <p:nvSpPr>
          <p:cNvPr id="6" name="Slide Number Placeholder 5"/>
          <p:cNvSpPr>
            <a:spLocks noGrp="1"/>
          </p:cNvSpPr>
          <p:nvPr>
            <p:ph type="sldNum" sz="quarter" idx="4"/>
          </p:nvPr>
        </p:nvSpPr>
        <p:spPr>
          <a:xfrm>
            <a:off x="8469312" y="113072"/>
            <a:ext cx="551783" cy="182880"/>
          </a:xfrm>
          <a:prstGeom prst="rect">
            <a:avLst/>
          </a:prstGeom>
        </p:spPr>
        <p:txBody>
          <a:bodyPr vert="horz" lIns="91440" tIns="45720" rIns="91440" bIns="45720" rtlCol="0" anchor="ctr"/>
          <a:lstStyle>
            <a:lvl1pPr algn="r">
              <a:defRPr sz="900">
                <a:solidFill>
                  <a:schemeClr val="bg1"/>
                </a:solidFill>
              </a:defRPr>
            </a:lvl1pPr>
          </a:lstStyle>
          <a:p>
            <a:fld id="{200B2350-5261-4F5C-9DF5-EF0D264FC8D2}" type="slidenum">
              <a:rPr lang="en-US" smtClean="0"/>
              <a:pPr/>
              <a:t>‹#›</a:t>
            </a:fld>
            <a:endParaRPr lang="en-US" dirty="0"/>
          </a:p>
        </p:txBody>
      </p:sp>
      <p:sp>
        <p:nvSpPr>
          <p:cNvPr id="9" name="TextBox 8"/>
          <p:cNvSpPr txBox="1"/>
          <p:nvPr userDrawn="1"/>
        </p:nvSpPr>
        <p:spPr>
          <a:xfrm>
            <a:off x="1618114" y="6378267"/>
            <a:ext cx="7162800" cy="276999"/>
          </a:xfrm>
          <a:prstGeom prst="rect">
            <a:avLst/>
          </a:prstGeom>
          <a:noFill/>
        </p:spPr>
        <p:txBody>
          <a:bodyPr wrap="square" rtlCol="0">
            <a:spAutoFit/>
          </a:bodyPr>
          <a:lstStyle/>
          <a:p>
            <a:pPr marL="101600" algn="r"/>
            <a:r>
              <a:rPr lang="en-IN" altLang="en-US" sz="1200" dirty="0">
                <a:solidFill>
                  <a:schemeClr val="tx1"/>
                </a:solidFill>
                <a:latin typeface="Verdana"/>
                <a:ea typeface="Verdana" panose="020B0604030504040204" pitchFamily="34" charset="0"/>
                <a:cs typeface="Verdana" panose="020B0604030504040204" pitchFamily="34" charset="0"/>
              </a:rPr>
              <a:t>Copyright © </a:t>
            </a:r>
            <a:r>
              <a:rPr lang="en-US" sz="1200" dirty="0">
                <a:latin typeface="Verdana" panose="020B0604030504040204" pitchFamily="34" charset="0"/>
                <a:ea typeface="Verdana" panose="020B0604030504040204" pitchFamily="34" charset="0"/>
                <a:cs typeface="Verdana" panose="020B0604030504040204" pitchFamily="34" charset="0"/>
              </a:rPr>
              <a:t>2023</a:t>
            </a:r>
            <a:r>
              <a:rPr lang="en-IN" altLang="en-US" sz="1200" dirty="0">
                <a:solidFill>
                  <a:schemeClr val="tx1"/>
                </a:solidFill>
                <a:latin typeface="Verdana"/>
                <a:ea typeface="Verdana" panose="020B0604030504040204" pitchFamily="34" charset="0"/>
                <a:cs typeface="Verdana" panose="020B0604030504040204" pitchFamily="34" charset="0"/>
              </a:rPr>
              <a:t> Pearson Education, Inc. All Rights Reserved</a:t>
            </a:r>
          </a:p>
        </p:txBody>
      </p:sp>
      <p:pic>
        <p:nvPicPr>
          <p:cNvPr id="10" name="Picture 9" descr="Pearson Logo"/>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57200" y="6376789"/>
            <a:ext cx="918000" cy="279915"/>
          </a:xfrm>
          <a:prstGeom prst="rect">
            <a:avLst/>
          </a:prstGeom>
        </p:spPr>
      </p:pic>
    </p:spTree>
    <p:extLst>
      <p:ext uri="{BB962C8B-B14F-4D97-AF65-F5344CB8AC3E}">
        <p14:creationId xmlns:p14="http://schemas.microsoft.com/office/powerpoint/2010/main" val="3691570016"/>
      </p:ext>
    </p:extLst>
  </p:cSld>
  <p:clrMap bg1="lt1" tx1="dk1" bg2="lt2" tx2="dk2" accent1="accent1" accent2="accent2" accent3="accent3" accent4="accent4" accent5="accent5" accent6="accent6" hlink="hlink" folHlink="folHlink"/>
  <p:sldLayoutIdLst>
    <p:sldLayoutId id="2147483650" r:id="rId1"/>
    <p:sldLayoutId id="2147483665" r:id="rId2"/>
    <p:sldLayoutId id="2147483667" r:id="rId3"/>
    <p:sldLayoutId id="2147483668" r:id="rId4"/>
  </p:sldLayoutIdLst>
  <p:txStyles>
    <p:titleStyle>
      <a:lvl1pPr algn="l" defTabSz="914400" rtl="0" eaLnBrk="1" latinLnBrk="0" hangingPunct="1">
        <a:lnSpc>
          <a:spcPct val="100000"/>
        </a:lnSpc>
        <a:spcBef>
          <a:spcPct val="0"/>
        </a:spcBef>
        <a:buNone/>
        <a:defRPr sz="3600" b="1" kern="1200">
          <a:solidFill>
            <a:srgbClr val="007FA3"/>
          </a:solidFill>
          <a:latin typeface="+mj-lt"/>
          <a:ea typeface="+mj-ea"/>
          <a:cs typeface="Times New Roman" panose="02020603050405020304" pitchFamily="18" charset="0"/>
        </a:defRPr>
      </a:lvl1pPr>
    </p:titleStyle>
    <p:bodyStyle>
      <a:lvl1pPr marL="256032" indent="-256032" algn="l" defTabSz="914400" rtl="0" eaLnBrk="1" latinLnBrk="0" hangingPunct="1">
        <a:spcBef>
          <a:spcPts val="1500"/>
        </a:spcBef>
        <a:buClr>
          <a:srgbClr val="007FA3"/>
        </a:buClr>
        <a:buFont typeface="Arial" panose="020B0604020202020204" pitchFamily="34" charset="0"/>
        <a:buChar char="•"/>
        <a:defRPr sz="1600" kern="1200">
          <a:solidFill>
            <a:schemeClr val="tx1"/>
          </a:solidFill>
          <a:latin typeface="+mn-lt"/>
          <a:ea typeface="+mn-ea"/>
          <a:cs typeface="+mn-cs"/>
        </a:defRPr>
      </a:lvl1pPr>
      <a:lvl2pPr marL="742950" indent="-285750" algn="l" defTabSz="914400" rtl="0" eaLnBrk="1" latinLnBrk="0" hangingPunct="1">
        <a:spcBef>
          <a:spcPts val="600"/>
        </a:spcBef>
        <a:buClr>
          <a:srgbClr val="007FA3"/>
        </a:buClr>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spcBef>
          <a:spcPts val="600"/>
        </a:spcBef>
        <a:buClr>
          <a:srgbClr val="007FA3"/>
        </a:buClr>
        <a:buFont typeface="Wingdings" panose="05000000000000000000" pitchFamily="2" charset="2"/>
        <a:buChar char="§"/>
        <a:defRPr sz="1600" kern="1200">
          <a:solidFill>
            <a:schemeClr val="tx1"/>
          </a:solidFill>
          <a:latin typeface="+mn-lt"/>
          <a:ea typeface="+mn-ea"/>
          <a:cs typeface="+mn-cs"/>
        </a:defRPr>
      </a:lvl3pPr>
      <a:lvl4pPr marL="1600200" indent="-228600" algn="l" defTabSz="914400" rtl="0" eaLnBrk="1" latinLnBrk="0" hangingPunct="1">
        <a:spcBef>
          <a:spcPts val="600"/>
        </a:spcBef>
        <a:buClr>
          <a:srgbClr val="007FA3"/>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ts val="600"/>
        </a:spcBef>
        <a:buClr>
          <a:srgbClr val="007FA3"/>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comments" Target="../comments/commen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9.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1.tif"/><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14.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17.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1.tif"/><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22.pn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6.mp4"/><Relationship Id="rId1" Type="http://schemas.microsoft.com/office/2007/relationships/media" Target="../media/media6.mp4"/><Relationship Id="rId5" Type="http://schemas.openxmlformats.org/officeDocument/2006/relationships/image" Target="../media/image24.png"/><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7.mp4"/><Relationship Id="rId1" Type="http://schemas.microsoft.com/office/2007/relationships/media" Target="../media/media7.mp4"/><Relationship Id="rId5" Type="http://schemas.openxmlformats.org/officeDocument/2006/relationships/image" Target="../media/image25.png"/><Relationship Id="rId4"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8.mp4"/><Relationship Id="rId1" Type="http://schemas.microsoft.com/office/2007/relationships/media" Target="../media/media8.mp4"/><Relationship Id="rId5" Type="http://schemas.openxmlformats.org/officeDocument/2006/relationships/image" Target="../media/image29.png"/><Relationship Id="rId4"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3" Type="http://schemas.openxmlformats.org/officeDocument/2006/relationships/image" Target="../media/image11.tif"/><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52.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6.png"/><Relationship Id="rId4"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54.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58.xml"/><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59.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comments" Target="../comments/comment2.xml"/><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61.xml"/><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63.xml"/><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64.xml"/><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65.xml"/><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9.mp4"/><Relationship Id="rId1" Type="http://schemas.microsoft.com/office/2007/relationships/media" Target="../media/media9.mp4"/><Relationship Id="rId5" Type="http://schemas.openxmlformats.org/officeDocument/2006/relationships/image" Target="../media/image42.png"/><Relationship Id="rId4" Type="http://schemas.openxmlformats.org/officeDocument/2006/relationships/notesSlide" Target="../notesSlides/notesSlide66.xml"/></Relationships>
</file>

<file path=ppt/slides/_rels/slide67.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67.xml"/><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0.mp4"/><Relationship Id="rId1" Type="http://schemas.microsoft.com/office/2007/relationships/media" Target="../media/media10.mp4"/><Relationship Id="rId5" Type="http://schemas.openxmlformats.org/officeDocument/2006/relationships/image" Target="../media/image44.png"/><Relationship Id="rId4" Type="http://schemas.openxmlformats.org/officeDocument/2006/relationships/notesSlide" Target="../notesSlides/notesSlide69.xml"/></Relationships>
</file>

<file path=ppt/slides/_rels/slide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72.xml"/><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73.xml"/><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76.xml"/><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77.xml"/><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78.xml"/><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79.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3" Type="http://schemas.openxmlformats.org/officeDocument/2006/relationships/hyperlink" Target="https://jameshalderman.com/a1_vid_lib_page/" TargetMode="External"/><Relationship Id="rId2" Type="http://schemas.openxmlformats.org/officeDocument/2006/relationships/notesSlide" Target="../notesSlides/notesSlide80.xml"/><Relationship Id="rId1" Type="http://schemas.openxmlformats.org/officeDocument/2006/relationships/slideLayout" Target="../slideLayouts/slideLayout1.xml"/><Relationship Id="rId4" Type="http://schemas.openxmlformats.org/officeDocument/2006/relationships/hyperlink" Target="https://jameshalderman.com/a1_anim_lib_page/" TargetMode="External"/></Relationships>
</file>

<file path=ppt/slides/_rels/slide8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81.xml"/><Relationship Id="rId1" Type="http://schemas.openxmlformats.org/officeDocument/2006/relationships/slideLayout" Target="../slideLayouts/slideLayout2.xml"/><Relationship Id="rId4" Type="http://schemas.openxmlformats.org/officeDocument/2006/relationships/image" Target="../media/image52.sv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6.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98728-A241-43F4-95FF-6C49FEEA0911}"/>
              </a:ext>
            </a:extLst>
          </p:cNvPr>
          <p:cNvSpPr>
            <a:spLocks noGrp="1"/>
          </p:cNvSpPr>
          <p:nvPr>
            <p:ph type="title"/>
          </p:nvPr>
        </p:nvSpPr>
        <p:spPr>
          <a:xfrm>
            <a:off x="457200" y="215371"/>
            <a:ext cx="8229600" cy="1200329"/>
          </a:xfrm>
        </p:spPr>
        <p:txBody>
          <a:bodyPr lIns="0" tIns="45720" rIns="0" bIns="45720">
            <a:spAutoFit/>
          </a:bodyPr>
          <a:lstStyle/>
          <a:p>
            <a:r>
              <a:rPr lang="en-US" dirty="0"/>
              <a:t>Automotive Technology: Principles, Diagnosis, and Service</a:t>
            </a:r>
          </a:p>
        </p:txBody>
      </p:sp>
      <p:sp>
        <p:nvSpPr>
          <p:cNvPr id="3" name="Content Placeholder 2">
            <a:extLst>
              <a:ext uri="{FF2B5EF4-FFF2-40B4-BE49-F238E27FC236}">
                <a16:creationId xmlns:a16="http://schemas.microsoft.com/office/drawing/2014/main" id="{ABE18F80-D4FC-4D8F-B2BD-E7BEE7E012B5}"/>
              </a:ext>
            </a:extLst>
          </p:cNvPr>
          <p:cNvSpPr>
            <a:spLocks noGrp="1"/>
          </p:cNvSpPr>
          <p:nvPr>
            <p:ph type="body" idx="1"/>
          </p:nvPr>
        </p:nvSpPr>
        <p:spPr>
          <a:xfrm>
            <a:off x="474133" y="1431351"/>
            <a:ext cx="8229600" cy="400110"/>
          </a:xfrm>
        </p:spPr>
        <p:txBody>
          <a:bodyPr>
            <a:spAutoFit/>
          </a:bodyPr>
          <a:lstStyle/>
          <a:p>
            <a:r>
              <a:rPr lang="en-US" b="1" dirty="0"/>
              <a:t>Seventh Edition</a:t>
            </a:r>
          </a:p>
        </p:txBody>
      </p:sp>
      <p:sp>
        <p:nvSpPr>
          <p:cNvPr id="5" name="Content Placeholder 4">
            <a:extLst>
              <a:ext uri="{FF2B5EF4-FFF2-40B4-BE49-F238E27FC236}">
                <a16:creationId xmlns:a16="http://schemas.microsoft.com/office/drawing/2014/main" id="{2D222376-7AD7-4443-B67A-120BE12F4DDB}"/>
              </a:ext>
            </a:extLst>
          </p:cNvPr>
          <p:cNvSpPr>
            <a:spLocks noGrp="1"/>
          </p:cNvSpPr>
          <p:nvPr>
            <p:ph sz="quarter" idx="14"/>
          </p:nvPr>
        </p:nvSpPr>
        <p:spPr>
          <a:xfrm>
            <a:off x="5029200" y="2538452"/>
            <a:ext cx="3657600" cy="553998"/>
          </a:xfrm>
        </p:spPr>
        <p:txBody>
          <a:bodyPr lIns="0" tIns="45720" rIns="0" bIns="45720">
            <a:spAutoFit/>
          </a:bodyPr>
          <a:lstStyle/>
          <a:p>
            <a:r>
              <a:rPr lang="en-US" dirty="0"/>
              <a:t>Chapter 18</a:t>
            </a:r>
          </a:p>
        </p:txBody>
      </p:sp>
      <p:sp>
        <p:nvSpPr>
          <p:cNvPr id="6" name="Content Placeholder 5">
            <a:extLst>
              <a:ext uri="{FF2B5EF4-FFF2-40B4-BE49-F238E27FC236}">
                <a16:creationId xmlns:a16="http://schemas.microsoft.com/office/drawing/2014/main" id="{82FD4EC9-4778-4E2F-B136-2A176CA2BA69}"/>
              </a:ext>
            </a:extLst>
          </p:cNvPr>
          <p:cNvSpPr>
            <a:spLocks noGrp="1"/>
          </p:cNvSpPr>
          <p:nvPr>
            <p:ph sz="quarter" idx="15"/>
          </p:nvPr>
        </p:nvSpPr>
        <p:spPr>
          <a:xfrm>
            <a:off x="5029200" y="3252788"/>
            <a:ext cx="3657600" cy="769441"/>
          </a:xfrm>
        </p:spPr>
        <p:txBody>
          <a:bodyPr lIns="0" tIns="45720" rIns="0" bIns="45720">
            <a:spAutoFit/>
          </a:bodyPr>
          <a:lstStyle/>
          <a:p>
            <a:r>
              <a:rPr lang="en-US" dirty="0"/>
              <a:t>Cooling System, Operation and Diagnosis</a:t>
            </a:r>
          </a:p>
        </p:txBody>
      </p:sp>
      <p:sp>
        <p:nvSpPr>
          <p:cNvPr id="8" name="Content Placeholder 7">
            <a:extLst>
              <a:ext uri="{FF2B5EF4-FFF2-40B4-BE49-F238E27FC236}">
                <a16:creationId xmlns:a16="http://schemas.microsoft.com/office/drawing/2014/main" id="{C8E88D28-1A9F-4FC4-946F-10B4629D1438}"/>
              </a:ext>
            </a:extLst>
          </p:cNvPr>
          <p:cNvSpPr>
            <a:spLocks noGrp="1"/>
          </p:cNvSpPr>
          <p:nvPr>
            <p:ph sz="quarter" idx="4294967295"/>
          </p:nvPr>
        </p:nvSpPr>
        <p:spPr>
          <a:xfrm>
            <a:off x="2481943" y="6400800"/>
            <a:ext cx="6204857" cy="243827"/>
          </a:xfrm>
        </p:spPr>
        <p:txBody>
          <a:bodyPr tIns="45720" bIns="45720"/>
          <a:lstStyle/>
          <a:p>
            <a:r>
              <a:rPr lang="en-US" altLang="en-US" sz="1200" b="0" dirty="0">
                <a:latin typeface="Verdana"/>
                <a:ea typeface="Verdana" panose="020B0604030504040204" pitchFamily="34" charset="0"/>
                <a:cs typeface="Verdana" panose="020B0604030504040204" pitchFamily="34" charset="0"/>
              </a:rPr>
              <a:t>                Copyright © 2023 Pearson Education, Inc. All Rights Reserved</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4133" y="1844040"/>
            <a:ext cx="3502277" cy="4480560"/>
          </a:xfrm>
          <a:prstGeom prst="rect">
            <a:avLst/>
          </a:prstGeom>
        </p:spPr>
      </p:pic>
    </p:spTree>
    <p:extLst>
      <p:ext uri="{BB962C8B-B14F-4D97-AF65-F5344CB8AC3E}">
        <p14:creationId xmlns:p14="http://schemas.microsoft.com/office/powerpoint/2010/main" val="11008233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8600"/>
            <a:ext cx="8229600" cy="646331"/>
          </a:xfrm>
        </p:spPr>
        <p:txBody>
          <a:bodyPr>
            <a:spAutoFit/>
          </a:bodyPr>
          <a:lstStyle/>
          <a:p>
            <a:r>
              <a:rPr lang="en-US" dirty="0"/>
              <a:t>Thermostats </a:t>
            </a:r>
            <a:r>
              <a:rPr lang="en-US" sz="2800" dirty="0"/>
              <a:t>(1 of 2)</a:t>
            </a:r>
          </a:p>
        </p:txBody>
      </p:sp>
      <p:sp>
        <p:nvSpPr>
          <p:cNvPr id="4" name="Content Placeholder 3"/>
          <p:cNvSpPr>
            <a:spLocks noGrp="1"/>
          </p:cNvSpPr>
          <p:nvPr>
            <p:ph idx="1"/>
          </p:nvPr>
        </p:nvSpPr>
        <p:spPr>
          <a:xfrm>
            <a:off x="457200" y="990600"/>
            <a:ext cx="8229600" cy="3044725"/>
          </a:xfrm>
        </p:spPr>
        <p:txBody>
          <a:bodyPr>
            <a:spAutoFit/>
          </a:bodyPr>
          <a:lstStyle/>
          <a:p>
            <a:r>
              <a:rPr lang="en-IN" sz="2400" dirty="0"/>
              <a:t>The thermostat is designed to control the minimum normal operating temperature of the engine.</a:t>
            </a:r>
          </a:p>
          <a:p>
            <a:r>
              <a:rPr lang="en-IN" sz="2400" dirty="0"/>
              <a:t>A wax-based plastic pellet is on the engine side of the thermostat. </a:t>
            </a:r>
          </a:p>
          <a:p>
            <a:r>
              <a:rPr lang="en-IN" sz="2400" dirty="0"/>
              <a:t>As the engine warms, the pellet swells and moves a mechanical link that opens the thermostat allowing coolant to flow to the radiator.</a:t>
            </a:r>
          </a:p>
        </p:txBody>
      </p:sp>
    </p:spTree>
    <p:extLst>
      <p:ext uri="{BB962C8B-B14F-4D97-AF65-F5344CB8AC3E}">
        <p14:creationId xmlns:p14="http://schemas.microsoft.com/office/powerpoint/2010/main" val="36990232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8600"/>
            <a:ext cx="8229600" cy="646331"/>
          </a:xfrm>
        </p:spPr>
        <p:txBody>
          <a:bodyPr>
            <a:spAutoFit/>
          </a:bodyPr>
          <a:lstStyle/>
          <a:p>
            <a:r>
              <a:rPr lang="en-US" dirty="0"/>
              <a:t>Thermostats </a:t>
            </a:r>
            <a:r>
              <a:rPr lang="en-US" sz="2800" dirty="0"/>
              <a:t>(2 of 2)</a:t>
            </a:r>
          </a:p>
        </p:txBody>
      </p:sp>
      <p:sp>
        <p:nvSpPr>
          <p:cNvPr id="4" name="Content Placeholder 3"/>
          <p:cNvSpPr>
            <a:spLocks noGrp="1"/>
          </p:cNvSpPr>
          <p:nvPr>
            <p:ph idx="1"/>
          </p:nvPr>
        </p:nvSpPr>
        <p:spPr>
          <a:xfrm>
            <a:off x="457200" y="990600"/>
            <a:ext cx="8229600" cy="4378122"/>
          </a:xfrm>
        </p:spPr>
        <p:txBody>
          <a:bodyPr>
            <a:spAutoFit/>
          </a:bodyPr>
          <a:lstStyle/>
          <a:p>
            <a:r>
              <a:rPr lang="en-IN" sz="2400" dirty="0"/>
              <a:t>Thermostat testing:</a:t>
            </a:r>
          </a:p>
          <a:p>
            <a:pPr lvl="1"/>
            <a:r>
              <a:rPr lang="en-IN" sz="2400" dirty="0"/>
              <a:t>Hot water method</a:t>
            </a:r>
          </a:p>
          <a:p>
            <a:pPr lvl="1"/>
            <a:r>
              <a:rPr lang="en-IN" sz="2400" dirty="0"/>
              <a:t>Infrared thermometer method</a:t>
            </a:r>
          </a:p>
          <a:p>
            <a:pPr lvl="1"/>
            <a:r>
              <a:rPr lang="en-IN" sz="2400" dirty="0"/>
              <a:t>San tool method</a:t>
            </a:r>
          </a:p>
          <a:p>
            <a:r>
              <a:rPr lang="en-IN" sz="2400" dirty="0"/>
              <a:t>Thermostat replacement:</a:t>
            </a:r>
          </a:p>
          <a:p>
            <a:pPr lvl="1"/>
            <a:r>
              <a:rPr lang="en-IN" sz="2400" dirty="0"/>
              <a:t>Engine may overheat</a:t>
            </a:r>
          </a:p>
          <a:p>
            <a:pPr lvl="1"/>
            <a:r>
              <a:rPr lang="en-IN" sz="2400" dirty="0"/>
              <a:t>Engine may fail to reach operating temperature</a:t>
            </a:r>
          </a:p>
          <a:p>
            <a:r>
              <a:rPr lang="en-IN" sz="2400" dirty="0"/>
              <a:t>Replace O-ring or gasket when replacing thermostat.</a:t>
            </a:r>
          </a:p>
          <a:p>
            <a:r>
              <a:rPr lang="en-IN" sz="2400" dirty="0"/>
              <a:t>Some thermostats are an integral part of the  housing.</a:t>
            </a:r>
          </a:p>
        </p:txBody>
      </p:sp>
    </p:spTree>
    <p:extLst>
      <p:ext uri="{BB962C8B-B14F-4D97-AF65-F5344CB8AC3E}">
        <p14:creationId xmlns:p14="http://schemas.microsoft.com/office/powerpoint/2010/main" val="18456781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65667" y="237067"/>
            <a:ext cx="8229600" cy="646331"/>
          </a:xfrm>
        </p:spPr>
        <p:txBody>
          <a:bodyPr/>
          <a:lstStyle/>
          <a:p>
            <a:r>
              <a:rPr lang="en-US" dirty="0"/>
              <a:t>Figure 18.4 Thermostat</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343400" y="1024467"/>
            <a:ext cx="4243295" cy="3754437"/>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09600" y="1256160"/>
            <a:ext cx="3486150" cy="1938992"/>
          </a:xfrm>
        </p:spPr>
        <p:txBody>
          <a:bodyPr/>
          <a:lstStyle/>
          <a:p>
            <a:r>
              <a:rPr lang="en-US" sz="2400" dirty="0"/>
              <a:t>A cross section of a typical wax-actuated thermo-stat showing the position of the wax pellet and spring</a:t>
            </a:r>
          </a:p>
        </p:txBody>
      </p:sp>
    </p:spTree>
    <p:extLst>
      <p:ext uri="{BB962C8B-B14F-4D97-AF65-F5344CB8AC3E}">
        <p14:creationId xmlns:p14="http://schemas.microsoft.com/office/powerpoint/2010/main" val="1905344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65667" y="237067"/>
            <a:ext cx="8229600" cy="646331"/>
          </a:xfrm>
        </p:spPr>
        <p:txBody>
          <a:bodyPr/>
          <a:lstStyle/>
          <a:p>
            <a:r>
              <a:rPr lang="en-US" dirty="0"/>
              <a:t>Figure 18.5 Bypass</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5334000" y="993246"/>
            <a:ext cx="2746767" cy="5195856"/>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33400" y="993246"/>
            <a:ext cx="3486150" cy="2308324"/>
          </a:xfrm>
        </p:spPr>
        <p:txBody>
          <a:bodyPr/>
          <a:lstStyle/>
          <a:p>
            <a:r>
              <a:rPr lang="en-US" sz="2400" dirty="0"/>
              <a:t>(a) When the engine is cold, the coolant flows through the bypass. (b) When the thermostat opens, the coolant can flow to the radiator</a:t>
            </a:r>
          </a:p>
        </p:txBody>
      </p:sp>
    </p:spTree>
    <p:extLst>
      <p:ext uri="{BB962C8B-B14F-4D97-AF65-F5344CB8AC3E}">
        <p14:creationId xmlns:p14="http://schemas.microsoft.com/office/powerpoint/2010/main" val="19855012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Chart 18.1 Thermostat Opening</a:t>
            </a:r>
          </a:p>
        </p:txBody>
      </p:sp>
      <p:graphicFrame>
        <p:nvGraphicFramePr>
          <p:cNvPr id="6" name="Table 5"/>
          <p:cNvGraphicFramePr>
            <a:graphicFrameLocks noGrp="1"/>
          </p:cNvGraphicFramePr>
          <p:nvPr>
            <p:extLst>
              <p:ext uri="{D42A27DB-BD31-4B8C-83A1-F6EECF244321}">
                <p14:modId xmlns:p14="http://schemas.microsoft.com/office/powerpoint/2010/main" val="955951719"/>
              </p:ext>
            </p:extLst>
          </p:nvPr>
        </p:nvGraphicFramePr>
        <p:xfrm>
          <a:off x="1143000" y="1752600"/>
          <a:ext cx="6477001" cy="1936768"/>
        </p:xfrm>
        <a:graphic>
          <a:graphicData uri="http://schemas.openxmlformats.org/drawingml/2006/table">
            <a:tbl>
              <a:tblPr firstRow="1"/>
              <a:tblGrid>
                <a:gridCol w="2056448">
                  <a:extLst>
                    <a:ext uri="{9D8B030D-6E8A-4147-A177-3AD203B41FA5}">
                      <a16:colId xmlns:a16="http://schemas.microsoft.com/office/drawing/2014/main" val="20000"/>
                    </a:ext>
                  </a:extLst>
                </a:gridCol>
                <a:gridCol w="2571909">
                  <a:extLst>
                    <a:ext uri="{9D8B030D-6E8A-4147-A177-3AD203B41FA5}">
                      <a16:colId xmlns:a16="http://schemas.microsoft.com/office/drawing/2014/main" val="20001"/>
                    </a:ext>
                  </a:extLst>
                </a:gridCol>
                <a:gridCol w="1848644">
                  <a:extLst>
                    <a:ext uri="{9D8B030D-6E8A-4147-A177-3AD203B41FA5}">
                      <a16:colId xmlns:a16="http://schemas.microsoft.com/office/drawing/2014/main" val="20002"/>
                    </a:ext>
                  </a:extLst>
                </a:gridCol>
              </a:tblGrid>
              <a:tr h="914400">
                <a:tc>
                  <a:txBody>
                    <a:bodyPr/>
                    <a:lstStyle/>
                    <a:p>
                      <a:pPr marL="88265" marR="212725" indent="-635" algn="ctr" eaLnBrk="0" hangingPunct="0">
                        <a:lnSpc>
                          <a:spcPct val="105000"/>
                        </a:lnSpc>
                        <a:spcBef>
                          <a:spcPts val="515"/>
                        </a:spcBef>
                        <a:spcAft>
                          <a:spcPts val="0"/>
                        </a:spcAft>
                      </a:pPr>
                      <a:r>
                        <a:rPr lang="en-US" sz="1800" b="1" spc="-20" dirty="0">
                          <a:solidFill>
                            <a:schemeClr val="bg1"/>
                          </a:solidFill>
                          <a:effectLst/>
                          <a:latin typeface="+mn-lt"/>
                          <a:ea typeface="Calibri" panose="020F0502020204030204" pitchFamily="34" charset="0"/>
                          <a:cs typeface="Times New Roman" panose="02020603050405020304" pitchFamily="18" charset="0"/>
                        </a:rPr>
                        <a:t>THERMOSTAT</a:t>
                      </a:r>
                      <a:r>
                        <a:rPr lang="en-US" sz="1800" b="1" spc="-10" dirty="0">
                          <a:solidFill>
                            <a:schemeClr val="bg1"/>
                          </a:solidFill>
                          <a:effectLst/>
                          <a:latin typeface="+mn-lt"/>
                          <a:ea typeface="Calibri" panose="020F0502020204030204" pitchFamily="34" charset="0"/>
                          <a:cs typeface="Times New Roman" panose="02020603050405020304" pitchFamily="18" charset="0"/>
                        </a:rPr>
                        <a:t> TEMPERATURE RATING</a:t>
                      </a:r>
                      <a:endParaRPr lang="en-US" sz="1800" dirty="0">
                        <a:solidFill>
                          <a:schemeClr val="bg1"/>
                        </a:solidFill>
                        <a:effectLst/>
                        <a:latin typeface="+mn-lt"/>
                        <a:ea typeface="Calibri" panose="020F0502020204030204" pitchFamily="34" charset="0"/>
                        <a:cs typeface="Times New Roman" panose="02020603050405020304" pitchFamily="18" charset="0"/>
                      </a:endParaRPr>
                    </a:p>
                  </a:txBody>
                  <a:tcPr marL="0" marR="0" marT="0" marB="0">
                    <a:lnL>
                      <a:noFill/>
                    </a:lnL>
                    <a:lnR>
                      <a:noFill/>
                    </a:lnR>
                    <a:lnT>
                      <a:noFill/>
                    </a:lnT>
                    <a:lnB w="12700" cap="flat" cmpd="sng" algn="ctr">
                      <a:solidFill>
                        <a:srgbClr val="63717A"/>
                      </a:solidFill>
                      <a:prstDash val="solid"/>
                      <a:round/>
                      <a:headEnd type="none" w="med" len="med"/>
                      <a:tailEnd type="none" w="med" len="med"/>
                    </a:lnB>
                    <a:solidFill>
                      <a:schemeClr val="accent2"/>
                    </a:solidFill>
                  </a:tcPr>
                </a:tc>
                <a:tc>
                  <a:txBody>
                    <a:bodyPr/>
                    <a:lstStyle/>
                    <a:p>
                      <a:pPr marL="0" marR="0" eaLnBrk="0" hangingPunct="0">
                        <a:lnSpc>
                          <a:spcPct val="107000"/>
                        </a:lnSpc>
                        <a:spcBef>
                          <a:spcPts val="0"/>
                        </a:spcBef>
                        <a:spcAft>
                          <a:spcPts val="0"/>
                        </a:spcAft>
                      </a:pPr>
                      <a:r>
                        <a:rPr lang="en-US" sz="1800" dirty="0">
                          <a:solidFill>
                            <a:schemeClr val="bg1"/>
                          </a:solidFill>
                          <a:effectLst/>
                          <a:latin typeface="+mn-lt"/>
                          <a:ea typeface="Calibri" panose="020F0502020204030204" pitchFamily="34" charset="0"/>
                          <a:cs typeface="Times New Roman" panose="02020603050405020304" pitchFamily="18" charset="0"/>
                        </a:rPr>
                        <a:t> </a:t>
                      </a:r>
                    </a:p>
                    <a:p>
                      <a:pPr marL="154305" marR="177165" algn="ctr" eaLnBrk="0" hangingPunct="0">
                        <a:lnSpc>
                          <a:spcPct val="107000"/>
                        </a:lnSpc>
                        <a:spcBef>
                          <a:spcPts val="0"/>
                        </a:spcBef>
                        <a:spcAft>
                          <a:spcPts val="0"/>
                        </a:spcAft>
                      </a:pPr>
                      <a:r>
                        <a:rPr lang="en-US" sz="1800" b="1" dirty="0">
                          <a:solidFill>
                            <a:schemeClr val="bg1"/>
                          </a:solidFill>
                          <a:effectLst/>
                          <a:latin typeface="+mn-lt"/>
                          <a:ea typeface="Calibri" panose="020F0502020204030204" pitchFamily="34" charset="0"/>
                          <a:cs typeface="Times New Roman" panose="02020603050405020304" pitchFamily="18" charset="0"/>
                        </a:rPr>
                        <a:t>STARTS</a:t>
                      </a:r>
                      <a:r>
                        <a:rPr lang="en-US" sz="1800" b="1" spc="-5" dirty="0">
                          <a:solidFill>
                            <a:schemeClr val="bg1"/>
                          </a:solidFill>
                          <a:effectLst/>
                          <a:latin typeface="+mn-lt"/>
                          <a:ea typeface="Calibri" panose="020F0502020204030204" pitchFamily="34" charset="0"/>
                          <a:cs typeface="Times New Roman" panose="02020603050405020304" pitchFamily="18" charset="0"/>
                        </a:rPr>
                        <a:t> </a:t>
                      </a:r>
                      <a:r>
                        <a:rPr lang="en-US" sz="1800" b="1" dirty="0">
                          <a:solidFill>
                            <a:schemeClr val="bg1"/>
                          </a:solidFill>
                          <a:effectLst/>
                          <a:latin typeface="+mn-lt"/>
                          <a:ea typeface="Calibri" panose="020F0502020204030204" pitchFamily="34" charset="0"/>
                          <a:cs typeface="Times New Roman" panose="02020603050405020304" pitchFamily="18" charset="0"/>
                        </a:rPr>
                        <a:t>TO OPEN</a:t>
                      </a:r>
                      <a:endParaRPr lang="en-US" sz="1800" dirty="0">
                        <a:solidFill>
                          <a:schemeClr val="bg1"/>
                        </a:solidFill>
                        <a:effectLst/>
                        <a:latin typeface="+mn-lt"/>
                        <a:ea typeface="Calibri" panose="020F0502020204030204" pitchFamily="34" charset="0"/>
                        <a:cs typeface="Times New Roman" panose="02020603050405020304" pitchFamily="18" charset="0"/>
                      </a:endParaRPr>
                    </a:p>
                  </a:txBody>
                  <a:tcPr marL="0" marR="0" marT="0" marB="0">
                    <a:lnL>
                      <a:noFill/>
                    </a:lnL>
                    <a:lnR>
                      <a:noFill/>
                    </a:lnR>
                    <a:lnT>
                      <a:noFill/>
                    </a:lnT>
                    <a:lnB w="12700" cap="flat" cmpd="sng" algn="ctr">
                      <a:solidFill>
                        <a:srgbClr val="63717A"/>
                      </a:solidFill>
                      <a:prstDash val="solid"/>
                      <a:round/>
                      <a:headEnd type="none" w="med" len="med"/>
                      <a:tailEnd type="none" w="med" len="med"/>
                    </a:lnB>
                    <a:solidFill>
                      <a:schemeClr val="accent2"/>
                    </a:solidFill>
                  </a:tcPr>
                </a:tc>
                <a:tc>
                  <a:txBody>
                    <a:bodyPr/>
                    <a:lstStyle/>
                    <a:p>
                      <a:pPr marL="0" marR="0" eaLnBrk="0" hangingPunct="0">
                        <a:lnSpc>
                          <a:spcPct val="107000"/>
                        </a:lnSpc>
                        <a:spcBef>
                          <a:spcPts val="0"/>
                        </a:spcBef>
                        <a:spcAft>
                          <a:spcPts val="0"/>
                        </a:spcAft>
                      </a:pPr>
                      <a:r>
                        <a:rPr lang="en-US" sz="1800" dirty="0">
                          <a:solidFill>
                            <a:schemeClr val="bg1"/>
                          </a:solidFill>
                          <a:effectLst/>
                          <a:latin typeface="+mn-lt"/>
                          <a:ea typeface="Calibri" panose="020F0502020204030204" pitchFamily="34" charset="0"/>
                          <a:cs typeface="Times New Roman" panose="02020603050405020304" pitchFamily="18" charset="0"/>
                        </a:rPr>
                        <a:t> </a:t>
                      </a:r>
                    </a:p>
                    <a:p>
                      <a:pPr marL="188595" marR="40005" algn="ctr" eaLnBrk="0" hangingPunct="0">
                        <a:lnSpc>
                          <a:spcPct val="107000"/>
                        </a:lnSpc>
                        <a:spcBef>
                          <a:spcPts val="0"/>
                        </a:spcBef>
                        <a:spcAft>
                          <a:spcPts val="0"/>
                        </a:spcAft>
                      </a:pPr>
                      <a:r>
                        <a:rPr lang="en-US" sz="1800" b="1" dirty="0">
                          <a:solidFill>
                            <a:schemeClr val="bg1"/>
                          </a:solidFill>
                          <a:effectLst/>
                          <a:latin typeface="+mn-lt"/>
                          <a:ea typeface="Calibri" panose="020F0502020204030204" pitchFamily="34" charset="0"/>
                          <a:cs typeface="Times New Roman" panose="02020603050405020304" pitchFamily="18" charset="0"/>
                        </a:rPr>
                        <a:t>FULLY OPEN</a:t>
                      </a:r>
                      <a:endParaRPr lang="en-US" sz="1800" dirty="0">
                        <a:solidFill>
                          <a:schemeClr val="bg1"/>
                        </a:solidFill>
                        <a:effectLst/>
                        <a:latin typeface="+mn-lt"/>
                        <a:ea typeface="Calibri" panose="020F0502020204030204" pitchFamily="34" charset="0"/>
                        <a:cs typeface="Times New Roman" panose="02020603050405020304" pitchFamily="18" charset="0"/>
                      </a:endParaRPr>
                    </a:p>
                  </a:txBody>
                  <a:tcPr marL="0" marR="0" marT="0" marB="0">
                    <a:lnL>
                      <a:noFill/>
                    </a:lnL>
                    <a:lnR>
                      <a:noFill/>
                    </a:lnR>
                    <a:lnT>
                      <a:noFill/>
                    </a:lnT>
                    <a:lnB w="12700" cap="flat" cmpd="sng" algn="ctr">
                      <a:solidFill>
                        <a:srgbClr val="63717A"/>
                      </a:solidFill>
                      <a:prstDash val="solid"/>
                      <a:round/>
                      <a:headEnd type="none" w="med" len="med"/>
                      <a:tailEnd type="none" w="med" len="med"/>
                    </a:lnB>
                    <a:solidFill>
                      <a:schemeClr val="accent2"/>
                    </a:solidFill>
                  </a:tcPr>
                </a:tc>
                <a:extLst>
                  <a:ext uri="{0D108BD9-81ED-4DB2-BD59-A6C34878D82A}">
                    <a16:rowId xmlns:a16="http://schemas.microsoft.com/office/drawing/2014/main" val="10000"/>
                  </a:ext>
                </a:extLst>
              </a:tr>
              <a:tr h="453920">
                <a:tc>
                  <a:txBody>
                    <a:bodyPr/>
                    <a:lstStyle/>
                    <a:p>
                      <a:pPr marL="259080" marR="0" eaLnBrk="0" hangingPunct="0">
                        <a:lnSpc>
                          <a:spcPct val="107000"/>
                        </a:lnSpc>
                        <a:spcBef>
                          <a:spcPts val="290"/>
                        </a:spcBef>
                        <a:spcAft>
                          <a:spcPts val="0"/>
                        </a:spcAft>
                      </a:pPr>
                      <a:r>
                        <a:rPr lang="en-US" sz="1800" b="1" spc="-10" dirty="0">
                          <a:solidFill>
                            <a:srgbClr val="231F20"/>
                          </a:solidFill>
                          <a:effectLst/>
                          <a:latin typeface="+mn-lt"/>
                          <a:ea typeface="Calibri" panose="020F0502020204030204" pitchFamily="34" charset="0"/>
                          <a:cs typeface="Gadugi" panose="020B0502040204020203" pitchFamily="34" charset="0"/>
                        </a:rPr>
                        <a:t>180</a:t>
                      </a:r>
                      <a:r>
                        <a:rPr lang="en-US" sz="1800" b="1" spc="-10" dirty="0">
                          <a:solidFill>
                            <a:srgbClr val="231F20"/>
                          </a:solidFill>
                          <a:effectLst/>
                          <a:latin typeface="+mn-lt"/>
                          <a:ea typeface="Calibri" panose="020F0502020204030204" pitchFamily="34" charset="0"/>
                          <a:cs typeface="Century Gothic" panose="020B0502020202020204" pitchFamily="34" charset="0"/>
                        </a:rPr>
                        <a:t>°</a:t>
                      </a:r>
                      <a:r>
                        <a:rPr lang="en-US" sz="1800" b="1" spc="-10" dirty="0">
                          <a:solidFill>
                            <a:srgbClr val="231F20"/>
                          </a:solidFill>
                          <a:effectLst/>
                          <a:latin typeface="+mn-lt"/>
                          <a:ea typeface="Calibri" panose="020F0502020204030204" pitchFamily="34" charset="0"/>
                          <a:cs typeface="Gadugi" panose="020B0502040204020203" pitchFamily="34" charset="0"/>
                        </a:rPr>
                        <a:t>F</a:t>
                      </a:r>
                      <a:endParaRPr lang="en-US" sz="180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63717A"/>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tc>
                  <a:txBody>
                    <a:bodyPr/>
                    <a:lstStyle/>
                    <a:p>
                      <a:pPr marL="135890" marR="177165" algn="ctr" eaLnBrk="0" hangingPunct="0">
                        <a:lnSpc>
                          <a:spcPct val="107000"/>
                        </a:lnSpc>
                        <a:spcBef>
                          <a:spcPts val="290"/>
                        </a:spcBef>
                        <a:spcAft>
                          <a:spcPts val="0"/>
                        </a:spcAft>
                      </a:pPr>
                      <a:r>
                        <a:rPr lang="en-US" sz="1800" b="1" spc="-10" dirty="0">
                          <a:solidFill>
                            <a:srgbClr val="231F20"/>
                          </a:solidFill>
                          <a:effectLst/>
                          <a:latin typeface="+mn-lt"/>
                          <a:ea typeface="Calibri" panose="020F0502020204030204" pitchFamily="34" charset="0"/>
                          <a:cs typeface="Gadugi" panose="020B0502040204020203" pitchFamily="34" charset="0"/>
                        </a:rPr>
                        <a:t>180</a:t>
                      </a:r>
                      <a:r>
                        <a:rPr lang="en-US" sz="1800" b="1" spc="-10" dirty="0">
                          <a:solidFill>
                            <a:srgbClr val="231F20"/>
                          </a:solidFill>
                          <a:effectLst/>
                          <a:latin typeface="+mn-lt"/>
                          <a:ea typeface="Calibri" panose="020F0502020204030204" pitchFamily="34" charset="0"/>
                          <a:cs typeface="Century Gothic" panose="020B0502020202020204" pitchFamily="34" charset="0"/>
                        </a:rPr>
                        <a:t>°</a:t>
                      </a:r>
                      <a:r>
                        <a:rPr lang="en-US" sz="1800" b="1" spc="-10" dirty="0">
                          <a:solidFill>
                            <a:srgbClr val="231F20"/>
                          </a:solidFill>
                          <a:effectLst/>
                          <a:latin typeface="+mn-lt"/>
                          <a:ea typeface="Calibri" panose="020F0502020204030204" pitchFamily="34" charset="0"/>
                          <a:cs typeface="Gadugi" panose="020B0502040204020203" pitchFamily="34" charset="0"/>
                        </a:rPr>
                        <a:t>F</a:t>
                      </a:r>
                      <a:endParaRPr lang="en-US" sz="180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63717A"/>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tc>
                  <a:txBody>
                    <a:bodyPr/>
                    <a:lstStyle/>
                    <a:p>
                      <a:pPr marL="179705" marR="40005" algn="ctr" eaLnBrk="0" hangingPunct="0">
                        <a:lnSpc>
                          <a:spcPct val="107000"/>
                        </a:lnSpc>
                        <a:spcBef>
                          <a:spcPts val="290"/>
                        </a:spcBef>
                        <a:spcAft>
                          <a:spcPts val="0"/>
                        </a:spcAft>
                      </a:pPr>
                      <a:r>
                        <a:rPr lang="en-US" sz="1800" b="1" spc="-10" dirty="0">
                          <a:solidFill>
                            <a:srgbClr val="231F20"/>
                          </a:solidFill>
                          <a:effectLst/>
                          <a:latin typeface="+mn-lt"/>
                          <a:ea typeface="Calibri" panose="020F0502020204030204" pitchFamily="34" charset="0"/>
                          <a:cs typeface="Gadugi" panose="020B0502040204020203" pitchFamily="34" charset="0"/>
                        </a:rPr>
                        <a:t>200</a:t>
                      </a:r>
                      <a:r>
                        <a:rPr lang="en-US" sz="1800" b="1" spc="-10" dirty="0">
                          <a:solidFill>
                            <a:srgbClr val="231F20"/>
                          </a:solidFill>
                          <a:effectLst/>
                          <a:latin typeface="+mn-lt"/>
                          <a:ea typeface="Calibri" panose="020F0502020204030204" pitchFamily="34" charset="0"/>
                          <a:cs typeface="Century Gothic" panose="020B0502020202020204" pitchFamily="34" charset="0"/>
                        </a:rPr>
                        <a:t>°</a:t>
                      </a:r>
                      <a:r>
                        <a:rPr lang="en-US" sz="1800" b="1" spc="-10" dirty="0">
                          <a:solidFill>
                            <a:srgbClr val="231F20"/>
                          </a:solidFill>
                          <a:effectLst/>
                          <a:latin typeface="+mn-lt"/>
                          <a:ea typeface="Calibri" panose="020F0502020204030204" pitchFamily="34" charset="0"/>
                          <a:cs typeface="Gadugi" panose="020B0502040204020203" pitchFamily="34" charset="0"/>
                        </a:rPr>
                        <a:t>F</a:t>
                      </a:r>
                      <a:endParaRPr lang="en-US" sz="180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63717A"/>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extLst>
                  <a:ext uri="{0D108BD9-81ED-4DB2-BD59-A6C34878D82A}">
                    <a16:rowId xmlns:a16="http://schemas.microsoft.com/office/drawing/2014/main" val="10001"/>
                  </a:ext>
                </a:extLst>
              </a:tr>
              <a:tr h="568448">
                <a:tc>
                  <a:txBody>
                    <a:bodyPr/>
                    <a:lstStyle/>
                    <a:p>
                      <a:pPr marL="259080" marR="0" eaLnBrk="0" hangingPunct="0">
                        <a:lnSpc>
                          <a:spcPct val="107000"/>
                        </a:lnSpc>
                        <a:spcBef>
                          <a:spcPts val="290"/>
                        </a:spcBef>
                        <a:spcAft>
                          <a:spcPts val="0"/>
                        </a:spcAft>
                      </a:pPr>
                      <a:r>
                        <a:rPr lang="en-US" sz="1800" b="1" spc="-10" dirty="0">
                          <a:solidFill>
                            <a:srgbClr val="231F20"/>
                          </a:solidFill>
                          <a:effectLst/>
                          <a:latin typeface="+mn-lt"/>
                          <a:ea typeface="Calibri" panose="020F0502020204030204" pitchFamily="34" charset="0"/>
                          <a:cs typeface="Gadugi" panose="020B0502040204020203" pitchFamily="34" charset="0"/>
                        </a:rPr>
                        <a:t>195</a:t>
                      </a:r>
                      <a:r>
                        <a:rPr lang="en-US" sz="1800" b="1" spc="-10" dirty="0">
                          <a:solidFill>
                            <a:srgbClr val="231F20"/>
                          </a:solidFill>
                          <a:effectLst/>
                          <a:latin typeface="+mn-lt"/>
                          <a:ea typeface="Calibri" panose="020F0502020204030204" pitchFamily="34" charset="0"/>
                          <a:cs typeface="Century Gothic" panose="020B0502020202020204" pitchFamily="34" charset="0"/>
                        </a:rPr>
                        <a:t>°</a:t>
                      </a:r>
                      <a:r>
                        <a:rPr lang="en-US" sz="1800" b="1" spc="-10" dirty="0">
                          <a:solidFill>
                            <a:srgbClr val="231F20"/>
                          </a:solidFill>
                          <a:effectLst/>
                          <a:latin typeface="+mn-lt"/>
                          <a:ea typeface="Calibri" panose="020F0502020204030204" pitchFamily="34" charset="0"/>
                          <a:cs typeface="Gadugi" panose="020B0502040204020203" pitchFamily="34" charset="0"/>
                        </a:rPr>
                        <a:t>F</a:t>
                      </a:r>
                      <a:endParaRPr lang="en-US" sz="180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a:noFill/>
                    </a:lnB>
                    <a:solidFill>
                      <a:srgbClr val="EAF5EC"/>
                    </a:solidFill>
                  </a:tcPr>
                </a:tc>
                <a:tc>
                  <a:txBody>
                    <a:bodyPr/>
                    <a:lstStyle/>
                    <a:p>
                      <a:pPr marL="135890" marR="177165" algn="ctr" eaLnBrk="0" hangingPunct="0">
                        <a:lnSpc>
                          <a:spcPct val="107000"/>
                        </a:lnSpc>
                        <a:spcBef>
                          <a:spcPts val="290"/>
                        </a:spcBef>
                        <a:spcAft>
                          <a:spcPts val="0"/>
                        </a:spcAft>
                      </a:pPr>
                      <a:r>
                        <a:rPr lang="en-US" sz="1800" b="1" spc="-10" dirty="0">
                          <a:solidFill>
                            <a:srgbClr val="231F20"/>
                          </a:solidFill>
                          <a:effectLst/>
                          <a:latin typeface="+mn-lt"/>
                          <a:ea typeface="Calibri" panose="020F0502020204030204" pitchFamily="34" charset="0"/>
                          <a:cs typeface="Gadugi" panose="020B0502040204020203" pitchFamily="34" charset="0"/>
                        </a:rPr>
                        <a:t>195</a:t>
                      </a:r>
                      <a:r>
                        <a:rPr lang="en-US" sz="1800" b="1" spc="-10" dirty="0">
                          <a:solidFill>
                            <a:srgbClr val="231F20"/>
                          </a:solidFill>
                          <a:effectLst/>
                          <a:latin typeface="+mn-lt"/>
                          <a:ea typeface="Calibri" panose="020F0502020204030204" pitchFamily="34" charset="0"/>
                          <a:cs typeface="Century Gothic" panose="020B0502020202020204" pitchFamily="34" charset="0"/>
                        </a:rPr>
                        <a:t>°</a:t>
                      </a:r>
                      <a:r>
                        <a:rPr lang="en-US" sz="1800" b="1" spc="-10" dirty="0">
                          <a:solidFill>
                            <a:srgbClr val="231F20"/>
                          </a:solidFill>
                          <a:effectLst/>
                          <a:latin typeface="+mn-lt"/>
                          <a:ea typeface="Calibri" panose="020F0502020204030204" pitchFamily="34" charset="0"/>
                          <a:cs typeface="Gadugi" panose="020B0502040204020203" pitchFamily="34" charset="0"/>
                        </a:rPr>
                        <a:t>F</a:t>
                      </a:r>
                      <a:endParaRPr lang="en-US" sz="180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a:noFill/>
                    </a:lnB>
                    <a:solidFill>
                      <a:srgbClr val="EAF5EC"/>
                    </a:solidFill>
                  </a:tcPr>
                </a:tc>
                <a:tc>
                  <a:txBody>
                    <a:bodyPr/>
                    <a:lstStyle/>
                    <a:p>
                      <a:pPr marL="179705" marR="40005" algn="ctr" eaLnBrk="0" hangingPunct="0">
                        <a:lnSpc>
                          <a:spcPct val="107000"/>
                        </a:lnSpc>
                        <a:spcBef>
                          <a:spcPts val="290"/>
                        </a:spcBef>
                        <a:spcAft>
                          <a:spcPts val="0"/>
                        </a:spcAft>
                      </a:pPr>
                      <a:r>
                        <a:rPr lang="en-US" sz="1800" b="1" spc="-10" dirty="0">
                          <a:solidFill>
                            <a:srgbClr val="231F20"/>
                          </a:solidFill>
                          <a:effectLst/>
                          <a:latin typeface="+mn-lt"/>
                          <a:ea typeface="Calibri" panose="020F0502020204030204" pitchFamily="34" charset="0"/>
                          <a:cs typeface="Gadugi" panose="020B0502040204020203" pitchFamily="34" charset="0"/>
                        </a:rPr>
                        <a:t>215</a:t>
                      </a:r>
                      <a:r>
                        <a:rPr lang="en-US" sz="1800" b="1" spc="-10" dirty="0">
                          <a:solidFill>
                            <a:srgbClr val="231F20"/>
                          </a:solidFill>
                          <a:effectLst/>
                          <a:latin typeface="+mn-lt"/>
                          <a:ea typeface="Calibri" panose="020F0502020204030204" pitchFamily="34" charset="0"/>
                          <a:cs typeface="Century Gothic" panose="020B0502020202020204" pitchFamily="34" charset="0"/>
                        </a:rPr>
                        <a:t>°</a:t>
                      </a:r>
                      <a:r>
                        <a:rPr lang="en-US" sz="1800" b="1" spc="-10" dirty="0">
                          <a:solidFill>
                            <a:srgbClr val="231F20"/>
                          </a:solidFill>
                          <a:effectLst/>
                          <a:latin typeface="+mn-lt"/>
                          <a:ea typeface="Calibri" panose="020F0502020204030204" pitchFamily="34" charset="0"/>
                          <a:cs typeface="Gadugi" panose="020B0502040204020203" pitchFamily="34" charset="0"/>
                        </a:rPr>
                        <a:t>F</a:t>
                      </a:r>
                      <a:endParaRPr lang="en-US" sz="180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a:noFill/>
                    </a:lnB>
                    <a:solidFill>
                      <a:srgbClr val="EAF5EC"/>
                    </a:solid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5306372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153787"/>
            <a:ext cx="8229600" cy="830997"/>
          </a:xfrm>
        </p:spPr>
        <p:txBody>
          <a:bodyPr wrap="square" tIns="45720" bIns="45720">
            <a:spAutoFit/>
          </a:bodyPr>
          <a:lstStyle/>
          <a:p>
            <a:r>
              <a:rPr lang="en-US" sz="2800" dirty="0"/>
              <a:t>Animation: Thermostat Operation</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thermostat_operation">
            <a:hlinkClick r:id="" action="ppaction://media"/>
            <a:extLst>
              <a:ext uri="{FF2B5EF4-FFF2-40B4-BE49-F238E27FC236}">
                <a16:creationId xmlns:a16="http://schemas.microsoft.com/office/drawing/2014/main" id="{59815B8D-E0AD-9190-04D6-B5E6E7EA6D8A}"/>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6200" y="1021803"/>
            <a:ext cx="9020795" cy="5074197"/>
          </a:xfrm>
          <a:prstGeom prst="rect">
            <a:avLst/>
          </a:prstGeom>
        </p:spPr>
      </p:pic>
    </p:spTree>
    <p:extLst>
      <p:ext uri="{BB962C8B-B14F-4D97-AF65-F5344CB8AC3E}">
        <p14:creationId xmlns:p14="http://schemas.microsoft.com/office/powerpoint/2010/main" val="3857693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62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65667" y="237067"/>
            <a:ext cx="8229600" cy="646331"/>
          </a:xfrm>
        </p:spPr>
        <p:txBody>
          <a:bodyPr/>
          <a:lstStyle/>
          <a:p>
            <a:r>
              <a:rPr lang="en-US" dirty="0"/>
              <a:t>Figure 18.6 Stuck Thermostat</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343400" y="990600"/>
            <a:ext cx="4297390" cy="4375054"/>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33400" y="990600"/>
            <a:ext cx="3486150" cy="2677656"/>
          </a:xfrm>
        </p:spPr>
        <p:txBody>
          <a:bodyPr/>
          <a:lstStyle/>
          <a:p>
            <a:r>
              <a:rPr lang="en-US" sz="2400" dirty="0"/>
              <a:t>A thermostat stuck in the open position caused the engine to operate too cold. If a thermostat is stuck closed, this can cause the engine to overheat</a:t>
            </a:r>
          </a:p>
        </p:txBody>
      </p:sp>
    </p:spTree>
    <p:extLst>
      <p:ext uri="{BB962C8B-B14F-4D97-AF65-F5344CB8AC3E}">
        <p14:creationId xmlns:p14="http://schemas.microsoft.com/office/powerpoint/2010/main" val="7807563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0771" y="2007704"/>
            <a:ext cx="8089829" cy="4206585"/>
          </a:xfrm>
          <a:prstGeom prst="rect">
            <a:avLst/>
          </a:prstGeom>
        </p:spPr>
      </p:pic>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80391" y="222195"/>
            <a:ext cx="8229600" cy="1754326"/>
          </a:xfrm>
        </p:spPr>
        <p:txBody>
          <a:bodyPr/>
          <a:lstStyle/>
          <a:p>
            <a:r>
              <a:rPr lang="en-US" dirty="0"/>
              <a:t>Frequently Asked Question: Why Is an Electronic Thermostat Used in Some Engines?  </a:t>
            </a:r>
            <a:endParaRPr lang="en-US" sz="2800" dirty="0">
              <a:solidFill>
                <a:srgbClr val="FF0000"/>
              </a:solidFill>
            </a:endParaRP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2981159"/>
            <a:ext cx="7543800" cy="2308324"/>
          </a:xfrm>
        </p:spPr>
        <p:txBody>
          <a:bodyPr/>
          <a:lstStyle/>
          <a:p>
            <a:r>
              <a:rPr lang="en-US" sz="2400" b="1" dirty="0">
                <a:solidFill>
                  <a:srgbClr val="231F20"/>
                </a:solidFill>
              </a:rPr>
              <a:t>Why Is an Electronic Thermostat Used in Some Engines?  </a:t>
            </a:r>
            <a:r>
              <a:rPr lang="en-US" sz="2400" dirty="0">
                <a:solidFill>
                  <a:srgbClr val="231F20"/>
                </a:solidFill>
              </a:rPr>
              <a:t>An electronic thermostat allows the engine temperature to be more closely controlled during cruise, city driving, or heavy load conditions to optimize fuel economy, and reduce exhaust emissions. SEE Figure 18-8</a:t>
            </a:r>
            <a:r>
              <a:rPr lang="en-US" baseline="30000" dirty="0">
                <a:solidFill>
                  <a:srgbClr val="231F20"/>
                </a:solidFill>
                <a:latin typeface="Arial" panose="020B0604020202020204" pitchFamily="34" charset="0"/>
              </a:rPr>
              <a:t>..</a:t>
            </a:r>
            <a:endParaRPr lang="en-US" dirty="0"/>
          </a:p>
        </p:txBody>
      </p:sp>
      <p:sp>
        <p:nvSpPr>
          <p:cNvPr id="8" name="Content Placeholder 15">
            <a:extLst>
              <a:ext uri="{FF2B5EF4-FFF2-40B4-BE49-F238E27FC236}">
                <a16:creationId xmlns:a16="http://schemas.microsoft.com/office/drawing/2014/main" id="{35D5C674-CC23-4C31-90F1-35C93CDCE8F5}"/>
              </a:ext>
            </a:extLst>
          </p:cNvPr>
          <p:cNvSpPr>
            <a:spLocks noGrp="1"/>
          </p:cNvSpPr>
          <p:nvPr>
            <p:ph sz="quarter" idx="14"/>
          </p:nvPr>
        </p:nvSpPr>
        <p:spPr>
          <a:xfrm>
            <a:off x="457200" y="2133600"/>
            <a:ext cx="7839075" cy="533400"/>
          </a:xfrm>
        </p:spPr>
        <p:txBody>
          <a:bodyPr/>
          <a:lstStyle/>
          <a:p>
            <a:pPr marL="101600" indent="0">
              <a:buNone/>
            </a:pPr>
            <a:r>
              <a:rPr lang="en-US" sz="3600" b="1" dirty="0">
                <a:solidFill>
                  <a:schemeClr val="bg1"/>
                </a:solidFill>
              </a:rPr>
              <a:t>?   Frequently Asked Question</a:t>
            </a:r>
          </a:p>
        </p:txBody>
      </p:sp>
    </p:spTree>
    <p:extLst>
      <p:ext uri="{BB962C8B-B14F-4D97-AF65-F5344CB8AC3E}">
        <p14:creationId xmlns:p14="http://schemas.microsoft.com/office/powerpoint/2010/main" val="9621557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65667" y="237067"/>
            <a:ext cx="8229600" cy="646331"/>
          </a:xfrm>
        </p:spPr>
        <p:txBody>
          <a:bodyPr/>
          <a:lstStyle/>
          <a:p>
            <a:r>
              <a:rPr lang="en-US" dirty="0"/>
              <a:t>Figure 18.7 Thermostat</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202113" y="1278154"/>
            <a:ext cx="4484687" cy="3709555"/>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09600" y="1256160"/>
            <a:ext cx="3486150" cy="2677656"/>
          </a:xfrm>
        </p:spPr>
        <p:txBody>
          <a:bodyPr/>
          <a:lstStyle/>
          <a:p>
            <a:r>
              <a:rPr lang="en-US" sz="2400" dirty="0"/>
              <a:t>A cutaway of a small block Chevrolet V-8 showing the passage from the cylinder head through the front of the intake manifold to the thermostat</a:t>
            </a:r>
          </a:p>
        </p:txBody>
      </p:sp>
    </p:spTree>
    <p:extLst>
      <p:ext uri="{BB962C8B-B14F-4D97-AF65-F5344CB8AC3E}">
        <p14:creationId xmlns:p14="http://schemas.microsoft.com/office/powerpoint/2010/main" val="11119415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65667" y="237067"/>
            <a:ext cx="8229600" cy="646331"/>
          </a:xfrm>
        </p:spPr>
        <p:txBody>
          <a:bodyPr/>
          <a:lstStyle/>
          <a:p>
            <a:r>
              <a:rPr lang="en-US" dirty="0"/>
              <a:t>Figure 18.8 Electronic Thermostat</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267200" y="1066800"/>
            <a:ext cx="4428067" cy="3897760"/>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09600" y="1256160"/>
            <a:ext cx="3486150" cy="4154984"/>
          </a:xfrm>
        </p:spPr>
        <p:txBody>
          <a:bodyPr/>
          <a:lstStyle/>
          <a:p>
            <a:r>
              <a:rPr lang="en-US" sz="2400" dirty="0"/>
              <a:t>An electronic thermostat uses a wax pellet to open and a spring to close it, but it also uses an electric heater controlled by the powertrain control module (P C M) to accurately control engine coolant temperature</a:t>
            </a:r>
          </a:p>
        </p:txBody>
      </p:sp>
    </p:spTree>
    <p:extLst>
      <p:ext uri="{BB962C8B-B14F-4D97-AF65-F5344CB8AC3E}">
        <p14:creationId xmlns:p14="http://schemas.microsoft.com/office/powerpoint/2010/main" val="20881075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8600"/>
            <a:ext cx="8229600" cy="646331"/>
          </a:xfrm>
        </p:spPr>
        <p:txBody>
          <a:bodyPr>
            <a:spAutoFit/>
          </a:bodyPr>
          <a:lstStyle/>
          <a:p>
            <a:r>
              <a:rPr lang="en-US" dirty="0"/>
              <a:t>Learning Objectives </a:t>
            </a:r>
            <a:r>
              <a:rPr lang="en-US" sz="2800" dirty="0"/>
              <a:t>(1 of 2)</a:t>
            </a:r>
            <a:endParaRPr lang="en-US" sz="2000" dirty="0"/>
          </a:p>
        </p:txBody>
      </p:sp>
      <p:sp>
        <p:nvSpPr>
          <p:cNvPr id="4" name="Content Placeholder 3"/>
          <p:cNvSpPr>
            <a:spLocks noGrp="1"/>
          </p:cNvSpPr>
          <p:nvPr>
            <p:ph idx="1"/>
          </p:nvPr>
        </p:nvSpPr>
        <p:spPr>
          <a:xfrm>
            <a:off x="457200" y="973667"/>
            <a:ext cx="8153400" cy="4393510"/>
          </a:xfrm>
        </p:spPr>
        <p:txBody>
          <a:bodyPr>
            <a:spAutoFit/>
          </a:bodyPr>
          <a:lstStyle/>
          <a:p>
            <a:pPr marL="695325" indent="-695325">
              <a:buNone/>
            </a:pPr>
            <a:r>
              <a:rPr lang="en-US" sz="2400" b="1" dirty="0">
                <a:solidFill>
                  <a:schemeClr val="bg2"/>
                </a:solidFill>
              </a:rPr>
              <a:t>18.1</a:t>
            </a:r>
            <a:r>
              <a:rPr lang="en-US" sz="2400" dirty="0"/>
              <a:t> </a:t>
            </a:r>
            <a:r>
              <a:rPr lang="en-IN" sz="2400" dirty="0"/>
              <a:t>Explain the purpose and function of the cooling system.</a:t>
            </a:r>
            <a:endParaRPr lang="en-US" sz="2400" dirty="0"/>
          </a:p>
          <a:p>
            <a:pPr marL="704850" indent="-704850">
              <a:buNone/>
            </a:pPr>
            <a:r>
              <a:rPr lang="en-US" sz="2400" b="1" dirty="0">
                <a:solidFill>
                  <a:srgbClr val="007FA3"/>
                </a:solidFill>
              </a:rPr>
              <a:t>18.2</a:t>
            </a:r>
            <a:r>
              <a:rPr lang="en-US" sz="2400" b="1" dirty="0">
                <a:solidFill>
                  <a:schemeClr val="bg2"/>
                </a:solidFill>
              </a:rPr>
              <a:t> </a:t>
            </a:r>
            <a:r>
              <a:rPr lang="en-US" sz="2400" dirty="0"/>
              <a:t>Explain cooling system operation.</a:t>
            </a:r>
          </a:p>
          <a:p>
            <a:pPr marL="704850" indent="-704850">
              <a:buNone/>
            </a:pPr>
            <a:r>
              <a:rPr lang="en-US" sz="2400" b="1" dirty="0">
                <a:solidFill>
                  <a:srgbClr val="007FA3"/>
                </a:solidFill>
              </a:rPr>
              <a:t>18.3</a:t>
            </a:r>
            <a:r>
              <a:rPr lang="en-US" sz="2400" dirty="0"/>
              <a:t> Explain the purpose of thermostats.</a:t>
            </a:r>
          </a:p>
          <a:p>
            <a:pPr marL="704850" indent="-704850">
              <a:buNone/>
            </a:pPr>
            <a:r>
              <a:rPr lang="en-US" sz="2400" b="1" dirty="0">
                <a:solidFill>
                  <a:srgbClr val="007FA3"/>
                </a:solidFill>
              </a:rPr>
              <a:t>18.4</a:t>
            </a:r>
            <a:r>
              <a:rPr lang="en-US" sz="2400" dirty="0"/>
              <a:t> Explain the purpose of radiators.</a:t>
            </a:r>
          </a:p>
          <a:p>
            <a:pPr marL="704850" indent="-704850">
              <a:buNone/>
            </a:pPr>
            <a:r>
              <a:rPr lang="en-US" sz="2400" b="1" dirty="0">
                <a:solidFill>
                  <a:srgbClr val="007FA3"/>
                </a:solidFill>
              </a:rPr>
              <a:t>18.5</a:t>
            </a:r>
            <a:r>
              <a:rPr lang="en-US" sz="2400" dirty="0"/>
              <a:t> Explain the purpose of pressure caps.</a:t>
            </a:r>
          </a:p>
          <a:p>
            <a:pPr marL="704850" indent="-704850">
              <a:buNone/>
            </a:pPr>
            <a:r>
              <a:rPr lang="en-US" sz="2400" b="1" dirty="0">
                <a:solidFill>
                  <a:srgbClr val="007FA3"/>
                </a:solidFill>
              </a:rPr>
              <a:t>18.6</a:t>
            </a:r>
            <a:r>
              <a:rPr lang="en-US" sz="2400" dirty="0"/>
              <a:t> Explain coolant recovery systems.</a:t>
            </a:r>
          </a:p>
          <a:p>
            <a:pPr marL="704850" indent="-704850">
              <a:buNone/>
            </a:pPr>
            <a:r>
              <a:rPr lang="en-US" sz="2400" b="1" dirty="0">
                <a:solidFill>
                  <a:srgbClr val="007FA3"/>
                </a:solidFill>
              </a:rPr>
              <a:t>18.7</a:t>
            </a:r>
            <a:r>
              <a:rPr lang="en-US" sz="2400" dirty="0"/>
              <a:t> Explain the purpose of water pumps.</a:t>
            </a:r>
          </a:p>
          <a:p>
            <a:pPr marL="704850" indent="-704850">
              <a:buNone/>
            </a:pPr>
            <a:r>
              <a:rPr lang="en-US" sz="2400" b="1" dirty="0">
                <a:solidFill>
                  <a:srgbClr val="007FA3"/>
                </a:solidFill>
              </a:rPr>
              <a:t>18.8</a:t>
            </a:r>
            <a:r>
              <a:rPr lang="en-US" sz="2400" dirty="0"/>
              <a:t> Explain auxiliary water pumps.</a:t>
            </a:r>
          </a:p>
        </p:txBody>
      </p:sp>
    </p:spTree>
    <p:extLst>
      <p:ext uri="{BB962C8B-B14F-4D97-AF65-F5344CB8AC3E}">
        <p14:creationId xmlns:p14="http://schemas.microsoft.com/office/powerpoint/2010/main" val="34366080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153787"/>
            <a:ext cx="8229600" cy="830997"/>
          </a:xfrm>
        </p:spPr>
        <p:txBody>
          <a:bodyPr wrap="square" tIns="45720" bIns="45720">
            <a:spAutoFit/>
          </a:bodyPr>
          <a:lstStyle/>
          <a:p>
            <a:r>
              <a:rPr lang="en-US" sz="2800" dirty="0"/>
              <a:t>Animation: Thermostat, Electric Assist</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Thermostat_Electic_Assist">
            <a:hlinkClick r:id="" action="ppaction://media"/>
            <a:extLst>
              <a:ext uri="{FF2B5EF4-FFF2-40B4-BE49-F238E27FC236}">
                <a16:creationId xmlns:a16="http://schemas.microsoft.com/office/drawing/2014/main" id="{46A57FBE-7890-3877-4AE4-4EFF127BEC69}"/>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181100"/>
            <a:ext cx="9144000" cy="5143500"/>
          </a:xfrm>
          <a:prstGeom prst="rect">
            <a:avLst/>
          </a:prstGeom>
        </p:spPr>
      </p:pic>
    </p:spTree>
    <p:extLst>
      <p:ext uri="{BB962C8B-B14F-4D97-AF65-F5344CB8AC3E}">
        <p14:creationId xmlns:p14="http://schemas.microsoft.com/office/powerpoint/2010/main" val="2900504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18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65667" y="237067"/>
            <a:ext cx="8229600" cy="646331"/>
          </a:xfrm>
        </p:spPr>
        <p:txBody>
          <a:bodyPr/>
          <a:lstStyle/>
          <a:p>
            <a:r>
              <a:rPr lang="en-US" dirty="0"/>
              <a:t>Figure 18.9 Scan Tool Data</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1555502" y="916528"/>
            <a:ext cx="6032996" cy="4059310"/>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84200" y="5105400"/>
            <a:ext cx="7992533" cy="830997"/>
          </a:xfrm>
        </p:spPr>
        <p:txBody>
          <a:bodyPr/>
          <a:lstStyle/>
          <a:p>
            <a:r>
              <a:rPr lang="en-US" sz="2400" dirty="0"/>
              <a:t>A scan tool can be used to monitor the engine coolant temperature (ECT)</a:t>
            </a:r>
          </a:p>
        </p:txBody>
      </p:sp>
    </p:spTree>
    <p:extLst>
      <p:ext uri="{BB962C8B-B14F-4D97-AF65-F5344CB8AC3E}">
        <p14:creationId xmlns:p14="http://schemas.microsoft.com/office/powerpoint/2010/main" val="137580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65667" y="237067"/>
            <a:ext cx="8229600" cy="646331"/>
          </a:xfrm>
        </p:spPr>
        <p:txBody>
          <a:bodyPr/>
          <a:lstStyle/>
          <a:p>
            <a:r>
              <a:rPr lang="en-US" dirty="0"/>
              <a:t>Figure 18.10 Integral Thermostat</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188406" y="990600"/>
            <a:ext cx="4405036" cy="3962400"/>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09600" y="990600"/>
            <a:ext cx="3486150" cy="4154984"/>
          </a:xfrm>
        </p:spPr>
        <p:txBody>
          <a:bodyPr/>
          <a:lstStyle/>
          <a:p>
            <a:r>
              <a:rPr lang="en-US" sz="2400" dirty="0"/>
              <a:t>Some thermostats are an integral part of the housing. This thermostat and radiator hose housing is serviced as an assembly. Some thermostats snap into the engine radiator fill tube underneath the pressure cap</a:t>
            </a:r>
          </a:p>
        </p:txBody>
      </p:sp>
    </p:spTree>
    <p:extLst>
      <p:ext uri="{BB962C8B-B14F-4D97-AF65-F5344CB8AC3E}">
        <p14:creationId xmlns:p14="http://schemas.microsoft.com/office/powerpoint/2010/main" val="35799965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153787"/>
            <a:ext cx="8229600" cy="830997"/>
          </a:xfrm>
        </p:spPr>
        <p:txBody>
          <a:bodyPr wrap="square" tIns="45720" bIns="45720">
            <a:spAutoFit/>
          </a:bodyPr>
          <a:lstStyle/>
          <a:p>
            <a:r>
              <a:rPr lang="en-US" sz="2800" dirty="0"/>
              <a:t>Animation: Replace Thermostat</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Replace_Thermostat">
            <a:hlinkClick r:id="" action="ppaction://media"/>
            <a:extLst>
              <a:ext uri="{FF2B5EF4-FFF2-40B4-BE49-F238E27FC236}">
                <a16:creationId xmlns:a16="http://schemas.microsoft.com/office/drawing/2014/main" id="{E9397D7F-516A-7A05-717F-1854210E773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2400" y="1196777"/>
            <a:ext cx="8586537" cy="4829927"/>
          </a:xfrm>
          <a:prstGeom prst="rect">
            <a:avLst/>
          </a:prstGeom>
        </p:spPr>
      </p:pic>
    </p:spTree>
    <p:extLst>
      <p:ext uri="{BB962C8B-B14F-4D97-AF65-F5344CB8AC3E}">
        <p14:creationId xmlns:p14="http://schemas.microsoft.com/office/powerpoint/2010/main" val="482602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210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18661"/>
            <a:ext cx="8229600" cy="646331"/>
          </a:xfrm>
        </p:spPr>
        <p:txBody>
          <a:bodyPr>
            <a:spAutoFit/>
          </a:bodyPr>
          <a:lstStyle/>
          <a:p>
            <a:r>
              <a:rPr lang="en-US" dirty="0"/>
              <a:t>Question 1: ?</a:t>
            </a:r>
            <a:endParaRPr lang="en-US" sz="2800" dirty="0"/>
          </a:p>
        </p:txBody>
      </p:sp>
      <p:sp>
        <p:nvSpPr>
          <p:cNvPr id="4" name="Content Placeholder 3"/>
          <p:cNvSpPr>
            <a:spLocks noGrp="1"/>
          </p:cNvSpPr>
          <p:nvPr>
            <p:ph idx="1"/>
          </p:nvPr>
        </p:nvSpPr>
        <p:spPr>
          <a:xfrm>
            <a:off x="457200" y="986135"/>
            <a:ext cx="8229600" cy="461665"/>
          </a:xfrm>
        </p:spPr>
        <p:txBody>
          <a:bodyPr>
            <a:spAutoFit/>
          </a:bodyPr>
          <a:lstStyle/>
          <a:p>
            <a:pPr marL="0" indent="0">
              <a:buNone/>
            </a:pPr>
            <a:r>
              <a:rPr lang="en-IN" sz="2400" dirty="0"/>
              <a:t>What are the three methods for testing a thermostat?</a:t>
            </a:r>
          </a:p>
        </p:txBody>
      </p:sp>
    </p:spTree>
    <p:extLst>
      <p:ext uri="{BB962C8B-B14F-4D97-AF65-F5344CB8AC3E}">
        <p14:creationId xmlns:p14="http://schemas.microsoft.com/office/powerpoint/2010/main" val="10775281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8600"/>
            <a:ext cx="8229600" cy="646331"/>
          </a:xfrm>
        </p:spPr>
        <p:txBody>
          <a:bodyPr>
            <a:spAutoFit/>
          </a:bodyPr>
          <a:lstStyle/>
          <a:p>
            <a:r>
              <a:rPr lang="en-US" dirty="0"/>
              <a:t>Answer 1</a:t>
            </a:r>
            <a:endParaRPr lang="en-US" sz="2800" dirty="0"/>
          </a:p>
        </p:txBody>
      </p:sp>
      <p:sp>
        <p:nvSpPr>
          <p:cNvPr id="4" name="Content Placeholder 3"/>
          <p:cNvSpPr>
            <a:spLocks noGrp="1"/>
          </p:cNvSpPr>
          <p:nvPr>
            <p:ph idx="1"/>
          </p:nvPr>
        </p:nvSpPr>
        <p:spPr>
          <a:xfrm>
            <a:off x="457200" y="986135"/>
            <a:ext cx="8229600" cy="461665"/>
          </a:xfrm>
        </p:spPr>
        <p:txBody>
          <a:bodyPr>
            <a:spAutoFit/>
          </a:bodyPr>
          <a:lstStyle/>
          <a:p>
            <a:pPr marL="0" indent="0">
              <a:buNone/>
            </a:pPr>
            <a:r>
              <a:rPr lang="en-IN" sz="2400" dirty="0"/>
              <a:t>Hot water, scan tool, and infrared methods. </a:t>
            </a:r>
          </a:p>
        </p:txBody>
      </p:sp>
    </p:spTree>
    <p:extLst>
      <p:ext uri="{BB962C8B-B14F-4D97-AF65-F5344CB8AC3E}">
        <p14:creationId xmlns:p14="http://schemas.microsoft.com/office/powerpoint/2010/main" val="230394741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8600"/>
            <a:ext cx="8229600" cy="646331"/>
          </a:xfrm>
        </p:spPr>
        <p:txBody>
          <a:bodyPr>
            <a:spAutoFit/>
          </a:bodyPr>
          <a:lstStyle/>
          <a:p>
            <a:r>
              <a:rPr lang="en-US" dirty="0"/>
              <a:t>Radiators</a:t>
            </a:r>
            <a:endParaRPr lang="en-US" sz="2800" dirty="0"/>
          </a:p>
        </p:txBody>
      </p:sp>
      <p:sp>
        <p:nvSpPr>
          <p:cNvPr id="4" name="Content Placeholder 3"/>
          <p:cNvSpPr>
            <a:spLocks noGrp="1"/>
          </p:cNvSpPr>
          <p:nvPr>
            <p:ph idx="1"/>
          </p:nvPr>
        </p:nvSpPr>
        <p:spPr>
          <a:xfrm>
            <a:off x="457200" y="990600"/>
            <a:ext cx="8229600" cy="3882925"/>
          </a:xfrm>
        </p:spPr>
        <p:txBody>
          <a:bodyPr>
            <a:spAutoFit/>
          </a:bodyPr>
          <a:lstStyle/>
          <a:p>
            <a:r>
              <a:rPr lang="en-IN" sz="2400" dirty="0"/>
              <a:t>Serpentine fine core</a:t>
            </a:r>
          </a:p>
          <a:p>
            <a:r>
              <a:rPr lang="en-IN" sz="2400" dirty="0"/>
              <a:t>Plate fin core</a:t>
            </a:r>
          </a:p>
          <a:p>
            <a:r>
              <a:rPr lang="en-IN" sz="2400" dirty="0"/>
              <a:t>Coolant flows through the core tubes.</a:t>
            </a:r>
          </a:p>
          <a:p>
            <a:r>
              <a:rPr lang="en-IN" sz="2400" dirty="0"/>
              <a:t>Cooling fins dissipate the heat.</a:t>
            </a:r>
          </a:p>
          <a:p>
            <a:r>
              <a:rPr lang="en-IN" sz="2400" dirty="0"/>
              <a:t>Down-flow design</a:t>
            </a:r>
          </a:p>
          <a:p>
            <a:r>
              <a:rPr lang="en-IN" sz="2400" dirty="0"/>
              <a:t>Cross-flow design</a:t>
            </a:r>
          </a:p>
          <a:p>
            <a:r>
              <a:rPr lang="en-IN" sz="2400" dirty="0"/>
              <a:t>Transmission cooler may be in the outlet tank.</a:t>
            </a:r>
          </a:p>
        </p:txBody>
      </p:sp>
    </p:spTree>
    <p:extLst>
      <p:ext uri="{BB962C8B-B14F-4D97-AF65-F5344CB8AC3E}">
        <p14:creationId xmlns:p14="http://schemas.microsoft.com/office/powerpoint/2010/main" val="13576479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65667" y="237067"/>
            <a:ext cx="8229600" cy="646331"/>
          </a:xfrm>
        </p:spPr>
        <p:txBody>
          <a:bodyPr/>
          <a:lstStyle/>
          <a:p>
            <a:r>
              <a:rPr lang="en-US" dirty="0"/>
              <a:t>Figure 18.11 Radiator Tubes</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429000" y="1005566"/>
            <a:ext cx="5195640" cy="4813332"/>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09600" y="1256160"/>
            <a:ext cx="2438400" cy="1258440"/>
          </a:xfrm>
        </p:spPr>
        <p:txBody>
          <a:bodyPr/>
          <a:lstStyle/>
          <a:p>
            <a:r>
              <a:rPr lang="en-US" sz="2400" dirty="0"/>
              <a:t>The tubes and fins of the radiator core</a:t>
            </a:r>
          </a:p>
        </p:txBody>
      </p:sp>
    </p:spTree>
    <p:extLst>
      <p:ext uri="{BB962C8B-B14F-4D97-AF65-F5344CB8AC3E}">
        <p14:creationId xmlns:p14="http://schemas.microsoft.com/office/powerpoint/2010/main" val="336444224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65667" y="237067"/>
            <a:ext cx="8229600" cy="646331"/>
          </a:xfrm>
        </p:spPr>
        <p:txBody>
          <a:bodyPr/>
          <a:lstStyle/>
          <a:p>
            <a:r>
              <a:rPr lang="en-US" dirty="0"/>
              <a:t>Figure 18.12 Radiator Types</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5029200" y="987287"/>
            <a:ext cx="2440803" cy="5221553"/>
          </a:xfrm>
        </p:spPr>
      </p:pic>
      <p:sp>
        <p:nvSpPr>
          <p:cNvPr id="16" name="Content Placeholder 15">
            <a:extLst>
              <a:ext uri="{FF2B5EF4-FFF2-40B4-BE49-F238E27FC236}">
                <a16:creationId xmlns:a16="http://schemas.microsoft.com/office/drawing/2014/main" id="{35D5C674-CC23-4C31-90F1-35C93CDCE8F5}"/>
              </a:ext>
            </a:extLst>
          </p:cNvPr>
          <p:cNvSpPr>
            <a:spLocks noGrp="1"/>
          </p:cNvSpPr>
          <p:nvPr>
            <p:ph sz="quarter" idx="14"/>
          </p:nvPr>
        </p:nvSpPr>
        <p:spPr>
          <a:xfrm>
            <a:off x="465666" y="990600"/>
            <a:ext cx="3801533" cy="1371600"/>
          </a:xfrm>
        </p:spPr>
        <p:txBody>
          <a:bodyPr/>
          <a:lstStyle/>
          <a:p>
            <a:r>
              <a:rPr lang="en-US" sz="2400" dirty="0"/>
              <a:t>A radiator may be either a down-flow or a cross-flow type</a:t>
            </a:r>
          </a:p>
        </p:txBody>
      </p:sp>
    </p:spTree>
    <p:extLst>
      <p:ext uri="{BB962C8B-B14F-4D97-AF65-F5344CB8AC3E}">
        <p14:creationId xmlns:p14="http://schemas.microsoft.com/office/powerpoint/2010/main" val="248357784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65667" y="237067"/>
            <a:ext cx="8229600" cy="646331"/>
          </a:xfrm>
        </p:spPr>
        <p:txBody>
          <a:bodyPr/>
          <a:lstStyle/>
          <a:p>
            <a:r>
              <a:rPr lang="en-US" dirty="0"/>
              <a:t>Figure 18.13 Radiator Fluid Cooler</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733800" y="990600"/>
            <a:ext cx="4790741" cy="5145860"/>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09600" y="1256160"/>
            <a:ext cx="3048000" cy="2934840"/>
          </a:xfrm>
        </p:spPr>
        <p:txBody>
          <a:bodyPr/>
          <a:lstStyle/>
          <a:p>
            <a:r>
              <a:rPr lang="en-US" sz="2400" dirty="0"/>
              <a:t> Many vehicles equipped with an automatic transmission use a transmission fluid cooler installed in one of the radiator tanks</a:t>
            </a:r>
          </a:p>
        </p:txBody>
      </p:sp>
    </p:spTree>
    <p:extLst>
      <p:ext uri="{BB962C8B-B14F-4D97-AF65-F5344CB8AC3E}">
        <p14:creationId xmlns:p14="http://schemas.microsoft.com/office/powerpoint/2010/main" val="7877744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8600"/>
            <a:ext cx="8229600" cy="646331"/>
          </a:xfrm>
        </p:spPr>
        <p:txBody>
          <a:bodyPr>
            <a:spAutoFit/>
          </a:bodyPr>
          <a:lstStyle/>
          <a:p>
            <a:r>
              <a:rPr lang="en-US" dirty="0"/>
              <a:t>Learning Objectives </a:t>
            </a:r>
            <a:r>
              <a:rPr lang="en-US" sz="2800" dirty="0"/>
              <a:t>(2 of 2)</a:t>
            </a:r>
            <a:endParaRPr lang="en-US" sz="2000" dirty="0"/>
          </a:p>
        </p:txBody>
      </p:sp>
      <p:sp>
        <p:nvSpPr>
          <p:cNvPr id="4" name="Content Placeholder 3"/>
          <p:cNvSpPr>
            <a:spLocks noGrp="1"/>
          </p:cNvSpPr>
          <p:nvPr>
            <p:ph idx="1"/>
          </p:nvPr>
        </p:nvSpPr>
        <p:spPr>
          <a:xfrm>
            <a:off x="457200" y="973667"/>
            <a:ext cx="8153400" cy="4762842"/>
          </a:xfrm>
        </p:spPr>
        <p:txBody>
          <a:bodyPr>
            <a:spAutoFit/>
          </a:bodyPr>
          <a:lstStyle/>
          <a:p>
            <a:pPr marL="695325" indent="-695325">
              <a:buNone/>
            </a:pPr>
            <a:r>
              <a:rPr lang="en-US" sz="2400" b="1" dirty="0">
                <a:solidFill>
                  <a:schemeClr val="bg2"/>
                </a:solidFill>
              </a:rPr>
              <a:t>18.9</a:t>
            </a:r>
            <a:r>
              <a:rPr lang="en-US" sz="2400" dirty="0"/>
              <a:t> Explain coolant flow in the engine.</a:t>
            </a:r>
          </a:p>
          <a:p>
            <a:pPr marL="822960" indent="-822960">
              <a:buNone/>
            </a:pPr>
            <a:r>
              <a:rPr lang="en-US" sz="2400" b="1" dirty="0">
                <a:solidFill>
                  <a:schemeClr val="bg2"/>
                </a:solidFill>
              </a:rPr>
              <a:t>18.10 </a:t>
            </a:r>
            <a:r>
              <a:rPr lang="en-US" sz="2400" dirty="0"/>
              <a:t>Explain the purpose of cooling fans.</a:t>
            </a:r>
          </a:p>
          <a:p>
            <a:pPr marL="822960" indent="-822960">
              <a:buNone/>
            </a:pPr>
            <a:r>
              <a:rPr lang="en-US" sz="2400" b="1" dirty="0">
                <a:solidFill>
                  <a:schemeClr val="bg2"/>
                </a:solidFill>
              </a:rPr>
              <a:t>18.11 </a:t>
            </a:r>
            <a:r>
              <a:rPr lang="en-US" sz="2400" dirty="0"/>
              <a:t>Explain the purpose of heater cores.</a:t>
            </a:r>
          </a:p>
          <a:p>
            <a:pPr marL="822960" indent="-822960">
              <a:buNone/>
            </a:pPr>
            <a:r>
              <a:rPr lang="en-US" sz="2400" b="1" dirty="0">
                <a:solidFill>
                  <a:schemeClr val="bg2"/>
                </a:solidFill>
              </a:rPr>
              <a:t>18.12 </a:t>
            </a:r>
            <a:r>
              <a:rPr lang="en-US" sz="2400" dirty="0"/>
              <a:t>Describe cooling system testing.</a:t>
            </a:r>
          </a:p>
          <a:p>
            <a:pPr marL="822960" indent="-822960">
              <a:buNone/>
            </a:pPr>
            <a:r>
              <a:rPr lang="en-US" sz="2400" b="1" dirty="0">
                <a:solidFill>
                  <a:schemeClr val="bg2"/>
                </a:solidFill>
              </a:rPr>
              <a:t>18.13 </a:t>
            </a:r>
            <a:r>
              <a:rPr lang="en-US" sz="2400" dirty="0"/>
              <a:t>Explain the purpose of a coolant temperature warning light.</a:t>
            </a:r>
          </a:p>
          <a:p>
            <a:pPr marL="822960" indent="-822960">
              <a:buNone/>
            </a:pPr>
            <a:r>
              <a:rPr lang="en-US" sz="2400" b="1" dirty="0">
                <a:solidFill>
                  <a:schemeClr val="bg2"/>
                </a:solidFill>
              </a:rPr>
              <a:t>18.14 </a:t>
            </a:r>
            <a:r>
              <a:rPr lang="en-US" sz="2400" dirty="0"/>
              <a:t>Explain cooling system inspection.</a:t>
            </a:r>
          </a:p>
          <a:p>
            <a:pPr marL="822960" indent="-822960">
              <a:buNone/>
            </a:pPr>
            <a:r>
              <a:rPr lang="en-US" sz="2400" b="1" dirty="0">
                <a:solidFill>
                  <a:schemeClr val="bg2"/>
                </a:solidFill>
              </a:rPr>
              <a:t>18.15 </a:t>
            </a:r>
            <a:r>
              <a:rPr lang="en-US" sz="2400" dirty="0"/>
              <a:t>Explain cooling system service.</a:t>
            </a:r>
          </a:p>
          <a:p>
            <a:pPr marL="695325" indent="-695325">
              <a:buNone/>
            </a:pPr>
            <a:endParaRPr lang="en-US" sz="2400" dirty="0"/>
          </a:p>
        </p:txBody>
      </p:sp>
    </p:spTree>
    <p:extLst>
      <p:ext uri="{BB962C8B-B14F-4D97-AF65-F5344CB8AC3E}">
        <p14:creationId xmlns:p14="http://schemas.microsoft.com/office/powerpoint/2010/main" val="13803348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7085" y="1524000"/>
            <a:ext cx="8089829" cy="4658170"/>
          </a:xfrm>
          <a:prstGeom prst="rect">
            <a:avLst/>
          </a:prstGeom>
        </p:spPr>
      </p:pic>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1974"/>
            <a:ext cx="8229600" cy="1200329"/>
          </a:xfrm>
        </p:spPr>
        <p:txBody>
          <a:bodyPr/>
          <a:lstStyle/>
          <a:p>
            <a:r>
              <a:rPr lang="en-US" dirty="0"/>
              <a:t>Frequently Asked Question: What Are Active Grille Shutters?   </a:t>
            </a:r>
            <a:endParaRPr lang="en-US" sz="2800" dirty="0">
              <a:solidFill>
                <a:srgbClr val="FF0000"/>
              </a:solidFill>
            </a:endParaRP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1037" y="2514600"/>
            <a:ext cx="7777163" cy="3539430"/>
          </a:xfrm>
        </p:spPr>
        <p:txBody>
          <a:bodyPr/>
          <a:lstStyle/>
          <a:p>
            <a:r>
              <a:rPr lang="en-US" b="1" dirty="0"/>
              <a:t>What Are Active Grille Shutters? </a:t>
            </a:r>
            <a:r>
              <a:rPr lang="en-US" dirty="0"/>
              <a:t>Located between the front grille and the condenser, the active grille shutters (AGS), also called a radiator shutter assembly, are located between the front grille and the condenser. The plastic shutters open or close to control the airflow going under the hood. The primary function of the active grille shutters is to reduce the aerodynamic drag of the vehicle when closed. In a conventional vehicle, air is drawn through the grille and into the engine bay and passes through the radiator. Unless that engine is under a heavy load, or operating under extremely hot conditions, there is often more air entering the engine bay than is needed to keep the engine cool. However, the unnecessary air entering the engine bay can create aerodynamic drag, decreasing fuel economy. The higher the speed, higher the aerodynamic drag. A typical active grille shutters operation includes the following: When open to increase cooling, about 60% of the air flows through the grille.  When closed to increase fuel economy, only about 20% of the air flows through the grille.  Figure 18–14. </a:t>
            </a:r>
          </a:p>
        </p:txBody>
      </p:sp>
      <p:sp>
        <p:nvSpPr>
          <p:cNvPr id="8" name="Content Placeholder 15">
            <a:extLst>
              <a:ext uri="{FF2B5EF4-FFF2-40B4-BE49-F238E27FC236}">
                <a16:creationId xmlns:a16="http://schemas.microsoft.com/office/drawing/2014/main" id="{35D5C674-CC23-4C31-90F1-35C93CDCE8F5}"/>
              </a:ext>
            </a:extLst>
          </p:cNvPr>
          <p:cNvSpPr>
            <a:spLocks noGrp="1"/>
          </p:cNvSpPr>
          <p:nvPr>
            <p:ph sz="quarter" idx="14"/>
          </p:nvPr>
        </p:nvSpPr>
        <p:spPr>
          <a:xfrm>
            <a:off x="457200" y="1670758"/>
            <a:ext cx="7839075" cy="533400"/>
          </a:xfrm>
        </p:spPr>
        <p:txBody>
          <a:bodyPr/>
          <a:lstStyle/>
          <a:p>
            <a:pPr marL="101600" indent="0">
              <a:buNone/>
            </a:pPr>
            <a:r>
              <a:rPr lang="en-US" sz="3600" b="1" dirty="0">
                <a:solidFill>
                  <a:schemeClr val="bg1"/>
                </a:solidFill>
              </a:rPr>
              <a:t>?   Frequently Asked Question</a:t>
            </a:r>
          </a:p>
        </p:txBody>
      </p:sp>
    </p:spTree>
    <p:extLst>
      <p:ext uri="{BB962C8B-B14F-4D97-AF65-F5344CB8AC3E}">
        <p14:creationId xmlns:p14="http://schemas.microsoft.com/office/powerpoint/2010/main" val="390382056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61433" y="237067"/>
            <a:ext cx="8229600" cy="646331"/>
          </a:xfrm>
        </p:spPr>
        <p:txBody>
          <a:bodyPr/>
          <a:lstStyle/>
          <a:p>
            <a:r>
              <a:rPr lang="en-US" dirty="0"/>
              <a:t>Figure 18.14 Radiator Shutters</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599571" y="990600"/>
            <a:ext cx="7953325" cy="3005797"/>
          </a:xfrm>
        </p:spPr>
      </p:pic>
      <p:sp>
        <p:nvSpPr>
          <p:cNvPr id="16" name="Content Placeholder 15">
            <a:extLst>
              <a:ext uri="{FF2B5EF4-FFF2-40B4-BE49-F238E27FC236}">
                <a16:creationId xmlns:a16="http://schemas.microsoft.com/office/drawing/2014/main" id="{35D5C674-CC23-4C31-90F1-35C93CDCE8F5}"/>
              </a:ext>
            </a:extLst>
          </p:cNvPr>
          <p:cNvSpPr>
            <a:spLocks noGrp="1"/>
          </p:cNvSpPr>
          <p:nvPr>
            <p:ph sz="quarter" idx="14"/>
          </p:nvPr>
        </p:nvSpPr>
        <p:spPr>
          <a:xfrm>
            <a:off x="461433" y="4343400"/>
            <a:ext cx="8229600" cy="1200329"/>
          </a:xfrm>
        </p:spPr>
        <p:txBody>
          <a:bodyPr/>
          <a:lstStyle/>
          <a:p>
            <a:r>
              <a:rPr lang="en-US" sz="2400" dirty="0"/>
              <a:t>When the active grille shutters are closed, more air is diverted from entering the radiator reducing  drag and improving fuel economy.</a:t>
            </a:r>
          </a:p>
        </p:txBody>
      </p:sp>
    </p:spTree>
    <p:extLst>
      <p:ext uri="{BB962C8B-B14F-4D97-AF65-F5344CB8AC3E}">
        <p14:creationId xmlns:p14="http://schemas.microsoft.com/office/powerpoint/2010/main" val="275423449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153787"/>
            <a:ext cx="8229600" cy="830997"/>
          </a:xfrm>
        </p:spPr>
        <p:txBody>
          <a:bodyPr wrap="square" tIns="45720" bIns="45720">
            <a:spAutoFit/>
          </a:bodyPr>
          <a:lstStyle/>
          <a:p>
            <a:r>
              <a:rPr lang="en-US" sz="2800" dirty="0"/>
              <a:t>Animation: Radiator Shutters</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Radiator_Shutters">
            <a:hlinkClick r:id="" action="ppaction://media"/>
            <a:extLst>
              <a:ext uri="{FF2B5EF4-FFF2-40B4-BE49-F238E27FC236}">
                <a16:creationId xmlns:a16="http://schemas.microsoft.com/office/drawing/2014/main" id="{0176147E-A319-F0F5-D4E5-302655C6C447}"/>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8876" y="1152219"/>
            <a:ext cx="9144000" cy="5143500"/>
          </a:xfrm>
          <a:prstGeom prst="rect">
            <a:avLst/>
          </a:prstGeom>
        </p:spPr>
      </p:pic>
    </p:spTree>
    <p:extLst>
      <p:ext uri="{BB962C8B-B14F-4D97-AF65-F5344CB8AC3E}">
        <p14:creationId xmlns:p14="http://schemas.microsoft.com/office/powerpoint/2010/main" val="2318463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92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3887" y="228600"/>
            <a:ext cx="8229600" cy="646331"/>
          </a:xfrm>
        </p:spPr>
        <p:txBody>
          <a:bodyPr>
            <a:spAutoFit/>
          </a:bodyPr>
          <a:lstStyle/>
          <a:p>
            <a:r>
              <a:rPr lang="en-US" dirty="0"/>
              <a:t>Pressure Caps</a:t>
            </a:r>
            <a:endParaRPr lang="en-US" sz="2800" dirty="0"/>
          </a:p>
        </p:txBody>
      </p:sp>
      <p:sp>
        <p:nvSpPr>
          <p:cNvPr id="4" name="Content Placeholder 3"/>
          <p:cNvSpPr>
            <a:spLocks noGrp="1"/>
          </p:cNvSpPr>
          <p:nvPr>
            <p:ph idx="1"/>
          </p:nvPr>
        </p:nvSpPr>
        <p:spPr>
          <a:xfrm>
            <a:off x="457200" y="990600"/>
            <a:ext cx="8229600" cy="3959125"/>
          </a:xfrm>
        </p:spPr>
        <p:txBody>
          <a:bodyPr>
            <a:spAutoFit/>
          </a:bodyPr>
          <a:lstStyle/>
          <a:p>
            <a:r>
              <a:rPr lang="en-IN" sz="2400" dirty="0"/>
              <a:t>Raise the boiling point of the coolant 3° F (16° C) for every pound of pressure increase.</a:t>
            </a:r>
          </a:p>
          <a:p>
            <a:r>
              <a:rPr lang="en-IN" sz="2400" dirty="0"/>
              <a:t>Allows for engine temperatures above 220° F (93° C) without overheating the engine.</a:t>
            </a:r>
          </a:p>
          <a:p>
            <a:r>
              <a:rPr lang="en-IN" sz="2400" dirty="0"/>
              <a:t>Caps are rated in </a:t>
            </a:r>
            <a:r>
              <a:rPr lang="en-IN" sz="2400" spc="-300" dirty="0"/>
              <a:t>P S </a:t>
            </a:r>
            <a:r>
              <a:rPr lang="en-IN" sz="2400" dirty="0"/>
              <a:t>I or </a:t>
            </a:r>
            <a:r>
              <a:rPr lang="en-IN" sz="2400" spc="-300" dirty="0"/>
              <a:t>B A </a:t>
            </a:r>
            <a:r>
              <a:rPr lang="en-IN" sz="2400" dirty="0"/>
              <a:t>R depending on the manufacturer.</a:t>
            </a:r>
          </a:p>
          <a:p>
            <a:r>
              <a:rPr lang="en-IN" sz="2400" dirty="0"/>
              <a:t>Pressure and vacuum valves allow coolant into the overflow bottle under high heat and back into the radiator on cooling.</a:t>
            </a:r>
          </a:p>
        </p:txBody>
      </p:sp>
    </p:spTree>
    <p:extLst>
      <p:ext uri="{BB962C8B-B14F-4D97-AF65-F5344CB8AC3E}">
        <p14:creationId xmlns:p14="http://schemas.microsoft.com/office/powerpoint/2010/main" val="249886707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65667" y="237067"/>
            <a:ext cx="8229600" cy="646331"/>
          </a:xfrm>
        </p:spPr>
        <p:txBody>
          <a:bodyPr/>
          <a:lstStyle/>
          <a:p>
            <a:r>
              <a:rPr lang="en-US" dirty="0"/>
              <a:t>Figure 18.15 Pressure Cap</a:t>
            </a:r>
            <a:endParaRPr lang="en-US" sz="2800" dirty="0">
              <a:solidFill>
                <a:srgbClr val="FF0000"/>
              </a:solidFill>
            </a:endParaRP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79967" y="4800600"/>
            <a:ext cx="8001000" cy="1015663"/>
          </a:xfrm>
        </p:spPr>
        <p:txBody>
          <a:bodyPr/>
          <a:lstStyle/>
          <a:p>
            <a:r>
              <a:rPr lang="en-US" sz="2000" dirty="0"/>
              <a:t>The pressure valve maintains the system pressure and allows excess pressure to vent. The vacuum valve allows coolant to return to the system from the recovery tank</a:t>
            </a:r>
          </a:p>
        </p:txBody>
      </p:sp>
      <p:pic>
        <p:nvPicPr>
          <p:cNvPr id="5" name="Content Placeholder 4"/>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660736" y="1031420"/>
            <a:ext cx="7839463" cy="3621157"/>
          </a:xfrm>
        </p:spPr>
      </p:pic>
    </p:spTree>
    <p:extLst>
      <p:ext uri="{BB962C8B-B14F-4D97-AF65-F5344CB8AC3E}">
        <p14:creationId xmlns:p14="http://schemas.microsoft.com/office/powerpoint/2010/main" val="120020331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153787"/>
            <a:ext cx="8229600" cy="830997"/>
          </a:xfrm>
        </p:spPr>
        <p:txBody>
          <a:bodyPr wrap="square" tIns="45720" bIns="45720">
            <a:spAutoFit/>
          </a:bodyPr>
          <a:lstStyle/>
          <a:p>
            <a:r>
              <a:rPr lang="en-US" sz="2800" dirty="0"/>
              <a:t>Animation: Radiator Pressure Cap</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ressure_cap_operation">
            <a:hlinkClick r:id="" action="ppaction://media"/>
            <a:extLst>
              <a:ext uri="{FF2B5EF4-FFF2-40B4-BE49-F238E27FC236}">
                <a16:creationId xmlns:a16="http://schemas.microsoft.com/office/drawing/2014/main" id="{0A8EA719-9527-40AB-841A-41729703E0A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36358" y="1265445"/>
            <a:ext cx="8710859" cy="4899858"/>
          </a:xfrm>
          <a:prstGeom prst="rect">
            <a:avLst/>
          </a:prstGeom>
        </p:spPr>
      </p:pic>
    </p:spTree>
    <p:extLst>
      <p:ext uri="{BB962C8B-B14F-4D97-AF65-F5344CB8AC3E}">
        <p14:creationId xmlns:p14="http://schemas.microsoft.com/office/powerpoint/2010/main" val="45525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20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153787"/>
            <a:ext cx="8229600" cy="830997"/>
          </a:xfrm>
        </p:spPr>
        <p:txBody>
          <a:bodyPr wrap="square" tIns="45720" bIns="45720">
            <a:spAutoFit/>
          </a:bodyPr>
          <a:lstStyle/>
          <a:p>
            <a:r>
              <a:rPr lang="en-US" sz="2800" dirty="0"/>
              <a:t>Animation: Test Radiator Cap</a:t>
            </a:r>
            <a:br>
              <a:rPr lang="en-US" sz="2800"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test_radiator_cap">
            <a:hlinkClick r:id="" action="ppaction://media"/>
            <a:extLst>
              <a:ext uri="{FF2B5EF4-FFF2-40B4-BE49-F238E27FC236}">
                <a16:creationId xmlns:a16="http://schemas.microsoft.com/office/drawing/2014/main" id="{1AA3F7F3-F71F-06EC-D363-60FFF1108CB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1602" y="1018472"/>
            <a:ext cx="9020795" cy="5074197"/>
          </a:xfrm>
          <a:prstGeom prst="rect">
            <a:avLst/>
          </a:prstGeom>
        </p:spPr>
      </p:pic>
    </p:spTree>
    <p:extLst>
      <p:ext uri="{BB962C8B-B14F-4D97-AF65-F5344CB8AC3E}">
        <p14:creationId xmlns:p14="http://schemas.microsoft.com/office/powerpoint/2010/main" val="2080748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74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28600"/>
            <a:ext cx="8229600" cy="646331"/>
          </a:xfrm>
        </p:spPr>
        <p:txBody>
          <a:bodyPr/>
          <a:lstStyle/>
          <a:p>
            <a:r>
              <a:rPr lang="en-US" dirty="0"/>
              <a:t>Chart 18.2 Cap Pressure Conversion    </a:t>
            </a:r>
          </a:p>
        </p:txBody>
      </p:sp>
      <p:graphicFrame>
        <p:nvGraphicFramePr>
          <p:cNvPr id="10" name="Content Placeholder 9"/>
          <p:cNvGraphicFramePr>
            <a:graphicFrameLocks noGrp="1"/>
          </p:cNvGraphicFramePr>
          <p:nvPr>
            <p:ph sz="quarter" idx="14"/>
            <p:extLst>
              <p:ext uri="{D42A27DB-BD31-4B8C-83A1-F6EECF244321}">
                <p14:modId xmlns:p14="http://schemas.microsoft.com/office/powerpoint/2010/main" val="1610526622"/>
              </p:ext>
            </p:extLst>
          </p:nvPr>
        </p:nvGraphicFramePr>
        <p:xfrm>
          <a:off x="1447800" y="1371600"/>
          <a:ext cx="6248400" cy="3294574"/>
        </p:xfrm>
        <a:graphic>
          <a:graphicData uri="http://schemas.openxmlformats.org/drawingml/2006/table">
            <a:tbl>
              <a:tblPr firstRow="1"/>
              <a:tblGrid>
                <a:gridCol w="2642574">
                  <a:extLst>
                    <a:ext uri="{9D8B030D-6E8A-4147-A177-3AD203B41FA5}">
                      <a16:colId xmlns:a16="http://schemas.microsoft.com/office/drawing/2014/main" val="20000"/>
                    </a:ext>
                  </a:extLst>
                </a:gridCol>
                <a:gridCol w="3605826">
                  <a:extLst>
                    <a:ext uri="{9D8B030D-6E8A-4147-A177-3AD203B41FA5}">
                      <a16:colId xmlns:a16="http://schemas.microsoft.com/office/drawing/2014/main" val="20001"/>
                    </a:ext>
                  </a:extLst>
                </a:gridCol>
              </a:tblGrid>
              <a:tr h="465555">
                <a:tc>
                  <a:txBody>
                    <a:bodyPr/>
                    <a:lstStyle/>
                    <a:p>
                      <a:pPr marL="22225" marR="137795" algn="ctr" eaLnBrk="0" hangingPunct="0">
                        <a:lnSpc>
                          <a:spcPct val="107000"/>
                        </a:lnSpc>
                        <a:spcBef>
                          <a:spcPts val="420"/>
                        </a:spcBef>
                        <a:spcAft>
                          <a:spcPts val="0"/>
                        </a:spcAft>
                      </a:pPr>
                      <a:r>
                        <a:rPr lang="en-US" sz="2400" b="1" dirty="0">
                          <a:solidFill>
                            <a:schemeClr val="bg1"/>
                          </a:solidFill>
                          <a:effectLst/>
                          <a:latin typeface="+mn-lt"/>
                          <a:ea typeface="Calibri" panose="020F0502020204030204" pitchFamily="34" charset="0"/>
                          <a:cs typeface="Times New Roman" panose="02020603050405020304" pitchFamily="18" charset="0"/>
                        </a:rPr>
                        <a:t>BAR</a:t>
                      </a:r>
                      <a:r>
                        <a:rPr lang="en-US" sz="2400" b="1" spc="-25" dirty="0">
                          <a:solidFill>
                            <a:schemeClr val="bg1"/>
                          </a:solidFill>
                          <a:effectLst/>
                          <a:latin typeface="+mn-lt"/>
                          <a:ea typeface="Calibri" panose="020F0502020204030204" pitchFamily="34" charset="0"/>
                          <a:cs typeface="Times New Roman" panose="02020603050405020304" pitchFamily="18" charset="0"/>
                        </a:rPr>
                        <a:t> </a:t>
                      </a:r>
                      <a:r>
                        <a:rPr lang="en-US" sz="2400" b="1" dirty="0">
                          <a:solidFill>
                            <a:schemeClr val="bg1"/>
                          </a:solidFill>
                          <a:effectLst/>
                          <a:latin typeface="+mn-lt"/>
                          <a:ea typeface="Calibri" panose="020F0502020204030204" pitchFamily="34" charset="0"/>
                          <a:cs typeface="Times New Roman" panose="02020603050405020304" pitchFamily="18" charset="0"/>
                        </a:rPr>
                        <a:t>OR</a:t>
                      </a:r>
                      <a:r>
                        <a:rPr lang="en-US" sz="2400" b="1" spc="-35" dirty="0">
                          <a:solidFill>
                            <a:schemeClr val="bg1"/>
                          </a:solidFill>
                          <a:effectLst/>
                          <a:latin typeface="+mn-lt"/>
                          <a:ea typeface="Calibri" panose="020F0502020204030204" pitchFamily="34" charset="0"/>
                          <a:cs typeface="Times New Roman" panose="02020603050405020304" pitchFamily="18" charset="0"/>
                        </a:rPr>
                        <a:t> </a:t>
                      </a:r>
                      <a:r>
                        <a:rPr lang="en-US" sz="2400" b="1" dirty="0">
                          <a:solidFill>
                            <a:schemeClr val="bg1"/>
                          </a:solidFill>
                          <a:effectLst/>
                          <a:latin typeface="+mn-lt"/>
                          <a:ea typeface="Calibri" panose="020F0502020204030204" pitchFamily="34" charset="0"/>
                          <a:cs typeface="Times New Roman" panose="02020603050405020304" pitchFamily="18" charset="0"/>
                        </a:rPr>
                        <a:t>ATMOSPHERES</a:t>
                      </a:r>
                      <a:endParaRPr lang="en-US" sz="2400" dirty="0">
                        <a:solidFill>
                          <a:schemeClr val="bg1"/>
                        </a:solidFill>
                        <a:effectLst/>
                        <a:latin typeface="+mn-lt"/>
                        <a:ea typeface="Calibri" panose="020F0502020204030204" pitchFamily="34" charset="0"/>
                        <a:cs typeface="Times New Roman" panose="02020603050405020304" pitchFamily="18" charset="0"/>
                      </a:endParaRPr>
                    </a:p>
                  </a:txBody>
                  <a:tcPr marL="0" marR="0" marT="0" marB="0">
                    <a:lnL>
                      <a:noFill/>
                    </a:lnL>
                    <a:lnR>
                      <a:noFill/>
                    </a:lnR>
                    <a:lnT>
                      <a:noFill/>
                    </a:lnT>
                    <a:lnB w="12700" cap="flat" cmpd="sng" algn="ctr">
                      <a:solidFill>
                        <a:srgbClr val="4F6B79"/>
                      </a:solidFill>
                      <a:prstDash val="solid"/>
                      <a:round/>
                      <a:headEnd type="none" w="med" len="med"/>
                      <a:tailEnd type="none" w="med" len="med"/>
                    </a:lnB>
                    <a:solidFill>
                      <a:schemeClr val="accent2"/>
                    </a:solidFill>
                  </a:tcPr>
                </a:tc>
                <a:tc>
                  <a:txBody>
                    <a:bodyPr/>
                    <a:lstStyle/>
                    <a:p>
                      <a:pPr marL="144145" marR="26670" algn="ctr" eaLnBrk="0" hangingPunct="0">
                        <a:lnSpc>
                          <a:spcPct val="107000"/>
                        </a:lnSpc>
                        <a:spcBef>
                          <a:spcPts val="420"/>
                        </a:spcBef>
                        <a:spcAft>
                          <a:spcPts val="0"/>
                        </a:spcAft>
                      </a:pPr>
                      <a:r>
                        <a:rPr lang="en-US" sz="2400" b="1" spc="-10" dirty="0">
                          <a:solidFill>
                            <a:schemeClr val="bg1"/>
                          </a:solidFill>
                          <a:effectLst/>
                          <a:latin typeface="+mn-lt"/>
                          <a:ea typeface="Calibri" panose="020F0502020204030204" pitchFamily="34" charset="0"/>
                          <a:cs typeface="Times New Roman" panose="02020603050405020304" pitchFamily="18" charset="0"/>
                        </a:rPr>
                        <a:t>POUNDS PER SQUARE INCH (PSI)</a:t>
                      </a:r>
                      <a:endParaRPr lang="en-US" sz="2400" dirty="0">
                        <a:solidFill>
                          <a:schemeClr val="bg1"/>
                        </a:solidFill>
                        <a:effectLst/>
                        <a:latin typeface="+mn-lt"/>
                        <a:ea typeface="Calibri" panose="020F0502020204030204" pitchFamily="34" charset="0"/>
                        <a:cs typeface="Times New Roman" panose="02020603050405020304" pitchFamily="18" charset="0"/>
                      </a:endParaRPr>
                    </a:p>
                  </a:txBody>
                  <a:tcPr marL="0" marR="0" marT="0" marB="0">
                    <a:lnL>
                      <a:noFill/>
                    </a:lnL>
                    <a:lnR>
                      <a:noFill/>
                    </a:lnR>
                    <a:lnT>
                      <a:noFill/>
                    </a:lnT>
                    <a:lnB w="12700" cap="flat" cmpd="sng" algn="ctr">
                      <a:solidFill>
                        <a:srgbClr val="4F6B79"/>
                      </a:solidFill>
                      <a:prstDash val="solid"/>
                      <a:round/>
                      <a:headEnd type="none" w="med" len="med"/>
                      <a:tailEnd type="none" w="med" len="med"/>
                    </a:lnB>
                    <a:solidFill>
                      <a:schemeClr val="accent2"/>
                    </a:solidFill>
                  </a:tcPr>
                </a:tc>
                <a:extLst>
                  <a:ext uri="{0D108BD9-81ED-4DB2-BD59-A6C34878D82A}">
                    <a16:rowId xmlns:a16="http://schemas.microsoft.com/office/drawing/2014/main" val="10000"/>
                  </a:ext>
                </a:extLst>
              </a:tr>
              <a:tr h="180822">
                <a:tc>
                  <a:txBody>
                    <a:bodyPr/>
                    <a:lstStyle/>
                    <a:p>
                      <a:pPr marL="22225" marR="137795" algn="ctr" eaLnBrk="0" hangingPunct="0">
                        <a:lnSpc>
                          <a:spcPct val="107000"/>
                        </a:lnSpc>
                        <a:spcBef>
                          <a:spcPts val="80"/>
                        </a:spcBef>
                        <a:spcAft>
                          <a:spcPts val="0"/>
                        </a:spcAft>
                      </a:pPr>
                      <a:r>
                        <a:rPr lang="en-US" sz="2400" b="1" spc="-20" dirty="0">
                          <a:solidFill>
                            <a:srgbClr val="231F20"/>
                          </a:solidFill>
                          <a:effectLst/>
                          <a:latin typeface="+mn-lt"/>
                          <a:ea typeface="Calibri" panose="020F0502020204030204" pitchFamily="34" charset="0"/>
                          <a:cs typeface="Gadugi" panose="020B0502040204020203" pitchFamily="34" charset="0"/>
                        </a:rPr>
                        <a:t>1.1</a:t>
                      </a:r>
                      <a:endParaRPr lang="en-US" sz="240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4F6B79"/>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tc>
                  <a:txBody>
                    <a:bodyPr/>
                    <a:lstStyle/>
                    <a:p>
                      <a:pPr marL="143510" marR="26670" algn="ctr" eaLnBrk="0" hangingPunct="0">
                        <a:lnSpc>
                          <a:spcPct val="107000"/>
                        </a:lnSpc>
                        <a:spcBef>
                          <a:spcPts val="80"/>
                        </a:spcBef>
                        <a:spcAft>
                          <a:spcPts val="0"/>
                        </a:spcAft>
                      </a:pPr>
                      <a:r>
                        <a:rPr lang="en-US" sz="2400" b="1" spc="-30" dirty="0">
                          <a:solidFill>
                            <a:srgbClr val="231F20"/>
                          </a:solidFill>
                          <a:effectLst/>
                          <a:latin typeface="+mn-lt"/>
                          <a:ea typeface="Calibri" panose="020F0502020204030204" pitchFamily="34" charset="0"/>
                          <a:cs typeface="Gadugi" panose="020B0502040204020203" pitchFamily="34" charset="0"/>
                        </a:rPr>
                        <a:t>16</a:t>
                      </a:r>
                      <a:endParaRPr lang="en-US" sz="240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4F6B79"/>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extLst>
                  <a:ext uri="{0D108BD9-81ED-4DB2-BD59-A6C34878D82A}">
                    <a16:rowId xmlns:a16="http://schemas.microsoft.com/office/drawing/2014/main" val="10001"/>
                  </a:ext>
                </a:extLst>
              </a:tr>
              <a:tr h="180180">
                <a:tc>
                  <a:txBody>
                    <a:bodyPr/>
                    <a:lstStyle/>
                    <a:p>
                      <a:pPr marL="22225" marR="137795" algn="ctr" eaLnBrk="0" hangingPunct="0">
                        <a:lnSpc>
                          <a:spcPct val="107000"/>
                        </a:lnSpc>
                        <a:spcBef>
                          <a:spcPts val="80"/>
                        </a:spcBef>
                        <a:spcAft>
                          <a:spcPts val="0"/>
                        </a:spcAft>
                      </a:pPr>
                      <a:r>
                        <a:rPr lang="en-US" sz="2400" b="1" spc="-20" dirty="0">
                          <a:solidFill>
                            <a:srgbClr val="231F20"/>
                          </a:solidFill>
                          <a:effectLst/>
                          <a:latin typeface="+mn-lt"/>
                          <a:ea typeface="Calibri" panose="020F0502020204030204" pitchFamily="34" charset="0"/>
                          <a:cs typeface="Gadugi" panose="020B0502040204020203" pitchFamily="34" charset="0"/>
                        </a:rPr>
                        <a:t>1.0</a:t>
                      </a:r>
                      <a:endParaRPr lang="en-US" sz="240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tc>
                  <a:txBody>
                    <a:bodyPr/>
                    <a:lstStyle/>
                    <a:p>
                      <a:pPr marL="143510" marR="26670" algn="ctr" eaLnBrk="0" hangingPunct="0">
                        <a:lnSpc>
                          <a:spcPct val="107000"/>
                        </a:lnSpc>
                        <a:spcBef>
                          <a:spcPts val="80"/>
                        </a:spcBef>
                        <a:spcAft>
                          <a:spcPts val="0"/>
                        </a:spcAft>
                      </a:pPr>
                      <a:r>
                        <a:rPr lang="en-US" sz="2400" b="1" spc="-30" dirty="0">
                          <a:solidFill>
                            <a:srgbClr val="231F20"/>
                          </a:solidFill>
                          <a:effectLst/>
                          <a:latin typeface="+mn-lt"/>
                          <a:ea typeface="Calibri" panose="020F0502020204030204" pitchFamily="34" charset="0"/>
                          <a:cs typeface="Gadugi" panose="020B0502040204020203" pitchFamily="34" charset="0"/>
                        </a:rPr>
                        <a:t>15</a:t>
                      </a:r>
                      <a:endParaRPr lang="en-US" sz="240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extLst>
                  <a:ext uri="{0D108BD9-81ED-4DB2-BD59-A6C34878D82A}">
                    <a16:rowId xmlns:a16="http://schemas.microsoft.com/office/drawing/2014/main" val="10002"/>
                  </a:ext>
                </a:extLst>
              </a:tr>
              <a:tr h="180180">
                <a:tc>
                  <a:txBody>
                    <a:bodyPr/>
                    <a:lstStyle/>
                    <a:p>
                      <a:pPr marL="22225" marR="137795" algn="ctr" eaLnBrk="0" hangingPunct="0">
                        <a:lnSpc>
                          <a:spcPct val="107000"/>
                        </a:lnSpc>
                        <a:spcBef>
                          <a:spcPts val="80"/>
                        </a:spcBef>
                        <a:spcAft>
                          <a:spcPts val="0"/>
                        </a:spcAft>
                      </a:pPr>
                      <a:r>
                        <a:rPr lang="en-US" sz="2400" b="1" spc="-20" dirty="0">
                          <a:solidFill>
                            <a:srgbClr val="231F20"/>
                          </a:solidFill>
                          <a:effectLst/>
                          <a:latin typeface="+mn-lt"/>
                          <a:ea typeface="Calibri" panose="020F0502020204030204" pitchFamily="34" charset="0"/>
                          <a:cs typeface="Gadugi" panose="020B0502040204020203" pitchFamily="34" charset="0"/>
                        </a:rPr>
                        <a:t>0.9</a:t>
                      </a:r>
                      <a:endParaRPr lang="en-US" sz="240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tc>
                  <a:txBody>
                    <a:bodyPr/>
                    <a:lstStyle/>
                    <a:p>
                      <a:pPr marL="143510" marR="26670" algn="ctr" eaLnBrk="0" hangingPunct="0">
                        <a:lnSpc>
                          <a:spcPct val="107000"/>
                        </a:lnSpc>
                        <a:spcBef>
                          <a:spcPts val="80"/>
                        </a:spcBef>
                        <a:spcAft>
                          <a:spcPts val="0"/>
                        </a:spcAft>
                      </a:pPr>
                      <a:r>
                        <a:rPr lang="en-US" sz="2400" b="1" spc="-30" dirty="0">
                          <a:solidFill>
                            <a:srgbClr val="231F20"/>
                          </a:solidFill>
                          <a:effectLst/>
                          <a:latin typeface="+mn-lt"/>
                          <a:ea typeface="Calibri" panose="020F0502020204030204" pitchFamily="34" charset="0"/>
                          <a:cs typeface="Gadugi" panose="020B0502040204020203" pitchFamily="34" charset="0"/>
                        </a:rPr>
                        <a:t>13</a:t>
                      </a:r>
                      <a:endParaRPr lang="en-US" sz="240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extLst>
                  <a:ext uri="{0D108BD9-81ED-4DB2-BD59-A6C34878D82A}">
                    <a16:rowId xmlns:a16="http://schemas.microsoft.com/office/drawing/2014/main" val="10003"/>
                  </a:ext>
                </a:extLst>
              </a:tr>
              <a:tr h="180180">
                <a:tc>
                  <a:txBody>
                    <a:bodyPr/>
                    <a:lstStyle/>
                    <a:p>
                      <a:pPr marL="22225" marR="137795" algn="ctr" eaLnBrk="0" hangingPunct="0">
                        <a:lnSpc>
                          <a:spcPct val="107000"/>
                        </a:lnSpc>
                        <a:spcBef>
                          <a:spcPts val="80"/>
                        </a:spcBef>
                        <a:spcAft>
                          <a:spcPts val="0"/>
                        </a:spcAft>
                      </a:pPr>
                      <a:r>
                        <a:rPr lang="en-US" sz="2400" b="1" spc="-20" dirty="0">
                          <a:solidFill>
                            <a:srgbClr val="231F20"/>
                          </a:solidFill>
                          <a:effectLst/>
                          <a:latin typeface="+mn-lt"/>
                          <a:ea typeface="Calibri" panose="020F0502020204030204" pitchFamily="34" charset="0"/>
                          <a:cs typeface="Gadugi" panose="020B0502040204020203" pitchFamily="34" charset="0"/>
                        </a:rPr>
                        <a:t>0.8</a:t>
                      </a:r>
                      <a:endParaRPr lang="en-US" sz="240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tc>
                  <a:txBody>
                    <a:bodyPr/>
                    <a:lstStyle/>
                    <a:p>
                      <a:pPr marL="143510" marR="26670" algn="ctr" eaLnBrk="0" hangingPunct="0">
                        <a:lnSpc>
                          <a:spcPct val="107000"/>
                        </a:lnSpc>
                        <a:spcBef>
                          <a:spcPts val="80"/>
                        </a:spcBef>
                        <a:spcAft>
                          <a:spcPts val="0"/>
                        </a:spcAft>
                      </a:pPr>
                      <a:r>
                        <a:rPr lang="en-US" sz="2400" b="1" spc="-30" dirty="0">
                          <a:solidFill>
                            <a:srgbClr val="231F20"/>
                          </a:solidFill>
                          <a:effectLst/>
                          <a:latin typeface="+mn-lt"/>
                          <a:ea typeface="Calibri" panose="020F0502020204030204" pitchFamily="34" charset="0"/>
                          <a:cs typeface="Gadugi" panose="020B0502040204020203" pitchFamily="34" charset="0"/>
                        </a:rPr>
                        <a:t>12</a:t>
                      </a:r>
                      <a:endParaRPr lang="en-US" sz="240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extLst>
                  <a:ext uri="{0D108BD9-81ED-4DB2-BD59-A6C34878D82A}">
                    <a16:rowId xmlns:a16="http://schemas.microsoft.com/office/drawing/2014/main" val="10004"/>
                  </a:ext>
                </a:extLst>
              </a:tr>
              <a:tr h="180180">
                <a:tc>
                  <a:txBody>
                    <a:bodyPr/>
                    <a:lstStyle/>
                    <a:p>
                      <a:pPr marL="22225" marR="137795" algn="ctr" eaLnBrk="0" hangingPunct="0">
                        <a:lnSpc>
                          <a:spcPct val="107000"/>
                        </a:lnSpc>
                        <a:spcBef>
                          <a:spcPts val="80"/>
                        </a:spcBef>
                        <a:spcAft>
                          <a:spcPts val="0"/>
                        </a:spcAft>
                      </a:pPr>
                      <a:r>
                        <a:rPr lang="en-US" sz="2400" b="1" spc="-20" dirty="0">
                          <a:solidFill>
                            <a:srgbClr val="231F20"/>
                          </a:solidFill>
                          <a:effectLst/>
                          <a:latin typeface="+mn-lt"/>
                          <a:ea typeface="Calibri" panose="020F0502020204030204" pitchFamily="34" charset="0"/>
                          <a:cs typeface="Gadugi" panose="020B0502040204020203" pitchFamily="34" charset="0"/>
                        </a:rPr>
                        <a:t>0.7</a:t>
                      </a:r>
                      <a:endParaRPr lang="en-US" sz="240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tc>
                  <a:txBody>
                    <a:bodyPr/>
                    <a:lstStyle/>
                    <a:p>
                      <a:pPr marL="143510" marR="26670" algn="ctr" eaLnBrk="0" hangingPunct="0">
                        <a:lnSpc>
                          <a:spcPct val="107000"/>
                        </a:lnSpc>
                        <a:spcBef>
                          <a:spcPts val="80"/>
                        </a:spcBef>
                        <a:spcAft>
                          <a:spcPts val="0"/>
                        </a:spcAft>
                      </a:pPr>
                      <a:r>
                        <a:rPr lang="en-US" sz="2400" b="1" spc="-30" dirty="0">
                          <a:solidFill>
                            <a:srgbClr val="231F20"/>
                          </a:solidFill>
                          <a:effectLst/>
                          <a:latin typeface="+mn-lt"/>
                          <a:ea typeface="Calibri" panose="020F0502020204030204" pitchFamily="34" charset="0"/>
                          <a:cs typeface="Gadugi" panose="020B0502040204020203" pitchFamily="34" charset="0"/>
                        </a:rPr>
                        <a:t>10</a:t>
                      </a:r>
                      <a:endParaRPr lang="en-US" sz="240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extLst>
                  <a:ext uri="{0D108BD9-81ED-4DB2-BD59-A6C34878D82A}">
                    <a16:rowId xmlns:a16="http://schemas.microsoft.com/office/drawing/2014/main" val="10005"/>
                  </a:ext>
                </a:extLst>
              </a:tr>
              <a:tr h="310370">
                <a:tc gridSpan="2">
                  <a:txBody>
                    <a:bodyPr/>
                    <a:lstStyle/>
                    <a:p>
                      <a:pPr marL="529590" marR="0" algn="l" eaLnBrk="0" hangingPunct="0">
                        <a:lnSpc>
                          <a:spcPct val="107000"/>
                        </a:lnSpc>
                        <a:spcBef>
                          <a:spcPts val="80"/>
                        </a:spcBef>
                        <a:spcAft>
                          <a:spcPts val="0"/>
                        </a:spcAft>
                      </a:pPr>
                      <a:r>
                        <a:rPr lang="en-US" sz="2400" b="1" dirty="0">
                          <a:solidFill>
                            <a:srgbClr val="231F20"/>
                          </a:solidFill>
                          <a:effectLst/>
                          <a:latin typeface="+mn-lt"/>
                          <a:ea typeface="Calibri" panose="020F0502020204030204" pitchFamily="34" charset="0"/>
                          <a:cs typeface="Gadugi" panose="020B0502040204020203" pitchFamily="34" charset="0"/>
                        </a:rPr>
                        <a:t>      0.6</a:t>
                      </a:r>
                      <a:r>
                        <a:rPr lang="en-US" sz="2400" b="1" spc="400" dirty="0">
                          <a:solidFill>
                            <a:srgbClr val="231F20"/>
                          </a:solidFill>
                          <a:effectLst/>
                          <a:latin typeface="+mn-lt"/>
                          <a:ea typeface="Calibri" panose="020F0502020204030204" pitchFamily="34" charset="0"/>
                          <a:cs typeface="Gadugi" panose="020B0502040204020203" pitchFamily="34" charset="0"/>
                        </a:rPr>
                        <a:t>                      </a:t>
                      </a:r>
                      <a:r>
                        <a:rPr lang="en-US" sz="2400" b="1" dirty="0">
                          <a:solidFill>
                            <a:srgbClr val="231F20"/>
                          </a:solidFill>
                          <a:effectLst/>
                          <a:latin typeface="+mn-lt"/>
                          <a:ea typeface="Calibri" panose="020F0502020204030204" pitchFamily="34" charset="0"/>
                          <a:cs typeface="Gadugi" panose="020B0502040204020203" pitchFamily="34" charset="0"/>
                        </a:rPr>
                        <a:t>9</a:t>
                      </a:r>
                      <a:endParaRPr lang="en-US" sz="240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tc hMerge="1">
                  <a:txBody>
                    <a:bodyPr/>
                    <a:lstStyle/>
                    <a:p>
                      <a:endParaRPr lang="en-US"/>
                    </a:p>
                  </a:txBody>
                  <a:tcPr/>
                </a:tc>
                <a:extLst>
                  <a:ext uri="{0D108BD9-81ED-4DB2-BD59-A6C34878D82A}">
                    <a16:rowId xmlns:a16="http://schemas.microsoft.com/office/drawing/2014/main" val="10006"/>
                  </a:ext>
                </a:extLst>
              </a:tr>
              <a:tr h="310370">
                <a:tc gridSpan="2">
                  <a:txBody>
                    <a:bodyPr/>
                    <a:lstStyle/>
                    <a:p>
                      <a:pPr marL="529590" marR="0" algn="l" eaLnBrk="0" hangingPunct="0">
                        <a:lnSpc>
                          <a:spcPct val="107000"/>
                        </a:lnSpc>
                        <a:spcBef>
                          <a:spcPts val="80"/>
                        </a:spcBef>
                        <a:spcAft>
                          <a:spcPts val="0"/>
                        </a:spcAft>
                      </a:pPr>
                      <a:r>
                        <a:rPr lang="en-US" sz="2400" b="1" dirty="0">
                          <a:solidFill>
                            <a:srgbClr val="231F20"/>
                          </a:solidFill>
                          <a:effectLst/>
                          <a:latin typeface="+mn-lt"/>
                          <a:ea typeface="Calibri" panose="020F0502020204030204" pitchFamily="34" charset="0"/>
                          <a:cs typeface="Gadugi" panose="020B0502040204020203" pitchFamily="34" charset="0"/>
                        </a:rPr>
                        <a:t>      0.5</a:t>
                      </a:r>
                      <a:r>
                        <a:rPr lang="en-US" sz="2400" b="1" spc="400" dirty="0">
                          <a:solidFill>
                            <a:srgbClr val="231F20"/>
                          </a:solidFill>
                          <a:effectLst/>
                          <a:latin typeface="+mn-lt"/>
                          <a:ea typeface="Calibri" panose="020F0502020204030204" pitchFamily="34" charset="0"/>
                          <a:cs typeface="Gadugi" panose="020B0502040204020203" pitchFamily="34" charset="0"/>
                        </a:rPr>
                        <a:t>                      </a:t>
                      </a:r>
                      <a:r>
                        <a:rPr lang="en-US" sz="2400" b="1" dirty="0">
                          <a:solidFill>
                            <a:srgbClr val="231F20"/>
                          </a:solidFill>
                          <a:effectLst/>
                          <a:latin typeface="+mn-lt"/>
                          <a:ea typeface="Calibri" panose="020F0502020204030204" pitchFamily="34" charset="0"/>
                          <a:cs typeface="Gadugi" panose="020B0502040204020203" pitchFamily="34" charset="0"/>
                        </a:rPr>
                        <a:t>7</a:t>
                      </a:r>
                      <a:endParaRPr lang="en-US" sz="240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a:noFill/>
                    </a:lnB>
                    <a:solidFill>
                      <a:srgbClr val="EAF5EC"/>
                    </a:solidFill>
                  </a:tcPr>
                </a:tc>
                <a:tc hMerge="1">
                  <a:txBody>
                    <a:bodyPr/>
                    <a:lstStyle/>
                    <a:p>
                      <a:endParaRPr lang="en-US"/>
                    </a:p>
                  </a:txBody>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345255881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77078" y="228600"/>
            <a:ext cx="8229600" cy="646331"/>
          </a:xfrm>
        </p:spPr>
        <p:txBody>
          <a:bodyPr>
            <a:spAutoFit/>
          </a:bodyPr>
          <a:lstStyle/>
          <a:p>
            <a:r>
              <a:rPr lang="en-US" dirty="0"/>
              <a:t>Question 2: ?</a:t>
            </a:r>
          </a:p>
        </p:txBody>
      </p:sp>
      <p:sp>
        <p:nvSpPr>
          <p:cNvPr id="4" name="Content Placeholder 3"/>
          <p:cNvSpPr>
            <a:spLocks noGrp="1"/>
          </p:cNvSpPr>
          <p:nvPr>
            <p:ph idx="1"/>
          </p:nvPr>
        </p:nvSpPr>
        <p:spPr>
          <a:xfrm>
            <a:off x="457200" y="986135"/>
            <a:ext cx="8229600" cy="461665"/>
          </a:xfrm>
        </p:spPr>
        <p:txBody>
          <a:bodyPr>
            <a:spAutoFit/>
          </a:bodyPr>
          <a:lstStyle/>
          <a:p>
            <a:pPr marL="0" indent="0">
              <a:buNone/>
            </a:pPr>
            <a:r>
              <a:rPr lang="en-IN" sz="2400" dirty="0"/>
              <a:t>Why is a cooling system pressurized?</a:t>
            </a:r>
          </a:p>
        </p:txBody>
      </p:sp>
    </p:spTree>
    <p:extLst>
      <p:ext uri="{BB962C8B-B14F-4D97-AF65-F5344CB8AC3E}">
        <p14:creationId xmlns:p14="http://schemas.microsoft.com/office/powerpoint/2010/main" val="417166095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77078" y="228600"/>
            <a:ext cx="8229600" cy="646331"/>
          </a:xfrm>
        </p:spPr>
        <p:txBody>
          <a:bodyPr>
            <a:spAutoFit/>
          </a:bodyPr>
          <a:lstStyle/>
          <a:p>
            <a:r>
              <a:rPr lang="en-US" dirty="0"/>
              <a:t>Answer 2</a:t>
            </a:r>
          </a:p>
        </p:txBody>
      </p:sp>
      <p:sp>
        <p:nvSpPr>
          <p:cNvPr id="4" name="Content Placeholder 3"/>
          <p:cNvSpPr>
            <a:spLocks noGrp="1"/>
          </p:cNvSpPr>
          <p:nvPr>
            <p:ph idx="1"/>
          </p:nvPr>
        </p:nvSpPr>
        <p:spPr>
          <a:xfrm>
            <a:off x="457200" y="990600"/>
            <a:ext cx="8229600" cy="830997"/>
          </a:xfrm>
        </p:spPr>
        <p:txBody>
          <a:bodyPr>
            <a:spAutoFit/>
          </a:bodyPr>
          <a:lstStyle/>
          <a:p>
            <a:pPr marL="0" indent="0">
              <a:buNone/>
            </a:pPr>
            <a:r>
              <a:rPr lang="en-IN" sz="2400" dirty="0"/>
              <a:t>To raise the operating temperature without overheating the engine.</a:t>
            </a:r>
          </a:p>
        </p:txBody>
      </p:sp>
    </p:spTree>
    <p:extLst>
      <p:ext uri="{BB962C8B-B14F-4D97-AF65-F5344CB8AC3E}">
        <p14:creationId xmlns:p14="http://schemas.microsoft.com/office/powerpoint/2010/main" val="12879327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47471"/>
            <a:ext cx="8229600" cy="1200329"/>
          </a:xfrm>
        </p:spPr>
        <p:txBody>
          <a:bodyPr>
            <a:spAutoFit/>
          </a:bodyPr>
          <a:lstStyle/>
          <a:p>
            <a:r>
              <a:rPr lang="en-IN" dirty="0"/>
              <a:t>Cooling System Purpose and Function</a:t>
            </a:r>
            <a:endParaRPr lang="en-US" dirty="0"/>
          </a:p>
        </p:txBody>
      </p:sp>
      <p:sp>
        <p:nvSpPr>
          <p:cNvPr id="4" name="Content Placeholder 3"/>
          <p:cNvSpPr>
            <a:spLocks noGrp="1"/>
          </p:cNvSpPr>
          <p:nvPr>
            <p:ph idx="1"/>
          </p:nvPr>
        </p:nvSpPr>
        <p:spPr>
          <a:xfrm>
            <a:off x="457200" y="1447800"/>
            <a:ext cx="8229600" cy="3425726"/>
          </a:xfrm>
        </p:spPr>
        <p:txBody>
          <a:bodyPr>
            <a:spAutoFit/>
          </a:bodyPr>
          <a:lstStyle/>
          <a:p>
            <a:r>
              <a:rPr lang="en-IN" sz="2400" dirty="0"/>
              <a:t>The cooling system is designed to remove approximately one-third of heat generated by the engine.</a:t>
            </a:r>
          </a:p>
          <a:p>
            <a:r>
              <a:rPr lang="en-IN" sz="2400" dirty="0"/>
              <a:t>Low-Temperature Problems: An engine that fails to reach operating temperature potentially generates high tailpipe emissions.</a:t>
            </a:r>
          </a:p>
          <a:p>
            <a:r>
              <a:rPr lang="en-IN" sz="2400" dirty="0"/>
              <a:t>High-Temperature Problems: High operating temperatures can create spark knock and cause mechanical engine damage.</a:t>
            </a:r>
          </a:p>
        </p:txBody>
      </p:sp>
    </p:spTree>
    <p:extLst>
      <p:ext uri="{BB962C8B-B14F-4D97-AF65-F5344CB8AC3E}">
        <p14:creationId xmlns:p14="http://schemas.microsoft.com/office/powerpoint/2010/main" val="231598732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87017" y="235226"/>
            <a:ext cx="8229600" cy="646331"/>
          </a:xfrm>
        </p:spPr>
        <p:txBody>
          <a:bodyPr>
            <a:spAutoFit/>
          </a:bodyPr>
          <a:lstStyle/>
          <a:p>
            <a:r>
              <a:rPr lang="en-US" dirty="0"/>
              <a:t> Coolant Recovery Systems</a:t>
            </a:r>
            <a:endParaRPr lang="en-US" sz="2800" dirty="0"/>
          </a:p>
        </p:txBody>
      </p:sp>
      <p:sp>
        <p:nvSpPr>
          <p:cNvPr id="4" name="Content Placeholder 3"/>
          <p:cNvSpPr>
            <a:spLocks noGrp="1"/>
          </p:cNvSpPr>
          <p:nvPr>
            <p:ph idx="1"/>
          </p:nvPr>
        </p:nvSpPr>
        <p:spPr>
          <a:xfrm>
            <a:off x="487017" y="990600"/>
            <a:ext cx="8229600" cy="2693045"/>
          </a:xfrm>
        </p:spPr>
        <p:txBody>
          <a:bodyPr>
            <a:spAutoFit/>
          </a:bodyPr>
          <a:lstStyle/>
          <a:p>
            <a:r>
              <a:rPr lang="en-IN" sz="2400" dirty="0"/>
              <a:t>Contains the coolant that is forced passed the radiator cap under high pressures.</a:t>
            </a:r>
          </a:p>
          <a:p>
            <a:r>
              <a:rPr lang="en-IN" sz="2400" dirty="0"/>
              <a:t>When the system cools, coolant from the recovery system is drawn back into the radiator.</a:t>
            </a:r>
          </a:p>
          <a:p>
            <a:r>
              <a:rPr lang="en-IN" sz="2400" dirty="0"/>
              <a:t>A surge tank may be used. It is at the highest point of the cooling system and has a pressure cap.</a:t>
            </a:r>
          </a:p>
        </p:txBody>
      </p:sp>
    </p:spTree>
    <p:extLst>
      <p:ext uri="{BB962C8B-B14F-4D97-AF65-F5344CB8AC3E}">
        <p14:creationId xmlns:p14="http://schemas.microsoft.com/office/powerpoint/2010/main" val="240072987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65667" y="237067"/>
            <a:ext cx="8229600" cy="646331"/>
          </a:xfrm>
        </p:spPr>
        <p:txBody>
          <a:bodyPr/>
          <a:lstStyle/>
          <a:p>
            <a:r>
              <a:rPr lang="en-US" dirty="0"/>
              <a:t>Figure 18.16 Coolant Recovery</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810001" y="993913"/>
            <a:ext cx="4876800" cy="5238298"/>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02110" y="990600"/>
            <a:ext cx="2743200" cy="2325240"/>
          </a:xfrm>
        </p:spPr>
        <p:txBody>
          <a:bodyPr/>
          <a:lstStyle/>
          <a:p>
            <a:r>
              <a:rPr lang="en-US" sz="2400" dirty="0"/>
              <a:t>The level in the coolant recovery system raises and lowers with engine temperature</a:t>
            </a:r>
          </a:p>
        </p:txBody>
      </p:sp>
    </p:spTree>
    <p:extLst>
      <p:ext uri="{BB962C8B-B14F-4D97-AF65-F5344CB8AC3E}">
        <p14:creationId xmlns:p14="http://schemas.microsoft.com/office/powerpoint/2010/main" val="292992306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65667" y="237067"/>
            <a:ext cx="8229600" cy="646331"/>
          </a:xfrm>
        </p:spPr>
        <p:txBody>
          <a:bodyPr/>
          <a:lstStyle/>
          <a:p>
            <a:r>
              <a:rPr lang="en-US" dirty="0"/>
              <a:t>Figure 18.17 Surge/Expansion Tank</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429001" y="990600"/>
            <a:ext cx="5296084" cy="4340090"/>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68980" y="1010478"/>
            <a:ext cx="2743200" cy="3087240"/>
          </a:xfrm>
        </p:spPr>
        <p:txBody>
          <a:bodyPr/>
          <a:lstStyle/>
          <a:p>
            <a:r>
              <a:rPr lang="en-US" sz="2400" dirty="0"/>
              <a:t>Some vehicles use a surge tank, which is located at the highest level of the cooling system, with a radiator cap</a:t>
            </a:r>
          </a:p>
        </p:txBody>
      </p:sp>
    </p:spTree>
    <p:extLst>
      <p:ext uri="{BB962C8B-B14F-4D97-AF65-F5344CB8AC3E}">
        <p14:creationId xmlns:p14="http://schemas.microsoft.com/office/powerpoint/2010/main" val="289541048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8600"/>
            <a:ext cx="8229600" cy="646331"/>
          </a:xfrm>
        </p:spPr>
        <p:txBody>
          <a:bodyPr>
            <a:spAutoFit/>
          </a:bodyPr>
          <a:lstStyle/>
          <a:p>
            <a:r>
              <a:rPr lang="en-US" dirty="0"/>
              <a:t> Water Pumps</a:t>
            </a:r>
            <a:endParaRPr lang="en-US" sz="2800" dirty="0"/>
          </a:p>
        </p:txBody>
      </p:sp>
      <p:sp>
        <p:nvSpPr>
          <p:cNvPr id="4" name="Content Placeholder 3"/>
          <p:cNvSpPr>
            <a:spLocks noGrp="1"/>
          </p:cNvSpPr>
          <p:nvPr>
            <p:ph idx="1"/>
          </p:nvPr>
        </p:nvSpPr>
        <p:spPr>
          <a:xfrm>
            <a:off x="457200" y="990600"/>
            <a:ext cx="8229600" cy="3254737"/>
          </a:xfrm>
        </p:spPr>
        <p:txBody>
          <a:bodyPr>
            <a:spAutoFit/>
          </a:bodyPr>
          <a:lstStyle/>
          <a:p>
            <a:r>
              <a:rPr lang="en-IN" sz="2400" dirty="0"/>
              <a:t>A centrifugal pump that moves the coolant without increasing the pressure.</a:t>
            </a:r>
          </a:p>
          <a:p>
            <a:r>
              <a:rPr lang="en-IN" sz="2400" dirty="0"/>
              <a:t>Driven by a crankshaft belt or the camshaft.</a:t>
            </a:r>
          </a:p>
          <a:p>
            <a:r>
              <a:rPr lang="en-IN" sz="2400" dirty="0"/>
              <a:t>Coolant is drawn in at the center of the impeller and forced out at the tips.</a:t>
            </a:r>
          </a:p>
          <a:p>
            <a:r>
              <a:rPr lang="en-IN" sz="2400" dirty="0"/>
              <a:t>The water pump is replaced if it leaks or fails to properly move the coolant mixture.</a:t>
            </a:r>
          </a:p>
        </p:txBody>
      </p:sp>
    </p:spTree>
    <p:extLst>
      <p:ext uri="{BB962C8B-B14F-4D97-AF65-F5344CB8AC3E}">
        <p14:creationId xmlns:p14="http://schemas.microsoft.com/office/powerpoint/2010/main" val="236020113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65667" y="237067"/>
            <a:ext cx="8229600" cy="646331"/>
          </a:xfrm>
        </p:spPr>
        <p:txBody>
          <a:bodyPr/>
          <a:lstStyle/>
          <a:p>
            <a:r>
              <a:rPr lang="en-US" dirty="0"/>
              <a:t>Figure 18.18 Water Pump</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1842823" y="1081761"/>
            <a:ext cx="5475287" cy="4106465"/>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65667" y="5353459"/>
            <a:ext cx="8229600" cy="830997"/>
          </a:xfrm>
        </p:spPr>
        <p:txBody>
          <a:bodyPr/>
          <a:lstStyle/>
          <a:p>
            <a:r>
              <a:rPr lang="en-US" sz="2400" dirty="0"/>
              <a:t>Coolant flow through the impeller and scroll of a coolant pump for a V-type engine.</a:t>
            </a:r>
          </a:p>
        </p:txBody>
      </p:sp>
    </p:spTree>
    <p:extLst>
      <p:ext uri="{BB962C8B-B14F-4D97-AF65-F5344CB8AC3E}">
        <p14:creationId xmlns:p14="http://schemas.microsoft.com/office/powerpoint/2010/main" val="149812555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153787"/>
            <a:ext cx="8229600" cy="830997"/>
          </a:xfrm>
        </p:spPr>
        <p:txBody>
          <a:bodyPr wrap="square" tIns="45720" bIns="45720">
            <a:spAutoFit/>
          </a:bodyPr>
          <a:lstStyle/>
          <a:p>
            <a:r>
              <a:rPr lang="en-US" sz="2800" dirty="0"/>
              <a:t>Animation: Water Pump Operation</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water_pump_operation">
            <a:hlinkClick r:id="" action="ppaction://media"/>
            <a:extLst>
              <a:ext uri="{FF2B5EF4-FFF2-40B4-BE49-F238E27FC236}">
                <a16:creationId xmlns:a16="http://schemas.microsoft.com/office/drawing/2014/main" id="{34CBFED7-D427-1579-875F-7C1B9B2E40D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29139" y="1105312"/>
            <a:ext cx="8724900" cy="4907756"/>
          </a:xfrm>
          <a:prstGeom prst="rect">
            <a:avLst/>
          </a:prstGeom>
        </p:spPr>
      </p:pic>
    </p:spTree>
    <p:extLst>
      <p:ext uri="{BB962C8B-B14F-4D97-AF65-F5344CB8AC3E}">
        <p14:creationId xmlns:p14="http://schemas.microsoft.com/office/powerpoint/2010/main" val="2235802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75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9100" y="1813215"/>
            <a:ext cx="8089829" cy="4472835"/>
          </a:xfrm>
          <a:prstGeom prst="rect">
            <a:avLst/>
          </a:prstGeom>
        </p:spPr>
      </p:pic>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113437"/>
            <a:ext cx="8229600" cy="1754326"/>
          </a:xfrm>
        </p:spPr>
        <p:txBody>
          <a:bodyPr/>
          <a:lstStyle/>
          <a:p>
            <a:r>
              <a:rPr lang="en-US" dirty="0"/>
              <a:t>Frequently Asked Question: How Much Coolant Can a Water Pump Move?   </a:t>
            </a:r>
            <a:endParaRPr lang="en-US" sz="2800" dirty="0">
              <a:solidFill>
                <a:srgbClr val="FF0000"/>
              </a:solidFill>
            </a:endParaRP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09600" y="2819400"/>
            <a:ext cx="7543800" cy="2862322"/>
          </a:xfrm>
        </p:spPr>
        <p:txBody>
          <a:bodyPr/>
          <a:lstStyle/>
          <a:p>
            <a:r>
              <a:rPr lang="en-US" sz="2000" b="1" dirty="0"/>
              <a:t>How Much Coolant Can a Water Pump Move? </a:t>
            </a:r>
            <a:r>
              <a:rPr lang="en-US" sz="2000" dirty="0"/>
              <a:t>A typical water pump can move a maximum of about 7,500 gallons (28,000 liters) of coolant per hour, or recirculate the coolant in the engine over 20 times per minute. This means that a water pump could be used to empty a typical private swimming pool in an hour! The slower the engine speed, the less power is consumed by the water pump. However, even at 35 mph (56 km/h), the typical water pump still moves about 2,000 gallons (7,500 liters) per hour or 0.5 gallon (2 liters) per second! See Figure 18–19</a:t>
            </a:r>
            <a:r>
              <a:rPr lang="en-US" dirty="0"/>
              <a:t>.</a:t>
            </a:r>
          </a:p>
        </p:txBody>
      </p:sp>
      <p:sp>
        <p:nvSpPr>
          <p:cNvPr id="8" name="Content Placeholder 15">
            <a:extLst>
              <a:ext uri="{FF2B5EF4-FFF2-40B4-BE49-F238E27FC236}">
                <a16:creationId xmlns:a16="http://schemas.microsoft.com/office/drawing/2014/main" id="{35D5C674-CC23-4C31-90F1-35C93CDCE8F5}"/>
              </a:ext>
            </a:extLst>
          </p:cNvPr>
          <p:cNvSpPr>
            <a:spLocks noGrp="1"/>
          </p:cNvSpPr>
          <p:nvPr>
            <p:ph sz="quarter" idx="14"/>
          </p:nvPr>
        </p:nvSpPr>
        <p:spPr>
          <a:xfrm>
            <a:off x="544476" y="1961535"/>
            <a:ext cx="7839075" cy="533400"/>
          </a:xfrm>
        </p:spPr>
        <p:txBody>
          <a:bodyPr/>
          <a:lstStyle/>
          <a:p>
            <a:pPr marL="101600" indent="0">
              <a:buNone/>
            </a:pPr>
            <a:r>
              <a:rPr lang="en-US" sz="3600" b="1" dirty="0">
                <a:solidFill>
                  <a:schemeClr val="bg1"/>
                </a:solidFill>
              </a:rPr>
              <a:t>?   Frequently Asked Question</a:t>
            </a:r>
          </a:p>
        </p:txBody>
      </p:sp>
    </p:spTree>
    <p:extLst>
      <p:ext uri="{BB962C8B-B14F-4D97-AF65-F5344CB8AC3E}">
        <p14:creationId xmlns:p14="http://schemas.microsoft.com/office/powerpoint/2010/main" val="160334093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65667" y="237067"/>
            <a:ext cx="8229600" cy="646331"/>
          </a:xfrm>
        </p:spPr>
        <p:txBody>
          <a:bodyPr/>
          <a:lstStyle/>
          <a:p>
            <a:r>
              <a:rPr lang="en-US" dirty="0"/>
              <a:t>Figure 18.19 Water Pump Flow Rate</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429000" y="1226343"/>
            <a:ext cx="5266267" cy="4261846"/>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09600" y="1256160"/>
            <a:ext cx="2590800" cy="3544440"/>
          </a:xfrm>
        </p:spPr>
        <p:txBody>
          <a:bodyPr/>
          <a:lstStyle/>
          <a:p>
            <a:r>
              <a:rPr lang="en-US" sz="2400" dirty="0"/>
              <a:t>A demonstration engine running on a stand, showing the amount of coolant flow that actually occurs through the cooling system</a:t>
            </a:r>
          </a:p>
        </p:txBody>
      </p:sp>
    </p:spTree>
    <p:extLst>
      <p:ext uri="{BB962C8B-B14F-4D97-AF65-F5344CB8AC3E}">
        <p14:creationId xmlns:p14="http://schemas.microsoft.com/office/powerpoint/2010/main" val="207811370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65667" y="237067"/>
            <a:ext cx="8229600" cy="646331"/>
          </a:xfrm>
        </p:spPr>
        <p:txBody>
          <a:bodyPr/>
          <a:lstStyle/>
          <a:p>
            <a:r>
              <a:rPr lang="en-US" dirty="0"/>
              <a:t>Figure 18.20 Corroded Water Pump</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615268" y="990600"/>
            <a:ext cx="5080000" cy="3810000"/>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70452" y="990599"/>
            <a:ext cx="3034748" cy="3363515"/>
          </a:xfrm>
        </p:spPr>
        <p:txBody>
          <a:bodyPr/>
          <a:lstStyle/>
          <a:p>
            <a:r>
              <a:rPr lang="en-US" sz="2400" dirty="0"/>
              <a:t>This severely corroded water pump could not circulate enough coolant to keep the engine cool. As a result, the engine overheated and blew a head gasket</a:t>
            </a:r>
          </a:p>
        </p:txBody>
      </p:sp>
    </p:spTree>
    <p:extLst>
      <p:ext uri="{BB962C8B-B14F-4D97-AF65-F5344CB8AC3E}">
        <p14:creationId xmlns:p14="http://schemas.microsoft.com/office/powerpoint/2010/main" val="171153673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65667" y="237067"/>
            <a:ext cx="8229600" cy="646331"/>
          </a:xfrm>
        </p:spPr>
        <p:txBody>
          <a:bodyPr/>
          <a:lstStyle/>
          <a:p>
            <a:r>
              <a:rPr lang="en-US" dirty="0"/>
              <a:t>Figure 18.21 Weep Hole </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810000" y="1003852"/>
            <a:ext cx="4762573" cy="4838171"/>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72293" y="1003852"/>
            <a:ext cx="3048000" cy="3753990"/>
          </a:xfrm>
        </p:spPr>
        <p:txBody>
          <a:bodyPr/>
          <a:lstStyle/>
          <a:p>
            <a:r>
              <a:rPr lang="en-US" sz="2400" dirty="0"/>
              <a:t>The bleed weep hole in the water pump allows coolant to leak out of the pump and not be forced into the bearing. If the bearing failed, more serious damage could result</a:t>
            </a:r>
          </a:p>
        </p:txBody>
      </p:sp>
    </p:spTree>
    <p:extLst>
      <p:ext uri="{BB962C8B-B14F-4D97-AF65-F5344CB8AC3E}">
        <p14:creationId xmlns:p14="http://schemas.microsoft.com/office/powerpoint/2010/main" val="26049055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65667" y="237067"/>
            <a:ext cx="8229600" cy="646331"/>
          </a:xfrm>
        </p:spPr>
        <p:txBody>
          <a:bodyPr/>
          <a:lstStyle/>
          <a:p>
            <a:r>
              <a:rPr lang="en-US" dirty="0"/>
              <a:t>Figure 18.1 Combustion Temperature</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886200" y="1016000"/>
            <a:ext cx="4792133" cy="5111609"/>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09600" y="1256160"/>
            <a:ext cx="2438400" cy="1639440"/>
          </a:xfrm>
        </p:spPr>
        <p:txBody>
          <a:bodyPr/>
          <a:lstStyle/>
          <a:p>
            <a:r>
              <a:rPr lang="en-US" sz="2400" dirty="0"/>
              <a:t>Typical combustion and exhaust temperatures</a:t>
            </a:r>
          </a:p>
        </p:txBody>
      </p:sp>
    </p:spTree>
    <p:extLst>
      <p:ext uri="{BB962C8B-B14F-4D97-AF65-F5344CB8AC3E}">
        <p14:creationId xmlns:p14="http://schemas.microsoft.com/office/powerpoint/2010/main" val="182217702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65667" y="237067"/>
            <a:ext cx="8229600" cy="646331"/>
          </a:xfrm>
        </p:spPr>
        <p:txBody>
          <a:bodyPr/>
          <a:lstStyle/>
          <a:p>
            <a:r>
              <a:rPr lang="en-US" dirty="0"/>
              <a:t>Figure 18.22 Bearing</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597032" y="990600"/>
            <a:ext cx="4098235" cy="4163287"/>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98797" y="1017104"/>
            <a:ext cx="3486150" cy="4524315"/>
          </a:xfrm>
        </p:spPr>
        <p:txBody>
          <a:bodyPr/>
          <a:lstStyle/>
          <a:p>
            <a:r>
              <a:rPr lang="en-US" sz="2400" dirty="0"/>
              <a:t>A cutaway of a typical water pump showing the long bearing assembly and the seal. The weep hole is located between the seal and the bearing. If the seal fails, then coolant flows out of the weep hole to prevent the coolant from damaging the bearing</a:t>
            </a:r>
          </a:p>
        </p:txBody>
      </p:sp>
    </p:spTree>
    <p:extLst>
      <p:ext uri="{BB962C8B-B14F-4D97-AF65-F5344CB8AC3E}">
        <p14:creationId xmlns:p14="http://schemas.microsoft.com/office/powerpoint/2010/main" val="415579188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90330" y="286434"/>
            <a:ext cx="8229600" cy="646331"/>
          </a:xfrm>
        </p:spPr>
        <p:txBody>
          <a:bodyPr>
            <a:spAutoFit/>
          </a:bodyPr>
          <a:lstStyle/>
          <a:p>
            <a:r>
              <a:rPr lang="en-IN" dirty="0"/>
              <a:t>Coolant Flow in the Engine</a:t>
            </a:r>
            <a:endParaRPr lang="en-US" dirty="0"/>
          </a:p>
        </p:txBody>
      </p:sp>
      <p:sp>
        <p:nvSpPr>
          <p:cNvPr id="4" name="Content Placeholder 3"/>
          <p:cNvSpPr>
            <a:spLocks noGrp="1"/>
          </p:cNvSpPr>
          <p:nvPr>
            <p:ph idx="1"/>
          </p:nvPr>
        </p:nvSpPr>
        <p:spPr>
          <a:xfrm>
            <a:off x="457200" y="990600"/>
            <a:ext cx="8229600" cy="2693045"/>
          </a:xfrm>
        </p:spPr>
        <p:txBody>
          <a:bodyPr>
            <a:spAutoFit/>
          </a:bodyPr>
          <a:lstStyle/>
          <a:p>
            <a:r>
              <a:rPr lang="en-IN" sz="2400" dirty="0"/>
              <a:t>Parallel flow system: Coolant flows into the block and then crosses the head gasket to the head.</a:t>
            </a:r>
          </a:p>
          <a:p>
            <a:r>
              <a:rPr lang="en-IN" sz="2400" dirty="0"/>
              <a:t>Series flow system: The coolant then enters the rear of the heads and flows around all the cylinders.</a:t>
            </a:r>
          </a:p>
          <a:p>
            <a:r>
              <a:rPr lang="en-IN" sz="2400" dirty="0"/>
              <a:t>Series-parallel flow system: Some engines use a combination of these two coolant flow systems. </a:t>
            </a:r>
          </a:p>
        </p:txBody>
      </p:sp>
    </p:spTree>
    <p:extLst>
      <p:ext uri="{BB962C8B-B14F-4D97-AF65-F5344CB8AC3E}">
        <p14:creationId xmlns:p14="http://schemas.microsoft.com/office/powerpoint/2010/main" val="15434471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65667" y="237067"/>
            <a:ext cx="8229600" cy="646331"/>
          </a:xfrm>
        </p:spPr>
        <p:txBody>
          <a:bodyPr/>
          <a:lstStyle/>
          <a:p>
            <a:r>
              <a:rPr lang="en-US" dirty="0"/>
              <a:t>Figure 18.23 Coolant Flow </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1600200" y="1013791"/>
            <a:ext cx="5943600" cy="3981746"/>
          </a:xfrm>
        </p:spPr>
      </p:pic>
      <p:sp>
        <p:nvSpPr>
          <p:cNvPr id="16" name="Content Placeholder 15">
            <a:extLst>
              <a:ext uri="{FF2B5EF4-FFF2-40B4-BE49-F238E27FC236}">
                <a16:creationId xmlns:a16="http://schemas.microsoft.com/office/drawing/2014/main" id="{35D5C674-CC23-4C31-90F1-35C93CDCE8F5}"/>
              </a:ext>
            </a:extLst>
          </p:cNvPr>
          <p:cNvSpPr>
            <a:spLocks noGrp="1"/>
          </p:cNvSpPr>
          <p:nvPr>
            <p:ph sz="quarter" idx="14"/>
          </p:nvPr>
        </p:nvSpPr>
        <p:spPr>
          <a:xfrm>
            <a:off x="457200" y="5257800"/>
            <a:ext cx="8229600" cy="1015663"/>
          </a:xfrm>
        </p:spPr>
        <p:txBody>
          <a:bodyPr/>
          <a:lstStyle/>
          <a:p>
            <a:r>
              <a:rPr lang="en-US" sz="2000" dirty="0"/>
              <a:t>A series-type cooling system where the coolant first flows through the engine block, then to the heads, before returning to the radiator after passing through the thermostat</a:t>
            </a:r>
          </a:p>
        </p:txBody>
      </p:sp>
    </p:spTree>
    <p:extLst>
      <p:ext uri="{BB962C8B-B14F-4D97-AF65-F5344CB8AC3E}">
        <p14:creationId xmlns:p14="http://schemas.microsoft.com/office/powerpoint/2010/main" val="44020479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153787"/>
            <a:ext cx="8229600" cy="830997"/>
          </a:xfrm>
        </p:spPr>
        <p:txBody>
          <a:bodyPr wrap="square" tIns="45720" bIns="45720">
            <a:spAutoFit/>
          </a:bodyPr>
          <a:lstStyle/>
          <a:p>
            <a:r>
              <a:rPr lang="en-US" sz="2800" dirty="0"/>
              <a:t>Animation: Coolant Flow – World Engine</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coolant_flow_world_engine">
            <a:hlinkClick r:id="" action="ppaction://media"/>
            <a:extLst>
              <a:ext uri="{FF2B5EF4-FFF2-40B4-BE49-F238E27FC236}">
                <a16:creationId xmlns:a16="http://schemas.microsoft.com/office/drawing/2014/main" id="{475E7845-F253-47AB-16BE-507313A307AE}"/>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133535"/>
            <a:ext cx="9144000" cy="5143500"/>
          </a:xfrm>
          <a:prstGeom prst="rect">
            <a:avLst/>
          </a:prstGeom>
        </p:spPr>
      </p:pic>
    </p:spTree>
    <p:extLst>
      <p:ext uri="{BB962C8B-B14F-4D97-AF65-F5344CB8AC3E}">
        <p14:creationId xmlns:p14="http://schemas.microsoft.com/office/powerpoint/2010/main" val="1606771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89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65667" y="237067"/>
            <a:ext cx="8229600" cy="646331"/>
          </a:xfrm>
        </p:spPr>
        <p:txBody>
          <a:bodyPr/>
          <a:lstStyle/>
          <a:p>
            <a:r>
              <a:rPr lang="en-US" dirty="0"/>
              <a:t>Figure 18.24 Coolant Holes</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581400" y="1256160"/>
            <a:ext cx="5138994" cy="3733800"/>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09600" y="1256160"/>
            <a:ext cx="2971800" cy="3849240"/>
          </a:xfrm>
        </p:spPr>
        <p:txBody>
          <a:bodyPr/>
          <a:lstStyle/>
          <a:p>
            <a:r>
              <a:rPr lang="en-US" sz="2400" dirty="0"/>
              <a:t>A Chevrolet V-8 block that shows the large coolant holes and the smaller gas vent or bleed holes that must match the head gasket when the engine is assembled</a:t>
            </a:r>
          </a:p>
        </p:txBody>
      </p:sp>
    </p:spTree>
    <p:extLst>
      <p:ext uri="{BB962C8B-B14F-4D97-AF65-F5344CB8AC3E}">
        <p14:creationId xmlns:p14="http://schemas.microsoft.com/office/powerpoint/2010/main" val="278516883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73765" y="228600"/>
            <a:ext cx="8229600" cy="646331"/>
          </a:xfrm>
        </p:spPr>
        <p:txBody>
          <a:bodyPr>
            <a:spAutoFit/>
          </a:bodyPr>
          <a:lstStyle/>
          <a:p>
            <a:r>
              <a:rPr lang="en-US" dirty="0"/>
              <a:t>Question 3: ?</a:t>
            </a:r>
          </a:p>
        </p:txBody>
      </p:sp>
      <p:sp>
        <p:nvSpPr>
          <p:cNvPr id="4" name="Content Placeholder 3"/>
          <p:cNvSpPr>
            <a:spLocks noGrp="1"/>
          </p:cNvSpPr>
          <p:nvPr>
            <p:ph idx="1"/>
          </p:nvPr>
        </p:nvSpPr>
        <p:spPr>
          <a:xfrm>
            <a:off x="463826" y="990600"/>
            <a:ext cx="8229600" cy="461665"/>
          </a:xfrm>
        </p:spPr>
        <p:txBody>
          <a:bodyPr>
            <a:spAutoFit/>
          </a:bodyPr>
          <a:lstStyle/>
          <a:p>
            <a:pPr marL="0" indent="0">
              <a:buNone/>
            </a:pPr>
            <a:r>
              <a:rPr lang="en-IN" sz="2400" dirty="0"/>
              <a:t>What are the three coolant flow systems?</a:t>
            </a:r>
          </a:p>
        </p:txBody>
      </p:sp>
    </p:spTree>
    <p:extLst>
      <p:ext uri="{BB962C8B-B14F-4D97-AF65-F5344CB8AC3E}">
        <p14:creationId xmlns:p14="http://schemas.microsoft.com/office/powerpoint/2010/main" val="362540397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67139" y="228600"/>
            <a:ext cx="8229600" cy="646331"/>
          </a:xfrm>
        </p:spPr>
        <p:txBody>
          <a:bodyPr>
            <a:spAutoFit/>
          </a:bodyPr>
          <a:lstStyle/>
          <a:p>
            <a:r>
              <a:rPr lang="en-US" dirty="0"/>
              <a:t>Answer 3</a:t>
            </a:r>
          </a:p>
        </p:txBody>
      </p:sp>
      <p:sp>
        <p:nvSpPr>
          <p:cNvPr id="4" name="Content Placeholder 3"/>
          <p:cNvSpPr>
            <a:spLocks noGrp="1"/>
          </p:cNvSpPr>
          <p:nvPr>
            <p:ph idx="1"/>
          </p:nvPr>
        </p:nvSpPr>
        <p:spPr>
          <a:xfrm>
            <a:off x="533400" y="990600"/>
            <a:ext cx="8229600" cy="461665"/>
          </a:xfrm>
        </p:spPr>
        <p:txBody>
          <a:bodyPr>
            <a:spAutoFit/>
          </a:bodyPr>
          <a:lstStyle/>
          <a:p>
            <a:pPr marL="0" indent="0">
              <a:buNone/>
            </a:pPr>
            <a:r>
              <a:rPr lang="en-IN" sz="2400" dirty="0"/>
              <a:t>Parallel, series, and series-parallel.</a:t>
            </a:r>
          </a:p>
        </p:txBody>
      </p:sp>
    </p:spTree>
    <p:extLst>
      <p:ext uri="{BB962C8B-B14F-4D97-AF65-F5344CB8AC3E}">
        <p14:creationId xmlns:p14="http://schemas.microsoft.com/office/powerpoint/2010/main" val="54264679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8600"/>
            <a:ext cx="8229600" cy="646331"/>
          </a:xfrm>
        </p:spPr>
        <p:txBody>
          <a:bodyPr>
            <a:spAutoFit/>
          </a:bodyPr>
          <a:lstStyle/>
          <a:p>
            <a:r>
              <a:rPr lang="en-US" dirty="0"/>
              <a:t>Cooling Fans</a:t>
            </a:r>
          </a:p>
        </p:txBody>
      </p:sp>
      <p:sp>
        <p:nvSpPr>
          <p:cNvPr id="4" name="Content Placeholder 3"/>
          <p:cNvSpPr>
            <a:spLocks noGrp="1"/>
          </p:cNvSpPr>
          <p:nvPr>
            <p:ph idx="1"/>
          </p:nvPr>
        </p:nvSpPr>
        <p:spPr>
          <a:xfrm>
            <a:off x="457200" y="1000539"/>
            <a:ext cx="8229600" cy="3547125"/>
          </a:xfrm>
        </p:spPr>
        <p:txBody>
          <a:bodyPr>
            <a:spAutoFit/>
          </a:bodyPr>
          <a:lstStyle/>
          <a:p>
            <a:r>
              <a:rPr lang="en-IN" sz="2400" dirty="0"/>
              <a:t>Electronically controlled: </a:t>
            </a:r>
          </a:p>
          <a:p>
            <a:pPr lvl="1"/>
            <a:r>
              <a:rPr lang="en-IN" sz="2400" spc="-300" dirty="0"/>
              <a:t>P C </a:t>
            </a:r>
            <a:r>
              <a:rPr lang="en-IN" sz="2400" dirty="0"/>
              <a:t>M controlled two-speed fan(s).</a:t>
            </a:r>
          </a:p>
          <a:p>
            <a:pPr lvl="1"/>
            <a:r>
              <a:rPr lang="en-IN" sz="2400" dirty="0"/>
              <a:t>Coolant temperature, air-conditioning operation, and certain fault codes determine operation.</a:t>
            </a:r>
          </a:p>
          <a:p>
            <a:r>
              <a:rPr lang="en-IN" sz="2400" dirty="0"/>
              <a:t>Thermostatic fans: </a:t>
            </a:r>
          </a:p>
          <a:p>
            <a:pPr lvl="1"/>
            <a:r>
              <a:rPr lang="en-IN" sz="2400" dirty="0"/>
              <a:t>Belt driven by the crankshaft</a:t>
            </a:r>
          </a:p>
          <a:p>
            <a:pPr lvl="1"/>
            <a:r>
              <a:rPr lang="en-IN" sz="2400" dirty="0"/>
              <a:t>Silicone coupling or thermostatic spring determine slip based on temperature.</a:t>
            </a:r>
          </a:p>
        </p:txBody>
      </p:sp>
    </p:spTree>
    <p:extLst>
      <p:ext uri="{BB962C8B-B14F-4D97-AF65-F5344CB8AC3E}">
        <p14:creationId xmlns:p14="http://schemas.microsoft.com/office/powerpoint/2010/main" val="11189153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65667" y="237067"/>
            <a:ext cx="8229600" cy="646331"/>
          </a:xfrm>
        </p:spPr>
        <p:txBody>
          <a:bodyPr/>
          <a:lstStyle/>
          <a:p>
            <a:r>
              <a:rPr lang="en-US" dirty="0"/>
              <a:t>Figure 18.25 Electric Cooling Fan </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414004" y="1000538"/>
            <a:ext cx="5185483" cy="4333461"/>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33400" y="1000539"/>
            <a:ext cx="2895600" cy="2401440"/>
          </a:xfrm>
        </p:spPr>
        <p:txBody>
          <a:bodyPr/>
          <a:lstStyle/>
          <a:p>
            <a:r>
              <a:rPr lang="en-US" sz="2400" dirty="0"/>
              <a:t>A typical electric cooling fan assembly showing the radiator and related components</a:t>
            </a:r>
          </a:p>
        </p:txBody>
      </p:sp>
    </p:spTree>
    <p:extLst>
      <p:ext uri="{BB962C8B-B14F-4D97-AF65-F5344CB8AC3E}">
        <p14:creationId xmlns:p14="http://schemas.microsoft.com/office/powerpoint/2010/main" val="24385578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65667" y="237067"/>
            <a:ext cx="8229600" cy="646331"/>
          </a:xfrm>
        </p:spPr>
        <p:txBody>
          <a:bodyPr/>
          <a:lstStyle/>
          <a:p>
            <a:r>
              <a:rPr lang="en-US" dirty="0"/>
              <a:t>Figure 18.26 Viscous Fan</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778851" y="913215"/>
            <a:ext cx="4891384" cy="5217477"/>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33400" y="990600"/>
            <a:ext cx="3048000" cy="1200329"/>
          </a:xfrm>
        </p:spPr>
        <p:txBody>
          <a:bodyPr/>
          <a:lstStyle/>
          <a:p>
            <a:r>
              <a:rPr lang="en-US" sz="2400" dirty="0"/>
              <a:t>A typical engine-driven thermostatic spring cooling fan</a:t>
            </a:r>
          </a:p>
        </p:txBody>
      </p:sp>
    </p:spTree>
    <p:extLst>
      <p:ext uri="{BB962C8B-B14F-4D97-AF65-F5344CB8AC3E}">
        <p14:creationId xmlns:p14="http://schemas.microsoft.com/office/powerpoint/2010/main" val="17922897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50852"/>
            <a:ext cx="8229600" cy="553998"/>
          </a:xfrm>
        </p:spPr>
        <p:txBody>
          <a:bodyPr>
            <a:noAutofit/>
          </a:bodyPr>
          <a:lstStyle/>
          <a:p>
            <a:r>
              <a:rPr lang="en-US" dirty="0"/>
              <a:t>Cooling System Operation</a:t>
            </a:r>
          </a:p>
        </p:txBody>
      </p:sp>
      <p:sp>
        <p:nvSpPr>
          <p:cNvPr id="4" name="Content Placeholder 3"/>
          <p:cNvSpPr>
            <a:spLocks noGrp="1"/>
          </p:cNvSpPr>
          <p:nvPr>
            <p:ph idx="1"/>
          </p:nvPr>
        </p:nvSpPr>
        <p:spPr>
          <a:xfrm>
            <a:off x="457200" y="917674"/>
            <a:ext cx="8229600" cy="2663726"/>
          </a:xfrm>
        </p:spPr>
        <p:txBody>
          <a:bodyPr>
            <a:noAutofit/>
          </a:bodyPr>
          <a:lstStyle/>
          <a:p>
            <a:r>
              <a:rPr lang="en-IN" sz="2400" dirty="0"/>
              <a:t>Coolant flows through the engine and absorbs heat. It then flows through the radiator where it dissipates the heat.</a:t>
            </a:r>
          </a:p>
          <a:p>
            <a:r>
              <a:rPr lang="en-IN" sz="2400" dirty="0"/>
              <a:t>The coolant flow rate may be as high as 1 gallon (4 liters) per minute for each horsepower the engine produces.</a:t>
            </a:r>
          </a:p>
          <a:p>
            <a:r>
              <a:rPr lang="en-IN" sz="2400" dirty="0"/>
              <a:t>Radiators are designed for the maximum rate of heat transfer using minimum space.</a:t>
            </a:r>
          </a:p>
        </p:txBody>
      </p:sp>
    </p:spTree>
    <p:extLst>
      <p:ext uri="{BB962C8B-B14F-4D97-AF65-F5344CB8AC3E}">
        <p14:creationId xmlns:p14="http://schemas.microsoft.com/office/powerpoint/2010/main" val="262998234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68069"/>
            <a:ext cx="8229600" cy="646331"/>
          </a:xfrm>
        </p:spPr>
        <p:txBody>
          <a:bodyPr>
            <a:spAutoFit/>
          </a:bodyPr>
          <a:lstStyle/>
          <a:p>
            <a:r>
              <a:rPr lang="en-US" dirty="0"/>
              <a:t>Heater Cores</a:t>
            </a:r>
          </a:p>
        </p:txBody>
      </p:sp>
      <p:sp>
        <p:nvSpPr>
          <p:cNvPr id="4" name="Content Placeholder 3"/>
          <p:cNvSpPr>
            <a:spLocks noGrp="1"/>
          </p:cNvSpPr>
          <p:nvPr>
            <p:ph idx="1"/>
          </p:nvPr>
        </p:nvSpPr>
        <p:spPr>
          <a:xfrm>
            <a:off x="457200" y="990600"/>
            <a:ext cx="8229600" cy="3809999"/>
          </a:xfrm>
        </p:spPr>
        <p:txBody>
          <a:bodyPr>
            <a:spAutoFit/>
          </a:bodyPr>
          <a:lstStyle/>
          <a:p>
            <a:r>
              <a:rPr lang="en-IN" sz="2400" dirty="0"/>
              <a:t>Heated coolant is passed through tubes in the small core of the heater. Air is passed across the heater fins and is then sent to the passenger compartment.</a:t>
            </a:r>
          </a:p>
          <a:p>
            <a:r>
              <a:rPr lang="en-IN" sz="2400" dirty="0"/>
              <a:t>Heater Problem Diagnosis:</a:t>
            </a:r>
          </a:p>
          <a:p>
            <a:pPr lvl="1"/>
            <a:r>
              <a:rPr lang="en-IN" sz="2400" dirty="0"/>
              <a:t>Engine temperature not high enough to generate heat.</a:t>
            </a:r>
          </a:p>
          <a:p>
            <a:pPr lvl="1"/>
            <a:r>
              <a:rPr lang="en-IN" sz="2400" dirty="0"/>
              <a:t>Coolant is not able to flow through a restricted heater core.</a:t>
            </a:r>
          </a:p>
          <a:p>
            <a:pPr lvl="1"/>
            <a:r>
              <a:rPr lang="en-IN" sz="2400" dirty="0"/>
              <a:t>A malfunction of the temperature blend-air door system.</a:t>
            </a:r>
          </a:p>
        </p:txBody>
      </p:sp>
    </p:spTree>
    <p:extLst>
      <p:ext uri="{BB962C8B-B14F-4D97-AF65-F5344CB8AC3E}">
        <p14:creationId xmlns:p14="http://schemas.microsoft.com/office/powerpoint/2010/main" val="90551190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65667" y="237067"/>
            <a:ext cx="8229600" cy="646331"/>
          </a:xfrm>
        </p:spPr>
        <p:txBody>
          <a:bodyPr/>
          <a:lstStyle/>
          <a:p>
            <a:r>
              <a:rPr lang="en-US" dirty="0"/>
              <a:t>Figure 18.27 Heater Core</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742267" y="1002845"/>
            <a:ext cx="4809067" cy="4407355"/>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65667" y="1011704"/>
            <a:ext cx="3200400" cy="1938992"/>
          </a:xfrm>
        </p:spPr>
        <p:txBody>
          <a:bodyPr/>
          <a:lstStyle/>
          <a:p>
            <a:r>
              <a:rPr lang="en-US" sz="2400" dirty="0"/>
              <a:t>A typical heater core installed in a heating, ventilation, and air-conditioning (HVAC) housing assembly</a:t>
            </a:r>
          </a:p>
        </p:txBody>
      </p:sp>
      <p:sp>
        <p:nvSpPr>
          <p:cNvPr id="16" name="Content Placeholder 15">
            <a:extLst>
              <a:ext uri="{FF2B5EF4-FFF2-40B4-BE49-F238E27FC236}">
                <a16:creationId xmlns:a16="http://schemas.microsoft.com/office/drawing/2014/main" id="{35D5C674-CC23-4C31-90F1-35C93CDCE8F5}"/>
              </a:ext>
            </a:extLst>
          </p:cNvPr>
          <p:cNvSpPr>
            <a:spLocks noGrp="1"/>
          </p:cNvSpPr>
          <p:nvPr>
            <p:ph sz="quarter" idx="14"/>
          </p:nvPr>
        </p:nvSpPr>
        <p:spPr/>
        <p:txBody>
          <a:bodyPr/>
          <a:lstStyle/>
          <a:p>
            <a:endParaRPr lang="en-US" dirty="0"/>
          </a:p>
        </p:txBody>
      </p:sp>
    </p:spTree>
    <p:extLst>
      <p:ext uri="{BB962C8B-B14F-4D97-AF65-F5344CB8AC3E}">
        <p14:creationId xmlns:p14="http://schemas.microsoft.com/office/powerpoint/2010/main" val="152264295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68069"/>
            <a:ext cx="8229600" cy="646331"/>
          </a:xfrm>
        </p:spPr>
        <p:txBody>
          <a:bodyPr>
            <a:spAutoFit/>
          </a:bodyPr>
          <a:lstStyle/>
          <a:p>
            <a:r>
              <a:rPr lang="en-US" dirty="0"/>
              <a:t>Cooling System Testing</a:t>
            </a:r>
          </a:p>
        </p:txBody>
      </p:sp>
      <p:sp>
        <p:nvSpPr>
          <p:cNvPr id="4" name="Content Placeholder 3"/>
          <p:cNvSpPr>
            <a:spLocks noGrp="1"/>
          </p:cNvSpPr>
          <p:nvPr>
            <p:ph idx="1"/>
          </p:nvPr>
        </p:nvSpPr>
        <p:spPr>
          <a:xfrm>
            <a:off x="457200" y="990600"/>
            <a:ext cx="8229600" cy="3047999"/>
          </a:xfrm>
        </p:spPr>
        <p:txBody>
          <a:bodyPr>
            <a:spAutoFit/>
          </a:bodyPr>
          <a:lstStyle/>
          <a:p>
            <a:r>
              <a:rPr lang="en-IN" sz="2400" dirty="0"/>
              <a:t>Visual Inspection: All external system components can be visually inspected. </a:t>
            </a:r>
          </a:p>
          <a:p>
            <a:r>
              <a:rPr lang="en-IN" sz="2400" dirty="0"/>
              <a:t>Pressure Testing: Used to determine the location of a leak by pressurizing the system and the cap. </a:t>
            </a:r>
          </a:p>
          <a:p>
            <a:r>
              <a:rPr lang="en-IN" sz="2400" dirty="0"/>
              <a:t>Coolant Dye Testing: The insertion of dye into the cooling system and the use of a black light may locate difficult-to-find leaks.</a:t>
            </a:r>
          </a:p>
        </p:txBody>
      </p:sp>
    </p:spTree>
    <p:extLst>
      <p:ext uri="{BB962C8B-B14F-4D97-AF65-F5344CB8AC3E}">
        <p14:creationId xmlns:p14="http://schemas.microsoft.com/office/powerpoint/2010/main" val="387405277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65667" y="237067"/>
            <a:ext cx="8229600" cy="646331"/>
          </a:xfrm>
        </p:spPr>
        <p:txBody>
          <a:bodyPr/>
          <a:lstStyle/>
          <a:p>
            <a:r>
              <a:rPr lang="en-US" dirty="0"/>
              <a:t>Figure 18.28 Radiator Corrosion</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267200" y="990600"/>
            <a:ext cx="4484687" cy="3629335"/>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65667" y="990600"/>
            <a:ext cx="3352800" cy="4524315"/>
          </a:xfrm>
        </p:spPr>
        <p:txBody>
          <a:bodyPr/>
          <a:lstStyle/>
          <a:p>
            <a:r>
              <a:rPr lang="en-US" sz="2400" dirty="0"/>
              <a:t> A heavily corroded radiator from a vehicle that was overheating. A visual inspection discovered that the corrosion had eaten away many of the cooling fins, yet did not leak. This radiator was replaced and it solved the overheating problem</a:t>
            </a:r>
          </a:p>
        </p:txBody>
      </p:sp>
    </p:spTree>
    <p:extLst>
      <p:ext uri="{BB962C8B-B14F-4D97-AF65-F5344CB8AC3E}">
        <p14:creationId xmlns:p14="http://schemas.microsoft.com/office/powerpoint/2010/main" val="218823963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65667" y="237067"/>
            <a:ext cx="8229600" cy="646331"/>
          </a:xfrm>
        </p:spPr>
        <p:txBody>
          <a:bodyPr/>
          <a:lstStyle/>
          <a:p>
            <a:r>
              <a:rPr lang="en-US" dirty="0"/>
              <a:t>Figure 18.29 Pressure Tester</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982118" y="990600"/>
            <a:ext cx="4713150" cy="3429000"/>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33400" y="990600"/>
            <a:ext cx="3276600" cy="4535040"/>
          </a:xfrm>
        </p:spPr>
        <p:txBody>
          <a:bodyPr/>
          <a:lstStyle/>
          <a:p>
            <a:r>
              <a:rPr lang="en-US" sz="2400" dirty="0"/>
              <a:t>Pressure testing the cooling system. A typical hand-operated pressure tester applies pressure equal to the radiator cap pressure. The pressure should hold; if it drops, this indicates a leak somewhere in the cooling system</a:t>
            </a:r>
          </a:p>
        </p:txBody>
      </p:sp>
    </p:spTree>
    <p:extLst>
      <p:ext uri="{BB962C8B-B14F-4D97-AF65-F5344CB8AC3E}">
        <p14:creationId xmlns:p14="http://schemas.microsoft.com/office/powerpoint/2010/main" val="8281523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65667" y="237067"/>
            <a:ext cx="8229600" cy="646331"/>
          </a:xfrm>
        </p:spPr>
        <p:txBody>
          <a:bodyPr/>
          <a:lstStyle/>
          <a:p>
            <a:r>
              <a:rPr lang="en-US" dirty="0"/>
              <a:t>Figure 18.30 Cap Testing</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095750" y="990600"/>
            <a:ext cx="4430499" cy="5210756"/>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57200" y="990600"/>
            <a:ext cx="3486150" cy="2308324"/>
          </a:xfrm>
        </p:spPr>
        <p:txBody>
          <a:bodyPr/>
          <a:lstStyle/>
          <a:p>
            <a:r>
              <a:rPr lang="en-US" sz="2400" dirty="0"/>
              <a:t>The pressure cap should be checked for proper operation using a pressure tester as part of the cooling system diagnosis</a:t>
            </a:r>
          </a:p>
        </p:txBody>
      </p:sp>
    </p:spTree>
    <p:extLst>
      <p:ext uri="{BB962C8B-B14F-4D97-AF65-F5344CB8AC3E}">
        <p14:creationId xmlns:p14="http://schemas.microsoft.com/office/powerpoint/2010/main" val="323855680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153787"/>
            <a:ext cx="8229600" cy="830997"/>
          </a:xfrm>
        </p:spPr>
        <p:txBody>
          <a:bodyPr wrap="square" tIns="45720" bIns="45720">
            <a:spAutoFit/>
          </a:bodyPr>
          <a:lstStyle/>
          <a:p>
            <a:r>
              <a:rPr lang="en-US" sz="2800" dirty="0"/>
              <a:t>Animation: Pressure Test Cooling System</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ressure_Test_Cooling_System">
            <a:hlinkClick r:id="" action="ppaction://media"/>
            <a:extLst>
              <a:ext uri="{FF2B5EF4-FFF2-40B4-BE49-F238E27FC236}">
                <a16:creationId xmlns:a16="http://schemas.microsoft.com/office/drawing/2014/main" id="{D88AC433-A763-1137-5ECA-6327F22E1EE5}"/>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6200" y="1134337"/>
            <a:ext cx="8943940" cy="5030966"/>
          </a:xfrm>
          <a:prstGeom prst="rect">
            <a:avLst/>
          </a:prstGeom>
        </p:spPr>
      </p:pic>
    </p:spTree>
    <p:extLst>
      <p:ext uri="{BB962C8B-B14F-4D97-AF65-F5344CB8AC3E}">
        <p14:creationId xmlns:p14="http://schemas.microsoft.com/office/powerpoint/2010/main" val="2296965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40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65667" y="237067"/>
            <a:ext cx="8229600" cy="646331"/>
          </a:xfrm>
        </p:spPr>
        <p:txBody>
          <a:bodyPr/>
          <a:lstStyle/>
          <a:p>
            <a:r>
              <a:rPr lang="en-US" dirty="0"/>
              <a:t>Figure 18.31 Tracer Dye</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5562600" y="983974"/>
            <a:ext cx="1962709" cy="5330543"/>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09600" y="1256160"/>
            <a:ext cx="4419600" cy="1569660"/>
          </a:xfrm>
        </p:spPr>
        <p:txBody>
          <a:bodyPr/>
          <a:lstStyle/>
          <a:p>
            <a:r>
              <a:rPr lang="en-US" sz="2400" dirty="0"/>
              <a:t>Use dye specifically made for coolant when checking for leaks using a black light</a:t>
            </a:r>
          </a:p>
        </p:txBody>
      </p:sp>
    </p:spTree>
    <p:extLst>
      <p:ext uri="{BB962C8B-B14F-4D97-AF65-F5344CB8AC3E}">
        <p14:creationId xmlns:p14="http://schemas.microsoft.com/office/powerpoint/2010/main" val="21819183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68069"/>
            <a:ext cx="8229600" cy="646331"/>
          </a:xfrm>
        </p:spPr>
        <p:txBody>
          <a:bodyPr>
            <a:spAutoFit/>
          </a:bodyPr>
          <a:lstStyle/>
          <a:p>
            <a:r>
              <a:rPr lang="en-US" dirty="0"/>
              <a:t>Coolant Temperature Warning Light</a:t>
            </a:r>
          </a:p>
        </p:txBody>
      </p:sp>
      <p:sp>
        <p:nvSpPr>
          <p:cNvPr id="4" name="Content Placeholder 3"/>
          <p:cNvSpPr>
            <a:spLocks noGrp="1"/>
          </p:cNvSpPr>
          <p:nvPr>
            <p:ph idx="1"/>
          </p:nvPr>
        </p:nvSpPr>
        <p:spPr>
          <a:xfrm>
            <a:off x="457200" y="990601"/>
            <a:ext cx="8229600" cy="4495799"/>
          </a:xfrm>
        </p:spPr>
        <p:txBody>
          <a:bodyPr>
            <a:spAutoFit/>
          </a:bodyPr>
          <a:lstStyle/>
          <a:p>
            <a:r>
              <a:rPr lang="en-IN" sz="2400" dirty="0"/>
              <a:t>Typically illuminates when operating temperatures exceed 250° F to 258° F. (120° C to 126° C).</a:t>
            </a:r>
          </a:p>
          <a:p>
            <a:r>
              <a:rPr lang="en-IN" sz="2400" dirty="0"/>
              <a:t>Common Causes of Overheating:</a:t>
            </a:r>
          </a:p>
          <a:p>
            <a:pPr lvl="1"/>
            <a:r>
              <a:rPr lang="en-IN" sz="2400" dirty="0"/>
              <a:t>Low coolant level</a:t>
            </a:r>
          </a:p>
          <a:p>
            <a:pPr lvl="1"/>
            <a:r>
              <a:rPr lang="en-IN" sz="2400" dirty="0"/>
              <a:t>Plugged, dirty or blocked radiator</a:t>
            </a:r>
          </a:p>
          <a:p>
            <a:pPr lvl="1"/>
            <a:r>
              <a:rPr lang="en-IN" sz="2400" dirty="0"/>
              <a:t>Defective fan clutch or electric fan</a:t>
            </a:r>
          </a:p>
          <a:p>
            <a:pPr lvl="1"/>
            <a:r>
              <a:rPr lang="en-IN" sz="2400" dirty="0"/>
              <a:t>Broken fan drive belt</a:t>
            </a:r>
          </a:p>
          <a:p>
            <a:pPr lvl="1"/>
            <a:r>
              <a:rPr lang="en-IN" sz="2400" dirty="0"/>
              <a:t>Defective radiator cap</a:t>
            </a:r>
          </a:p>
          <a:p>
            <a:pPr lvl="1"/>
            <a:r>
              <a:rPr lang="en-IN" sz="2400" dirty="0"/>
              <a:t>Defective water pump</a:t>
            </a:r>
          </a:p>
          <a:p>
            <a:pPr lvl="1"/>
            <a:r>
              <a:rPr lang="en-IN" sz="2400" dirty="0"/>
              <a:t>Blocked cooling passages</a:t>
            </a:r>
          </a:p>
        </p:txBody>
      </p:sp>
    </p:spTree>
    <p:extLst>
      <p:ext uri="{BB962C8B-B14F-4D97-AF65-F5344CB8AC3E}">
        <p14:creationId xmlns:p14="http://schemas.microsoft.com/office/powerpoint/2010/main" val="138093134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Warning Lights, Engine Coolant Temperature</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warning_lights_cooling_sys">
            <a:hlinkClick r:id="" action="ppaction://media"/>
            <a:extLst>
              <a:ext uri="{FF2B5EF4-FFF2-40B4-BE49-F238E27FC236}">
                <a16:creationId xmlns:a16="http://schemas.microsoft.com/office/drawing/2014/main" id="{44802C5C-BCDF-E2FA-FDFD-8077415FFDC7}"/>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9497" y="1321346"/>
            <a:ext cx="8962103" cy="5041183"/>
          </a:xfrm>
          <a:prstGeom prst="rect">
            <a:avLst/>
          </a:prstGeom>
        </p:spPr>
      </p:pic>
    </p:spTree>
    <p:extLst>
      <p:ext uri="{BB962C8B-B14F-4D97-AF65-F5344CB8AC3E}">
        <p14:creationId xmlns:p14="http://schemas.microsoft.com/office/powerpoint/2010/main" val="3981338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31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65667" y="237067"/>
            <a:ext cx="8229600" cy="646331"/>
          </a:xfrm>
        </p:spPr>
        <p:txBody>
          <a:bodyPr/>
          <a:lstStyle/>
          <a:p>
            <a:r>
              <a:rPr lang="en-US" dirty="0"/>
              <a:t>Figure 18.2 Water Jackets</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419600" y="990600"/>
            <a:ext cx="4267200" cy="5185460"/>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09600" y="1256160"/>
            <a:ext cx="3352800" cy="1944240"/>
          </a:xfrm>
        </p:spPr>
        <p:txBody>
          <a:bodyPr/>
          <a:lstStyle/>
          <a:p>
            <a:r>
              <a:rPr lang="en-US" sz="2400" dirty="0"/>
              <a:t>Coolant circulates through the water jackets in the engine block and cylinder head</a:t>
            </a:r>
          </a:p>
        </p:txBody>
      </p:sp>
    </p:spTree>
    <p:extLst>
      <p:ext uri="{BB962C8B-B14F-4D97-AF65-F5344CB8AC3E}">
        <p14:creationId xmlns:p14="http://schemas.microsoft.com/office/powerpoint/2010/main" val="128996375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80975"/>
            <a:ext cx="8229600" cy="523875"/>
          </a:xfrm>
        </p:spPr>
        <p:txBody>
          <a:bodyPr>
            <a:noAutofit/>
          </a:bodyPr>
          <a:lstStyle/>
          <a:p>
            <a:r>
              <a:rPr lang="en-US" dirty="0"/>
              <a:t>Cooling System Inspection </a:t>
            </a:r>
            <a:r>
              <a:rPr lang="en-US" sz="2800" dirty="0"/>
              <a:t>(1 of 2)</a:t>
            </a:r>
            <a:endParaRPr lang="en-US" dirty="0"/>
          </a:p>
        </p:txBody>
      </p:sp>
      <p:sp>
        <p:nvSpPr>
          <p:cNvPr id="4" name="Content Placeholder 3"/>
          <p:cNvSpPr>
            <a:spLocks noGrp="1"/>
          </p:cNvSpPr>
          <p:nvPr>
            <p:ph idx="1"/>
          </p:nvPr>
        </p:nvSpPr>
        <p:spPr>
          <a:xfrm>
            <a:off x="457200" y="914401"/>
            <a:ext cx="8229600" cy="3886199"/>
          </a:xfrm>
        </p:spPr>
        <p:txBody>
          <a:bodyPr>
            <a:noAutofit/>
          </a:bodyPr>
          <a:lstStyle/>
          <a:p>
            <a:r>
              <a:rPr lang="en-IN" sz="2400" dirty="0"/>
              <a:t>Coolant Level: </a:t>
            </a:r>
          </a:p>
          <a:p>
            <a:pPr lvl="1"/>
            <a:r>
              <a:rPr lang="en-IN" sz="2400" dirty="0"/>
              <a:t>A visual inspection for signs of coolant system leaks and for the condition of the coolant hoses and fan drive belts.</a:t>
            </a:r>
          </a:p>
          <a:p>
            <a:r>
              <a:rPr lang="en-IN" sz="2400" dirty="0"/>
              <a:t>Accessory Drive Belt Tension:</a:t>
            </a:r>
          </a:p>
          <a:p>
            <a:pPr lvl="1"/>
            <a:r>
              <a:rPr lang="en-IN" sz="2400" dirty="0"/>
              <a:t>Belt tension gauge</a:t>
            </a:r>
          </a:p>
          <a:p>
            <a:pPr lvl="1"/>
            <a:r>
              <a:rPr lang="en-IN" sz="2400" dirty="0"/>
              <a:t>Marks on a tensioner</a:t>
            </a:r>
          </a:p>
          <a:p>
            <a:pPr lvl="1"/>
            <a:r>
              <a:rPr lang="en-IN" sz="2400" dirty="0"/>
              <a:t>Torque wrench reading</a:t>
            </a:r>
          </a:p>
          <a:p>
            <a:pPr lvl="1"/>
            <a:r>
              <a:rPr lang="en-IN" sz="2400" dirty="0"/>
              <a:t>Deflection</a:t>
            </a:r>
          </a:p>
        </p:txBody>
      </p:sp>
    </p:spTree>
    <p:extLst>
      <p:ext uri="{BB962C8B-B14F-4D97-AF65-F5344CB8AC3E}">
        <p14:creationId xmlns:p14="http://schemas.microsoft.com/office/powerpoint/2010/main" val="359137261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11667"/>
            <a:ext cx="8229600" cy="646331"/>
          </a:xfrm>
        </p:spPr>
        <p:txBody>
          <a:bodyPr>
            <a:spAutoFit/>
          </a:bodyPr>
          <a:lstStyle/>
          <a:p>
            <a:r>
              <a:rPr lang="en-IN" dirty="0"/>
              <a:t>Cooling System Inspection </a:t>
            </a:r>
            <a:r>
              <a:rPr lang="en-IN" sz="2800" dirty="0"/>
              <a:t>(2 of 2)</a:t>
            </a:r>
            <a:endParaRPr lang="en-US" sz="2800" dirty="0"/>
          </a:p>
        </p:txBody>
      </p:sp>
      <p:sp>
        <p:nvSpPr>
          <p:cNvPr id="4" name="Content Placeholder 3"/>
          <p:cNvSpPr>
            <a:spLocks noGrp="1"/>
          </p:cNvSpPr>
          <p:nvPr>
            <p:ph idx="1"/>
          </p:nvPr>
        </p:nvSpPr>
        <p:spPr>
          <a:xfrm>
            <a:off x="457200" y="990600"/>
            <a:ext cx="8229600" cy="2923877"/>
          </a:xfrm>
        </p:spPr>
        <p:txBody>
          <a:bodyPr>
            <a:spAutoFit/>
          </a:bodyPr>
          <a:lstStyle/>
          <a:p>
            <a:r>
              <a:rPr lang="en-IN" sz="2400" dirty="0"/>
              <a:t>Disposing of Used Coolant:</a:t>
            </a:r>
          </a:p>
          <a:p>
            <a:pPr lvl="1"/>
            <a:r>
              <a:rPr lang="en-IN" sz="2400" dirty="0"/>
              <a:t>Dispose according to state and local laws</a:t>
            </a:r>
          </a:p>
          <a:p>
            <a:r>
              <a:rPr lang="en-IN" sz="2400" dirty="0"/>
              <a:t>Cleaning the Radiator Exterior:</a:t>
            </a:r>
          </a:p>
          <a:p>
            <a:pPr lvl="1"/>
            <a:r>
              <a:rPr lang="en-IN" sz="2400" dirty="0"/>
              <a:t>Removal of external plugging by dirt and insects</a:t>
            </a:r>
          </a:p>
          <a:p>
            <a:r>
              <a:rPr lang="en-IN" sz="2400" dirty="0"/>
              <a:t> Hose Clamps:</a:t>
            </a:r>
          </a:p>
          <a:p>
            <a:pPr lvl="1"/>
            <a:r>
              <a:rPr lang="en-IN" sz="2400" dirty="0"/>
              <a:t>Check for proper position and tightness</a:t>
            </a:r>
          </a:p>
        </p:txBody>
      </p:sp>
    </p:spTree>
    <p:extLst>
      <p:ext uri="{BB962C8B-B14F-4D97-AF65-F5344CB8AC3E}">
        <p14:creationId xmlns:p14="http://schemas.microsoft.com/office/powerpoint/2010/main" val="200567469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65667" y="237067"/>
            <a:ext cx="8229600" cy="646331"/>
          </a:xfrm>
        </p:spPr>
        <p:txBody>
          <a:bodyPr/>
          <a:lstStyle/>
          <a:p>
            <a:r>
              <a:rPr lang="en-US" dirty="0"/>
              <a:t>Figure 18.32 Overheating</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478328" y="964096"/>
            <a:ext cx="5216939" cy="3912704"/>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09600" y="1256160"/>
            <a:ext cx="2514600" cy="2249040"/>
          </a:xfrm>
        </p:spPr>
        <p:txBody>
          <a:bodyPr/>
          <a:lstStyle/>
          <a:p>
            <a:r>
              <a:rPr lang="en-US" sz="2400" dirty="0"/>
              <a:t> When an engine overheats, often the coolant overflow container boils</a:t>
            </a:r>
          </a:p>
        </p:txBody>
      </p:sp>
    </p:spTree>
    <p:extLst>
      <p:ext uri="{BB962C8B-B14F-4D97-AF65-F5344CB8AC3E}">
        <p14:creationId xmlns:p14="http://schemas.microsoft.com/office/powerpoint/2010/main" val="200266797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65667" y="237067"/>
            <a:ext cx="8229600" cy="646331"/>
          </a:xfrm>
        </p:spPr>
        <p:txBody>
          <a:bodyPr/>
          <a:lstStyle/>
          <a:p>
            <a:r>
              <a:rPr lang="en-US" dirty="0"/>
              <a:t>Figure 18.33 Belt Tensioner</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276601" y="990600"/>
            <a:ext cx="5403574" cy="4368363"/>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80391" y="1017104"/>
            <a:ext cx="2667000" cy="1563240"/>
          </a:xfrm>
        </p:spPr>
        <p:txBody>
          <a:bodyPr/>
          <a:lstStyle/>
          <a:p>
            <a:r>
              <a:rPr lang="en-US" sz="2400" dirty="0"/>
              <a:t>Typical marks on an accessory drive belt tensioner</a:t>
            </a:r>
          </a:p>
        </p:txBody>
      </p:sp>
    </p:spTree>
    <p:extLst>
      <p:ext uri="{BB962C8B-B14F-4D97-AF65-F5344CB8AC3E}">
        <p14:creationId xmlns:p14="http://schemas.microsoft.com/office/powerpoint/2010/main" val="344177746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646331"/>
          </a:xfrm>
        </p:spPr>
        <p:txBody>
          <a:bodyPr/>
          <a:lstStyle/>
          <a:p>
            <a:r>
              <a:rPr lang="en-US" dirty="0"/>
              <a:t>Chart 18.3 Serpentine Belt Ribs</a:t>
            </a:r>
          </a:p>
        </p:txBody>
      </p:sp>
      <p:graphicFrame>
        <p:nvGraphicFramePr>
          <p:cNvPr id="9" name="Content Placeholder 8"/>
          <p:cNvGraphicFramePr>
            <a:graphicFrameLocks noGrp="1"/>
          </p:cNvGraphicFramePr>
          <p:nvPr>
            <p:ph sz="quarter" idx="14"/>
            <p:extLst>
              <p:ext uri="{D42A27DB-BD31-4B8C-83A1-F6EECF244321}">
                <p14:modId xmlns:p14="http://schemas.microsoft.com/office/powerpoint/2010/main" val="1717784887"/>
              </p:ext>
            </p:extLst>
          </p:nvPr>
        </p:nvGraphicFramePr>
        <p:xfrm>
          <a:off x="1524000" y="1676400"/>
          <a:ext cx="5943600" cy="2514601"/>
        </p:xfrm>
        <a:graphic>
          <a:graphicData uri="http://schemas.openxmlformats.org/drawingml/2006/table">
            <a:tbl>
              <a:tblPr firstRow="1"/>
              <a:tblGrid>
                <a:gridCol w="3053768">
                  <a:extLst>
                    <a:ext uri="{9D8B030D-6E8A-4147-A177-3AD203B41FA5}">
                      <a16:colId xmlns:a16="http://schemas.microsoft.com/office/drawing/2014/main" val="20000"/>
                    </a:ext>
                  </a:extLst>
                </a:gridCol>
                <a:gridCol w="2889832">
                  <a:extLst>
                    <a:ext uri="{9D8B030D-6E8A-4147-A177-3AD203B41FA5}">
                      <a16:colId xmlns:a16="http://schemas.microsoft.com/office/drawing/2014/main" val="20001"/>
                    </a:ext>
                  </a:extLst>
                </a:gridCol>
              </a:tblGrid>
              <a:tr h="738286">
                <a:tc>
                  <a:txBody>
                    <a:bodyPr/>
                    <a:lstStyle/>
                    <a:p>
                      <a:pPr marL="29210" marR="266700" algn="ctr" eaLnBrk="0" hangingPunct="0">
                        <a:lnSpc>
                          <a:spcPct val="107000"/>
                        </a:lnSpc>
                        <a:spcBef>
                          <a:spcPts val="515"/>
                        </a:spcBef>
                        <a:spcAft>
                          <a:spcPts val="0"/>
                        </a:spcAft>
                      </a:pPr>
                      <a:r>
                        <a:rPr lang="en-US" sz="2000" b="1" dirty="0">
                          <a:solidFill>
                            <a:schemeClr val="bg1"/>
                          </a:solidFill>
                          <a:effectLst/>
                          <a:latin typeface="+mn-lt"/>
                          <a:ea typeface="Calibri" panose="020F0502020204030204" pitchFamily="34" charset="0"/>
                          <a:cs typeface="Times New Roman" panose="02020603050405020304" pitchFamily="18" charset="0"/>
                        </a:rPr>
                        <a:t>NUMBER OF RIBS USED</a:t>
                      </a:r>
                      <a:endParaRPr lang="en-US" sz="2000" dirty="0">
                        <a:solidFill>
                          <a:schemeClr val="bg1"/>
                        </a:solidFill>
                        <a:effectLst/>
                        <a:latin typeface="+mn-lt"/>
                        <a:ea typeface="Calibri" panose="020F0502020204030204" pitchFamily="34" charset="0"/>
                        <a:cs typeface="Times New Roman" panose="02020603050405020304" pitchFamily="18" charset="0"/>
                      </a:endParaRPr>
                    </a:p>
                  </a:txBody>
                  <a:tcPr marL="0" marR="0" marT="0" marB="0">
                    <a:lnL>
                      <a:noFill/>
                    </a:lnL>
                    <a:lnR>
                      <a:noFill/>
                    </a:lnR>
                    <a:lnT>
                      <a:noFill/>
                    </a:lnT>
                    <a:lnB w="12700" cap="flat" cmpd="sng" algn="ctr">
                      <a:solidFill>
                        <a:srgbClr val="63717A"/>
                      </a:solidFill>
                      <a:prstDash val="solid"/>
                      <a:round/>
                      <a:headEnd type="none" w="med" len="med"/>
                      <a:tailEnd type="none" w="med" len="med"/>
                    </a:lnB>
                    <a:solidFill>
                      <a:schemeClr val="accent2"/>
                    </a:solidFill>
                  </a:tcPr>
                </a:tc>
                <a:tc>
                  <a:txBody>
                    <a:bodyPr/>
                    <a:lstStyle/>
                    <a:p>
                      <a:pPr marL="271145" marR="33020" algn="ctr" eaLnBrk="0" hangingPunct="0">
                        <a:lnSpc>
                          <a:spcPct val="107000"/>
                        </a:lnSpc>
                        <a:spcBef>
                          <a:spcPts val="515"/>
                        </a:spcBef>
                        <a:spcAft>
                          <a:spcPts val="0"/>
                        </a:spcAft>
                      </a:pPr>
                      <a:r>
                        <a:rPr lang="en-US" sz="2000" b="1" dirty="0">
                          <a:solidFill>
                            <a:schemeClr val="bg1"/>
                          </a:solidFill>
                          <a:effectLst/>
                          <a:latin typeface="+mn-lt"/>
                          <a:ea typeface="Calibri" panose="020F0502020204030204" pitchFamily="34" charset="0"/>
                          <a:cs typeface="Times New Roman" panose="02020603050405020304" pitchFamily="18" charset="0"/>
                        </a:rPr>
                        <a:t>TENSION RANGE (LB.)</a:t>
                      </a:r>
                      <a:endParaRPr lang="en-US" sz="2000" dirty="0">
                        <a:solidFill>
                          <a:schemeClr val="bg1"/>
                        </a:solidFill>
                        <a:effectLst/>
                        <a:latin typeface="+mn-lt"/>
                        <a:ea typeface="Calibri" panose="020F0502020204030204" pitchFamily="34" charset="0"/>
                        <a:cs typeface="Times New Roman" panose="02020603050405020304" pitchFamily="18" charset="0"/>
                      </a:endParaRPr>
                    </a:p>
                  </a:txBody>
                  <a:tcPr marL="0" marR="0" marT="0" marB="0">
                    <a:lnL>
                      <a:noFill/>
                    </a:lnL>
                    <a:lnR>
                      <a:noFill/>
                    </a:lnR>
                    <a:lnT>
                      <a:noFill/>
                    </a:lnT>
                    <a:lnB w="12700" cap="flat" cmpd="sng" algn="ctr">
                      <a:solidFill>
                        <a:srgbClr val="63717A"/>
                      </a:solidFill>
                      <a:prstDash val="solid"/>
                      <a:round/>
                      <a:headEnd type="none" w="med" len="med"/>
                      <a:tailEnd type="none" w="med" len="med"/>
                    </a:lnB>
                    <a:solidFill>
                      <a:schemeClr val="accent2"/>
                    </a:solidFill>
                  </a:tcPr>
                </a:tc>
                <a:extLst>
                  <a:ext uri="{0D108BD9-81ED-4DB2-BD59-A6C34878D82A}">
                    <a16:rowId xmlns:a16="http://schemas.microsoft.com/office/drawing/2014/main" val="10000"/>
                  </a:ext>
                </a:extLst>
              </a:tr>
              <a:tr h="355263">
                <a:tc>
                  <a:txBody>
                    <a:bodyPr/>
                    <a:lstStyle/>
                    <a:p>
                      <a:pPr marL="0" marR="237490" algn="ctr" eaLnBrk="0" hangingPunct="0">
                        <a:lnSpc>
                          <a:spcPct val="107000"/>
                        </a:lnSpc>
                        <a:spcBef>
                          <a:spcPts val="80"/>
                        </a:spcBef>
                        <a:spcAft>
                          <a:spcPts val="0"/>
                        </a:spcAft>
                      </a:pPr>
                      <a:r>
                        <a:rPr lang="en-US" sz="2000" b="1" dirty="0">
                          <a:solidFill>
                            <a:srgbClr val="231F20"/>
                          </a:solidFill>
                          <a:effectLst/>
                          <a:latin typeface="+mn-lt"/>
                          <a:ea typeface="Calibri" panose="020F0502020204030204" pitchFamily="34" charset="0"/>
                          <a:cs typeface="Times New Roman" panose="02020603050405020304" pitchFamily="18" charset="0"/>
                        </a:rPr>
                        <a:t>3</a:t>
                      </a:r>
                      <a:endParaRPr lang="en-US" sz="200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63717A"/>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tc>
                  <a:txBody>
                    <a:bodyPr/>
                    <a:lstStyle/>
                    <a:p>
                      <a:pPr marL="271145" marR="33020" algn="ctr" eaLnBrk="0" hangingPunct="0">
                        <a:lnSpc>
                          <a:spcPct val="107000"/>
                        </a:lnSpc>
                        <a:spcBef>
                          <a:spcPts val="80"/>
                        </a:spcBef>
                        <a:spcAft>
                          <a:spcPts val="0"/>
                        </a:spcAft>
                      </a:pPr>
                      <a:r>
                        <a:rPr lang="en-US" sz="2000" b="1" dirty="0">
                          <a:solidFill>
                            <a:srgbClr val="231F20"/>
                          </a:solidFill>
                          <a:effectLst/>
                          <a:latin typeface="+mn-lt"/>
                          <a:ea typeface="Calibri" panose="020F0502020204030204" pitchFamily="34" charset="0"/>
                          <a:cs typeface="Times New Roman" panose="02020603050405020304" pitchFamily="18" charset="0"/>
                        </a:rPr>
                        <a:t>45 to 60</a:t>
                      </a:r>
                      <a:endParaRPr lang="en-US" sz="200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63717A"/>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extLst>
                  <a:ext uri="{0D108BD9-81ED-4DB2-BD59-A6C34878D82A}">
                    <a16:rowId xmlns:a16="http://schemas.microsoft.com/office/drawing/2014/main" val="10001"/>
                  </a:ext>
                </a:extLst>
              </a:tr>
              <a:tr h="355263">
                <a:tc>
                  <a:txBody>
                    <a:bodyPr/>
                    <a:lstStyle/>
                    <a:p>
                      <a:pPr marL="0" marR="237490" algn="ctr" eaLnBrk="0" hangingPunct="0">
                        <a:lnSpc>
                          <a:spcPct val="107000"/>
                        </a:lnSpc>
                        <a:spcBef>
                          <a:spcPts val="80"/>
                        </a:spcBef>
                        <a:spcAft>
                          <a:spcPts val="0"/>
                        </a:spcAft>
                      </a:pPr>
                      <a:r>
                        <a:rPr lang="en-US" sz="2000" b="1" dirty="0">
                          <a:solidFill>
                            <a:srgbClr val="231F20"/>
                          </a:solidFill>
                          <a:effectLst/>
                          <a:latin typeface="+mn-lt"/>
                          <a:ea typeface="Calibri" panose="020F0502020204030204" pitchFamily="34" charset="0"/>
                          <a:cs typeface="Times New Roman" panose="02020603050405020304" pitchFamily="18" charset="0"/>
                        </a:rPr>
                        <a:t>4</a:t>
                      </a:r>
                      <a:endParaRPr lang="en-US" sz="200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tc>
                  <a:txBody>
                    <a:bodyPr/>
                    <a:lstStyle/>
                    <a:p>
                      <a:pPr marL="271145" marR="33020" algn="ctr" eaLnBrk="0" hangingPunct="0">
                        <a:lnSpc>
                          <a:spcPct val="107000"/>
                        </a:lnSpc>
                        <a:spcBef>
                          <a:spcPts val="80"/>
                        </a:spcBef>
                        <a:spcAft>
                          <a:spcPts val="0"/>
                        </a:spcAft>
                      </a:pPr>
                      <a:r>
                        <a:rPr lang="en-US" sz="2000" b="1" dirty="0">
                          <a:solidFill>
                            <a:srgbClr val="231F20"/>
                          </a:solidFill>
                          <a:effectLst/>
                          <a:latin typeface="+mn-lt"/>
                          <a:ea typeface="Calibri" panose="020F0502020204030204" pitchFamily="34" charset="0"/>
                          <a:cs typeface="Times New Roman" panose="02020603050405020304" pitchFamily="18" charset="0"/>
                        </a:rPr>
                        <a:t>60 to 80</a:t>
                      </a:r>
                      <a:endParaRPr lang="en-US" sz="200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extLst>
                  <a:ext uri="{0D108BD9-81ED-4DB2-BD59-A6C34878D82A}">
                    <a16:rowId xmlns:a16="http://schemas.microsoft.com/office/drawing/2014/main" val="10002"/>
                  </a:ext>
                </a:extLst>
              </a:tr>
              <a:tr h="355263">
                <a:tc>
                  <a:txBody>
                    <a:bodyPr/>
                    <a:lstStyle/>
                    <a:p>
                      <a:pPr marL="0" marR="237490" algn="ctr" eaLnBrk="0" hangingPunct="0">
                        <a:lnSpc>
                          <a:spcPct val="107000"/>
                        </a:lnSpc>
                        <a:spcBef>
                          <a:spcPts val="80"/>
                        </a:spcBef>
                        <a:spcAft>
                          <a:spcPts val="0"/>
                        </a:spcAft>
                      </a:pPr>
                      <a:r>
                        <a:rPr lang="en-US" sz="2000" b="1" dirty="0">
                          <a:solidFill>
                            <a:srgbClr val="231F20"/>
                          </a:solidFill>
                          <a:effectLst/>
                          <a:latin typeface="+mn-lt"/>
                          <a:ea typeface="Calibri" panose="020F0502020204030204" pitchFamily="34" charset="0"/>
                          <a:cs typeface="Times New Roman" panose="02020603050405020304" pitchFamily="18" charset="0"/>
                        </a:rPr>
                        <a:t>5</a:t>
                      </a:r>
                      <a:endParaRPr lang="en-US" sz="200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tc>
                  <a:txBody>
                    <a:bodyPr/>
                    <a:lstStyle/>
                    <a:p>
                      <a:pPr marL="271145" marR="33020" algn="ctr" eaLnBrk="0" hangingPunct="0">
                        <a:lnSpc>
                          <a:spcPct val="107000"/>
                        </a:lnSpc>
                        <a:spcBef>
                          <a:spcPts val="80"/>
                        </a:spcBef>
                        <a:spcAft>
                          <a:spcPts val="0"/>
                        </a:spcAft>
                      </a:pPr>
                      <a:r>
                        <a:rPr lang="en-US" sz="2000" b="1" dirty="0">
                          <a:solidFill>
                            <a:srgbClr val="231F20"/>
                          </a:solidFill>
                          <a:effectLst/>
                          <a:latin typeface="+mn-lt"/>
                          <a:ea typeface="Calibri" panose="020F0502020204030204" pitchFamily="34" charset="0"/>
                          <a:cs typeface="Times New Roman" panose="02020603050405020304" pitchFamily="18" charset="0"/>
                        </a:rPr>
                        <a:t>75 to 100</a:t>
                      </a:r>
                      <a:endParaRPr lang="en-US" sz="200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extLst>
                  <a:ext uri="{0D108BD9-81ED-4DB2-BD59-A6C34878D82A}">
                    <a16:rowId xmlns:a16="http://schemas.microsoft.com/office/drawing/2014/main" val="10003"/>
                  </a:ext>
                </a:extLst>
              </a:tr>
              <a:tr h="355263">
                <a:tc>
                  <a:txBody>
                    <a:bodyPr/>
                    <a:lstStyle/>
                    <a:p>
                      <a:pPr marL="0" marR="237490" algn="ctr" eaLnBrk="0" hangingPunct="0">
                        <a:lnSpc>
                          <a:spcPct val="107000"/>
                        </a:lnSpc>
                        <a:spcBef>
                          <a:spcPts val="80"/>
                        </a:spcBef>
                        <a:spcAft>
                          <a:spcPts val="0"/>
                        </a:spcAft>
                      </a:pPr>
                      <a:r>
                        <a:rPr lang="en-US" sz="2000" b="1" dirty="0">
                          <a:solidFill>
                            <a:srgbClr val="231F20"/>
                          </a:solidFill>
                          <a:effectLst/>
                          <a:latin typeface="+mn-lt"/>
                          <a:ea typeface="Calibri" panose="020F0502020204030204" pitchFamily="34" charset="0"/>
                          <a:cs typeface="Times New Roman" panose="02020603050405020304" pitchFamily="18" charset="0"/>
                        </a:rPr>
                        <a:t>6</a:t>
                      </a:r>
                      <a:endParaRPr lang="en-US" sz="200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tc>
                  <a:txBody>
                    <a:bodyPr/>
                    <a:lstStyle/>
                    <a:p>
                      <a:pPr marL="271145" marR="33020" algn="ctr" eaLnBrk="0" hangingPunct="0">
                        <a:lnSpc>
                          <a:spcPct val="107000"/>
                        </a:lnSpc>
                        <a:spcBef>
                          <a:spcPts val="80"/>
                        </a:spcBef>
                        <a:spcAft>
                          <a:spcPts val="0"/>
                        </a:spcAft>
                      </a:pPr>
                      <a:r>
                        <a:rPr lang="en-US" sz="2000" b="1" dirty="0">
                          <a:solidFill>
                            <a:srgbClr val="231F20"/>
                          </a:solidFill>
                          <a:effectLst/>
                          <a:latin typeface="+mn-lt"/>
                          <a:ea typeface="Calibri" panose="020F0502020204030204" pitchFamily="34" charset="0"/>
                          <a:cs typeface="Times New Roman" panose="02020603050405020304" pitchFamily="18" charset="0"/>
                        </a:rPr>
                        <a:t>90 to 125</a:t>
                      </a:r>
                      <a:endParaRPr lang="en-US" sz="200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extLst>
                  <a:ext uri="{0D108BD9-81ED-4DB2-BD59-A6C34878D82A}">
                    <a16:rowId xmlns:a16="http://schemas.microsoft.com/office/drawing/2014/main" val="10004"/>
                  </a:ext>
                </a:extLst>
              </a:tr>
              <a:tr h="355263">
                <a:tc>
                  <a:txBody>
                    <a:bodyPr/>
                    <a:lstStyle/>
                    <a:p>
                      <a:pPr marL="0" marR="237490" algn="ctr" eaLnBrk="0" hangingPunct="0">
                        <a:lnSpc>
                          <a:spcPct val="107000"/>
                        </a:lnSpc>
                        <a:spcBef>
                          <a:spcPts val="80"/>
                        </a:spcBef>
                        <a:spcAft>
                          <a:spcPts val="0"/>
                        </a:spcAft>
                      </a:pPr>
                      <a:r>
                        <a:rPr lang="en-US" sz="2000" b="1" dirty="0">
                          <a:solidFill>
                            <a:srgbClr val="231F20"/>
                          </a:solidFill>
                          <a:effectLst/>
                          <a:latin typeface="+mn-lt"/>
                          <a:ea typeface="Calibri" panose="020F0502020204030204" pitchFamily="34" charset="0"/>
                          <a:cs typeface="Times New Roman" panose="02020603050405020304" pitchFamily="18" charset="0"/>
                        </a:rPr>
                        <a:t>7</a:t>
                      </a:r>
                      <a:endParaRPr lang="en-US" sz="200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a:noFill/>
                    </a:lnB>
                    <a:solidFill>
                      <a:srgbClr val="EAF5EC"/>
                    </a:solidFill>
                  </a:tcPr>
                </a:tc>
                <a:tc>
                  <a:txBody>
                    <a:bodyPr/>
                    <a:lstStyle/>
                    <a:p>
                      <a:pPr marL="271145" marR="33020" algn="ctr" eaLnBrk="0" hangingPunct="0">
                        <a:lnSpc>
                          <a:spcPct val="107000"/>
                        </a:lnSpc>
                        <a:spcBef>
                          <a:spcPts val="80"/>
                        </a:spcBef>
                        <a:spcAft>
                          <a:spcPts val="0"/>
                        </a:spcAft>
                      </a:pPr>
                      <a:r>
                        <a:rPr lang="en-US" sz="2000" b="1" dirty="0">
                          <a:solidFill>
                            <a:srgbClr val="231F20"/>
                          </a:solidFill>
                          <a:effectLst/>
                          <a:latin typeface="+mn-lt"/>
                          <a:ea typeface="Calibri" panose="020F0502020204030204" pitchFamily="34" charset="0"/>
                          <a:cs typeface="Times New Roman" panose="02020603050405020304" pitchFamily="18" charset="0"/>
                        </a:rPr>
                        <a:t>105 to 145</a:t>
                      </a:r>
                      <a:endParaRPr lang="en-US" sz="200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a:noFill/>
                    </a:lnB>
                    <a:solidFill>
                      <a:srgbClr val="EAF5EC"/>
                    </a:solid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59623415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68069"/>
            <a:ext cx="8229600" cy="646331"/>
          </a:xfrm>
        </p:spPr>
        <p:txBody>
          <a:bodyPr>
            <a:spAutoFit/>
          </a:bodyPr>
          <a:lstStyle/>
          <a:p>
            <a:r>
              <a:rPr lang="en-IN" dirty="0"/>
              <a:t>Cooling System Service </a:t>
            </a:r>
            <a:endParaRPr lang="en-US" sz="2800" dirty="0"/>
          </a:p>
        </p:txBody>
      </p:sp>
      <p:sp>
        <p:nvSpPr>
          <p:cNvPr id="4" name="Content Placeholder 3"/>
          <p:cNvSpPr>
            <a:spLocks noGrp="1"/>
          </p:cNvSpPr>
          <p:nvPr>
            <p:ph idx="1"/>
          </p:nvPr>
        </p:nvSpPr>
        <p:spPr>
          <a:xfrm>
            <a:off x="457200" y="1050191"/>
            <a:ext cx="8229600" cy="3293209"/>
          </a:xfrm>
        </p:spPr>
        <p:txBody>
          <a:bodyPr>
            <a:spAutoFit/>
          </a:bodyPr>
          <a:lstStyle/>
          <a:p>
            <a:r>
              <a:rPr lang="en-IN" sz="2400" dirty="0"/>
              <a:t>Flushing Coolant: </a:t>
            </a:r>
          </a:p>
          <a:p>
            <a:pPr lvl="1"/>
            <a:r>
              <a:rPr lang="en-IN" sz="2400" dirty="0"/>
              <a:t>Cleaning cooling system and replacing the coolant</a:t>
            </a:r>
          </a:p>
          <a:p>
            <a:r>
              <a:rPr lang="en-IN" sz="2400" dirty="0"/>
              <a:t>Coolant Exchange Machine: </a:t>
            </a:r>
          </a:p>
          <a:p>
            <a:pPr lvl="1"/>
            <a:r>
              <a:rPr lang="en-IN" sz="2400" dirty="0"/>
              <a:t>Exchange old coolant with new</a:t>
            </a:r>
          </a:p>
          <a:p>
            <a:r>
              <a:rPr lang="en-IN" sz="2400" dirty="0"/>
              <a:t>Hose Inspection: </a:t>
            </a:r>
          </a:p>
          <a:p>
            <a:pPr lvl="1"/>
            <a:r>
              <a:rPr lang="en-IN" sz="2400" dirty="0"/>
              <a:t>Looking for hose abnormalities that would cause failures</a:t>
            </a:r>
          </a:p>
        </p:txBody>
      </p:sp>
    </p:spTree>
    <p:extLst>
      <p:ext uri="{BB962C8B-B14F-4D97-AF65-F5344CB8AC3E}">
        <p14:creationId xmlns:p14="http://schemas.microsoft.com/office/powerpoint/2010/main" val="388644014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65667" y="237067"/>
            <a:ext cx="8229600" cy="646331"/>
          </a:xfrm>
        </p:spPr>
        <p:txBody>
          <a:bodyPr/>
          <a:lstStyle/>
          <a:p>
            <a:r>
              <a:rPr lang="en-US" dirty="0"/>
              <a:t>Figure 18.34 Bleeder Valve</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704785" y="990600"/>
            <a:ext cx="3799582" cy="5257800"/>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65667" y="993983"/>
            <a:ext cx="3486150" cy="4893647"/>
          </a:xfrm>
        </p:spPr>
        <p:txBody>
          <a:bodyPr/>
          <a:lstStyle/>
          <a:p>
            <a:r>
              <a:rPr lang="en-US" sz="2400" dirty="0"/>
              <a:t>(a) Many vehicle manufacturers recommend that the bleeder valve be opened whenever refilling the cooling system. (b) Chrysler recommends that a clear plastic hose (1/4 Inch I D) be attached to the bleeder valve and directed into a suitable container</a:t>
            </a:r>
          </a:p>
        </p:txBody>
      </p:sp>
    </p:spTree>
    <p:extLst>
      <p:ext uri="{BB962C8B-B14F-4D97-AF65-F5344CB8AC3E}">
        <p14:creationId xmlns:p14="http://schemas.microsoft.com/office/powerpoint/2010/main" val="14928112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65667" y="237067"/>
            <a:ext cx="8229600" cy="646331"/>
          </a:xfrm>
        </p:spPr>
        <p:txBody>
          <a:bodyPr/>
          <a:lstStyle/>
          <a:p>
            <a:r>
              <a:rPr lang="en-US" dirty="0"/>
              <a:t>Figure 18.35 Coolant Recovery</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474720" y="1027043"/>
            <a:ext cx="5212080" cy="4217994"/>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09600" y="990600"/>
            <a:ext cx="2743200" cy="4893647"/>
          </a:xfrm>
        </p:spPr>
        <p:txBody>
          <a:bodyPr/>
          <a:lstStyle/>
          <a:p>
            <a:r>
              <a:rPr lang="en-US" sz="2400" dirty="0"/>
              <a:t>Using a coolant exchange machine helps eliminate the problem of air getting into the system, which can cause overheating or lack of heat due to air pockets getting trapped in the system</a:t>
            </a:r>
          </a:p>
        </p:txBody>
      </p:sp>
    </p:spTree>
    <p:extLst>
      <p:ext uri="{BB962C8B-B14F-4D97-AF65-F5344CB8AC3E}">
        <p14:creationId xmlns:p14="http://schemas.microsoft.com/office/powerpoint/2010/main" val="208058563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65667" y="237067"/>
            <a:ext cx="8229600" cy="646331"/>
          </a:xfrm>
        </p:spPr>
        <p:txBody>
          <a:bodyPr/>
          <a:lstStyle/>
          <a:p>
            <a:r>
              <a:rPr lang="en-US" dirty="0"/>
              <a:t>Figure 18.36 Hose Clamps</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2057400" y="1010109"/>
            <a:ext cx="5029200" cy="4349579"/>
          </a:xfrm>
        </p:spPr>
      </p:pic>
      <p:sp>
        <p:nvSpPr>
          <p:cNvPr id="16" name="Content Placeholder 15">
            <a:extLst>
              <a:ext uri="{FF2B5EF4-FFF2-40B4-BE49-F238E27FC236}">
                <a16:creationId xmlns:a16="http://schemas.microsoft.com/office/drawing/2014/main" id="{35D5C674-CC23-4C31-90F1-35C93CDCE8F5}"/>
              </a:ext>
            </a:extLst>
          </p:cNvPr>
          <p:cNvSpPr>
            <a:spLocks noGrp="1"/>
          </p:cNvSpPr>
          <p:nvPr>
            <p:ph sz="quarter" idx="14"/>
          </p:nvPr>
        </p:nvSpPr>
        <p:spPr>
          <a:xfrm>
            <a:off x="465667" y="5486400"/>
            <a:ext cx="8229600" cy="461665"/>
          </a:xfrm>
        </p:spPr>
        <p:txBody>
          <a:bodyPr/>
          <a:lstStyle/>
          <a:p>
            <a:r>
              <a:rPr lang="en-US" sz="2400" dirty="0"/>
              <a:t>Hose clamps come in a variety of shapes and designs</a:t>
            </a:r>
          </a:p>
        </p:txBody>
      </p:sp>
    </p:spTree>
    <p:extLst>
      <p:ext uri="{BB962C8B-B14F-4D97-AF65-F5344CB8AC3E}">
        <p14:creationId xmlns:p14="http://schemas.microsoft.com/office/powerpoint/2010/main" val="395088706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65667" y="237067"/>
            <a:ext cx="8229600" cy="646331"/>
          </a:xfrm>
        </p:spPr>
        <p:txBody>
          <a:bodyPr/>
          <a:lstStyle/>
          <a:p>
            <a:r>
              <a:rPr lang="en-US" dirty="0"/>
              <a:t>Figure 18.37 Hose</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930213" y="1007165"/>
            <a:ext cx="4781620" cy="3869635"/>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09600" y="1256160"/>
            <a:ext cx="3048000" cy="3087240"/>
          </a:xfrm>
        </p:spPr>
        <p:txBody>
          <a:bodyPr/>
          <a:lstStyle/>
          <a:p>
            <a:r>
              <a:rPr lang="en-US" sz="2400" dirty="0"/>
              <a:t>The top 3/8 inch hose is designed for oil and similar liquids, whereas the 3/8 inch hose below is labeled “heater hose” and is designed for coolant</a:t>
            </a:r>
          </a:p>
        </p:txBody>
      </p:sp>
    </p:spTree>
    <p:extLst>
      <p:ext uri="{BB962C8B-B14F-4D97-AF65-F5344CB8AC3E}">
        <p14:creationId xmlns:p14="http://schemas.microsoft.com/office/powerpoint/2010/main" val="14939564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65667" y="237067"/>
            <a:ext cx="8229600" cy="646331"/>
          </a:xfrm>
        </p:spPr>
        <p:txBody>
          <a:bodyPr/>
          <a:lstStyle/>
          <a:p>
            <a:r>
              <a:rPr lang="en-US" dirty="0"/>
              <a:t>Figure 18.3 Coolant Flow</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1828800" y="1168904"/>
            <a:ext cx="5486400" cy="4393696"/>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33400" y="5638800"/>
            <a:ext cx="8077200" cy="566157"/>
          </a:xfrm>
        </p:spPr>
        <p:txBody>
          <a:bodyPr/>
          <a:lstStyle/>
          <a:p>
            <a:r>
              <a:rPr lang="en-US" sz="2400" dirty="0"/>
              <a:t>Coolant flow through a typical engine cooling system</a:t>
            </a:r>
          </a:p>
          <a:p>
            <a:endParaRPr lang="en-US" sz="2400" dirty="0"/>
          </a:p>
        </p:txBody>
      </p:sp>
    </p:spTree>
    <p:extLst>
      <p:ext uri="{BB962C8B-B14F-4D97-AF65-F5344CB8AC3E}">
        <p14:creationId xmlns:p14="http://schemas.microsoft.com/office/powerpoint/2010/main" val="416344868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8600"/>
            <a:ext cx="8229600" cy="1200329"/>
          </a:xfrm>
        </p:spPr>
        <p:txBody>
          <a:bodyPr wrap="square" tIns="45720" bIns="45720">
            <a:spAutoFit/>
          </a:bodyPr>
          <a:lstStyle/>
          <a:p>
            <a:r>
              <a:rPr lang="en-US" dirty="0"/>
              <a:t>Engine Repair Videos and Animations</a:t>
            </a:r>
          </a:p>
        </p:txBody>
      </p:sp>
      <p:sp>
        <p:nvSpPr>
          <p:cNvPr id="6" name="TextBox 5">
            <a:extLst>
              <a:ext uri="{FF2B5EF4-FFF2-40B4-BE49-F238E27FC236}">
                <a16:creationId xmlns:a16="http://schemas.microsoft.com/office/drawing/2014/main" id="{9C486ECC-3EA0-04EF-AF4D-C7FD2594E0ED}"/>
              </a:ext>
            </a:extLst>
          </p:cNvPr>
          <p:cNvSpPr txBox="1"/>
          <p:nvPr/>
        </p:nvSpPr>
        <p:spPr>
          <a:xfrm>
            <a:off x="381000" y="2701318"/>
            <a:ext cx="8305800" cy="461665"/>
          </a:xfrm>
          <a:prstGeom prst="rect">
            <a:avLst/>
          </a:prstGeom>
          <a:noFill/>
        </p:spPr>
        <p:txBody>
          <a:bodyPr wrap="square" rtlCol="0">
            <a:spAutoFit/>
          </a:bodyPr>
          <a:lstStyle/>
          <a:p>
            <a:r>
              <a:rPr lang="en-US" sz="2400" dirty="0"/>
              <a:t>Videos Link: </a:t>
            </a:r>
            <a:r>
              <a:rPr lang="en-US" sz="2400" dirty="0">
                <a:hlinkClick r:id="rId3"/>
              </a:rPr>
              <a:t>(A1) Engine Repair Videos</a:t>
            </a:r>
            <a:endParaRPr lang="en-US" sz="2400" dirty="0"/>
          </a:p>
        </p:txBody>
      </p:sp>
      <p:sp>
        <p:nvSpPr>
          <p:cNvPr id="8" name="TextBox 7">
            <a:extLst>
              <a:ext uri="{FF2B5EF4-FFF2-40B4-BE49-F238E27FC236}">
                <a16:creationId xmlns:a16="http://schemas.microsoft.com/office/drawing/2014/main" id="{6BDC2A37-0D25-7D8F-8C18-A85E5BB00584}"/>
              </a:ext>
            </a:extLst>
          </p:cNvPr>
          <p:cNvSpPr txBox="1"/>
          <p:nvPr/>
        </p:nvSpPr>
        <p:spPr>
          <a:xfrm>
            <a:off x="381000" y="3233353"/>
            <a:ext cx="8305800" cy="461665"/>
          </a:xfrm>
          <a:prstGeom prst="rect">
            <a:avLst/>
          </a:prstGeom>
          <a:noFill/>
        </p:spPr>
        <p:txBody>
          <a:bodyPr wrap="square" rtlCol="0">
            <a:spAutoFit/>
          </a:bodyPr>
          <a:lstStyle/>
          <a:p>
            <a:r>
              <a:rPr lang="en-US" sz="2400" dirty="0"/>
              <a:t>Animations Link: </a:t>
            </a:r>
            <a:r>
              <a:rPr lang="en-US" sz="2400" dirty="0">
                <a:hlinkClick r:id="rId4"/>
              </a:rPr>
              <a:t>(A1) Engine Repair Animations</a:t>
            </a:r>
            <a:endParaRPr lang="en-US" sz="2400" dirty="0"/>
          </a:p>
        </p:txBody>
      </p:sp>
    </p:spTree>
    <p:extLst>
      <p:ext uri="{BB962C8B-B14F-4D97-AF65-F5344CB8AC3E}">
        <p14:creationId xmlns:p14="http://schemas.microsoft.com/office/powerpoint/2010/main" val="384164265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3741" y="133350"/>
            <a:ext cx="8229600" cy="567581"/>
          </a:xfrm>
        </p:spPr>
        <p:txBody>
          <a:bodyPr lIns="0" tIns="0" rIns="0" bIns="0">
            <a:noAutofit/>
          </a:bodyPr>
          <a:lstStyle/>
          <a:p>
            <a:pPr>
              <a:spcBef>
                <a:spcPct val="0"/>
              </a:spcBef>
            </a:pPr>
            <a:r>
              <a:rPr lang="en-US" sz="3600" dirty="0">
                <a:cs typeface="Times New Roman" panose="02020603050405020304" pitchFamily="18" charset="0"/>
              </a:rPr>
              <a:t>Copyright</a:t>
            </a:r>
            <a:endParaRPr lang="en-US" sz="3600" dirty="0">
              <a:latin typeface="+mj-lt"/>
              <a:ea typeface="+mj-ea"/>
              <a:cs typeface="Times New Roman" panose="02020603050405020304" pitchFamily="18" charset="0"/>
            </a:endParaRPr>
          </a:p>
        </p:txBody>
      </p:sp>
      <p:pic>
        <p:nvPicPr>
          <p:cNvPr id="4" name="Graphic 6" descr="Warning">
            <a:extLst>
              <a:ext uri="{FF2B5EF4-FFF2-40B4-BE49-F238E27FC236}">
                <a16:creationId xmlns:a16="http://schemas.microsoft.com/office/drawing/2014/main" id="{C06FB2D2-3F36-42C9-A5A6-B6234DC54C9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61956" y="2420319"/>
            <a:ext cx="1094328" cy="1228106"/>
          </a:xfrm>
          <a:prstGeom prst="rect">
            <a:avLst/>
          </a:prstGeom>
        </p:spPr>
      </p:pic>
      <p:sp>
        <p:nvSpPr>
          <p:cNvPr id="5" name="Text Placeholder 1">
            <a:extLst>
              <a:ext uri="{FF2B5EF4-FFF2-40B4-BE49-F238E27FC236}">
                <a16:creationId xmlns:a16="http://schemas.microsoft.com/office/drawing/2014/main" id="{AD5FAE7B-F718-4307-B112-AD6256157E8F}"/>
              </a:ext>
            </a:extLst>
          </p:cNvPr>
          <p:cNvSpPr txBox="1">
            <a:spLocks/>
          </p:cNvSpPr>
          <p:nvPr/>
        </p:nvSpPr>
        <p:spPr>
          <a:xfrm>
            <a:off x="1730090" y="1961468"/>
            <a:ext cx="6858001" cy="2636392"/>
          </a:xfrm>
          <a:prstGeom prst="rect">
            <a:avLst/>
          </a:prstGeom>
        </p:spPr>
        <p:style>
          <a:lnRef idx="2">
            <a:schemeClr val="dk1"/>
          </a:lnRef>
          <a:fillRef idx="1">
            <a:schemeClr val="lt1"/>
          </a:fillRef>
          <a:effectRef idx="0">
            <a:schemeClr val="dk1"/>
          </a:effectRef>
          <a:fontRef idx="minor">
            <a:schemeClr val="dk1"/>
          </a:fontRef>
        </p:style>
        <p:txBody>
          <a:bodyPr vert="horz" lIns="182880" tIns="182880" rIns="182880" bIns="182880" rtlCol="0" anchor="ctr">
            <a:noAutofit/>
          </a:bodyPr>
          <a:lstStyle>
            <a:lvl1pPr marL="256032" indent="-256032" algn="l" defTabSz="914400" rtl="0" eaLnBrk="1" latinLnBrk="0" hangingPunct="1">
              <a:spcBef>
                <a:spcPts val="1500"/>
              </a:spcBef>
              <a:buClr>
                <a:srgbClr val="007FA3"/>
              </a:buClr>
              <a:buFont typeface="Arial" panose="020B0604020202020204" pitchFamily="34" charset="0"/>
              <a:buChar char="•"/>
              <a:defRPr sz="1600" kern="1200">
                <a:solidFill>
                  <a:schemeClr val="dk1"/>
                </a:solidFill>
                <a:latin typeface="+mn-lt"/>
                <a:ea typeface="+mn-ea"/>
                <a:cs typeface="+mn-cs"/>
              </a:defRPr>
            </a:lvl1pPr>
            <a:lvl2pPr marL="742950" indent="-285750" algn="l" defTabSz="914400" rtl="0" eaLnBrk="1" latinLnBrk="0" hangingPunct="1">
              <a:spcBef>
                <a:spcPts val="600"/>
              </a:spcBef>
              <a:buClr>
                <a:srgbClr val="007FA3"/>
              </a:buClr>
              <a:buFont typeface="Arial" panose="020B0604020202020204" pitchFamily="34" charset="0"/>
              <a:buChar char="–"/>
              <a:defRPr sz="1600" kern="1200">
                <a:solidFill>
                  <a:schemeClr val="dk1"/>
                </a:solidFill>
                <a:latin typeface="+mn-lt"/>
                <a:ea typeface="+mn-ea"/>
                <a:cs typeface="+mn-cs"/>
              </a:defRPr>
            </a:lvl2pPr>
            <a:lvl3pPr marL="1143000" indent="-228600" algn="l" defTabSz="914400" rtl="0" eaLnBrk="1" latinLnBrk="0" hangingPunct="1">
              <a:spcBef>
                <a:spcPts val="600"/>
              </a:spcBef>
              <a:buClr>
                <a:srgbClr val="007FA3"/>
              </a:buClr>
              <a:buFont typeface="Wingdings" panose="05000000000000000000" pitchFamily="2" charset="2"/>
              <a:buChar char="§"/>
              <a:defRPr sz="1600" kern="1200">
                <a:solidFill>
                  <a:schemeClr val="dk1"/>
                </a:solidFill>
                <a:latin typeface="+mn-lt"/>
                <a:ea typeface="+mn-ea"/>
                <a:cs typeface="+mn-cs"/>
              </a:defRPr>
            </a:lvl3pPr>
            <a:lvl4pPr marL="1600200" indent="-228600" algn="l" defTabSz="914400" rtl="0" eaLnBrk="1" latinLnBrk="0" hangingPunct="1">
              <a:spcBef>
                <a:spcPts val="600"/>
              </a:spcBef>
              <a:buClr>
                <a:srgbClr val="007FA3"/>
              </a:buClr>
              <a:buFont typeface="Arial" panose="020B0604020202020204" pitchFamily="34" charset="0"/>
              <a:buChar char="–"/>
              <a:defRPr sz="1600" kern="1200">
                <a:solidFill>
                  <a:schemeClr val="dk1"/>
                </a:solidFill>
                <a:latin typeface="+mn-lt"/>
                <a:ea typeface="+mn-ea"/>
                <a:cs typeface="+mn-cs"/>
              </a:defRPr>
            </a:lvl4pPr>
            <a:lvl5pPr marL="2057400" indent="-228600" algn="l" defTabSz="914400" rtl="0" eaLnBrk="1" latinLnBrk="0" hangingPunct="1">
              <a:spcBef>
                <a:spcPts val="600"/>
              </a:spcBef>
              <a:buClr>
                <a:srgbClr val="007FA3"/>
              </a:buClr>
              <a:buFont typeface="Arial" panose="020B0604020202020204" pitchFamily="34" charset="0"/>
              <a:buChar char="•"/>
              <a:defRPr sz="1600" kern="1200">
                <a:solidFill>
                  <a:schemeClr val="dk1"/>
                </a:solidFill>
                <a:latin typeface="+mn-lt"/>
                <a:ea typeface="+mn-ea"/>
                <a:cs typeface="+mn-cs"/>
              </a:defRPr>
            </a:lvl5pPr>
            <a:lvl6pPr marL="2514600" indent="-228600" algn="l" defTabSz="914400" rtl="0" eaLnBrk="1" latinLnBrk="0" hangingPunct="1">
              <a:spcBef>
                <a:spcPts val="300"/>
              </a:spcBef>
              <a:buClr>
                <a:srgbClr val="007FA3"/>
              </a:buClr>
              <a:buFont typeface="Arial" panose="020B0604020202020204" pitchFamily="34" charset="0"/>
              <a:buChar char="•"/>
              <a:defRPr sz="1600" kern="1200">
                <a:solidFill>
                  <a:schemeClr val="dk1"/>
                </a:solidFill>
                <a:latin typeface="+mn-lt"/>
                <a:ea typeface="+mn-ea"/>
                <a:cs typeface="+mn-cs"/>
              </a:defRPr>
            </a:lvl6pPr>
            <a:lvl7pPr marL="2971800" indent="-228600" algn="l" defTabSz="914400" rtl="0" eaLnBrk="1" latinLnBrk="0" hangingPunct="1">
              <a:spcBef>
                <a:spcPts val="300"/>
              </a:spcBef>
              <a:buClr>
                <a:srgbClr val="007FA3"/>
              </a:buClr>
              <a:buFont typeface="Arial" panose="020B0604020202020204" pitchFamily="34" charset="0"/>
              <a:buChar char="•"/>
              <a:defRPr sz="1600" kern="1200">
                <a:solidFill>
                  <a:schemeClr val="dk1"/>
                </a:solidFill>
                <a:latin typeface="+mn-lt"/>
                <a:ea typeface="+mn-ea"/>
                <a:cs typeface="+mn-cs"/>
              </a:defRPr>
            </a:lvl7pPr>
            <a:lvl8pPr marL="3429000" indent="-228600" algn="l" defTabSz="914400" rtl="0" eaLnBrk="1" latinLnBrk="0" hangingPunct="1">
              <a:spcBef>
                <a:spcPts val="300"/>
              </a:spcBef>
              <a:buClr>
                <a:srgbClr val="007FA3"/>
              </a:buClr>
              <a:buFont typeface="Arial" panose="020B0604020202020204" pitchFamily="34" charset="0"/>
              <a:buChar char="•"/>
              <a:defRPr sz="1600" kern="1200">
                <a:solidFill>
                  <a:schemeClr val="dk1"/>
                </a:solidFill>
                <a:latin typeface="+mn-lt"/>
                <a:ea typeface="+mn-ea"/>
                <a:cs typeface="+mn-cs"/>
              </a:defRPr>
            </a:lvl8pPr>
            <a:lvl9pPr marL="3886200" indent="-228600" algn="l" defTabSz="914400" rtl="0" eaLnBrk="1" latinLnBrk="0" hangingPunct="1">
              <a:spcBef>
                <a:spcPts val="300"/>
              </a:spcBef>
              <a:buClr>
                <a:srgbClr val="007FA3"/>
              </a:buClr>
              <a:buFont typeface="Arial" panose="020B0604020202020204" pitchFamily="34" charset="0"/>
              <a:buChar char="•"/>
              <a:defRPr sz="1600" kern="1200">
                <a:solidFill>
                  <a:schemeClr val="dk1"/>
                </a:solidFill>
                <a:latin typeface="+mn-lt"/>
                <a:ea typeface="+mn-ea"/>
                <a:cs typeface="+mn-cs"/>
              </a:defRPr>
            </a:lvl9pPr>
          </a:lstStyle>
          <a:p>
            <a:pPr marL="101600" indent="0">
              <a:buFont typeface="Arial" panose="020B0604020202020204" pitchFamily="34" charset="0"/>
              <a:buNone/>
            </a:pPr>
            <a:r>
              <a:rPr lang="en-US" b="1" dirty="0"/>
              <a:t>This work is protected by United States copyright laws and is provided solely for the use of instructors in teaching their courses and assessing student learning. Dissemination or sale of any part of this work (including on the World Wide Web) will destroy the integrity of the work and is not permitted. The work and materials from it should never be made available to students except by instructors using the accompanying text in their classes. All recipients of this work are expected to abide by these restrictions and to honor the intended pedagogical purposes and the needs of other instructors who rely on these materials.</a:t>
            </a:r>
          </a:p>
        </p:txBody>
      </p:sp>
    </p:spTree>
    <p:extLst>
      <p:ext uri="{BB962C8B-B14F-4D97-AF65-F5344CB8AC3E}">
        <p14:creationId xmlns:p14="http://schemas.microsoft.com/office/powerpoint/2010/main" val="7759725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153787"/>
            <a:ext cx="8229600" cy="830997"/>
          </a:xfrm>
        </p:spPr>
        <p:txBody>
          <a:bodyPr wrap="square" tIns="45720" bIns="45720">
            <a:spAutoFit/>
          </a:bodyPr>
          <a:lstStyle/>
          <a:p>
            <a:r>
              <a:rPr lang="en-US" sz="2800" dirty="0"/>
              <a:t>Animation: Coolant Flow – World Engine</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coolant_flow_world_engine">
            <a:hlinkClick r:id="" action="ppaction://media"/>
            <a:extLst>
              <a:ext uri="{FF2B5EF4-FFF2-40B4-BE49-F238E27FC236}">
                <a16:creationId xmlns:a16="http://schemas.microsoft.com/office/drawing/2014/main" id="{11F7585F-F7F5-F0C8-030B-1AC3F512B1B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181100"/>
            <a:ext cx="9144000" cy="5143500"/>
          </a:xfrm>
          <a:prstGeom prst="rect">
            <a:avLst/>
          </a:prstGeom>
        </p:spPr>
      </p:pic>
    </p:spTree>
    <p:extLst>
      <p:ext uri="{BB962C8B-B14F-4D97-AF65-F5344CB8AC3E}">
        <p14:creationId xmlns:p14="http://schemas.microsoft.com/office/powerpoint/2010/main" val="2341956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89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theme/theme1.xml><?xml version="1.0" encoding="utf-8"?>
<a:theme xmlns:a="http://schemas.openxmlformats.org/drawingml/2006/main" name="508 Lecture">
  <a:themeElements>
    <a:clrScheme name="Custom 7">
      <a:dk1>
        <a:sysClr val="windowText" lastClr="000000"/>
      </a:dk1>
      <a:lt1>
        <a:sysClr val="window" lastClr="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sz="20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sz="2000" dirty="0" err="1" smtClean="0"/>
        </a:defPPr>
      </a:lstStyle>
    </a:txDef>
  </a:objectDefaults>
  <a:extraClrSchemeLst/>
</a:theme>
</file>

<file path=ppt/theme/theme2.xml><?xml version="1.0" encoding="utf-8"?>
<a:theme xmlns:a="http://schemas.openxmlformats.org/drawingml/2006/main" name="Office Theme">
  <a:themeElements>
    <a:clrScheme name="Pearson 508">
      <a:dk1>
        <a:sysClr val="windowText" lastClr="000000"/>
      </a:dk1>
      <a:lt1>
        <a:sysClr val="window" lastClr="FFFFFF"/>
      </a:lt1>
      <a:dk2>
        <a:srgbClr val="000000"/>
      </a:dk2>
      <a:lt2>
        <a:srgbClr val="EEEEEE"/>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Pearson 508">
      <a:dk1>
        <a:sysClr val="windowText" lastClr="000000"/>
      </a:dk1>
      <a:lt1>
        <a:sysClr val="window" lastClr="FFFFFF"/>
      </a:lt1>
      <a:dk2>
        <a:srgbClr val="000000"/>
      </a:dk2>
      <a:lt2>
        <a:srgbClr val="EEEEEE"/>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25002</TotalTime>
  <Words>4372</Words>
  <Application>Microsoft Office PowerPoint</Application>
  <PresentationFormat>On-screen Show (4:3)</PresentationFormat>
  <Paragraphs>400</Paragraphs>
  <Slides>81</Slides>
  <Notes>81</Notes>
  <HiddenSlides>0</HiddenSlides>
  <MMClips>11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81</vt:i4>
      </vt:variant>
    </vt:vector>
  </HeadingPairs>
  <TitlesOfParts>
    <vt:vector size="87" baseType="lpstr">
      <vt:lpstr>Arial</vt:lpstr>
      <vt:lpstr>Times New Roman</vt:lpstr>
      <vt:lpstr>Trebuchet MS</vt:lpstr>
      <vt:lpstr>Verdana</vt:lpstr>
      <vt:lpstr>Wingdings</vt:lpstr>
      <vt:lpstr>508 Lecture</vt:lpstr>
      <vt:lpstr>Automotive Technology: Principles, Diagnosis, and Service</vt:lpstr>
      <vt:lpstr>Learning Objectives (1 of 2)</vt:lpstr>
      <vt:lpstr>Learning Objectives (2 of 2)</vt:lpstr>
      <vt:lpstr>Cooling System Purpose and Function</vt:lpstr>
      <vt:lpstr>Figure 18.1 Combustion Temperature</vt:lpstr>
      <vt:lpstr>Cooling System Operation</vt:lpstr>
      <vt:lpstr>Figure 18.2 Water Jackets</vt:lpstr>
      <vt:lpstr>Figure 18.3 Coolant Flow</vt:lpstr>
      <vt:lpstr>Animation: Coolant Flow – World Engine (Animation will automatically start)</vt:lpstr>
      <vt:lpstr>Thermostats (1 of 2)</vt:lpstr>
      <vt:lpstr>Thermostats (2 of 2)</vt:lpstr>
      <vt:lpstr>Figure 18.4 Thermostat</vt:lpstr>
      <vt:lpstr>Figure 18.5 Bypass</vt:lpstr>
      <vt:lpstr>Chart 18.1 Thermostat Opening</vt:lpstr>
      <vt:lpstr>Animation: Thermostat Operation (Animation will automatically start)</vt:lpstr>
      <vt:lpstr>Figure 18.6 Stuck Thermostat</vt:lpstr>
      <vt:lpstr>Frequently Asked Question: Why Is an Electronic Thermostat Used in Some Engines?  </vt:lpstr>
      <vt:lpstr>Figure 18.7 Thermostat</vt:lpstr>
      <vt:lpstr>Figure 18.8 Electronic Thermostat</vt:lpstr>
      <vt:lpstr>Animation: Thermostat, Electric Assist (Animation will automatically start)</vt:lpstr>
      <vt:lpstr>Figure 18.9 Scan Tool Data</vt:lpstr>
      <vt:lpstr>Figure 18.10 Integral Thermostat</vt:lpstr>
      <vt:lpstr>Animation: Replace Thermostat (Animation will automatically start)</vt:lpstr>
      <vt:lpstr>Question 1: ?</vt:lpstr>
      <vt:lpstr>Answer 1</vt:lpstr>
      <vt:lpstr>Radiators</vt:lpstr>
      <vt:lpstr>Figure 18.11 Radiator Tubes</vt:lpstr>
      <vt:lpstr>Figure 18.12 Radiator Types</vt:lpstr>
      <vt:lpstr>Figure 18.13 Radiator Fluid Cooler</vt:lpstr>
      <vt:lpstr>Frequently Asked Question: What Are Active Grille Shutters?   </vt:lpstr>
      <vt:lpstr>Figure 18.14 Radiator Shutters</vt:lpstr>
      <vt:lpstr>Animation: Radiator Shutters (Animation will automatically start)</vt:lpstr>
      <vt:lpstr>Pressure Caps</vt:lpstr>
      <vt:lpstr>Figure 18.15 Pressure Cap</vt:lpstr>
      <vt:lpstr>Animation: Radiator Pressure Cap (Animation will automatically start)</vt:lpstr>
      <vt:lpstr>Animation: Test Radiator Cap (Animation will automatically start)</vt:lpstr>
      <vt:lpstr>Chart 18.2 Cap Pressure Conversion    </vt:lpstr>
      <vt:lpstr>Question 2: ?</vt:lpstr>
      <vt:lpstr>Answer 2</vt:lpstr>
      <vt:lpstr> Coolant Recovery Systems</vt:lpstr>
      <vt:lpstr>Figure 18.16 Coolant Recovery</vt:lpstr>
      <vt:lpstr>Figure 18.17 Surge/Expansion Tank</vt:lpstr>
      <vt:lpstr> Water Pumps</vt:lpstr>
      <vt:lpstr>Figure 18.18 Water Pump</vt:lpstr>
      <vt:lpstr>Animation: Water Pump Operation (Animation will automatically start)</vt:lpstr>
      <vt:lpstr>Frequently Asked Question: How Much Coolant Can a Water Pump Move?   </vt:lpstr>
      <vt:lpstr>Figure 18.19 Water Pump Flow Rate</vt:lpstr>
      <vt:lpstr>Figure 18.20 Corroded Water Pump</vt:lpstr>
      <vt:lpstr>Figure 18.21 Weep Hole </vt:lpstr>
      <vt:lpstr>Figure 18.22 Bearing</vt:lpstr>
      <vt:lpstr>Coolant Flow in the Engine</vt:lpstr>
      <vt:lpstr>Figure 18.23 Coolant Flow </vt:lpstr>
      <vt:lpstr>Animation: Coolant Flow – World Engine (Animation will automatically start)</vt:lpstr>
      <vt:lpstr>Figure 18.24 Coolant Holes</vt:lpstr>
      <vt:lpstr>Question 3: ?</vt:lpstr>
      <vt:lpstr>Answer 3</vt:lpstr>
      <vt:lpstr>Cooling Fans</vt:lpstr>
      <vt:lpstr>Figure 18.25 Electric Cooling Fan </vt:lpstr>
      <vt:lpstr>Figure 18.26 Viscous Fan</vt:lpstr>
      <vt:lpstr>Heater Cores</vt:lpstr>
      <vt:lpstr>Figure 18.27 Heater Core</vt:lpstr>
      <vt:lpstr>Cooling System Testing</vt:lpstr>
      <vt:lpstr>Figure 18.28 Radiator Corrosion</vt:lpstr>
      <vt:lpstr>Figure 18.29 Pressure Tester</vt:lpstr>
      <vt:lpstr>Figure 18.30 Cap Testing</vt:lpstr>
      <vt:lpstr>Animation: Pressure Test Cooling System (Animation will automatically start)</vt:lpstr>
      <vt:lpstr>Figure 18.31 Tracer Dye</vt:lpstr>
      <vt:lpstr>Coolant Temperature Warning Light</vt:lpstr>
      <vt:lpstr>Animation: Warning Lights, Engine Coolant Temperature (Animation will automatically start)</vt:lpstr>
      <vt:lpstr>Cooling System Inspection (1 of 2)</vt:lpstr>
      <vt:lpstr>Cooling System Inspection (2 of 2)</vt:lpstr>
      <vt:lpstr>Figure 18.32 Overheating</vt:lpstr>
      <vt:lpstr>Figure 18.33 Belt Tensioner</vt:lpstr>
      <vt:lpstr>Chart 18.3 Serpentine Belt Ribs</vt:lpstr>
      <vt:lpstr>Cooling System Service </vt:lpstr>
      <vt:lpstr>Figure 18.34 Bleeder Valve</vt:lpstr>
      <vt:lpstr>Figure 18.35 Coolant Recovery</vt:lpstr>
      <vt:lpstr>Figure 18.36 Hose Clamps</vt:lpstr>
      <vt:lpstr>Figure 18.37 Hose</vt:lpstr>
      <vt:lpstr>Engine Repair Videos and Animations</vt:lpstr>
      <vt:lpstr>Copyright</vt:lpstr>
    </vt:vector>
  </TitlesOfParts>
  <Company>Pearson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Automotive Technology: Principles, Diagnosis, and Service, Sixth Edition, Chapter 21, Cooling System, Operation and Diagnosis</dc:title>
  <dc:subject>2612-Automotive - Core</dc:subject>
  <dc:creator>James D. Halderman</dc:creator>
  <cp:keywords>CONTAINS NOTES</cp:keywords>
  <cp:lastModifiedBy>Glen Plants</cp:lastModifiedBy>
  <cp:revision>4729</cp:revision>
  <dcterms:created xsi:type="dcterms:W3CDTF">2014-07-14T20:04:21Z</dcterms:created>
  <dcterms:modified xsi:type="dcterms:W3CDTF">2023-06-15T17:07:54Z</dcterms:modified>
</cp:coreProperties>
</file>