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57" r:id="rId2"/>
    <p:sldId id="1110" r:id="rId3"/>
    <p:sldId id="1112" r:id="rId4"/>
    <p:sldId id="1158" r:id="rId5"/>
    <p:sldId id="1159" r:id="rId6"/>
    <p:sldId id="1116" r:id="rId7"/>
    <p:sldId id="1160" r:id="rId8"/>
    <p:sldId id="1168" r:id="rId9"/>
    <p:sldId id="1161" r:id="rId10"/>
    <p:sldId id="1169" r:id="rId11"/>
    <p:sldId id="1162" r:id="rId12"/>
    <p:sldId id="1170" r:id="rId13"/>
    <p:sldId id="1171" r:id="rId14"/>
    <p:sldId id="1121" r:id="rId15"/>
    <p:sldId id="1122" r:id="rId16"/>
    <p:sldId id="1126" r:id="rId17"/>
    <p:sldId id="1124" r:id="rId18"/>
    <p:sldId id="1128" r:id="rId19"/>
    <p:sldId id="1163" r:id="rId20"/>
    <p:sldId id="1290" r:id="rId21"/>
    <p:sldId id="1164" r:id="rId22"/>
    <p:sldId id="1291" r:id="rId23"/>
    <p:sldId id="1165" r:id="rId24"/>
    <p:sldId id="1166" r:id="rId25"/>
    <p:sldId id="1167" r:id="rId26"/>
    <p:sldId id="1292" r:id="rId27"/>
    <p:sldId id="1130" r:id="rId28"/>
    <p:sldId id="1131" r:id="rId29"/>
    <p:sldId id="1132" r:id="rId30"/>
    <p:sldId id="1204" r:id="rId31"/>
    <p:sldId id="10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76064" autoAdjust="0"/>
  </p:normalViewPr>
  <p:slideViewPr>
    <p:cSldViewPr>
      <p:cViewPr varScale="1">
        <p:scale>
          <a:sx n="87" d="100"/>
          <a:sy n="87" d="100"/>
        </p:scale>
        <p:origin x="2622" y="8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30" y="468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949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4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CASE STUDY: If 50% Is Good, 100% Must Be Better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A vehicle owner said that the cooling system of their vehicle would never freeze or rust. They said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that they used 100% antifreeze (ethylene glycol) instead of a 50/50 mixture with water.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However, after the temperature dropped to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−20°F (−29°C), the radiator froze and cracked. (Pure antifreeze freezes at about 0°F [−18°C].)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After thawing, the radiator had to be replaced. The owner was lucky that the engine block did not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also crack.</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For best freeze protection with good heat transfer, use a 50/50 mixture of antifreeze and water. As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 percentage of antifreeze increases, the boiling temperature increases, and freezing protection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increases (up to 70% antifreeze), but the heat transfer performance of the mixture decreases.</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Summary:</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Complaint—The coolant froze and cracked the radiator.</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Cause—Vehicle owner used 100% antifreeze instead of the recommended 50/50 mixture of antifreeze and water.</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Correction—The radiator was replaced and the proper mixture of antifreeze/water was used as the coolant.</a:t>
            </a:r>
          </a:p>
          <a:p>
            <a:pPr marL="0" marR="0" lvl="0" indent="0" algn="l" rtl="0">
              <a:lnSpc>
                <a:spcPct val="100000"/>
              </a:lnSpc>
              <a:spcBef>
                <a:spcPts val="0"/>
              </a:spcBef>
              <a:spcAft>
                <a:spcPts val="0"/>
              </a:spcAft>
              <a:buClr>
                <a:schemeClr val="dk1"/>
              </a:buClr>
              <a:buSzPct val="25000"/>
              <a:buFont typeface="Arial"/>
              <a:buNone/>
            </a:pPr>
            <a:endParaRPr sz="1400" b="1"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447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72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TECH TIP Ignore the Wind Chill Factor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 wind chill factor is a temperature that combines the actual temperature and the wind speed to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determine the overall heat loss effect on open skin. Because it is the heat loss factor for open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skin, the wind chill temperature is not to be considered when determining antifreeze protection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levels. Although moving air makes it feel colder, the actual temperature is not changed by the wind, and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 engine coolant will not be affected by the wind chill. If you are not convinced, try placing a</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thermometer in a room and wait until a stable reading is obtained. Now turn on a fan and have the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air blow across the thermometer. The temperature will not change.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5972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1958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995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996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774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173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458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258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629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77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748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97097"/>
            <a:ext cx="8229600" cy="615553"/>
          </a:xfrm>
          <a:prstGeom prst="rect">
            <a:avLst/>
          </a:prstGeom>
          <a:noFill/>
          <a:ln>
            <a:noFill/>
          </a:ln>
        </p:spPr>
        <p:txBody>
          <a:bodyPr lIns="0" tIns="45720" rIns="0" bIns="45720"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338554"/>
          </a:xfrm>
          <a:prstGeom prst="rect">
            <a:avLst/>
          </a:prstGeom>
          <a:noFill/>
          <a:ln>
            <a:noFill/>
          </a:ln>
        </p:spPr>
        <p:txBody>
          <a:bodyPr lIns="0" tIns="45720" rIns="0" bIns="45720"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364323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ln>
                <a:noFill/>
              </a:ln>
            </a:endParaRPr>
          </a:p>
        </p:txBody>
      </p:sp>
    </p:spTree>
    <p:extLst>
      <p:ext uri="{BB962C8B-B14F-4D97-AF65-F5344CB8AC3E}">
        <p14:creationId xmlns:p14="http://schemas.microsoft.com/office/powerpoint/2010/main" val="281708151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jameshalderman.com/a1_vid_lib_pag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jameshalderman.com/a1_anim_lib_pa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17</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Antifreeze and Coolant</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281046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85"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“Pet Friendly” Antifreeze?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74722" y="2514600"/>
            <a:ext cx="7543800" cy="3978012"/>
          </a:xfrm>
        </p:spPr>
        <p:txBody>
          <a:bodyPr/>
          <a:lstStyle/>
          <a:p>
            <a:r>
              <a:rPr lang="en-US" dirty="0"/>
              <a:t>What Is “Pet Friendly” Antifreeze? Ethylene glycol antifreeze used by all manufacturers is attractive to pets because it has a sweet taste. Ethylene glycol is fatal to any animal if swallowed, so any spill should be cleaned up quickly. There are 2 types of coolant that are safer for use around pets than the conventional type. Propylene glycol (PG). This type of antifreeze is less attractive to pets and animals because it is not as sweet, but it is still harmful if swallowed. This coolant, including the Sierra brand, should not be mixed with any other ethylene glycol–based coolant. CAUTION: Some vehicle manufacturers do not recommend the use of propylene glycol coolant. Check recommendation in owner manual or service information before using it in a vehicle. Embittered coolant. This coolant has a small amount of a substance that makes it taste bitter and therefore not appealing to animals. The embittering agent used in ethylene glycol (EG) antifreeze  is usually denatonium benzoate, added at the rate of 30 PPM. SEE FIGURE 17–5.</a:t>
            </a:r>
          </a:p>
          <a:p>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27085" y="16002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23701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17.5 Embittered Coolant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93646" y="990600"/>
            <a:ext cx="4484687" cy="362551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55096" y="990600"/>
            <a:ext cx="3638550" cy="1200329"/>
          </a:xfrm>
        </p:spPr>
        <p:txBody>
          <a:bodyPr/>
          <a:lstStyle/>
          <a:p>
            <a:r>
              <a:rPr lang="en-US" sz="2400" dirty="0"/>
              <a:t>Not all Embittered Coolant is Labelled Embittered</a:t>
            </a:r>
          </a:p>
        </p:txBody>
      </p:sp>
    </p:spTree>
    <p:extLst>
      <p:ext uri="{BB962C8B-B14F-4D97-AF65-F5344CB8AC3E}">
        <p14:creationId xmlns:p14="http://schemas.microsoft.com/office/powerpoint/2010/main" val="70760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3783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4649"/>
            <a:ext cx="8229600" cy="1200329"/>
          </a:xfrm>
        </p:spPr>
        <p:txBody>
          <a:bodyPr/>
          <a:lstStyle/>
          <a:p>
            <a:r>
              <a:rPr lang="en-US" dirty="0"/>
              <a:t>Frequently Asked Question: What Makes Some Water Bad for Coolant?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00100" y="2514600"/>
            <a:ext cx="7543800" cy="2862322"/>
          </a:xfrm>
        </p:spPr>
        <p:txBody>
          <a:bodyPr/>
          <a:lstStyle/>
          <a:p>
            <a:r>
              <a:rPr lang="en-US" sz="2000" b="1" dirty="0"/>
              <a:t>What Makes Some Water Bad for Coolant? </a:t>
            </a:r>
            <a:r>
              <a:rPr lang="en-US" sz="2000" dirty="0"/>
              <a:t>City water is treated with chloride, which, if the levels are high enough, can cause corrosion problems when used in coolants. Well water may contain iron or other minerals that can affect the coolant and may increase the corrosion or cause electrolysis. Due to the fact that the water quality is often unknown and could affect the engine, many vehicle manufacturers are specifying the use of premixed coolant. In premix coolant, the water is usually demineralized and meets the standards for use in coolant.</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52462" y="1569696"/>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45888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96" y="1465038"/>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5911" y="247471"/>
            <a:ext cx="8229600" cy="1200329"/>
          </a:xfrm>
        </p:spPr>
        <p:txBody>
          <a:bodyPr/>
          <a:lstStyle/>
          <a:p>
            <a:r>
              <a:rPr lang="en-US" dirty="0"/>
              <a:t>Frequently Asked Question: Why Is Most Coolant 50/50 with Water?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50" y="2482434"/>
            <a:ext cx="7677150" cy="3416320"/>
          </a:xfrm>
        </p:spPr>
        <p:txBody>
          <a:bodyPr/>
          <a:lstStyle/>
          <a:p>
            <a:r>
              <a:rPr lang="en-US" sz="2400" b="1" dirty="0"/>
              <a:t>Why Is Most Coolant 50/50 with Water? </a:t>
            </a:r>
            <a:r>
              <a:rPr lang="en-US" sz="2400" dirty="0"/>
              <a:t>According to the freezing point, it appears that the lowest freezing point of coolant is achieved when 70% antifreeze is used with 30% water. While the freezing temperature is lower, the high concentrate of antifreeze reduces the heat transferability of the coolant. Therefore, most vehicle manufacturers specify a 50/50 mixture of antifreeze and water to achieve the best balance between freeze protection and heat conductivity.</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8650" y="1618597"/>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98874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Question 1: ?</a:t>
            </a:r>
            <a:endParaRPr lang="en-US" sz="2800" dirty="0"/>
          </a:p>
        </p:txBody>
      </p:sp>
      <p:sp>
        <p:nvSpPr>
          <p:cNvPr id="4" name="Content Placeholder 3"/>
          <p:cNvSpPr>
            <a:spLocks noGrp="1"/>
          </p:cNvSpPr>
          <p:nvPr>
            <p:ph idx="1"/>
          </p:nvPr>
        </p:nvSpPr>
        <p:spPr>
          <a:xfrm>
            <a:off x="457200" y="977668"/>
            <a:ext cx="8229600" cy="461665"/>
          </a:xfrm>
        </p:spPr>
        <p:txBody>
          <a:bodyPr>
            <a:spAutoFit/>
          </a:bodyPr>
          <a:lstStyle/>
          <a:p>
            <a:pPr marL="0" indent="0">
              <a:buNone/>
            </a:pPr>
            <a:r>
              <a:rPr lang="en-IN" sz="2400" dirty="0"/>
              <a:t>What types of coolant are used in vehicles?</a:t>
            </a:r>
          </a:p>
        </p:txBody>
      </p:sp>
    </p:spTree>
    <p:extLst>
      <p:ext uri="{BB962C8B-B14F-4D97-AF65-F5344CB8AC3E}">
        <p14:creationId xmlns:p14="http://schemas.microsoft.com/office/powerpoint/2010/main" val="2088301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667" y="228600"/>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65667" y="990600"/>
            <a:ext cx="8229600" cy="1215925"/>
          </a:xfrm>
        </p:spPr>
        <p:txBody>
          <a:bodyPr>
            <a:spAutoFit/>
          </a:bodyPr>
          <a:lstStyle/>
          <a:p>
            <a:pPr marL="0" indent="0">
              <a:buNone/>
            </a:pPr>
            <a:r>
              <a:rPr lang="en-US" sz="2400" dirty="0"/>
              <a:t>Inorganic acid technology, organic acid technology, hybrid organic acid technology, phosphate hybrid organic acid technology.</a:t>
            </a:r>
          </a:p>
        </p:txBody>
      </p:sp>
    </p:spTree>
    <p:extLst>
      <p:ext uri="{BB962C8B-B14F-4D97-AF65-F5344CB8AC3E}">
        <p14:creationId xmlns:p14="http://schemas.microsoft.com/office/powerpoint/2010/main" val="371581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Water</a:t>
            </a:r>
            <a:endParaRPr lang="en-US" sz="2800" dirty="0"/>
          </a:p>
        </p:txBody>
      </p:sp>
      <p:sp>
        <p:nvSpPr>
          <p:cNvPr id="4" name="Content Placeholder 3"/>
          <p:cNvSpPr>
            <a:spLocks noGrp="1"/>
          </p:cNvSpPr>
          <p:nvPr>
            <p:ph idx="1"/>
          </p:nvPr>
        </p:nvSpPr>
        <p:spPr>
          <a:xfrm>
            <a:off x="457200" y="1007533"/>
            <a:ext cx="8229600" cy="2511325"/>
          </a:xfrm>
        </p:spPr>
        <p:txBody>
          <a:bodyPr>
            <a:spAutoFit/>
          </a:bodyPr>
          <a:lstStyle/>
          <a:p>
            <a:r>
              <a:rPr lang="en-IN" sz="2400" dirty="0"/>
              <a:t>Efficient heat exchange fluid.</a:t>
            </a:r>
          </a:p>
          <a:p>
            <a:r>
              <a:rPr lang="en-IN" sz="2400" dirty="0"/>
              <a:t>It is inexpensive.</a:t>
            </a:r>
          </a:p>
          <a:p>
            <a:r>
              <a:rPr lang="en-IN" sz="2400" dirty="0"/>
              <a:t>Water quality can affect coolant protection.</a:t>
            </a:r>
          </a:p>
          <a:p>
            <a:r>
              <a:rPr lang="en-IN" sz="2400" dirty="0"/>
              <a:t>Many coolants sold as premix solutions to avoid water quality concerns.</a:t>
            </a:r>
          </a:p>
        </p:txBody>
      </p:sp>
    </p:spTree>
    <p:extLst>
      <p:ext uri="{BB962C8B-B14F-4D97-AF65-F5344CB8AC3E}">
        <p14:creationId xmlns:p14="http://schemas.microsoft.com/office/powerpoint/2010/main" val="107752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7471"/>
            <a:ext cx="8229600" cy="1200329"/>
          </a:xfrm>
        </p:spPr>
        <p:txBody>
          <a:bodyPr>
            <a:spAutoFit/>
          </a:bodyPr>
          <a:lstStyle/>
          <a:p>
            <a:r>
              <a:rPr lang="en-US" dirty="0"/>
              <a:t>Coolant Freezing/Boiling Temperatures</a:t>
            </a:r>
            <a:endParaRPr lang="en-US" sz="2800" dirty="0"/>
          </a:p>
        </p:txBody>
      </p:sp>
      <p:sp>
        <p:nvSpPr>
          <p:cNvPr id="4" name="Content Placeholder 3"/>
          <p:cNvSpPr>
            <a:spLocks noGrp="1"/>
          </p:cNvSpPr>
          <p:nvPr>
            <p:ph idx="1"/>
          </p:nvPr>
        </p:nvSpPr>
        <p:spPr>
          <a:xfrm>
            <a:off x="440267" y="1439333"/>
            <a:ext cx="8229600" cy="4568725"/>
          </a:xfrm>
        </p:spPr>
        <p:txBody>
          <a:bodyPr>
            <a:spAutoFit/>
          </a:bodyPr>
          <a:lstStyle/>
          <a:p>
            <a:r>
              <a:rPr lang="en-US" sz="2400" dirty="0"/>
              <a:t>Freezing Point:</a:t>
            </a:r>
          </a:p>
          <a:p>
            <a:pPr lvl="1"/>
            <a:r>
              <a:rPr lang="en-US" sz="2400" dirty="0"/>
              <a:t>Pure water 32° F (0° C)</a:t>
            </a:r>
          </a:p>
          <a:p>
            <a:pPr lvl="1"/>
            <a:r>
              <a:rPr lang="en-US" sz="2400" dirty="0"/>
              <a:t>Pure Coolant 0° F (-18° C)</a:t>
            </a:r>
          </a:p>
          <a:p>
            <a:pPr lvl="1"/>
            <a:r>
              <a:rPr lang="en-US" sz="2400" dirty="0"/>
              <a:t>50/50 Mixture -34° F (-37° C)</a:t>
            </a:r>
          </a:p>
          <a:p>
            <a:pPr lvl="1"/>
            <a:r>
              <a:rPr lang="en-US" sz="2400" dirty="0"/>
              <a:t>70% antifreeze/ 30% water -84° F (-64° C)</a:t>
            </a:r>
          </a:p>
          <a:p>
            <a:r>
              <a:rPr lang="en-US" sz="2400" dirty="0"/>
              <a:t>Boiling Point:</a:t>
            </a:r>
          </a:p>
          <a:p>
            <a:pPr lvl="1"/>
            <a:r>
              <a:rPr lang="en-US" sz="2400" dirty="0"/>
              <a:t>Pure Water 212° F (100° C) </a:t>
            </a:r>
          </a:p>
          <a:p>
            <a:pPr lvl="1"/>
            <a:r>
              <a:rPr lang="en-US" sz="2400" dirty="0"/>
              <a:t>50/50 Mixture 218° F (103° C)</a:t>
            </a:r>
          </a:p>
          <a:p>
            <a:pPr lvl="1"/>
            <a:r>
              <a:rPr lang="en-US" sz="2400" dirty="0"/>
              <a:t>70/30 Mixture 225°F (107° C)</a:t>
            </a:r>
          </a:p>
          <a:p>
            <a:pPr lvl="1"/>
            <a:r>
              <a:rPr lang="en-US" sz="2400" dirty="0"/>
              <a:t>Pressure Cap will raise boiling point</a:t>
            </a:r>
          </a:p>
        </p:txBody>
      </p:sp>
    </p:spTree>
    <p:extLst>
      <p:ext uri="{BB962C8B-B14F-4D97-AF65-F5344CB8AC3E}">
        <p14:creationId xmlns:p14="http://schemas.microsoft.com/office/powerpoint/2010/main" val="249886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Coolant Testing</a:t>
            </a:r>
            <a:endParaRPr lang="en-US" sz="2800" dirty="0"/>
          </a:p>
        </p:txBody>
      </p:sp>
      <p:sp>
        <p:nvSpPr>
          <p:cNvPr id="4" name="Content Placeholder 3"/>
          <p:cNvSpPr>
            <a:spLocks noGrp="1"/>
          </p:cNvSpPr>
          <p:nvPr>
            <p:ph idx="1"/>
          </p:nvPr>
        </p:nvSpPr>
        <p:spPr>
          <a:xfrm>
            <a:off x="457200" y="990600"/>
            <a:ext cx="8229600" cy="3447098"/>
          </a:xfrm>
        </p:spPr>
        <p:txBody>
          <a:bodyPr>
            <a:spAutoFit/>
          </a:bodyPr>
          <a:lstStyle/>
          <a:p>
            <a:r>
              <a:rPr lang="en-IN" sz="2400" dirty="0"/>
              <a:t>Hydrometer: Measures the density of the coolant.</a:t>
            </a:r>
          </a:p>
          <a:p>
            <a:r>
              <a:rPr lang="en-IN" sz="2400" dirty="0"/>
              <a:t>Refractometer: Tests coolant on a prism surface.</a:t>
            </a:r>
          </a:p>
          <a:p>
            <a:r>
              <a:rPr lang="en-IN" sz="2400" spc="-350" dirty="0"/>
              <a:t>P </a:t>
            </a:r>
            <a:r>
              <a:rPr lang="en-IN" sz="2400" dirty="0"/>
              <a:t>H: The measure of acidity or alkalinity of the coolant.</a:t>
            </a:r>
          </a:p>
          <a:p>
            <a:r>
              <a:rPr lang="en-IN" sz="2400" dirty="0"/>
              <a:t>Galvanic Activity: The flow of electrical current as a result of two different metals in a liquid.</a:t>
            </a:r>
          </a:p>
          <a:p>
            <a:r>
              <a:rPr lang="en-IN" sz="2400" dirty="0"/>
              <a:t>Electrolysis: Current flow in coolant caused by an external voltage source.</a:t>
            </a:r>
          </a:p>
        </p:txBody>
      </p:sp>
    </p:spTree>
    <p:extLst>
      <p:ext uri="{BB962C8B-B14F-4D97-AF65-F5344CB8AC3E}">
        <p14:creationId xmlns:p14="http://schemas.microsoft.com/office/powerpoint/2010/main" val="230571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28600"/>
            <a:ext cx="8229600" cy="646331"/>
          </a:xfrm>
        </p:spPr>
        <p:txBody>
          <a:bodyPr/>
          <a:lstStyle/>
          <a:p>
            <a:r>
              <a:rPr lang="en-US" dirty="0"/>
              <a:t>Figure 17.6 Hydrometer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7704" y="1255713"/>
            <a:ext cx="4453505" cy="37544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256160"/>
            <a:ext cx="3638550" cy="1569660"/>
          </a:xfrm>
        </p:spPr>
        <p:txBody>
          <a:bodyPr/>
          <a:lstStyle/>
          <a:p>
            <a:r>
              <a:rPr lang="en-US" sz="2400" dirty="0"/>
              <a:t>Checking the Freezing Temperature of the Coolant Using a Hydrometer</a:t>
            </a:r>
          </a:p>
        </p:txBody>
      </p:sp>
    </p:spTree>
    <p:extLst>
      <p:ext uri="{BB962C8B-B14F-4D97-AF65-F5344CB8AC3E}">
        <p14:creationId xmlns:p14="http://schemas.microsoft.com/office/powerpoint/2010/main" val="188735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Learning Objectives</a:t>
            </a:r>
            <a:endParaRPr lang="en-US" sz="2800" dirty="0"/>
          </a:p>
        </p:txBody>
      </p:sp>
      <p:sp>
        <p:nvSpPr>
          <p:cNvPr id="4" name="Content Placeholder 3"/>
          <p:cNvSpPr>
            <a:spLocks noGrp="1"/>
          </p:cNvSpPr>
          <p:nvPr>
            <p:ph idx="1"/>
          </p:nvPr>
        </p:nvSpPr>
        <p:spPr>
          <a:xfrm>
            <a:off x="457200" y="990600"/>
            <a:ext cx="8229600" cy="3270126"/>
          </a:xfrm>
        </p:spPr>
        <p:txBody>
          <a:bodyPr>
            <a:spAutoFit/>
          </a:bodyPr>
          <a:lstStyle/>
          <a:p>
            <a:pPr marL="0" indent="0">
              <a:buNone/>
            </a:pPr>
            <a:r>
              <a:rPr lang="en-US" sz="2400" b="1" dirty="0">
                <a:solidFill>
                  <a:schemeClr val="bg2"/>
                </a:solidFill>
              </a:rPr>
              <a:t>17.1</a:t>
            </a:r>
            <a:r>
              <a:rPr lang="en-US" sz="2400" dirty="0"/>
              <a:t> Discuss coolant fundamentals.</a:t>
            </a:r>
          </a:p>
          <a:p>
            <a:pPr marL="0" indent="0">
              <a:buNone/>
            </a:pPr>
            <a:r>
              <a:rPr lang="en-US" sz="2400" b="1" dirty="0">
                <a:solidFill>
                  <a:schemeClr val="bg2"/>
                </a:solidFill>
              </a:rPr>
              <a:t>17.2</a:t>
            </a:r>
            <a:r>
              <a:rPr lang="en-US" sz="2400" dirty="0"/>
              <a:t> </a:t>
            </a:r>
            <a:r>
              <a:rPr lang="en-IN" sz="2400" dirty="0"/>
              <a:t>Compare the different types of coolant.</a:t>
            </a:r>
            <a:endParaRPr lang="en-US" sz="2400" dirty="0"/>
          </a:p>
          <a:p>
            <a:pPr marL="0" indent="0">
              <a:buNone/>
            </a:pPr>
            <a:r>
              <a:rPr lang="en-US" sz="2400" b="1" dirty="0">
                <a:solidFill>
                  <a:schemeClr val="bg2"/>
                </a:solidFill>
              </a:rPr>
              <a:t>17.3 </a:t>
            </a:r>
            <a:r>
              <a:rPr lang="en-US" sz="2400" dirty="0"/>
              <a:t>Discuss water as coolant.</a:t>
            </a:r>
          </a:p>
          <a:p>
            <a:pPr marL="0" indent="0">
              <a:buNone/>
            </a:pPr>
            <a:r>
              <a:rPr lang="en-US" sz="2400" b="1" dirty="0">
                <a:solidFill>
                  <a:schemeClr val="bg2"/>
                </a:solidFill>
              </a:rPr>
              <a:t>17.4 </a:t>
            </a:r>
            <a:r>
              <a:rPr lang="en-US" sz="2400" dirty="0"/>
              <a:t>Discuss coolant freezing/boiling temperatures.</a:t>
            </a:r>
          </a:p>
          <a:p>
            <a:pPr marL="0" indent="0">
              <a:buNone/>
            </a:pPr>
            <a:r>
              <a:rPr lang="en-US" sz="2400" b="1" dirty="0">
                <a:solidFill>
                  <a:schemeClr val="bg2"/>
                </a:solidFill>
              </a:rPr>
              <a:t>17.5 </a:t>
            </a:r>
            <a:r>
              <a:rPr lang="en-US" sz="2400" dirty="0"/>
              <a:t>Discuss coolant testing.</a:t>
            </a:r>
          </a:p>
          <a:p>
            <a:pPr marL="0" indent="0">
              <a:buNone/>
            </a:pPr>
            <a:r>
              <a:rPr lang="en-US" sz="2400" b="1" dirty="0">
                <a:solidFill>
                  <a:schemeClr val="bg2"/>
                </a:solidFill>
              </a:rPr>
              <a:t>17.6 </a:t>
            </a:r>
            <a:r>
              <a:rPr lang="en-US" sz="2400" dirty="0"/>
              <a:t>Discuss coolant replacement issues.</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153787"/>
            <a:ext cx="8229600" cy="830997"/>
          </a:xfrm>
        </p:spPr>
        <p:txBody>
          <a:bodyPr wrap="square" tIns="45720" bIns="45720">
            <a:spAutoFit/>
          </a:bodyPr>
          <a:lstStyle/>
          <a:p>
            <a:r>
              <a:rPr lang="en-US" sz="2800" dirty="0"/>
              <a:t>Animation: Coolant Test, Simple Hydrometer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olant_test_simple_hydrometer">
            <a:hlinkClick r:id="" action="ppaction://media"/>
            <a:extLst>
              <a:ext uri="{FF2B5EF4-FFF2-40B4-BE49-F238E27FC236}">
                <a16:creationId xmlns:a16="http://schemas.microsoft.com/office/drawing/2014/main" id="{DDD51068-2770-5753-421D-27AFC00CAD3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148750"/>
            <a:ext cx="8610600" cy="4843463"/>
          </a:xfrm>
          <a:prstGeom prst="rect">
            <a:avLst/>
          </a:prstGeom>
        </p:spPr>
      </p:pic>
    </p:spTree>
    <p:extLst>
      <p:ext uri="{BB962C8B-B14F-4D97-AF65-F5344CB8AC3E}">
        <p14:creationId xmlns:p14="http://schemas.microsoft.com/office/powerpoint/2010/main" val="14650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86434"/>
            <a:ext cx="8229600" cy="646331"/>
          </a:xfrm>
        </p:spPr>
        <p:txBody>
          <a:bodyPr/>
          <a:lstStyle/>
          <a:p>
            <a:r>
              <a:rPr lang="en-US" dirty="0"/>
              <a:t>Figure 17.7 Refractometer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00956" y="984652"/>
            <a:ext cx="6542087" cy="412074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98500" y="5265003"/>
            <a:ext cx="7747000" cy="830997"/>
          </a:xfrm>
        </p:spPr>
        <p:txBody>
          <a:bodyPr/>
          <a:lstStyle/>
          <a:p>
            <a:r>
              <a:rPr lang="en-US" sz="2400" dirty="0"/>
              <a:t>Using a Refractometer is an Accurate Method to Check the Freezing Point of Coolant.</a:t>
            </a:r>
          </a:p>
        </p:txBody>
      </p:sp>
    </p:spTree>
    <p:extLst>
      <p:ext uri="{BB962C8B-B14F-4D97-AF65-F5344CB8AC3E}">
        <p14:creationId xmlns:p14="http://schemas.microsoft.com/office/powerpoint/2010/main" val="343564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153787"/>
            <a:ext cx="8229600" cy="830997"/>
          </a:xfrm>
        </p:spPr>
        <p:txBody>
          <a:bodyPr wrap="square" tIns="45720" bIns="45720">
            <a:spAutoFit/>
          </a:bodyPr>
          <a:lstStyle/>
          <a:p>
            <a:r>
              <a:rPr lang="en-US" sz="2800" dirty="0"/>
              <a:t>Animation: Coolant Refractometer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olant_refractometer">
            <a:hlinkClick r:id="" action="ppaction://media"/>
            <a:extLst>
              <a:ext uri="{FF2B5EF4-FFF2-40B4-BE49-F238E27FC236}">
                <a16:creationId xmlns:a16="http://schemas.microsoft.com/office/drawing/2014/main" id="{FCADF30F-5A2D-3279-DE91-087C60CEF9D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237268"/>
            <a:ext cx="8763000" cy="4929188"/>
          </a:xfrm>
          <a:prstGeom prst="rect">
            <a:avLst/>
          </a:prstGeom>
        </p:spPr>
      </p:pic>
    </p:spTree>
    <p:extLst>
      <p:ext uri="{BB962C8B-B14F-4D97-AF65-F5344CB8AC3E}">
        <p14:creationId xmlns:p14="http://schemas.microsoft.com/office/powerpoint/2010/main" val="9763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17.8 pH Meter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04089" y="1524000"/>
            <a:ext cx="7535822" cy="20716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95300" y="3810000"/>
            <a:ext cx="8174567" cy="1291044"/>
          </a:xfrm>
        </p:spPr>
        <p:txBody>
          <a:bodyPr/>
          <a:lstStyle/>
          <a:p>
            <a:r>
              <a:rPr lang="en-US" sz="2400" dirty="0"/>
              <a:t>A Meter that Measures the Actual pH of the Coolant can be Used for All Coolants, Unlike Many Test Strips that Cannot be Used to Test the pH of Red or Orange Coolants</a:t>
            </a:r>
          </a:p>
          <a:p>
            <a:endParaRPr lang="en-US" sz="2400" dirty="0"/>
          </a:p>
          <a:p>
            <a:endParaRPr lang="en-US" sz="2400" dirty="0"/>
          </a:p>
        </p:txBody>
      </p:sp>
    </p:spTree>
    <p:extLst>
      <p:ext uri="{BB962C8B-B14F-4D97-AF65-F5344CB8AC3E}">
        <p14:creationId xmlns:p14="http://schemas.microsoft.com/office/powerpoint/2010/main" val="329578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89743" y="228600"/>
            <a:ext cx="8229600" cy="646331"/>
          </a:xfrm>
        </p:spPr>
        <p:txBody>
          <a:bodyPr/>
          <a:lstStyle/>
          <a:p>
            <a:r>
              <a:rPr lang="en-US" dirty="0"/>
              <a:t>Figure 17.9 Galvanic Activity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81200" y="1014884"/>
            <a:ext cx="5246687" cy="403348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78391" y="5105400"/>
            <a:ext cx="7852304" cy="830997"/>
          </a:xfrm>
        </p:spPr>
        <p:txBody>
          <a:bodyPr/>
          <a:lstStyle/>
          <a:p>
            <a:r>
              <a:rPr lang="en-US" sz="2400" dirty="0"/>
              <a:t>Galvanic Activity is Created by Two Dissimilar Metals in Contact with a Liquid, in this Case Coolant</a:t>
            </a:r>
          </a:p>
        </p:txBody>
      </p:sp>
    </p:spTree>
    <p:extLst>
      <p:ext uri="{BB962C8B-B14F-4D97-AF65-F5344CB8AC3E}">
        <p14:creationId xmlns:p14="http://schemas.microsoft.com/office/powerpoint/2010/main" val="4133282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60"/>
            <a:ext cx="8229600" cy="646331"/>
          </a:xfrm>
        </p:spPr>
        <p:txBody>
          <a:bodyPr/>
          <a:lstStyle/>
          <a:p>
            <a:r>
              <a:rPr lang="en-US" dirty="0"/>
              <a:t>Figure 17.10 Litmus Test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64013" y="1447800"/>
            <a:ext cx="4484687" cy="299125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1256160"/>
            <a:ext cx="3562350" cy="3785652"/>
          </a:xfrm>
        </p:spPr>
        <p:txBody>
          <a:bodyPr/>
          <a:lstStyle/>
          <a:p>
            <a:r>
              <a:rPr lang="en-US" sz="2400" dirty="0"/>
              <a:t> A Test Strip can be Used to Determine the pH and Percentage of Glycol of the Coolant. The Percentage of Glycol Determines the Freezing and Boiling Temperatures, as Shown on the Bottle that Contains the Test Strips</a:t>
            </a:r>
          </a:p>
        </p:txBody>
      </p:sp>
    </p:spTree>
    <p:extLst>
      <p:ext uri="{BB962C8B-B14F-4D97-AF65-F5344CB8AC3E}">
        <p14:creationId xmlns:p14="http://schemas.microsoft.com/office/powerpoint/2010/main" val="135316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153787"/>
            <a:ext cx="8229600" cy="830997"/>
          </a:xfrm>
        </p:spPr>
        <p:txBody>
          <a:bodyPr wrap="square" tIns="45720" bIns="45720">
            <a:spAutoFit/>
          </a:bodyPr>
          <a:lstStyle/>
          <a:p>
            <a:r>
              <a:rPr lang="en-US" sz="2800" dirty="0"/>
              <a:t>Animation: Coolant Test, Test Strips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olant_Test_Test_Strips">
            <a:hlinkClick r:id="" action="ppaction://media"/>
            <a:extLst>
              <a:ext uri="{FF2B5EF4-FFF2-40B4-BE49-F238E27FC236}">
                <a16:creationId xmlns:a16="http://schemas.microsoft.com/office/drawing/2014/main" id="{8E6C7E66-C4B1-61E1-315B-66FD7D65CA5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101451"/>
            <a:ext cx="8839200" cy="4972050"/>
          </a:xfrm>
          <a:prstGeom prst="rect">
            <a:avLst/>
          </a:prstGeom>
        </p:spPr>
      </p:pic>
    </p:spTree>
    <p:extLst>
      <p:ext uri="{BB962C8B-B14F-4D97-AF65-F5344CB8AC3E}">
        <p14:creationId xmlns:p14="http://schemas.microsoft.com/office/powerpoint/2010/main" val="38511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2600" y="262467"/>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990600"/>
            <a:ext cx="8229600" cy="834925"/>
          </a:xfrm>
        </p:spPr>
        <p:txBody>
          <a:bodyPr>
            <a:spAutoFit/>
          </a:bodyPr>
          <a:lstStyle/>
          <a:p>
            <a:pPr marL="0" indent="0">
              <a:buNone/>
            </a:pPr>
            <a:r>
              <a:rPr lang="en-IN" sz="2400" dirty="0"/>
              <a:t>What is the difference between galvanic activity and electrolysis?</a:t>
            </a:r>
          </a:p>
        </p:txBody>
      </p:sp>
    </p:spTree>
    <p:extLst>
      <p:ext uri="{BB962C8B-B14F-4D97-AF65-F5344CB8AC3E}">
        <p14:creationId xmlns:p14="http://schemas.microsoft.com/office/powerpoint/2010/main" val="417166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Answer 2</a:t>
            </a:r>
          </a:p>
        </p:txBody>
      </p:sp>
      <p:sp>
        <p:nvSpPr>
          <p:cNvPr id="4" name="Content Placeholder 3"/>
          <p:cNvSpPr>
            <a:spLocks noGrp="1"/>
          </p:cNvSpPr>
          <p:nvPr>
            <p:ph idx="1"/>
          </p:nvPr>
        </p:nvSpPr>
        <p:spPr>
          <a:xfrm>
            <a:off x="457200" y="1003068"/>
            <a:ext cx="8229600" cy="461665"/>
          </a:xfrm>
        </p:spPr>
        <p:txBody>
          <a:bodyPr>
            <a:spAutoFit/>
          </a:bodyPr>
          <a:lstStyle/>
          <a:p>
            <a:pPr marL="0" indent="0">
              <a:buNone/>
            </a:pPr>
            <a:r>
              <a:rPr lang="en-US" sz="2400" dirty="0"/>
              <a:t>Electrolysis requires an external voltage source. </a:t>
            </a:r>
          </a:p>
        </p:txBody>
      </p:sp>
    </p:spTree>
    <p:extLst>
      <p:ext uri="{BB962C8B-B14F-4D97-AF65-F5344CB8AC3E}">
        <p14:creationId xmlns:p14="http://schemas.microsoft.com/office/powerpoint/2010/main" val="128793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Coolant Replacement Issues</a:t>
            </a:r>
            <a:endParaRPr lang="en-US" sz="2800" dirty="0"/>
          </a:p>
        </p:txBody>
      </p:sp>
      <p:sp>
        <p:nvSpPr>
          <p:cNvPr id="4" name="Content Placeholder 3"/>
          <p:cNvSpPr>
            <a:spLocks noGrp="1"/>
          </p:cNvSpPr>
          <p:nvPr>
            <p:ph idx="1"/>
          </p:nvPr>
        </p:nvSpPr>
        <p:spPr>
          <a:xfrm>
            <a:off x="533400" y="990600"/>
            <a:ext cx="8229600" cy="4031873"/>
          </a:xfrm>
        </p:spPr>
        <p:txBody>
          <a:bodyPr>
            <a:spAutoFit/>
          </a:bodyPr>
          <a:lstStyle/>
          <a:p>
            <a:r>
              <a:rPr lang="en-IN" sz="2400" dirty="0"/>
              <a:t>Service Intervals:</a:t>
            </a:r>
          </a:p>
          <a:p>
            <a:pPr lvl="1"/>
            <a:r>
              <a:rPr lang="en-IN" sz="2400" spc="-300" dirty="0"/>
              <a:t>O A </a:t>
            </a:r>
            <a:r>
              <a:rPr lang="en-IN" sz="2400" dirty="0"/>
              <a:t>T and </a:t>
            </a:r>
            <a:r>
              <a:rPr lang="en-IN" sz="2400" spc="-300" dirty="0"/>
              <a:t>H O A </a:t>
            </a:r>
            <a:r>
              <a:rPr lang="en-IN" sz="2400" dirty="0"/>
              <a:t>T coolants every 5 years or 150,000 miles.</a:t>
            </a:r>
          </a:p>
          <a:p>
            <a:pPr lvl="1"/>
            <a:r>
              <a:rPr lang="en-IN" sz="2400" dirty="0"/>
              <a:t>Asian vehicles every 3 year or 36,000 miles.</a:t>
            </a:r>
          </a:p>
          <a:p>
            <a:pPr lvl="1"/>
            <a:r>
              <a:rPr lang="en-IN" sz="2400" dirty="0"/>
              <a:t>Conventional coolant every 2 years or 24,000 miles.</a:t>
            </a:r>
          </a:p>
          <a:p>
            <a:r>
              <a:rPr lang="en-IN" sz="2400" dirty="0"/>
              <a:t>Passivation: Chemical reaction between coolant and metal.</a:t>
            </a:r>
          </a:p>
          <a:p>
            <a:r>
              <a:rPr lang="en-IN" sz="2400" dirty="0"/>
              <a:t>Recycling Coolant: Removes metals and dirt, then replenishes the depleted acids. </a:t>
            </a:r>
          </a:p>
        </p:txBody>
      </p:sp>
    </p:spTree>
    <p:extLst>
      <p:ext uri="{BB962C8B-B14F-4D97-AF65-F5344CB8AC3E}">
        <p14:creationId xmlns:p14="http://schemas.microsoft.com/office/powerpoint/2010/main" val="240072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Coolant Fundamentals</a:t>
            </a:r>
          </a:p>
        </p:txBody>
      </p:sp>
      <p:sp>
        <p:nvSpPr>
          <p:cNvPr id="4" name="Content Placeholder 3"/>
          <p:cNvSpPr>
            <a:spLocks noGrp="1"/>
          </p:cNvSpPr>
          <p:nvPr>
            <p:ph idx="1"/>
          </p:nvPr>
        </p:nvSpPr>
        <p:spPr>
          <a:xfrm>
            <a:off x="457200" y="973667"/>
            <a:ext cx="8229600" cy="3662541"/>
          </a:xfrm>
        </p:spPr>
        <p:txBody>
          <a:bodyPr>
            <a:spAutoFit/>
          </a:bodyPr>
          <a:lstStyle/>
          <a:p>
            <a:r>
              <a:rPr lang="en-IN" sz="2400" dirty="0"/>
              <a:t>Purpose of Coolant: Transfer heat, protect against corrosion, and protect against freezing.</a:t>
            </a:r>
          </a:p>
          <a:p>
            <a:r>
              <a:rPr lang="en-IN" sz="2400" dirty="0"/>
              <a:t>Freezing/Boiling Temperatures: Normal mixture is 50% coolant and 50% water. </a:t>
            </a:r>
          </a:p>
          <a:p>
            <a:r>
              <a:rPr lang="en-IN" sz="2400" dirty="0"/>
              <a:t>Coolant Composition: </a:t>
            </a:r>
          </a:p>
          <a:p>
            <a:pPr lvl="1"/>
            <a:r>
              <a:rPr lang="en-IN" sz="2400" dirty="0"/>
              <a:t>47% Ethylene glycol</a:t>
            </a:r>
          </a:p>
          <a:p>
            <a:pPr lvl="1"/>
            <a:r>
              <a:rPr lang="en-IN" sz="2400" dirty="0"/>
              <a:t>50% Water</a:t>
            </a:r>
          </a:p>
          <a:p>
            <a:pPr lvl="1"/>
            <a:r>
              <a:rPr lang="en-IN" sz="2400" dirty="0"/>
              <a:t>3% Additives</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Repair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61665"/>
          </a:xfrm>
          <a:prstGeom prst="rect">
            <a:avLst/>
          </a:prstGeom>
          <a:noFill/>
        </p:spPr>
        <p:txBody>
          <a:bodyPr wrap="square" rtlCol="0">
            <a:spAutoFit/>
          </a:bodyPr>
          <a:lstStyle/>
          <a:p>
            <a:r>
              <a:rPr lang="en-US" sz="2400" dirty="0"/>
              <a:t>Videos Link: </a:t>
            </a:r>
            <a:r>
              <a:rPr lang="en-US" sz="2400" dirty="0">
                <a:hlinkClick r:id="rId3"/>
              </a:rPr>
              <a:t>(A1) Engine Repair Videos</a:t>
            </a:r>
            <a:endParaRPr lang="en-US" sz="24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61665"/>
          </a:xfrm>
          <a:prstGeom prst="rect">
            <a:avLst/>
          </a:prstGeom>
          <a:noFill/>
        </p:spPr>
        <p:txBody>
          <a:bodyPr wrap="square" rtlCol="0">
            <a:spAutoFit/>
          </a:bodyPr>
          <a:lstStyle/>
          <a:p>
            <a:r>
              <a:rPr lang="en-US" sz="2400" dirty="0"/>
              <a:t>Animations Link: </a:t>
            </a:r>
            <a:r>
              <a:rPr lang="en-US" sz="2400" dirty="0">
                <a:hlinkClick r:id="rId4"/>
              </a:rPr>
              <a:t>(A1) Engine Repair Animations</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17.1 Coolant Freezing Point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3400" y="1066800"/>
            <a:ext cx="4305301" cy="506350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256160"/>
            <a:ext cx="3638550" cy="2308324"/>
          </a:xfrm>
        </p:spPr>
        <p:txBody>
          <a:bodyPr/>
          <a:lstStyle/>
          <a:p>
            <a:r>
              <a:rPr lang="en-US" sz="2400" dirty="0"/>
              <a:t>Graph Showing the Relationship of the Freezing Point of the Coolant to the Percentage of Antifreeze Used in the Coolant</a:t>
            </a:r>
          </a:p>
        </p:txBody>
      </p:sp>
    </p:spTree>
    <p:extLst>
      <p:ext uri="{BB962C8B-B14F-4D97-AF65-F5344CB8AC3E}">
        <p14:creationId xmlns:p14="http://schemas.microsoft.com/office/powerpoint/2010/main" val="333768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17.2 Coolant Boiling Point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990600"/>
            <a:ext cx="3924300" cy="518737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256160"/>
            <a:ext cx="3638550" cy="1938992"/>
          </a:xfrm>
        </p:spPr>
        <p:txBody>
          <a:bodyPr/>
          <a:lstStyle/>
          <a:p>
            <a:r>
              <a:rPr lang="en-US" sz="2400" dirty="0"/>
              <a:t>Graph Showing How the Boiling Point of the Coolant Increases as the Percentage of Antifreeze in the Coolant Increases</a:t>
            </a:r>
          </a:p>
        </p:txBody>
      </p:sp>
    </p:spTree>
    <p:extLst>
      <p:ext uri="{BB962C8B-B14F-4D97-AF65-F5344CB8AC3E}">
        <p14:creationId xmlns:p14="http://schemas.microsoft.com/office/powerpoint/2010/main" val="3801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Types of Coolant</a:t>
            </a:r>
          </a:p>
        </p:txBody>
      </p:sp>
      <p:sp>
        <p:nvSpPr>
          <p:cNvPr id="4" name="Content Placeholder 3"/>
          <p:cNvSpPr>
            <a:spLocks noGrp="1"/>
          </p:cNvSpPr>
          <p:nvPr>
            <p:ph idx="1"/>
          </p:nvPr>
        </p:nvSpPr>
        <p:spPr>
          <a:xfrm>
            <a:off x="457200" y="982133"/>
            <a:ext cx="8229600" cy="4568725"/>
          </a:xfrm>
        </p:spPr>
        <p:txBody>
          <a:bodyPr>
            <a:spAutoFit/>
          </a:bodyPr>
          <a:lstStyle/>
          <a:p>
            <a:r>
              <a:rPr lang="en-US" sz="2400" dirty="0"/>
              <a:t>Inorganic Acid Technology: Contains silicates, phosphates, and borates</a:t>
            </a:r>
          </a:p>
          <a:p>
            <a:r>
              <a:rPr lang="en-US" sz="2400" dirty="0"/>
              <a:t>Organic Acid Technology: Does not contain silicates or phosphates.</a:t>
            </a:r>
          </a:p>
          <a:p>
            <a:r>
              <a:rPr lang="en-US" sz="2400" dirty="0"/>
              <a:t>Hybrid Organic Acid Technology: Uses carboxylates that are not abrasive to the water pump.</a:t>
            </a:r>
          </a:p>
          <a:p>
            <a:r>
              <a:rPr lang="en-US" sz="2400" dirty="0"/>
              <a:t>Phosphate Hybrid Organic Acid Technology: Used in Mazda based Fords, similar to Mazda </a:t>
            </a:r>
            <a:r>
              <a:rPr lang="en-US" sz="2400" spc="-350" dirty="0"/>
              <a:t>F </a:t>
            </a:r>
            <a:r>
              <a:rPr lang="en-US" sz="2400" dirty="0"/>
              <a:t>L-22.</a:t>
            </a:r>
          </a:p>
          <a:p>
            <a:r>
              <a:rPr lang="en-US" sz="2400" dirty="0"/>
              <a:t>Universal Coolant: Usually a hybrid organic acid technology. </a:t>
            </a:r>
          </a:p>
        </p:txBody>
      </p:sp>
    </p:spTree>
    <p:extLst>
      <p:ext uri="{BB962C8B-B14F-4D97-AF65-F5344CB8AC3E}">
        <p14:creationId xmlns:p14="http://schemas.microsoft.com/office/powerpoint/2010/main" val="369902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17.3 OAT DEXCOOL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95800" y="990600"/>
            <a:ext cx="4053728" cy="509535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256160"/>
            <a:ext cx="3638550" cy="1938992"/>
          </a:xfrm>
        </p:spPr>
        <p:txBody>
          <a:bodyPr/>
          <a:lstStyle/>
          <a:p>
            <a:r>
              <a:rPr lang="en-US" sz="2400" dirty="0"/>
              <a:t>Havoline was the First Company to Make and Market OAT Coolant. General Motors Uses the Term DEXCOOL</a:t>
            </a:r>
          </a:p>
        </p:txBody>
      </p:sp>
    </p:spTree>
    <p:extLst>
      <p:ext uri="{BB962C8B-B14F-4D97-AF65-F5344CB8AC3E}">
        <p14:creationId xmlns:p14="http://schemas.microsoft.com/office/powerpoint/2010/main" val="29303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2844" y="228600"/>
            <a:ext cx="8229600" cy="1200329"/>
          </a:xfrm>
        </p:spPr>
        <p:txBody>
          <a:bodyPr/>
          <a:lstStyle/>
          <a:p>
            <a:r>
              <a:rPr lang="en-US" dirty="0"/>
              <a:t>Frequently Asked Question: What Is a “G” Coolant?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94783" y="2514600"/>
            <a:ext cx="7691437" cy="3454792"/>
          </a:xfrm>
        </p:spPr>
        <p:txBody>
          <a:bodyPr/>
          <a:lstStyle/>
          <a:p>
            <a:r>
              <a:rPr lang="en-US" sz="1800" b="1" dirty="0"/>
              <a:t>What Is a “G” Coolant? </a:t>
            </a:r>
            <a:r>
              <a:rPr lang="en-US" sz="1800" dirty="0"/>
              <a:t>The “G” coolants come from the trade name Glysantin of BASF in Europe and Valvoline (Zerex) in the United States. The following is a summary of the types listed by G number. • G05: different from DEX-COOL in certain amounts of additives</a:t>
            </a:r>
          </a:p>
          <a:p>
            <a:pPr lvl="1"/>
            <a:r>
              <a:rPr lang="en-US" dirty="0"/>
              <a:t>G30 and G34: nonsilicate and phosphate free</a:t>
            </a:r>
          </a:p>
          <a:p>
            <a:pPr lvl="1"/>
            <a:r>
              <a:rPr lang="en-US" dirty="0"/>
              <a:t>G11: blue VW used before 1997</a:t>
            </a:r>
          </a:p>
          <a:p>
            <a:pPr lvl="1"/>
            <a:r>
              <a:rPr lang="en-US" dirty="0"/>
              <a:t>G12: pink/red VW 1997+ (purple VW 2003+)</a:t>
            </a:r>
          </a:p>
          <a:p>
            <a:pPr lvl="1"/>
            <a:r>
              <a:rPr lang="en-US" dirty="0"/>
              <a:t>HOAT formulation</a:t>
            </a:r>
          </a:p>
          <a:p>
            <a:pPr lvl="1"/>
            <a:r>
              <a:rPr lang="en-US" dirty="0"/>
              <a:t>Phosphate free</a:t>
            </a:r>
          </a:p>
          <a:p>
            <a:pPr lvl="1"/>
            <a:r>
              <a:rPr lang="en-US" dirty="0"/>
              <a:t>G48: low silicate and phosphate free • Blue</a:t>
            </a:r>
          </a:p>
          <a:p>
            <a:pPr lvl="1"/>
            <a:r>
              <a:rPr lang="en-US" dirty="0"/>
              <a:t>Nitrates, amines, phosphate (NAP) free</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81012" y="1512256"/>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75156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17.4 PHOAT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37745" y="990600"/>
            <a:ext cx="4349055" cy="43434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9067"/>
            <a:ext cx="3638550" cy="2308324"/>
          </a:xfrm>
        </p:spPr>
        <p:txBody>
          <a:bodyPr/>
          <a:lstStyle/>
          <a:p>
            <a:r>
              <a:rPr lang="en-US" sz="2400" dirty="0"/>
              <a:t>Coolant Used in Fords that Use Mazda Engines and in Mazda Vehicles. It Requires the Use of a PHOAT Coolant, Which is Dark Green</a:t>
            </a:r>
          </a:p>
        </p:txBody>
      </p:sp>
    </p:spTree>
    <p:extLst>
      <p:ext uri="{BB962C8B-B14F-4D97-AF65-F5344CB8AC3E}">
        <p14:creationId xmlns:p14="http://schemas.microsoft.com/office/powerpoint/2010/main" val="240706143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24013</TotalTime>
  <Words>1877</Words>
  <Application>Microsoft Office PowerPoint</Application>
  <PresentationFormat>On-screen Show (4:3)</PresentationFormat>
  <Paragraphs>162</Paragraphs>
  <Slides>31</Slides>
  <Notes>31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Arial(Body)</vt:lpstr>
      <vt:lpstr>Noto Sans Symbols</vt:lpstr>
      <vt:lpstr>Times New Roman</vt:lpstr>
      <vt:lpstr>Verdana</vt:lpstr>
      <vt:lpstr>Wingdings</vt:lpstr>
      <vt:lpstr>508 Lecture</vt:lpstr>
      <vt:lpstr>Automotive Technology: Principles, Diagnosis, and Service</vt:lpstr>
      <vt:lpstr>Learning Objectives</vt:lpstr>
      <vt:lpstr>Coolant Fundamentals</vt:lpstr>
      <vt:lpstr>Figure 17.1 Coolant Freezing Point</vt:lpstr>
      <vt:lpstr>Figure 17.2 Coolant Boiling Point</vt:lpstr>
      <vt:lpstr>Types of Coolant</vt:lpstr>
      <vt:lpstr>Figure 17.3 OAT DEXCOOL</vt:lpstr>
      <vt:lpstr>Frequently Asked Question: What Is a “G” Coolant? </vt:lpstr>
      <vt:lpstr>Figure 17.4 PHOAT</vt:lpstr>
      <vt:lpstr>Frequently Asked Question: What Is “Pet Friendly” Antifreeze?  </vt:lpstr>
      <vt:lpstr>Figure 17.5 Embittered Coolant</vt:lpstr>
      <vt:lpstr>Frequently Asked Question: What Makes Some Water Bad for Coolant? </vt:lpstr>
      <vt:lpstr>Frequently Asked Question: Why Is Most Coolant 50/50 with Water?   </vt:lpstr>
      <vt:lpstr>Question 1: ?</vt:lpstr>
      <vt:lpstr>Answer 1</vt:lpstr>
      <vt:lpstr>Water</vt:lpstr>
      <vt:lpstr>Coolant Freezing/Boiling Temperatures</vt:lpstr>
      <vt:lpstr>Coolant Testing</vt:lpstr>
      <vt:lpstr>Figure 17.6 Hydrometer</vt:lpstr>
      <vt:lpstr>Animation: Coolant Test, Simple Hydrometer (Animation will automatically start)</vt:lpstr>
      <vt:lpstr>Figure 17.7 Refractometer  </vt:lpstr>
      <vt:lpstr>Animation: Coolant Refractometer (Animation will automatically start)</vt:lpstr>
      <vt:lpstr>Figure 17.8 pH Meter</vt:lpstr>
      <vt:lpstr>Figure 17.9 Galvanic Activity</vt:lpstr>
      <vt:lpstr>Figure 17.10 Litmus Test</vt:lpstr>
      <vt:lpstr>Animation: Coolant Test, Test Strips (Animation will automatically start)</vt:lpstr>
      <vt:lpstr>Question 2: ?</vt:lpstr>
      <vt:lpstr>Answer 2</vt:lpstr>
      <vt:lpstr>Coolant Replacement Issues</vt:lpstr>
      <vt:lpstr>Engine Repair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20, Coolant</dc:title>
  <dc:subject>2612-Automotive - Core</dc:subject>
  <dc:creator>James D. Halderman</dc:creator>
  <cp:keywords>Automotive</cp:keywords>
  <cp:lastModifiedBy>Glen Plants</cp:lastModifiedBy>
  <cp:revision>4624</cp:revision>
  <dcterms:created xsi:type="dcterms:W3CDTF">2014-07-14T20:04:21Z</dcterms:created>
  <dcterms:modified xsi:type="dcterms:W3CDTF">2023-06-15T16:27:27Z</dcterms:modified>
</cp:coreProperties>
</file>