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1203" r:id="rId2"/>
    <p:sldId id="1110" r:id="rId3"/>
    <p:sldId id="1135" r:id="rId4"/>
    <p:sldId id="1112" r:id="rId5"/>
    <p:sldId id="1136" r:id="rId6"/>
    <p:sldId id="1137" r:id="rId7"/>
    <p:sldId id="1237" r:id="rId8"/>
    <p:sldId id="1298" r:id="rId9"/>
    <p:sldId id="1236" r:id="rId10"/>
    <p:sldId id="1300" r:id="rId11"/>
    <p:sldId id="1299" r:id="rId12"/>
    <p:sldId id="1235" r:id="rId13"/>
    <p:sldId id="1234" r:id="rId14"/>
    <p:sldId id="1233" r:id="rId15"/>
    <p:sldId id="1232" r:id="rId16"/>
    <p:sldId id="1118" r:id="rId17"/>
    <p:sldId id="1124" r:id="rId18"/>
    <p:sldId id="1125" r:id="rId19"/>
    <p:sldId id="1126" r:id="rId20"/>
    <p:sldId id="1231" r:id="rId21"/>
    <p:sldId id="1130" r:id="rId22"/>
    <p:sldId id="1230" r:id="rId23"/>
    <p:sldId id="1238" r:id="rId24"/>
    <p:sldId id="1204" r:id="rId25"/>
    <p:sldId id="1229" r:id="rId26"/>
    <p:sldId id="1145" r:id="rId27"/>
    <p:sldId id="1146" r:id="rId28"/>
    <p:sldId id="1228" r:id="rId29"/>
    <p:sldId id="1148" r:id="rId30"/>
    <p:sldId id="1227" r:id="rId31"/>
    <p:sldId id="1226" r:id="rId32"/>
    <p:sldId id="1301" r:id="rId33"/>
    <p:sldId id="1302" r:id="rId34"/>
    <p:sldId id="1151" r:id="rId35"/>
    <p:sldId id="1225" r:id="rId36"/>
    <p:sldId id="1224" r:id="rId37"/>
    <p:sldId id="1303" r:id="rId38"/>
    <p:sldId id="1223" r:id="rId39"/>
    <p:sldId id="1133" r:id="rId40"/>
    <p:sldId id="1134" r:id="rId41"/>
    <p:sldId id="1155" r:id="rId42"/>
    <p:sldId id="1156" r:id="rId43"/>
    <p:sldId id="1222" r:id="rId44"/>
    <p:sldId id="1158" r:id="rId45"/>
    <p:sldId id="1221" r:id="rId46"/>
    <p:sldId id="1220" r:id="rId47"/>
    <p:sldId id="1304" r:id="rId48"/>
    <p:sldId id="1162" r:id="rId49"/>
    <p:sldId id="1218" r:id="rId50"/>
    <p:sldId id="1305" r:id="rId51"/>
    <p:sldId id="1164" r:id="rId52"/>
    <p:sldId id="1217" r:id="rId53"/>
    <p:sldId id="1166" r:id="rId54"/>
    <p:sldId id="1216" r:id="rId55"/>
    <p:sldId id="1168" r:id="rId56"/>
    <p:sldId id="1169" r:id="rId57"/>
    <p:sldId id="1215" r:id="rId58"/>
    <p:sldId id="1306" r:id="rId59"/>
    <p:sldId id="1239" r:id="rId60"/>
    <p:sldId id="1214" r:id="rId61"/>
    <p:sldId id="1213" r:id="rId62"/>
    <p:sldId id="1212" r:id="rId63"/>
    <p:sldId id="1240" r:id="rId64"/>
    <p:sldId id="1211" r:id="rId65"/>
    <p:sldId id="1241" r:id="rId66"/>
    <p:sldId id="1210" r:id="rId67"/>
    <p:sldId id="1178" r:id="rId68"/>
    <p:sldId id="1209" r:id="rId69"/>
    <p:sldId id="1208" r:id="rId70"/>
    <p:sldId id="1307" r:id="rId71"/>
    <p:sldId id="1181" r:id="rId72"/>
    <p:sldId id="1309" r:id="rId73"/>
    <p:sldId id="1308" r:id="rId74"/>
    <p:sldId id="1207" r:id="rId75"/>
    <p:sldId id="1198" r:id="rId76"/>
    <p:sldId id="1199" r:id="rId77"/>
    <p:sldId id="1310" r:id="rId78"/>
    <p:sldId id="1076"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5" autoAdjust="0"/>
    <p:restoredTop sz="86421" autoAdjust="0"/>
  </p:normalViewPr>
  <p:slideViewPr>
    <p:cSldViewPr>
      <p:cViewPr varScale="1">
        <p:scale>
          <a:sx n="99" d="100"/>
          <a:sy n="99" d="100"/>
        </p:scale>
        <p:origin x="1542" y="78"/>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7477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602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2549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58764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1376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8665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732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2541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3975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8187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9334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0798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0653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4472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6525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9177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8554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533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7993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1190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79881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43587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07009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1925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87825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97294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18027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34619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33663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65433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none" strike="noStrike" cap="none" dirty="0">
                <a:solidFill>
                  <a:schemeClr val="dk1"/>
                </a:solidFill>
                <a:latin typeface="+mn-lt"/>
                <a:ea typeface="Arial"/>
                <a:cs typeface="Arial"/>
                <a:sym typeface="Arial"/>
              </a:rPr>
              <a:t>Tailpipe outlet exhaust temperature will be greater than 572°F (300°C) during service regeneration. To help prevent personal injury or property damage from fire or burns, keep vehicle exhaust away from any object and people.</a:t>
            </a:r>
          </a:p>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79938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93627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7161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91477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mn-lt"/>
                <a:ea typeface="Arial"/>
                <a:cs typeface="Arial"/>
                <a:sym typeface="Arial"/>
              </a:rPr>
              <a:t>TECH TIP: Do Not Switch Injectors: </a:t>
            </a:r>
            <a:r>
              <a:rPr lang="en-US" sz="1200" b="0" i="0" u="none" strike="noStrike" cap="none" dirty="0">
                <a:solidFill>
                  <a:schemeClr val="dk1"/>
                </a:solidFill>
                <a:latin typeface="+mn-lt"/>
                <a:ea typeface="Arial"/>
                <a:cs typeface="Arial"/>
                <a:sym typeface="Arial"/>
              </a:rPr>
              <a:t>In the past, it was common practice to switch diesel fuel injectors from one cylinder to another when diagnosing a dead cylinder problem. However, most high-pressure common rail systems used in new diesel engines utilize precisely calibrated injectors that should not be mixed up during service. Each injector</a:t>
            </a:r>
          </a:p>
          <a:p>
            <a:r>
              <a:rPr lang="en-US" sz="1200" b="0" i="0" u="none" strike="noStrike" cap="none" dirty="0">
                <a:solidFill>
                  <a:schemeClr val="dk1"/>
                </a:solidFill>
                <a:latin typeface="+mn-lt"/>
                <a:ea typeface="Arial"/>
                <a:cs typeface="Arial"/>
                <a:sym typeface="Arial"/>
              </a:rPr>
              <a:t>has its own calibration number. Figure 16–31.</a:t>
            </a:r>
          </a:p>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08582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2362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97097"/>
            <a:ext cx="8229600" cy="615553"/>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338554"/>
          </a:xfrm>
          <a:prstGeom prst="rect">
            <a:avLst/>
          </a:prstGeom>
          <a:noFill/>
          <a:ln>
            <a:noFill/>
          </a:ln>
        </p:spPr>
        <p:txBody>
          <a:bodyPr lIns="0" tIns="45720" rIns="0" bIns="45720"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Tree>
    <p:extLst>
      <p:ext uri="{BB962C8B-B14F-4D97-AF65-F5344CB8AC3E}">
        <p14:creationId xmlns:p14="http://schemas.microsoft.com/office/powerpoint/2010/main" val="392911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8498755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5.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3.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4.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5.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jameshalderman.com/a9_vid_lib_page/"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hyperlink" Target="https://jameshalderman.com/a9_anim_lib_page/"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830997"/>
          </a:xfrm>
        </p:spPr>
        <p:txBody>
          <a:bodyPr lIns="0" tIns="45720" rIns="0" bIns="45720">
            <a:spAutoFit/>
          </a:bodyPr>
          <a:lstStyle/>
          <a:p>
            <a:r>
              <a:rPr lang="en-US" sz="2400" dirty="0"/>
              <a:t>Diesel Engine Operation and Diagnosis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667000" y="6385573"/>
            <a:ext cx="6019800"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705541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Diesel High Pressure Common Rail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esel_hi_press_common_rail">
            <a:hlinkClick r:id="" action="ppaction://media"/>
            <a:extLst>
              <a:ext uri="{FF2B5EF4-FFF2-40B4-BE49-F238E27FC236}">
                <a16:creationId xmlns:a16="http://schemas.microsoft.com/office/drawing/2014/main" id="{59FD7C41-130A-0FD1-4FBD-5AE42DF4F1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403702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Diesel Fuel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esel_Fuel_System">
            <a:hlinkClick r:id="" action="ppaction://media"/>
            <a:extLst>
              <a:ext uri="{FF2B5EF4-FFF2-40B4-BE49-F238E27FC236}">
                <a16:creationId xmlns:a16="http://schemas.microsoft.com/office/drawing/2014/main" id="{6407AC2D-0AA3-8938-EF99-1B170ED142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98" y="1123910"/>
            <a:ext cx="8962476" cy="5041393"/>
          </a:xfrm>
          <a:prstGeom prst="rect">
            <a:avLst/>
          </a:prstGeom>
        </p:spPr>
      </p:pic>
    </p:spTree>
    <p:extLst>
      <p:ext uri="{BB962C8B-B14F-4D97-AF65-F5344CB8AC3E}">
        <p14:creationId xmlns:p14="http://schemas.microsoft.com/office/powerpoint/2010/main" val="410770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16.3 Cummins Diesel</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7423" y="894596"/>
            <a:ext cx="3330677" cy="5262979"/>
          </a:xfrm>
        </p:spPr>
        <p:txBody>
          <a:bodyPr/>
          <a:lstStyle/>
          <a:p>
            <a:r>
              <a:rPr lang="en-US" sz="2400" dirty="0"/>
              <a:t>A Cummins Diesel Engine as Found in a Dodge (Ram) Pickup Truck. a High-Pressure Pump (Up to 30,000 P S I) Used to Supply Diesel Fuel to This Common Rail, Which Has Tubes Running to Each Injector. Note the Thick Cylinder Walls and Heavy Duty Construction</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1" y="990599"/>
            <a:ext cx="4563208" cy="4956923"/>
          </a:xfrm>
        </p:spPr>
      </p:pic>
    </p:spTree>
    <p:extLst>
      <p:ext uri="{BB962C8B-B14F-4D97-AF65-F5344CB8AC3E}">
        <p14:creationId xmlns:p14="http://schemas.microsoft.com/office/powerpoint/2010/main" val="477855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16.4 Rod Piston Assembly</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1938992"/>
          </a:xfrm>
        </p:spPr>
        <p:txBody>
          <a:bodyPr/>
          <a:lstStyle/>
          <a:p>
            <a:r>
              <a:rPr lang="en-US" sz="2400" dirty="0"/>
              <a:t> A Rod/piston Assembly from a 5.9 Liter Cummins Diesel Engine Used in a Ram Pickup Truck</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599"/>
            <a:ext cx="4213035" cy="5152247"/>
          </a:xfrm>
        </p:spPr>
      </p:pic>
    </p:spTree>
    <p:extLst>
      <p:ext uri="{BB962C8B-B14F-4D97-AF65-F5344CB8AC3E}">
        <p14:creationId xmlns:p14="http://schemas.microsoft.com/office/powerpoint/2010/main" val="3701421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16.5 IDI Engine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160638" cy="2657168"/>
          </a:xfrm>
        </p:spPr>
        <p:txBody>
          <a:bodyPr/>
          <a:lstStyle/>
          <a:p>
            <a:r>
              <a:rPr lang="en-US" sz="2400" dirty="0"/>
              <a:t>An Indirect Injection Diesel Engine Uses a Prechamber and a Glow Plug</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1000431"/>
            <a:ext cx="5334000" cy="4785645"/>
          </a:xfrm>
        </p:spPr>
      </p:pic>
    </p:spTree>
    <p:extLst>
      <p:ext uri="{BB962C8B-B14F-4D97-AF65-F5344CB8AC3E}">
        <p14:creationId xmlns:p14="http://schemas.microsoft.com/office/powerpoint/2010/main" val="2189275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16.6 DI Diesel</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541638" cy="3419168"/>
          </a:xfrm>
        </p:spPr>
        <p:txBody>
          <a:bodyPr/>
          <a:lstStyle/>
          <a:p>
            <a:r>
              <a:rPr lang="en-US" sz="2400" dirty="0"/>
              <a:t>A Direct Injection Diesel Engine Injects the Fuel Directly into the Combustion Chamber. Many Designs Do Not Use a Glow Plug</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1" y="1000432"/>
            <a:ext cx="5193310" cy="4858054"/>
          </a:xfrm>
        </p:spPr>
      </p:pic>
    </p:spTree>
    <p:extLst>
      <p:ext uri="{BB962C8B-B14F-4D97-AF65-F5344CB8AC3E}">
        <p14:creationId xmlns:p14="http://schemas.microsoft.com/office/powerpoint/2010/main" val="176744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90600"/>
            <a:ext cx="8229600" cy="830997"/>
          </a:xfrm>
        </p:spPr>
        <p:txBody>
          <a:bodyPr>
            <a:spAutoFit/>
          </a:bodyPr>
          <a:lstStyle/>
          <a:p>
            <a:pPr marL="0" indent="0">
              <a:buNone/>
            </a:pPr>
            <a:r>
              <a:rPr lang="en-US" sz="2400" dirty="0"/>
              <a:t>What is the difference between direct injection and indirect injection?</a:t>
            </a:r>
            <a:endParaRPr lang="en-US" sz="2400" dirty="0">
              <a:solidFill>
                <a:srgbClr val="000000"/>
              </a:solidFill>
            </a:endParaRPr>
          </a:p>
        </p:txBody>
      </p:sp>
    </p:spTree>
    <p:extLst>
      <p:ext uri="{BB962C8B-B14F-4D97-AF65-F5344CB8AC3E}">
        <p14:creationId xmlns:p14="http://schemas.microsoft.com/office/powerpoint/2010/main" val="3206834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8923" y="252046"/>
            <a:ext cx="8229600" cy="646331"/>
          </a:xfrm>
        </p:spPr>
        <p:txBody>
          <a:bodyPr>
            <a:spAutoFit/>
          </a:bodyPr>
          <a:lstStyle/>
          <a:p>
            <a:r>
              <a:rPr lang="en-US" dirty="0"/>
              <a:t>Answer 1</a:t>
            </a:r>
          </a:p>
        </p:txBody>
      </p:sp>
      <p:sp>
        <p:nvSpPr>
          <p:cNvPr id="4" name="Content Placeholder 3"/>
          <p:cNvSpPr>
            <a:spLocks noGrp="1"/>
          </p:cNvSpPr>
          <p:nvPr>
            <p:ph idx="1"/>
          </p:nvPr>
        </p:nvSpPr>
        <p:spPr>
          <a:xfrm>
            <a:off x="457200" y="1022838"/>
            <a:ext cx="8229600" cy="1200329"/>
          </a:xfrm>
        </p:spPr>
        <p:txBody>
          <a:bodyPr>
            <a:spAutoFit/>
          </a:bodyPr>
          <a:lstStyle/>
          <a:p>
            <a:pPr marL="0" indent="0">
              <a:buNone/>
            </a:pPr>
            <a:r>
              <a:rPr lang="en-US" sz="2400" dirty="0">
                <a:solidFill>
                  <a:srgbClr val="000000"/>
                </a:solidFill>
              </a:rPr>
              <a:t>Fuel is injected into a pre-chamber in an indirect injection system and directly into the cylinder in a direct injection system.</a:t>
            </a:r>
          </a:p>
        </p:txBody>
      </p:sp>
    </p:spTree>
    <p:extLst>
      <p:ext uri="{BB962C8B-B14F-4D97-AF65-F5344CB8AC3E}">
        <p14:creationId xmlns:p14="http://schemas.microsoft.com/office/powerpoint/2010/main" val="3811807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477" y="228600"/>
            <a:ext cx="8229600" cy="646331"/>
          </a:xfrm>
        </p:spPr>
        <p:txBody>
          <a:bodyPr>
            <a:spAutoFit/>
          </a:bodyPr>
          <a:lstStyle/>
          <a:p>
            <a:r>
              <a:rPr lang="en-US" dirty="0"/>
              <a:t>Three Phases of Combustion </a:t>
            </a:r>
          </a:p>
        </p:txBody>
      </p:sp>
      <p:sp>
        <p:nvSpPr>
          <p:cNvPr id="4" name="Content Placeholder 3"/>
          <p:cNvSpPr>
            <a:spLocks noGrp="1"/>
          </p:cNvSpPr>
          <p:nvPr>
            <p:ph idx="1"/>
          </p:nvPr>
        </p:nvSpPr>
        <p:spPr>
          <a:xfrm>
            <a:off x="457200" y="990600"/>
            <a:ext cx="8229600" cy="2693045"/>
          </a:xfrm>
        </p:spPr>
        <p:txBody>
          <a:bodyPr>
            <a:spAutoFit/>
          </a:bodyPr>
          <a:lstStyle/>
          <a:p>
            <a:r>
              <a:rPr lang="en-US" sz="2400" dirty="0"/>
              <a:t>Ignition Delay: Fuel injection begins but ignition does not occur immediately.</a:t>
            </a:r>
          </a:p>
          <a:p>
            <a:r>
              <a:rPr lang="en-US" sz="2400" dirty="0"/>
              <a:t>Rapid Combustion: The fuel first starts to burn creating a sudden rise in cylinder pressure.</a:t>
            </a:r>
          </a:p>
          <a:p>
            <a:r>
              <a:rPr lang="en-US" sz="2400" dirty="0"/>
              <a:t>Controlled Combustion: The burning of fuel after rapid combustion and the continued injection of fuel.</a:t>
            </a:r>
          </a:p>
        </p:txBody>
      </p:sp>
    </p:spTree>
    <p:extLst>
      <p:ext uri="{BB962C8B-B14F-4D97-AF65-F5344CB8AC3E}">
        <p14:creationId xmlns:p14="http://schemas.microsoft.com/office/powerpoint/2010/main" val="2971683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Fuel Tank and Lift Pump</a:t>
            </a:r>
          </a:p>
        </p:txBody>
      </p:sp>
      <p:sp>
        <p:nvSpPr>
          <p:cNvPr id="4" name="Content Placeholder 3"/>
          <p:cNvSpPr>
            <a:spLocks noGrp="1"/>
          </p:cNvSpPr>
          <p:nvPr>
            <p:ph idx="1"/>
          </p:nvPr>
        </p:nvSpPr>
        <p:spPr>
          <a:xfrm>
            <a:off x="454269" y="1008185"/>
            <a:ext cx="8229600" cy="3816429"/>
          </a:xfrm>
        </p:spPr>
        <p:txBody>
          <a:bodyPr>
            <a:spAutoFit/>
          </a:bodyPr>
          <a:lstStyle/>
          <a:p>
            <a:r>
              <a:rPr lang="en-US" sz="2400" dirty="0"/>
              <a:t>Filler Neck: Larger neck for diesel fuel (24 mm for diesel versus 21 mm for gasoline).</a:t>
            </a:r>
          </a:p>
          <a:p>
            <a:r>
              <a:rPr lang="en-US" sz="2400" dirty="0"/>
              <a:t>No evaporative emission devices.</a:t>
            </a:r>
          </a:p>
          <a:p>
            <a:r>
              <a:rPr lang="en-US" sz="2400" dirty="0"/>
              <a:t>Lift Pump: Typically an in-tank low-pressure fuel pump.</a:t>
            </a:r>
          </a:p>
          <a:p>
            <a:r>
              <a:rPr lang="en-US" sz="2400" dirty="0"/>
              <a:t>Water-Fuel Separator: Separates the heavier water from the diesel fuel.</a:t>
            </a:r>
          </a:p>
          <a:p>
            <a:r>
              <a:rPr lang="en-US" sz="2400" dirty="0"/>
              <a:t>Fuel Temperature Sensor: Adjust fuel delivery based on density of fuel.</a:t>
            </a:r>
          </a:p>
        </p:txBody>
      </p:sp>
    </p:spTree>
    <p:extLst>
      <p:ext uri="{BB962C8B-B14F-4D97-AF65-F5344CB8AC3E}">
        <p14:creationId xmlns:p14="http://schemas.microsoft.com/office/powerpoint/2010/main" val="4131399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5441"/>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08149"/>
            <a:ext cx="8229600" cy="4393510"/>
          </a:xfrm>
        </p:spPr>
        <p:txBody>
          <a:bodyPr>
            <a:spAutoFit/>
          </a:bodyPr>
          <a:lstStyle/>
          <a:p>
            <a:pPr marL="0" indent="0">
              <a:buNone/>
            </a:pPr>
            <a:r>
              <a:rPr lang="en-US" sz="2400" b="1" dirty="0">
                <a:solidFill>
                  <a:schemeClr val="bg2"/>
                </a:solidFill>
              </a:rPr>
              <a:t>16.1 </a:t>
            </a:r>
            <a:r>
              <a:rPr lang="en-US" sz="2400" dirty="0"/>
              <a:t>State the characteristics of diesel engines.</a:t>
            </a:r>
          </a:p>
          <a:p>
            <a:pPr marL="704850" indent="-704850">
              <a:buNone/>
            </a:pPr>
            <a:r>
              <a:rPr lang="en-US" sz="2400" b="1" dirty="0">
                <a:solidFill>
                  <a:schemeClr val="bg2"/>
                </a:solidFill>
              </a:rPr>
              <a:t>16.2 </a:t>
            </a:r>
            <a:r>
              <a:rPr lang="en-US" sz="2400" dirty="0"/>
              <a:t>Describe the fuel tank and lift pump.</a:t>
            </a:r>
          </a:p>
          <a:p>
            <a:pPr marL="704850" indent="-704850">
              <a:buNone/>
            </a:pPr>
            <a:r>
              <a:rPr lang="en-US" sz="2400" b="1" dirty="0">
                <a:solidFill>
                  <a:schemeClr val="bg2"/>
                </a:solidFill>
              </a:rPr>
              <a:t>16.3 </a:t>
            </a:r>
            <a:r>
              <a:rPr lang="en-US" sz="2400" dirty="0"/>
              <a:t>Describe the injection pump.</a:t>
            </a:r>
          </a:p>
          <a:p>
            <a:pPr marL="704850" indent="-704850">
              <a:buNone/>
            </a:pPr>
            <a:r>
              <a:rPr lang="en-US" sz="2400" b="1" dirty="0">
                <a:solidFill>
                  <a:schemeClr val="bg2"/>
                </a:solidFill>
              </a:rPr>
              <a:t>16.4 </a:t>
            </a:r>
            <a:r>
              <a:rPr lang="en-US" sz="2400" dirty="0"/>
              <a:t>Describe the engine-driven vacuum pump.</a:t>
            </a:r>
          </a:p>
          <a:p>
            <a:pPr marL="704850" indent="-704850">
              <a:buNone/>
            </a:pPr>
            <a:r>
              <a:rPr lang="en-US" sz="2400" b="1" dirty="0">
                <a:solidFill>
                  <a:schemeClr val="bg2"/>
                </a:solidFill>
              </a:rPr>
              <a:t>16.5 </a:t>
            </a:r>
            <a:r>
              <a:rPr lang="en-US" sz="2400" dirty="0"/>
              <a:t>Explain the HEUI system.</a:t>
            </a:r>
          </a:p>
          <a:p>
            <a:pPr marL="704850" indent="-704850">
              <a:buNone/>
            </a:pPr>
            <a:r>
              <a:rPr lang="en-US" sz="2400" b="1" dirty="0">
                <a:solidFill>
                  <a:schemeClr val="bg2"/>
                </a:solidFill>
              </a:rPr>
              <a:t>16.6 </a:t>
            </a:r>
            <a:r>
              <a:rPr lang="en-US" sz="2400" dirty="0"/>
              <a:t>Discuss the purpose of diesel injector nozzles.</a:t>
            </a:r>
          </a:p>
          <a:p>
            <a:pPr marL="704850" indent="-704850">
              <a:buNone/>
            </a:pPr>
            <a:r>
              <a:rPr lang="en-US" sz="2400" b="1" dirty="0">
                <a:solidFill>
                  <a:schemeClr val="bg2"/>
                </a:solidFill>
              </a:rPr>
              <a:t>16.7 </a:t>
            </a:r>
            <a:r>
              <a:rPr lang="en-US" sz="2400" dirty="0"/>
              <a:t>Discuss the purpose of glow plugs.</a:t>
            </a:r>
          </a:p>
          <a:p>
            <a:pPr marL="704850" indent="-704850">
              <a:buNone/>
            </a:pPr>
            <a:r>
              <a:rPr lang="en-US" sz="2400" b="1" dirty="0">
                <a:solidFill>
                  <a:schemeClr val="bg2"/>
                </a:solidFill>
              </a:rPr>
              <a:t>16.8 </a:t>
            </a:r>
            <a:r>
              <a:rPr lang="en-US" sz="2400" dirty="0"/>
              <a:t>Discuss the purpose of diesel fuel heaters.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16.7 Fuel Temperature Sensor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1569660"/>
          </a:xfrm>
        </p:spPr>
        <p:txBody>
          <a:bodyPr/>
          <a:lstStyle/>
          <a:p>
            <a:r>
              <a:rPr lang="en-US" sz="2400" dirty="0"/>
              <a:t>A Fuel Temperature Sensor Is Being Tested Using an Ice Bath</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4846" y="990600"/>
            <a:ext cx="5105400" cy="5039779"/>
          </a:xfrm>
        </p:spPr>
      </p:pic>
    </p:spTree>
    <p:extLst>
      <p:ext uri="{BB962C8B-B14F-4D97-AF65-F5344CB8AC3E}">
        <p14:creationId xmlns:p14="http://schemas.microsoft.com/office/powerpoint/2010/main" val="1585620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131" y="228600"/>
            <a:ext cx="8229600" cy="646331"/>
          </a:xfrm>
        </p:spPr>
        <p:txBody>
          <a:bodyPr>
            <a:spAutoFit/>
          </a:bodyPr>
          <a:lstStyle/>
          <a:p>
            <a:r>
              <a:rPr lang="en-US" dirty="0"/>
              <a:t>Injection Pump</a:t>
            </a:r>
          </a:p>
        </p:txBody>
      </p:sp>
      <p:sp>
        <p:nvSpPr>
          <p:cNvPr id="4" name="Content Placeholder 3"/>
          <p:cNvSpPr>
            <a:spLocks noGrp="1"/>
          </p:cNvSpPr>
          <p:nvPr>
            <p:ph idx="1"/>
          </p:nvPr>
        </p:nvSpPr>
        <p:spPr>
          <a:xfrm>
            <a:off x="457200" y="1016977"/>
            <a:ext cx="8229600" cy="3431709"/>
          </a:xfrm>
        </p:spPr>
        <p:txBody>
          <a:bodyPr>
            <a:spAutoFit/>
          </a:bodyPr>
          <a:lstStyle/>
          <a:p>
            <a:r>
              <a:rPr lang="en-US" sz="2400" dirty="0"/>
              <a:t>The Need for High-Pressure Fuel Pump: Increase fuel pressure to the extremely high pressures needed for injection.</a:t>
            </a:r>
          </a:p>
          <a:p>
            <a:r>
              <a:rPr lang="en-US" sz="2400" dirty="0"/>
              <a:t>Distributor Injection Pump: Provide high pressure fuel to each individual injector.</a:t>
            </a:r>
          </a:p>
          <a:p>
            <a:r>
              <a:rPr lang="en-US" sz="2400" dirty="0"/>
              <a:t>High-Pressure Common Rail: High pressure fuel is feed to common rail. Computer controlled injectors use this fuel source for injection.</a:t>
            </a:r>
          </a:p>
        </p:txBody>
      </p:sp>
    </p:spTree>
    <p:extLst>
      <p:ext uri="{BB962C8B-B14F-4D97-AF65-F5344CB8AC3E}">
        <p14:creationId xmlns:p14="http://schemas.microsoft.com/office/powerpoint/2010/main" val="4003144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16.8 Distributor-Type Pump</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1938992"/>
          </a:xfrm>
        </p:spPr>
        <p:txBody>
          <a:bodyPr/>
          <a:lstStyle/>
          <a:p>
            <a:r>
              <a:rPr lang="en-US" sz="2400" dirty="0"/>
              <a:t>A Typical Distributor-Type Diesel Injection Pump Showing the Pump, Lines, and Fuel Filter</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09535"/>
            <a:ext cx="4484687" cy="3735617"/>
          </a:xfrm>
        </p:spPr>
      </p:pic>
    </p:spTree>
    <p:extLst>
      <p:ext uri="{BB962C8B-B14F-4D97-AF65-F5344CB8AC3E}">
        <p14:creationId xmlns:p14="http://schemas.microsoft.com/office/powerpoint/2010/main" val="1096335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16.9 Stanadyne Pump</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2998837" cy="2733368"/>
          </a:xfrm>
        </p:spPr>
        <p:txBody>
          <a:bodyPr/>
          <a:lstStyle/>
          <a:p>
            <a:r>
              <a:rPr lang="en-US" sz="2400" dirty="0"/>
              <a:t>A Schematic of a Stanadyne Diesel Fuel-injection Pump Assembly Showing All of the Related Components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1012154"/>
            <a:ext cx="4800600" cy="5178177"/>
          </a:xfrm>
        </p:spPr>
      </p:pic>
    </p:spTree>
    <p:extLst>
      <p:ext uri="{BB962C8B-B14F-4D97-AF65-F5344CB8AC3E}">
        <p14:creationId xmlns:p14="http://schemas.microsoft.com/office/powerpoint/2010/main" val="264915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85" y="2057400"/>
            <a:ext cx="8089829" cy="4275992"/>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8420"/>
            <a:ext cx="8229600" cy="1754326"/>
          </a:xfrm>
        </p:spPr>
        <p:txBody>
          <a:bodyPr/>
          <a:lstStyle/>
          <a:p>
            <a:r>
              <a:rPr lang="en-US" dirty="0"/>
              <a:t>Frequently Asked Question: How Can You Tell If Gasoline Has Been Added to the Diesel Fuel by Mistake?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2113" y="2971800"/>
            <a:ext cx="7543800" cy="3046988"/>
          </a:xfrm>
        </p:spPr>
        <p:txBody>
          <a:bodyPr/>
          <a:lstStyle/>
          <a:p>
            <a:r>
              <a:rPr lang="en-US" b="1" dirty="0"/>
              <a:t>How Can You Tell If Gasoline Has Been Added to the Diesel Fuel by Mistake? </a:t>
            </a:r>
            <a:r>
              <a:rPr lang="en-US" dirty="0"/>
              <a:t>If gasoline has been accidentally added to diesel fuel and is burned in a diesel engine, the result can be very damaging to the engine. The gasoline can ignite faster than diesel fuel, which would tend to increase the temperature of combustion. This high temperature can harm injectors and glow plugs, as well as pistons, head gaskets, and other major diesel engine components. If contaminated fuel is suspected, first smell the fuel at the filler neck. If the fuel smells like gasoline, the tank  should be drained and refilled with diesel fuel. If the smell test does not indicate a gasoline or any rancid smell, test a sample for proper specific gravity. </a:t>
            </a:r>
            <a:r>
              <a:rPr lang="en-US" b="1" u="sng" dirty="0"/>
              <a:t>NOTE</a:t>
            </a:r>
            <a:r>
              <a:rPr lang="en-US" dirty="0"/>
              <a:t>: Diesel fuel designed for on-road use should be green and the price includes a road use tax. Red diesel fuel should only be found in off-road or farm equipment and is not taxed.</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92113" y="22479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64550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16.10 HPCR System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0385" y="5410200"/>
            <a:ext cx="8207477" cy="830997"/>
          </a:xfrm>
        </p:spPr>
        <p:txBody>
          <a:bodyPr/>
          <a:lstStyle/>
          <a:p>
            <a:r>
              <a:rPr lang="en-US" sz="2400" dirty="0"/>
              <a:t>Overview of a Computer-Controlled High-Pressure Common Rail V-8 Diesel Engine.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65980" y="971738"/>
            <a:ext cx="5856287" cy="4435531"/>
          </a:xfrm>
        </p:spPr>
      </p:pic>
    </p:spTree>
    <p:extLst>
      <p:ext uri="{BB962C8B-B14F-4D97-AF65-F5344CB8AC3E}">
        <p14:creationId xmlns:p14="http://schemas.microsoft.com/office/powerpoint/2010/main" val="3932845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700"/>
            <a:ext cx="8229600" cy="646331"/>
          </a:xfrm>
        </p:spPr>
        <p:txBody>
          <a:bodyPr>
            <a:spAutoFit/>
          </a:bodyPr>
          <a:lstStyle/>
          <a:p>
            <a:r>
              <a:rPr lang="en-US" dirty="0"/>
              <a:t>Engine-Driven Vacuum Pump</a:t>
            </a:r>
          </a:p>
        </p:txBody>
      </p:sp>
      <p:sp>
        <p:nvSpPr>
          <p:cNvPr id="4" name="Content Placeholder 3"/>
          <p:cNvSpPr>
            <a:spLocks noGrp="1"/>
          </p:cNvSpPr>
          <p:nvPr>
            <p:ph idx="1"/>
          </p:nvPr>
        </p:nvSpPr>
        <p:spPr>
          <a:xfrm>
            <a:off x="457200" y="990600"/>
            <a:ext cx="8229600" cy="1392689"/>
          </a:xfrm>
        </p:spPr>
        <p:txBody>
          <a:bodyPr>
            <a:spAutoFit/>
          </a:bodyPr>
          <a:lstStyle/>
          <a:p>
            <a:r>
              <a:rPr lang="en-US" sz="2400" dirty="0"/>
              <a:t>Diesel engines create little or no vacuum.</a:t>
            </a:r>
          </a:p>
          <a:p>
            <a:r>
              <a:rPr lang="en-US" sz="2400" dirty="0"/>
              <a:t>Engine driven vacuum pump supplies vacuum to components that need it to operate.</a:t>
            </a:r>
          </a:p>
        </p:txBody>
      </p:sp>
    </p:spTree>
    <p:extLst>
      <p:ext uri="{BB962C8B-B14F-4D97-AF65-F5344CB8AC3E}">
        <p14:creationId xmlns:p14="http://schemas.microsoft.com/office/powerpoint/2010/main" val="2304610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Heui System</a:t>
            </a:r>
            <a:endParaRPr lang="en-US" sz="2800" dirty="0"/>
          </a:p>
        </p:txBody>
      </p:sp>
      <p:sp>
        <p:nvSpPr>
          <p:cNvPr id="4" name="Content Placeholder 3"/>
          <p:cNvSpPr>
            <a:spLocks noGrp="1"/>
          </p:cNvSpPr>
          <p:nvPr>
            <p:ph idx="1"/>
          </p:nvPr>
        </p:nvSpPr>
        <p:spPr>
          <a:xfrm>
            <a:off x="457200" y="990600"/>
            <a:ext cx="8229600" cy="2831544"/>
          </a:xfrm>
        </p:spPr>
        <p:txBody>
          <a:bodyPr>
            <a:spAutoFit/>
          </a:bodyPr>
          <a:lstStyle/>
          <a:p>
            <a:r>
              <a:rPr lang="en-IN" sz="2400" dirty="0"/>
              <a:t>Operation</a:t>
            </a:r>
          </a:p>
          <a:p>
            <a:pPr lvl="1"/>
            <a:r>
              <a:rPr lang="en-IN" sz="2400" dirty="0"/>
              <a:t>The engine oil is pressurized to provide an opening pressure strong enough to overcome the fuel pressure when the solenoid is commanded to open by the </a:t>
            </a:r>
            <a:r>
              <a:rPr lang="en-IN" sz="2400" spc="-300" dirty="0"/>
              <a:t>P C </a:t>
            </a:r>
            <a:r>
              <a:rPr lang="en-IN" sz="2400" dirty="0"/>
              <a:t>M.</a:t>
            </a:r>
          </a:p>
          <a:p>
            <a:pPr lvl="1"/>
            <a:r>
              <a:rPr lang="en-IN" sz="2400" dirty="0"/>
              <a:t>The injectors, which are hydraulically actuated by engine oil pressure from the high-pressure oil pump, are then fired by the powertrain control module (</a:t>
            </a:r>
            <a:r>
              <a:rPr lang="en-IN" sz="2400" spc="-300" dirty="0"/>
              <a:t>P C </a:t>
            </a:r>
            <a:r>
              <a:rPr lang="en-IN" sz="2400" dirty="0"/>
              <a:t>M).</a:t>
            </a:r>
          </a:p>
        </p:txBody>
      </p:sp>
    </p:spTree>
    <p:extLst>
      <p:ext uri="{BB962C8B-B14F-4D97-AF65-F5344CB8AC3E}">
        <p14:creationId xmlns:p14="http://schemas.microsoft.com/office/powerpoint/2010/main" val="1825974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16.11 HEUI System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770238" cy="4790768"/>
          </a:xfrm>
        </p:spPr>
        <p:txBody>
          <a:bodyPr/>
          <a:lstStyle/>
          <a:p>
            <a:r>
              <a:rPr lang="en-US" sz="2400" dirty="0"/>
              <a:t>H E U I Injector From a Ford Power Stroke Diesel Engine. The O-ring Grooves Indicate the location of the O-rings that Seal the Fuel Section of the Injector from Coolant and from the Engine Oil</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0141" y="1060762"/>
            <a:ext cx="5086660" cy="4120838"/>
          </a:xfrm>
        </p:spPr>
      </p:pic>
    </p:spTree>
    <p:extLst>
      <p:ext uri="{BB962C8B-B14F-4D97-AF65-F5344CB8AC3E}">
        <p14:creationId xmlns:p14="http://schemas.microsoft.com/office/powerpoint/2010/main" val="3255825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Diesel Injector Nozzles</a:t>
            </a:r>
            <a:endParaRPr lang="en-US" sz="2800" dirty="0"/>
          </a:p>
        </p:txBody>
      </p:sp>
      <p:sp>
        <p:nvSpPr>
          <p:cNvPr id="4" name="Content Placeholder 3"/>
          <p:cNvSpPr>
            <a:spLocks noGrp="1"/>
          </p:cNvSpPr>
          <p:nvPr>
            <p:ph idx="1"/>
          </p:nvPr>
        </p:nvSpPr>
        <p:spPr>
          <a:xfrm>
            <a:off x="448408" y="999392"/>
            <a:ext cx="8229600" cy="2985433"/>
          </a:xfrm>
        </p:spPr>
        <p:txBody>
          <a:bodyPr>
            <a:spAutoFit/>
          </a:bodyPr>
          <a:lstStyle/>
          <a:p>
            <a:r>
              <a:rPr lang="en-IN" sz="2400" dirty="0"/>
              <a:t>Diesel injector nozzles are spring-loaded closed valves that spray fuel directly into the combustion chamber or pre-combustion chamber when the injector is opened.</a:t>
            </a:r>
          </a:p>
          <a:p>
            <a:pPr lvl="1"/>
            <a:r>
              <a:rPr lang="en-IN" sz="2400" dirty="0"/>
              <a:t>Heat Shield</a:t>
            </a:r>
          </a:p>
          <a:p>
            <a:pPr lvl="1"/>
            <a:r>
              <a:rPr lang="en-IN" sz="2400" dirty="0"/>
              <a:t>Injector Body</a:t>
            </a:r>
          </a:p>
          <a:p>
            <a:pPr lvl="1"/>
            <a:r>
              <a:rPr lang="en-IN" sz="2400" dirty="0"/>
              <a:t>Diesel Injector Needle Valve</a:t>
            </a:r>
          </a:p>
          <a:p>
            <a:pPr lvl="1"/>
            <a:r>
              <a:rPr lang="en-IN" sz="2400" dirty="0"/>
              <a:t>Injector Pressure Chamber</a:t>
            </a:r>
            <a:endParaRPr lang="en-US" sz="2400" dirty="0"/>
          </a:p>
        </p:txBody>
      </p:sp>
    </p:spTree>
    <p:extLst>
      <p:ext uri="{BB962C8B-B14F-4D97-AF65-F5344CB8AC3E}">
        <p14:creationId xmlns:p14="http://schemas.microsoft.com/office/powerpoint/2010/main" val="271680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269" y="22860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4269" y="990600"/>
            <a:ext cx="8229600" cy="4570482"/>
          </a:xfrm>
        </p:spPr>
        <p:txBody>
          <a:bodyPr>
            <a:spAutoFit/>
          </a:bodyPr>
          <a:lstStyle/>
          <a:p>
            <a:pPr marL="704850" indent="-704850">
              <a:buNone/>
            </a:pPr>
            <a:r>
              <a:rPr lang="en-US" sz="2400" b="1" dirty="0">
                <a:solidFill>
                  <a:schemeClr val="bg2"/>
                </a:solidFill>
              </a:rPr>
              <a:t>16.8 </a:t>
            </a:r>
            <a:r>
              <a:rPr lang="en-US" sz="2400" dirty="0"/>
              <a:t>Explain the purpose of diesel engine turbochargers.</a:t>
            </a:r>
          </a:p>
          <a:p>
            <a:pPr marL="704850" indent="-704850">
              <a:buNone/>
            </a:pPr>
            <a:r>
              <a:rPr lang="en-US" sz="2400" b="1" dirty="0">
                <a:solidFill>
                  <a:schemeClr val="bg2"/>
                </a:solidFill>
              </a:rPr>
              <a:t>16.9 </a:t>
            </a:r>
            <a:r>
              <a:rPr lang="en-US" sz="2400" dirty="0"/>
              <a:t>Discuss the purpose of the exhaust gas recirculation system.</a:t>
            </a:r>
          </a:p>
          <a:p>
            <a:pPr marL="704850" indent="-704850">
              <a:buNone/>
            </a:pPr>
            <a:r>
              <a:rPr lang="en-US" sz="2400" b="1" dirty="0">
                <a:solidFill>
                  <a:schemeClr val="bg2"/>
                </a:solidFill>
              </a:rPr>
              <a:t>16.10 </a:t>
            </a:r>
            <a:r>
              <a:rPr lang="en-US" sz="2400" dirty="0"/>
              <a:t>Explain diesel particulate matter.</a:t>
            </a:r>
          </a:p>
          <a:p>
            <a:pPr marL="704850" indent="-704850">
              <a:buNone/>
            </a:pPr>
            <a:r>
              <a:rPr lang="en-US" sz="2400" b="1" dirty="0">
                <a:solidFill>
                  <a:schemeClr val="bg2"/>
                </a:solidFill>
              </a:rPr>
              <a:t>16.11 </a:t>
            </a:r>
            <a:r>
              <a:rPr lang="en-US" sz="2400" dirty="0"/>
              <a:t>Discuss the function of diesel oxidation catalysts.</a:t>
            </a:r>
          </a:p>
          <a:p>
            <a:pPr marL="822960" indent="-822960">
              <a:buNone/>
            </a:pPr>
            <a:r>
              <a:rPr lang="en-US" sz="2400" b="1" dirty="0">
                <a:solidFill>
                  <a:schemeClr val="bg2"/>
                </a:solidFill>
              </a:rPr>
              <a:t>16.12 </a:t>
            </a:r>
            <a:r>
              <a:rPr lang="en-US" sz="2400" dirty="0"/>
              <a:t>Discuss the function of diesel exhaust particulate filters.</a:t>
            </a:r>
          </a:p>
          <a:p>
            <a:pPr marL="704850" indent="-704850">
              <a:buNone/>
            </a:pPr>
            <a:r>
              <a:rPr lang="en-US" sz="2400" b="1" dirty="0">
                <a:solidFill>
                  <a:schemeClr val="bg2"/>
                </a:solidFill>
              </a:rPr>
              <a:t>16.13 </a:t>
            </a:r>
            <a:r>
              <a:rPr lang="en-US" sz="2400" dirty="0"/>
              <a:t>Discuss selective catalytic reduction.</a:t>
            </a:r>
          </a:p>
          <a:p>
            <a:pPr marL="704850" indent="-704850">
              <a:buNone/>
            </a:pPr>
            <a:endParaRPr lang="en-US" sz="2400" dirty="0"/>
          </a:p>
        </p:txBody>
      </p:sp>
    </p:spTree>
    <p:extLst>
      <p:ext uri="{BB962C8B-B14F-4D97-AF65-F5344CB8AC3E}">
        <p14:creationId xmlns:p14="http://schemas.microsoft.com/office/powerpoint/2010/main" val="1246208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16.12 Injector Wires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922638" cy="1514168"/>
          </a:xfrm>
        </p:spPr>
        <p:txBody>
          <a:bodyPr/>
          <a:lstStyle/>
          <a:p>
            <a:r>
              <a:rPr lang="en-US" sz="2400" dirty="0"/>
              <a:t>Typical Computer-Controlled Diesel Engine Fuel Injectors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9390" y="990600"/>
            <a:ext cx="5156895" cy="4191000"/>
          </a:xfrm>
        </p:spPr>
      </p:pic>
    </p:spTree>
    <p:extLst>
      <p:ext uri="{BB962C8B-B14F-4D97-AF65-F5344CB8AC3E}">
        <p14:creationId xmlns:p14="http://schemas.microsoft.com/office/powerpoint/2010/main" val="2807733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16.13 Duramax Injector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03637" cy="1200329"/>
          </a:xfrm>
        </p:spPr>
        <p:txBody>
          <a:bodyPr/>
          <a:lstStyle/>
          <a:p>
            <a:r>
              <a:rPr lang="en-US" sz="2400" dirty="0"/>
              <a:t>Duramax Injector Showing All the Internal Parts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1000432"/>
            <a:ext cx="4023360" cy="5098913"/>
          </a:xfrm>
        </p:spPr>
      </p:pic>
    </p:spTree>
    <p:extLst>
      <p:ext uri="{BB962C8B-B14F-4D97-AF65-F5344CB8AC3E}">
        <p14:creationId xmlns:p14="http://schemas.microsoft.com/office/powerpoint/2010/main" val="1575404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Electronic Fuel Injector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onic_Fuel_Injector">
            <a:hlinkClick r:id="" action="ppaction://media"/>
            <a:extLst>
              <a:ext uri="{FF2B5EF4-FFF2-40B4-BE49-F238E27FC236}">
                <a16:creationId xmlns:a16="http://schemas.microsoft.com/office/drawing/2014/main" id="{4ADFBBB6-F331-78A3-2D0A-3D027CBEB8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94077"/>
            <a:ext cx="9144000" cy="5143500"/>
          </a:xfrm>
          <a:prstGeom prst="rect">
            <a:avLst/>
          </a:prstGeom>
        </p:spPr>
      </p:pic>
    </p:spTree>
    <p:extLst>
      <p:ext uri="{BB962C8B-B14F-4D97-AF65-F5344CB8AC3E}">
        <p14:creationId xmlns:p14="http://schemas.microsoft.com/office/powerpoint/2010/main" val="21719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Fuel Injector, Electronic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uel-inject_elec_cntrl">
            <a:hlinkClick r:id="" action="ppaction://media"/>
            <a:extLst>
              <a:ext uri="{FF2B5EF4-FFF2-40B4-BE49-F238E27FC236}">
                <a16:creationId xmlns:a16="http://schemas.microsoft.com/office/drawing/2014/main" id="{87D11301-AE3F-76FD-5056-0D01FDF040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1117360"/>
            <a:ext cx="8991600" cy="5057775"/>
          </a:xfrm>
          <a:prstGeom prst="rect">
            <a:avLst/>
          </a:prstGeom>
        </p:spPr>
      </p:pic>
    </p:spTree>
    <p:extLst>
      <p:ext uri="{BB962C8B-B14F-4D97-AF65-F5344CB8AC3E}">
        <p14:creationId xmlns:p14="http://schemas.microsoft.com/office/powerpoint/2010/main" val="335600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Glow Plugs</a:t>
            </a:r>
          </a:p>
        </p:txBody>
      </p:sp>
      <p:sp>
        <p:nvSpPr>
          <p:cNvPr id="4" name="Content Placeholder 3"/>
          <p:cNvSpPr>
            <a:spLocks noGrp="1"/>
          </p:cNvSpPr>
          <p:nvPr>
            <p:ph idx="1"/>
          </p:nvPr>
        </p:nvSpPr>
        <p:spPr>
          <a:xfrm>
            <a:off x="457200" y="990600"/>
            <a:ext cx="8229600" cy="3077766"/>
          </a:xfrm>
        </p:spPr>
        <p:txBody>
          <a:bodyPr>
            <a:spAutoFit/>
          </a:bodyPr>
          <a:lstStyle/>
          <a:p>
            <a:r>
              <a:rPr lang="en-IN" sz="2400" dirty="0"/>
              <a:t>Equipped on both indirect and direct injection fuel systems.</a:t>
            </a:r>
          </a:p>
          <a:p>
            <a:r>
              <a:rPr lang="en-IN" sz="2400" dirty="0"/>
              <a:t>Used to provide heat to help ignite the fuel.</a:t>
            </a:r>
          </a:p>
          <a:p>
            <a:r>
              <a:rPr lang="en-IN" sz="2400" dirty="0"/>
              <a:t>As glow plug heats its resistance increases.</a:t>
            </a:r>
          </a:p>
          <a:p>
            <a:r>
              <a:rPr lang="en-IN" sz="2400" dirty="0"/>
              <a:t>Operation controlled by Powertrain Control Module (</a:t>
            </a:r>
            <a:r>
              <a:rPr lang="en-IN" sz="2400" spc="-300" dirty="0"/>
              <a:t>P C </a:t>
            </a:r>
            <a:r>
              <a:rPr lang="en-IN" sz="2400" dirty="0"/>
              <a:t>M)</a:t>
            </a:r>
          </a:p>
          <a:p>
            <a:r>
              <a:rPr lang="en-IN" sz="2400" dirty="0"/>
              <a:t>May be operated after vehicle start-up to reduce white smoke.</a:t>
            </a:r>
          </a:p>
        </p:txBody>
      </p:sp>
    </p:spTree>
    <p:extLst>
      <p:ext uri="{BB962C8B-B14F-4D97-AF65-F5344CB8AC3E}">
        <p14:creationId xmlns:p14="http://schemas.microsoft.com/office/powerpoint/2010/main" val="65523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16.14 Glow Plugs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2308324"/>
          </a:xfrm>
        </p:spPr>
        <p:txBody>
          <a:bodyPr/>
          <a:lstStyle/>
          <a:p>
            <a:r>
              <a:rPr lang="en-US" sz="2400" dirty="0"/>
              <a:t>A Glow Plug Assortment Showing the Various Types and Sizes of Glow Plugs Used. Always Use the Specified Glow Plugs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64586"/>
            <a:ext cx="4484687" cy="3625515"/>
          </a:xfrm>
        </p:spPr>
      </p:pic>
    </p:spTree>
    <p:extLst>
      <p:ext uri="{BB962C8B-B14F-4D97-AF65-F5344CB8AC3E}">
        <p14:creationId xmlns:p14="http://schemas.microsoft.com/office/powerpoint/2010/main" val="1863547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16.15 Glow Plug System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1561" y="5486400"/>
            <a:ext cx="8175239" cy="707886"/>
          </a:xfrm>
        </p:spPr>
        <p:txBody>
          <a:bodyPr/>
          <a:lstStyle/>
          <a:p>
            <a:r>
              <a:rPr lang="en-US" sz="2000" dirty="0"/>
              <a:t>A Schematic of a Typical Glow Plug Circuit. Notice That the Glow Plug Relay and Intake Air Heater Relay are Both Computer Controlled.</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452461" y="1020090"/>
            <a:ext cx="4239078" cy="4340816"/>
          </a:xfrm>
        </p:spPr>
      </p:pic>
    </p:spTree>
    <p:extLst>
      <p:ext uri="{BB962C8B-B14F-4D97-AF65-F5344CB8AC3E}">
        <p14:creationId xmlns:p14="http://schemas.microsoft.com/office/powerpoint/2010/main" val="2367493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Glow Plug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low_Plug_Operation">
            <a:hlinkClick r:id="" action="ppaction://media"/>
            <a:extLst>
              <a:ext uri="{FF2B5EF4-FFF2-40B4-BE49-F238E27FC236}">
                <a16:creationId xmlns:a16="http://schemas.microsoft.com/office/drawing/2014/main" id="{D0046D67-50AB-111C-F6E5-3E26CC6374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 y="1056294"/>
            <a:ext cx="9082682" cy="5109009"/>
          </a:xfrm>
          <a:prstGeom prst="rect">
            <a:avLst/>
          </a:prstGeom>
        </p:spPr>
      </p:pic>
    </p:spTree>
    <p:extLst>
      <p:ext uri="{BB962C8B-B14F-4D97-AF65-F5344CB8AC3E}">
        <p14:creationId xmlns:p14="http://schemas.microsoft.com/office/powerpoint/2010/main" val="11482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16.16 Intake Heater Grid</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3785652"/>
          </a:xfrm>
        </p:spPr>
        <p:txBody>
          <a:bodyPr/>
          <a:lstStyle/>
          <a:p>
            <a:r>
              <a:rPr lang="en-US" sz="2400" dirty="0"/>
              <a:t>The Intake Heater Grid Is Used to Warm the Intake Air and Increase Pre-Ignition Temperatures. the Heater May Continue to be Cycled to Decrease the Amount of Time Needed to Warm the Engine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56921"/>
            <a:ext cx="4484687" cy="3640845"/>
          </a:xfrm>
        </p:spPr>
      </p:pic>
    </p:spTree>
    <p:extLst>
      <p:ext uri="{BB962C8B-B14F-4D97-AF65-F5344CB8AC3E}">
        <p14:creationId xmlns:p14="http://schemas.microsoft.com/office/powerpoint/2010/main" val="2423029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Why are glow plugs kept working after the engine starts?</a:t>
            </a:r>
            <a:endParaRPr lang="en-US" sz="2400" dirty="0">
              <a:solidFill>
                <a:srgbClr val="000000"/>
              </a:solidFill>
            </a:endParaRPr>
          </a:p>
        </p:txBody>
      </p:sp>
    </p:spTree>
    <p:extLst>
      <p:ext uri="{BB962C8B-B14F-4D97-AF65-F5344CB8AC3E}">
        <p14:creationId xmlns:p14="http://schemas.microsoft.com/office/powerpoint/2010/main" val="919213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785" y="199292"/>
            <a:ext cx="8229600" cy="646331"/>
          </a:xfrm>
        </p:spPr>
        <p:txBody>
          <a:bodyPr>
            <a:spAutoFit/>
          </a:bodyPr>
          <a:lstStyle/>
          <a:p>
            <a:r>
              <a:rPr lang="en-US" dirty="0"/>
              <a:t>Diesel Engines </a:t>
            </a:r>
            <a:r>
              <a:rPr lang="en-US" sz="2800" dirty="0"/>
              <a:t>(1 of 3)</a:t>
            </a:r>
          </a:p>
        </p:txBody>
      </p:sp>
      <p:sp>
        <p:nvSpPr>
          <p:cNvPr id="4" name="Content Placeholder 3"/>
          <p:cNvSpPr>
            <a:spLocks noGrp="1"/>
          </p:cNvSpPr>
          <p:nvPr>
            <p:ph idx="1"/>
          </p:nvPr>
        </p:nvSpPr>
        <p:spPr>
          <a:xfrm>
            <a:off x="457200" y="990600"/>
            <a:ext cx="8229600" cy="3993401"/>
          </a:xfrm>
        </p:spPr>
        <p:txBody>
          <a:bodyPr>
            <a:spAutoFit/>
          </a:bodyPr>
          <a:lstStyle/>
          <a:p>
            <a:r>
              <a:rPr lang="en-IN" sz="2400" dirty="0"/>
              <a:t>Fundamentals</a:t>
            </a:r>
          </a:p>
          <a:p>
            <a:pPr lvl="1"/>
            <a:r>
              <a:rPr lang="en-IN" sz="2400" dirty="0"/>
              <a:t>1892: Rudolf Diesel perfects the compression ignition engine.</a:t>
            </a:r>
          </a:p>
          <a:p>
            <a:pPr lvl="1"/>
            <a:r>
              <a:rPr lang="en-IN" sz="2400" dirty="0"/>
              <a:t>16:1 compression ratio to generate heat of compression.</a:t>
            </a:r>
          </a:p>
          <a:p>
            <a:pPr lvl="1"/>
            <a:r>
              <a:rPr lang="en-IN" sz="2400" dirty="0"/>
              <a:t>Fuel burns and gasses expands creating power.</a:t>
            </a:r>
          </a:p>
          <a:p>
            <a:r>
              <a:rPr lang="en-IN" sz="2400" dirty="0"/>
              <a:t>Advantages/Disadvantages</a:t>
            </a:r>
          </a:p>
          <a:p>
            <a:pPr lvl="1"/>
            <a:r>
              <a:rPr lang="en-IN" sz="2400" dirty="0"/>
              <a:t>More torque, greater fuel economy, long service life.</a:t>
            </a:r>
          </a:p>
          <a:p>
            <a:pPr lvl="1"/>
            <a:r>
              <a:rPr lang="en-IN" sz="2400" dirty="0"/>
              <a:t>Engine noise, exhaust smell, cold weather start ability.</a:t>
            </a:r>
            <a:endParaRPr lang="en-US" sz="2400" dirty="0"/>
          </a:p>
        </p:txBody>
      </p:sp>
    </p:spTree>
    <p:extLst>
      <p:ext uri="{BB962C8B-B14F-4D97-AF65-F5344CB8AC3E}">
        <p14:creationId xmlns:p14="http://schemas.microsoft.com/office/powerpoint/2010/main" val="272123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2</a:t>
            </a:r>
          </a:p>
        </p:txBody>
      </p:sp>
      <p:sp>
        <p:nvSpPr>
          <p:cNvPr id="4" name="Content Placeholder 3"/>
          <p:cNvSpPr>
            <a:spLocks noGrp="1"/>
          </p:cNvSpPr>
          <p:nvPr>
            <p:ph idx="1"/>
          </p:nvPr>
        </p:nvSpPr>
        <p:spPr>
          <a:xfrm>
            <a:off x="457200" y="977343"/>
            <a:ext cx="8229600" cy="461665"/>
          </a:xfrm>
        </p:spPr>
        <p:txBody>
          <a:bodyPr>
            <a:spAutoFit/>
          </a:bodyPr>
          <a:lstStyle/>
          <a:p>
            <a:pPr marL="0" indent="0">
              <a:buNone/>
            </a:pPr>
            <a:r>
              <a:rPr lang="en-US" sz="2400" dirty="0"/>
              <a:t>To reduce white tailpipe smoke.</a:t>
            </a:r>
            <a:endParaRPr lang="en-US" sz="2400" dirty="0">
              <a:solidFill>
                <a:srgbClr val="000000"/>
              </a:solidFill>
            </a:endParaRPr>
          </a:p>
        </p:txBody>
      </p:sp>
    </p:spTree>
    <p:extLst>
      <p:ext uri="{BB962C8B-B14F-4D97-AF65-F5344CB8AC3E}">
        <p14:creationId xmlns:p14="http://schemas.microsoft.com/office/powerpoint/2010/main" val="1236153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Diesel Fuel Heaters</a:t>
            </a:r>
          </a:p>
        </p:txBody>
      </p:sp>
      <p:sp>
        <p:nvSpPr>
          <p:cNvPr id="4" name="Content Placeholder 3"/>
          <p:cNvSpPr>
            <a:spLocks noGrp="1"/>
          </p:cNvSpPr>
          <p:nvPr>
            <p:ph idx="1"/>
          </p:nvPr>
        </p:nvSpPr>
        <p:spPr>
          <a:xfrm>
            <a:off x="457200" y="1005254"/>
            <a:ext cx="8229600" cy="3062377"/>
          </a:xfrm>
        </p:spPr>
        <p:txBody>
          <a:bodyPr>
            <a:spAutoFit/>
          </a:bodyPr>
          <a:lstStyle/>
          <a:p>
            <a:r>
              <a:rPr lang="en-IN" sz="2400" dirty="0"/>
              <a:t>Diesel fuel heaters help prevent power loss and stalling in cold weather.</a:t>
            </a:r>
          </a:p>
          <a:p>
            <a:r>
              <a:rPr lang="en-IN" sz="2400" dirty="0"/>
              <a:t>The heater is placed in the fuel line between the tank and the primary filter.</a:t>
            </a:r>
          </a:p>
          <a:p>
            <a:r>
              <a:rPr lang="en-IN" sz="2400" dirty="0"/>
              <a:t>Some fuel heaters are thermostatically controlled, which allows fuel to bypass the heater once it has reached operating temperature.</a:t>
            </a:r>
          </a:p>
        </p:txBody>
      </p:sp>
    </p:spTree>
    <p:extLst>
      <p:ext uri="{BB962C8B-B14F-4D97-AF65-F5344CB8AC3E}">
        <p14:creationId xmlns:p14="http://schemas.microsoft.com/office/powerpoint/2010/main" val="1617610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Accelerator Pedal Position Sensor</a:t>
            </a:r>
          </a:p>
        </p:txBody>
      </p:sp>
      <p:sp>
        <p:nvSpPr>
          <p:cNvPr id="4" name="Content Placeholder 3"/>
          <p:cNvSpPr>
            <a:spLocks noGrp="1"/>
          </p:cNvSpPr>
          <p:nvPr>
            <p:ph idx="1"/>
          </p:nvPr>
        </p:nvSpPr>
        <p:spPr>
          <a:xfrm>
            <a:off x="457200" y="999392"/>
            <a:ext cx="8229600" cy="3431709"/>
          </a:xfrm>
        </p:spPr>
        <p:txBody>
          <a:bodyPr>
            <a:spAutoFit/>
          </a:bodyPr>
          <a:lstStyle/>
          <a:p>
            <a:r>
              <a:rPr lang="en-US" sz="2400" dirty="0"/>
              <a:t>Instead of a mechanical link from the accelerator pedal to the diesel injection pump, a throttle-by-wire system uses an accelerator pedal position (</a:t>
            </a:r>
            <a:r>
              <a:rPr lang="en-US" sz="2400" spc="-300" dirty="0"/>
              <a:t>A P </a:t>
            </a:r>
            <a:r>
              <a:rPr lang="en-US" sz="2400" dirty="0"/>
              <a:t>P) sensor.</a:t>
            </a:r>
          </a:p>
          <a:p>
            <a:r>
              <a:rPr lang="en-US" sz="2400" dirty="0"/>
              <a:t>To ensure safety, it consists of (up too) three separate sensors that change in voltage as the accelerator pedal is depressed.</a:t>
            </a:r>
          </a:p>
          <a:p>
            <a:r>
              <a:rPr lang="en-US" sz="2400" dirty="0"/>
              <a:t>The computer checks for errors by comparing the voltage output of each of the three sensors</a:t>
            </a:r>
          </a:p>
        </p:txBody>
      </p:sp>
    </p:spTree>
    <p:extLst>
      <p:ext uri="{BB962C8B-B14F-4D97-AF65-F5344CB8AC3E}">
        <p14:creationId xmlns:p14="http://schemas.microsoft.com/office/powerpoint/2010/main" val="2178673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16.17 Turbocharger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1938992"/>
          </a:xfrm>
        </p:spPr>
        <p:txBody>
          <a:bodyPr/>
          <a:lstStyle/>
          <a:p>
            <a:r>
              <a:rPr lang="en-US" sz="2400" dirty="0"/>
              <a:t>A Cummins diesel turbocharger is used to increase the power and torque of the engine.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230623"/>
            <a:ext cx="4484687" cy="3293442"/>
          </a:xfrm>
        </p:spPr>
      </p:pic>
    </p:spTree>
    <p:extLst>
      <p:ext uri="{BB962C8B-B14F-4D97-AF65-F5344CB8AC3E}">
        <p14:creationId xmlns:p14="http://schemas.microsoft.com/office/powerpoint/2010/main" val="3498741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Diesel Engine Turbochargers</a:t>
            </a:r>
            <a:endParaRPr lang="en-US" sz="2800" dirty="0"/>
          </a:p>
        </p:txBody>
      </p:sp>
      <p:sp>
        <p:nvSpPr>
          <p:cNvPr id="4" name="Content Placeholder 3"/>
          <p:cNvSpPr>
            <a:spLocks noGrp="1"/>
          </p:cNvSpPr>
          <p:nvPr>
            <p:ph idx="1"/>
          </p:nvPr>
        </p:nvSpPr>
        <p:spPr>
          <a:xfrm>
            <a:off x="442546" y="990600"/>
            <a:ext cx="8229600" cy="4401205"/>
          </a:xfrm>
        </p:spPr>
        <p:txBody>
          <a:bodyPr>
            <a:spAutoFit/>
          </a:bodyPr>
          <a:lstStyle/>
          <a:p>
            <a:r>
              <a:rPr lang="en-IN" sz="2400" dirty="0"/>
              <a:t>Turbocharged Diesels</a:t>
            </a:r>
          </a:p>
          <a:p>
            <a:pPr lvl="1"/>
            <a:r>
              <a:rPr lang="en-IN" sz="2400" dirty="0"/>
              <a:t>A turbocharger greatly increases engine power by pumping additional compressed air into the combustion chambers.</a:t>
            </a:r>
          </a:p>
          <a:p>
            <a:r>
              <a:rPr lang="en-IN" sz="2400" dirty="0"/>
              <a:t>Air Charge Cooler</a:t>
            </a:r>
          </a:p>
          <a:p>
            <a:pPr lvl="1"/>
            <a:r>
              <a:rPr lang="en-IN" sz="2400" dirty="0"/>
              <a:t>Cooler air entering the engine means more power can be produced by the engine.</a:t>
            </a:r>
          </a:p>
          <a:p>
            <a:r>
              <a:rPr lang="en-IN" sz="2400" dirty="0"/>
              <a:t>Variable Turbocharger</a:t>
            </a:r>
          </a:p>
          <a:p>
            <a:pPr lvl="1"/>
            <a:r>
              <a:rPr lang="en-IN" sz="2400" dirty="0"/>
              <a:t>The variable vanes allow for optimal flow at all engine </a:t>
            </a:r>
            <a:r>
              <a:rPr lang="en-IN" sz="2400" spc="-300" dirty="0"/>
              <a:t>R P M </a:t>
            </a:r>
            <a:r>
              <a:rPr lang="en-IN" sz="2400" dirty="0"/>
              <a:t>s.</a:t>
            </a:r>
            <a:endParaRPr lang="en-US" sz="2400" dirty="0"/>
          </a:p>
        </p:txBody>
      </p:sp>
    </p:spTree>
    <p:extLst>
      <p:ext uri="{BB962C8B-B14F-4D97-AF65-F5344CB8AC3E}">
        <p14:creationId xmlns:p14="http://schemas.microsoft.com/office/powerpoint/2010/main" val="2210725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16.18 Air Charge Cooler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9838" y="990600"/>
            <a:ext cx="2389237" cy="1981200"/>
          </a:xfrm>
        </p:spPr>
        <p:txBody>
          <a:bodyPr/>
          <a:lstStyle/>
          <a:p>
            <a:r>
              <a:rPr lang="en-US" sz="2400" dirty="0"/>
              <a:t>Air Charge Cooler Is Used to Cool Compressed Air</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64669" y="1037472"/>
            <a:ext cx="5422131" cy="4448928"/>
          </a:xfrm>
        </p:spPr>
      </p:pic>
    </p:spTree>
    <p:extLst>
      <p:ext uri="{BB962C8B-B14F-4D97-AF65-F5344CB8AC3E}">
        <p14:creationId xmlns:p14="http://schemas.microsoft.com/office/powerpoint/2010/main" val="1166580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16.19 Variable Vane Turbo</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846438" cy="2428568"/>
          </a:xfrm>
        </p:spPr>
        <p:txBody>
          <a:bodyPr/>
          <a:lstStyle/>
          <a:p>
            <a:r>
              <a:rPr lang="en-US" sz="2400" dirty="0"/>
              <a:t>A Variable Vane Turbocharger Allows the Boost to be Controlled Without the Need of a Wastegate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990600"/>
            <a:ext cx="5146756" cy="4826262"/>
          </a:xfrm>
        </p:spPr>
      </p:pic>
    </p:spTree>
    <p:extLst>
      <p:ext uri="{BB962C8B-B14F-4D97-AF65-F5344CB8AC3E}">
        <p14:creationId xmlns:p14="http://schemas.microsoft.com/office/powerpoint/2010/main" val="2049209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Variable Vane Turbocharger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variable_vane_turbo">
            <a:hlinkClick r:id="" action="ppaction://media"/>
            <a:extLst>
              <a:ext uri="{FF2B5EF4-FFF2-40B4-BE49-F238E27FC236}">
                <a16:creationId xmlns:a16="http://schemas.microsoft.com/office/drawing/2014/main" id="{703F74D0-9020-F18F-26A0-42B9D51910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59904"/>
            <a:ext cx="8991600" cy="5057775"/>
          </a:xfrm>
          <a:prstGeom prst="rect">
            <a:avLst/>
          </a:prstGeom>
        </p:spPr>
      </p:pic>
    </p:spTree>
    <p:extLst>
      <p:ext uri="{BB962C8B-B14F-4D97-AF65-F5344CB8AC3E}">
        <p14:creationId xmlns:p14="http://schemas.microsoft.com/office/powerpoint/2010/main" val="151399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408" y="228600"/>
            <a:ext cx="8229600" cy="646331"/>
          </a:xfrm>
        </p:spPr>
        <p:txBody>
          <a:bodyPr>
            <a:spAutoFit/>
          </a:bodyPr>
          <a:lstStyle/>
          <a:p>
            <a:r>
              <a:rPr lang="en-US" dirty="0"/>
              <a:t>Exhaust Gas Recirculation</a:t>
            </a:r>
            <a:endParaRPr lang="en-US" sz="2800" dirty="0"/>
          </a:p>
        </p:txBody>
      </p:sp>
      <p:sp>
        <p:nvSpPr>
          <p:cNvPr id="4" name="Content Placeholder 3"/>
          <p:cNvSpPr>
            <a:spLocks noGrp="1"/>
          </p:cNvSpPr>
          <p:nvPr>
            <p:ph idx="1"/>
          </p:nvPr>
        </p:nvSpPr>
        <p:spPr>
          <a:xfrm>
            <a:off x="457200" y="990600"/>
            <a:ext cx="8229600" cy="3100849"/>
          </a:xfrm>
        </p:spPr>
        <p:txBody>
          <a:bodyPr>
            <a:spAutoFit/>
          </a:bodyPr>
          <a:lstStyle/>
          <a:p>
            <a:r>
              <a:rPr lang="en-IN" sz="2400" dirty="0"/>
              <a:t>The </a:t>
            </a:r>
            <a:r>
              <a:rPr lang="en-IN" sz="2400" spc="-300" dirty="0"/>
              <a:t>E G </a:t>
            </a:r>
            <a:r>
              <a:rPr lang="en-IN" sz="2400" dirty="0"/>
              <a:t>R system recycles some exhaust gas back into the intake stream to cool combustion, which reduces oxides of nitrogen (</a:t>
            </a:r>
            <a:r>
              <a:rPr lang="en-IN" sz="2400" spc="-300" dirty="0"/>
              <a:t>N </a:t>
            </a:r>
            <a:r>
              <a:rPr lang="en-IN" sz="2400" dirty="0"/>
              <a:t>Ox) emissions.</a:t>
            </a:r>
          </a:p>
          <a:p>
            <a:r>
              <a:rPr lang="en-IN" sz="2400" spc="-300" dirty="0"/>
              <a:t>E G </a:t>
            </a:r>
            <a:r>
              <a:rPr lang="en-IN" sz="2400" dirty="0"/>
              <a:t>R System Components</a:t>
            </a:r>
          </a:p>
          <a:p>
            <a:pPr lvl="1"/>
            <a:r>
              <a:rPr lang="en-IN" sz="2400" spc="-300" dirty="0"/>
              <a:t>E G </a:t>
            </a:r>
            <a:r>
              <a:rPr lang="en-IN" sz="2400" dirty="0"/>
              <a:t>R Valve</a:t>
            </a:r>
          </a:p>
          <a:p>
            <a:pPr lvl="1"/>
            <a:r>
              <a:rPr lang="en-IN" sz="2400" spc="-300" dirty="0"/>
              <a:t>E G </a:t>
            </a:r>
            <a:r>
              <a:rPr lang="en-IN" sz="2400" dirty="0"/>
              <a:t>R Cooler</a:t>
            </a:r>
          </a:p>
          <a:p>
            <a:pPr lvl="1"/>
            <a:r>
              <a:rPr lang="en-IN" sz="2400" spc="-300" dirty="0"/>
              <a:t>E G </a:t>
            </a:r>
            <a:r>
              <a:rPr lang="en-IN" sz="2400" dirty="0"/>
              <a:t>R Pipes</a:t>
            </a:r>
            <a:endParaRPr lang="en-US" sz="2400" dirty="0"/>
          </a:p>
        </p:txBody>
      </p:sp>
    </p:spTree>
    <p:extLst>
      <p:ext uri="{BB962C8B-B14F-4D97-AF65-F5344CB8AC3E}">
        <p14:creationId xmlns:p14="http://schemas.microsoft.com/office/powerpoint/2010/main" val="2651042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16.20 EGR Cooler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2677656"/>
          </a:xfrm>
        </p:spPr>
        <p:txBody>
          <a:bodyPr/>
          <a:lstStyle/>
          <a:p>
            <a:r>
              <a:rPr lang="en-US" sz="2400" dirty="0"/>
              <a:t>A Cutaway Showing the Exhaust Cooler. The Cooler the Exhaust Is, The More Effective It Is in Controlling Nox Emissions</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62676"/>
            <a:ext cx="4484687" cy="3629335"/>
          </a:xfrm>
        </p:spPr>
      </p:pic>
    </p:spTree>
    <p:extLst>
      <p:ext uri="{BB962C8B-B14F-4D97-AF65-F5344CB8AC3E}">
        <p14:creationId xmlns:p14="http://schemas.microsoft.com/office/powerpoint/2010/main" val="2152034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Diesel Engines </a:t>
            </a:r>
            <a:r>
              <a:rPr lang="en-US" sz="2800" dirty="0"/>
              <a:t>(2 of 3)</a:t>
            </a:r>
          </a:p>
        </p:txBody>
      </p:sp>
      <p:sp>
        <p:nvSpPr>
          <p:cNvPr id="4" name="Content Placeholder 3"/>
          <p:cNvSpPr>
            <a:spLocks noGrp="1"/>
          </p:cNvSpPr>
          <p:nvPr>
            <p:ph idx="1"/>
          </p:nvPr>
        </p:nvSpPr>
        <p:spPr>
          <a:xfrm>
            <a:off x="457200" y="990600"/>
            <a:ext cx="8229600" cy="2808461"/>
          </a:xfrm>
        </p:spPr>
        <p:txBody>
          <a:bodyPr>
            <a:spAutoFit/>
          </a:bodyPr>
          <a:lstStyle/>
          <a:p>
            <a:r>
              <a:rPr lang="en-IN" sz="2400" dirty="0"/>
              <a:t>Construction</a:t>
            </a:r>
          </a:p>
          <a:p>
            <a:pPr lvl="1"/>
            <a:r>
              <a:rPr lang="en-IN" sz="2400" dirty="0"/>
              <a:t>Heavier than gasoline engine.</a:t>
            </a:r>
          </a:p>
          <a:p>
            <a:pPr lvl="1"/>
            <a:r>
              <a:rPr lang="en-IN" sz="2400" dirty="0"/>
              <a:t>Torque much greater than same size gasoline engine.</a:t>
            </a:r>
          </a:p>
          <a:p>
            <a:r>
              <a:rPr lang="en-IN" sz="2400" dirty="0"/>
              <a:t>Air-Fuel Ratios</a:t>
            </a:r>
          </a:p>
          <a:p>
            <a:pPr lvl="1"/>
            <a:r>
              <a:rPr lang="en-IN" sz="2400" dirty="0"/>
              <a:t>Varies from 85:1 (very lean) to 20:1 (rich).</a:t>
            </a:r>
          </a:p>
          <a:p>
            <a:pPr lvl="1"/>
            <a:r>
              <a:rPr lang="en-IN" sz="2400" dirty="0"/>
              <a:t>Higher air fuel ratio leads to increased efficiency.</a:t>
            </a:r>
            <a:endParaRPr lang="en-US" sz="2400" dirty="0"/>
          </a:p>
        </p:txBody>
      </p:sp>
    </p:spTree>
    <p:extLst>
      <p:ext uri="{BB962C8B-B14F-4D97-AF65-F5344CB8AC3E}">
        <p14:creationId xmlns:p14="http://schemas.microsoft.com/office/powerpoint/2010/main" val="1677460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Diesel Air and Exhaust Systems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esel_air_and_Exhaust">
            <a:hlinkClick r:id="" action="ppaction://media"/>
            <a:extLst>
              <a:ext uri="{FF2B5EF4-FFF2-40B4-BE49-F238E27FC236}">
                <a16:creationId xmlns:a16="http://schemas.microsoft.com/office/drawing/2014/main" id="{B58021EB-B1BB-D4CE-315B-6F9C94EB09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01451"/>
            <a:ext cx="8839200" cy="4972050"/>
          </a:xfrm>
          <a:prstGeom prst="rect">
            <a:avLst/>
          </a:prstGeom>
        </p:spPr>
      </p:pic>
    </p:spTree>
    <p:extLst>
      <p:ext uri="{BB962C8B-B14F-4D97-AF65-F5344CB8AC3E}">
        <p14:creationId xmlns:p14="http://schemas.microsoft.com/office/powerpoint/2010/main" val="378954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Diesel Particulate Matter</a:t>
            </a:r>
            <a:endParaRPr lang="en-US" sz="2800" dirty="0"/>
          </a:p>
        </p:txBody>
      </p:sp>
      <p:sp>
        <p:nvSpPr>
          <p:cNvPr id="4" name="Content Placeholder 3"/>
          <p:cNvSpPr>
            <a:spLocks noGrp="1"/>
          </p:cNvSpPr>
          <p:nvPr>
            <p:ph idx="1"/>
          </p:nvPr>
        </p:nvSpPr>
        <p:spPr>
          <a:xfrm>
            <a:off x="457200" y="990600"/>
            <a:ext cx="8229600" cy="5101397"/>
          </a:xfrm>
        </p:spPr>
        <p:txBody>
          <a:bodyPr>
            <a:spAutoFit/>
          </a:bodyPr>
          <a:lstStyle/>
          <a:p>
            <a:r>
              <a:rPr lang="en-IN" sz="2400" dirty="0"/>
              <a:t>Particulates are generally categorized as follows:</a:t>
            </a:r>
          </a:p>
          <a:p>
            <a:pPr lvl="1"/>
            <a:r>
              <a:rPr lang="en-IN" sz="2400" dirty="0"/>
              <a:t>Total suspended particulate (</a:t>
            </a:r>
            <a:r>
              <a:rPr lang="en-IN" sz="2400" spc="-300" dirty="0"/>
              <a:t>T S </a:t>
            </a:r>
            <a:r>
              <a:rPr lang="en-IN" sz="2400" dirty="0"/>
              <a:t>P) all particles between 0.1 and 50 microns.</a:t>
            </a:r>
          </a:p>
          <a:p>
            <a:pPr lvl="1"/>
            <a:r>
              <a:rPr lang="en-IN" sz="2400" spc="-300" dirty="0"/>
              <a:t>P </a:t>
            </a:r>
            <a:r>
              <a:rPr lang="en-IN" sz="2400" dirty="0"/>
              <a:t>M10. Refers to particulate matter of 10 microns or less (approximately 1/6 the diameter of a human hair).</a:t>
            </a:r>
          </a:p>
          <a:p>
            <a:pPr lvl="1"/>
            <a:r>
              <a:rPr lang="en-IN" sz="2400" spc="-300" dirty="0"/>
              <a:t>P </a:t>
            </a:r>
            <a:r>
              <a:rPr lang="en-IN" sz="2400" dirty="0"/>
              <a:t>M2.5. Refers to particulate matter of 2.5 microns or less (approximately 1/20 the diameter of a human hair), also called “fine” particles.</a:t>
            </a:r>
          </a:p>
          <a:p>
            <a:r>
              <a:rPr lang="en-IN" sz="2400" dirty="0"/>
              <a:t>Soot Categories</a:t>
            </a:r>
          </a:p>
          <a:p>
            <a:pPr lvl="1"/>
            <a:r>
              <a:rPr lang="en-IN" sz="2400" dirty="0"/>
              <a:t>Fine. Less than 2.5 microns</a:t>
            </a:r>
          </a:p>
          <a:p>
            <a:pPr lvl="1"/>
            <a:r>
              <a:rPr lang="en-IN" sz="2400" dirty="0"/>
              <a:t>Ultrafine. Less than 0.1 micron, and make up 80% to 95% of soot</a:t>
            </a:r>
            <a:endParaRPr lang="en-US" sz="2400" dirty="0"/>
          </a:p>
        </p:txBody>
      </p:sp>
    </p:spTree>
    <p:extLst>
      <p:ext uri="{BB962C8B-B14F-4D97-AF65-F5344CB8AC3E}">
        <p14:creationId xmlns:p14="http://schemas.microsoft.com/office/powerpoint/2010/main" val="2554717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16.21 Particle Size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846438" cy="1200329"/>
          </a:xfrm>
        </p:spPr>
        <p:txBody>
          <a:bodyPr/>
          <a:lstStyle/>
          <a:p>
            <a:r>
              <a:rPr lang="en-US" sz="2400" dirty="0"/>
              <a:t>Relative Size of Particulate Matter to a Human Hair</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35601"/>
            <a:ext cx="4979380" cy="5181794"/>
          </a:xfrm>
        </p:spPr>
      </p:pic>
    </p:spTree>
    <p:extLst>
      <p:ext uri="{BB962C8B-B14F-4D97-AF65-F5344CB8AC3E}">
        <p14:creationId xmlns:p14="http://schemas.microsoft.com/office/powerpoint/2010/main" val="2650700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269" y="228600"/>
            <a:ext cx="8229600" cy="646331"/>
          </a:xfrm>
        </p:spPr>
        <p:txBody>
          <a:bodyPr>
            <a:spAutoFit/>
          </a:bodyPr>
          <a:lstStyle/>
          <a:p>
            <a:r>
              <a:rPr lang="en-US" dirty="0"/>
              <a:t>Diesel Oxidation Catalyst</a:t>
            </a:r>
            <a:endParaRPr lang="en-US" sz="2800" dirty="0"/>
          </a:p>
        </p:txBody>
      </p:sp>
      <p:sp>
        <p:nvSpPr>
          <p:cNvPr id="4" name="Content Placeholder 3"/>
          <p:cNvSpPr>
            <a:spLocks noGrp="1"/>
          </p:cNvSpPr>
          <p:nvPr>
            <p:ph idx="1"/>
          </p:nvPr>
        </p:nvSpPr>
        <p:spPr>
          <a:xfrm>
            <a:off x="454269" y="981808"/>
            <a:ext cx="8229600" cy="3277820"/>
          </a:xfrm>
        </p:spPr>
        <p:txBody>
          <a:bodyPr>
            <a:spAutoFit/>
          </a:bodyPr>
          <a:lstStyle/>
          <a:p>
            <a:r>
              <a:rPr lang="en-IN" sz="2400" dirty="0"/>
              <a:t>Purpose and Function</a:t>
            </a:r>
          </a:p>
          <a:p>
            <a:pPr lvl="1"/>
            <a:r>
              <a:rPr lang="en-IN" sz="2400" dirty="0"/>
              <a:t>Diesel oxidation catalysts (</a:t>
            </a:r>
            <a:r>
              <a:rPr lang="en-IN" sz="2400" spc="-300" dirty="0"/>
              <a:t>D O </a:t>
            </a:r>
            <a:r>
              <a:rPr lang="en-IN" sz="2400" dirty="0"/>
              <a:t>C) are used in all light-duty diesel engines, since 2007.</a:t>
            </a:r>
          </a:p>
          <a:p>
            <a:pPr lvl="1"/>
            <a:r>
              <a:rPr lang="en-IN" sz="2400" dirty="0"/>
              <a:t>The main function of the </a:t>
            </a:r>
            <a:r>
              <a:rPr lang="en-IN" sz="2400" spc="-300" dirty="0"/>
              <a:t>D O </a:t>
            </a:r>
            <a:r>
              <a:rPr lang="en-IN" sz="2400" dirty="0"/>
              <a:t>C is to start a regeneration event by converting the fuel-rich exhaust gases to heat.</a:t>
            </a:r>
          </a:p>
          <a:p>
            <a:pPr lvl="1"/>
            <a:r>
              <a:rPr lang="en-IN" sz="2400" dirty="0"/>
              <a:t>The </a:t>
            </a:r>
            <a:r>
              <a:rPr lang="en-IN" sz="2400" spc="-300" dirty="0"/>
              <a:t>D O </a:t>
            </a:r>
            <a:r>
              <a:rPr lang="en-IN" sz="2400" dirty="0"/>
              <a:t>C reduces Carbon Monoxide (</a:t>
            </a:r>
            <a:r>
              <a:rPr lang="en-IN" sz="2400" spc="-300" dirty="0"/>
              <a:t>C </a:t>
            </a:r>
            <a:r>
              <a:rPr lang="en-IN" sz="2400" dirty="0"/>
              <a:t>O) and Hydrocarbons (</a:t>
            </a:r>
            <a:r>
              <a:rPr lang="en-IN" sz="2400" spc="-300" dirty="0"/>
              <a:t>H </a:t>
            </a:r>
            <a:r>
              <a:rPr lang="en-IN" sz="2400" dirty="0"/>
              <a:t>C) as well as odour-causing compounds.</a:t>
            </a:r>
          </a:p>
        </p:txBody>
      </p:sp>
    </p:spTree>
    <p:extLst>
      <p:ext uri="{BB962C8B-B14F-4D97-AF65-F5344CB8AC3E}">
        <p14:creationId xmlns:p14="http://schemas.microsoft.com/office/powerpoint/2010/main" val="470064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16.22 DOC</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846438" cy="830997"/>
          </a:xfrm>
        </p:spPr>
        <p:txBody>
          <a:bodyPr/>
          <a:lstStyle/>
          <a:p>
            <a:r>
              <a:rPr lang="en-US" sz="2400" dirty="0"/>
              <a:t>Chemical Reaction Within the DOC</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8177" y="1135896"/>
            <a:ext cx="5105400" cy="4586208"/>
          </a:xfrm>
        </p:spPr>
      </p:pic>
    </p:spTree>
    <p:extLst>
      <p:ext uri="{BB962C8B-B14F-4D97-AF65-F5344CB8AC3E}">
        <p14:creationId xmlns:p14="http://schemas.microsoft.com/office/powerpoint/2010/main" val="1003216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131" y="254977"/>
            <a:ext cx="8229600" cy="1077218"/>
          </a:xfrm>
        </p:spPr>
        <p:txBody>
          <a:bodyPr>
            <a:spAutoFit/>
          </a:bodyPr>
          <a:lstStyle/>
          <a:p>
            <a:r>
              <a:rPr lang="en-US" dirty="0"/>
              <a:t>Diesel Exhaust Particulate Filter         </a:t>
            </a:r>
            <a:r>
              <a:rPr lang="en-US" sz="2800" dirty="0"/>
              <a:t>(1 of 2)</a:t>
            </a:r>
          </a:p>
        </p:txBody>
      </p:sp>
      <p:sp>
        <p:nvSpPr>
          <p:cNvPr id="4" name="Content Placeholder 3"/>
          <p:cNvSpPr>
            <a:spLocks noGrp="1"/>
          </p:cNvSpPr>
          <p:nvPr>
            <p:ph idx="1"/>
          </p:nvPr>
        </p:nvSpPr>
        <p:spPr>
          <a:xfrm>
            <a:off x="445477" y="1456592"/>
            <a:ext cx="8229600" cy="4131900"/>
          </a:xfrm>
        </p:spPr>
        <p:txBody>
          <a:bodyPr>
            <a:spAutoFit/>
          </a:bodyPr>
          <a:lstStyle/>
          <a:p>
            <a:r>
              <a:rPr lang="en-US" sz="2400" dirty="0"/>
              <a:t>Purpose and Function</a:t>
            </a:r>
          </a:p>
          <a:p>
            <a:pPr lvl="1"/>
            <a:r>
              <a:rPr lang="en-US" sz="2400" dirty="0"/>
              <a:t>The diesel particulate filter is a wall flow design filter designed to capture and hold particulate matter and allow exhaust gases to flow through the system.</a:t>
            </a:r>
          </a:p>
          <a:p>
            <a:r>
              <a:rPr lang="en-US" sz="2400" dirty="0"/>
              <a:t>Operation</a:t>
            </a:r>
          </a:p>
          <a:p>
            <a:pPr lvl="1"/>
            <a:r>
              <a:rPr lang="en-US" sz="2400" dirty="0"/>
              <a:t> Over time, the trapped particulate matter will begin to clog the filter. The filter must therefore be purged periodically to remove accumulated soot particles. The process of purging soot from the </a:t>
            </a:r>
            <a:r>
              <a:rPr lang="en-US" sz="2400" spc="-300" dirty="0"/>
              <a:t>D P </a:t>
            </a:r>
            <a:r>
              <a:rPr lang="en-US" sz="2400" dirty="0"/>
              <a:t>F is described as regeneration.</a:t>
            </a:r>
          </a:p>
        </p:txBody>
      </p:sp>
    </p:spTree>
    <p:extLst>
      <p:ext uri="{BB962C8B-B14F-4D97-AF65-F5344CB8AC3E}">
        <p14:creationId xmlns:p14="http://schemas.microsoft.com/office/powerpoint/2010/main" val="41965126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977"/>
            <a:ext cx="8229600" cy="1077218"/>
          </a:xfrm>
        </p:spPr>
        <p:txBody>
          <a:bodyPr>
            <a:spAutoFit/>
          </a:bodyPr>
          <a:lstStyle/>
          <a:p>
            <a:r>
              <a:rPr lang="en-US" dirty="0"/>
              <a:t>Diesel Exhaust Particulate Filter        </a:t>
            </a:r>
            <a:r>
              <a:rPr lang="en-US" sz="2800" dirty="0"/>
              <a:t>(2 of 2)</a:t>
            </a:r>
          </a:p>
        </p:txBody>
      </p:sp>
      <p:sp>
        <p:nvSpPr>
          <p:cNvPr id="4" name="Content Placeholder 3"/>
          <p:cNvSpPr>
            <a:spLocks noGrp="1"/>
          </p:cNvSpPr>
          <p:nvPr>
            <p:ph idx="1"/>
          </p:nvPr>
        </p:nvSpPr>
        <p:spPr>
          <a:xfrm>
            <a:off x="460131" y="1447800"/>
            <a:ext cx="8229600" cy="4747453"/>
          </a:xfrm>
        </p:spPr>
        <p:txBody>
          <a:bodyPr>
            <a:spAutoFit/>
          </a:bodyPr>
          <a:lstStyle/>
          <a:p>
            <a:r>
              <a:rPr lang="en-US" sz="2400" dirty="0"/>
              <a:t>Exhaust Gas Temperature Sensors</a:t>
            </a:r>
          </a:p>
          <a:p>
            <a:pPr lvl="1"/>
            <a:r>
              <a:rPr lang="en-US" sz="2400" dirty="0"/>
              <a:t>Exhaust gas temperature sensors are used to help the </a:t>
            </a:r>
            <a:r>
              <a:rPr lang="en-US" sz="2400" spc="-300" dirty="0"/>
              <a:t>P C </a:t>
            </a:r>
            <a:r>
              <a:rPr lang="en-US" sz="2400" dirty="0"/>
              <a:t>M control the </a:t>
            </a:r>
            <a:r>
              <a:rPr lang="en-US" sz="2400" spc="-300" dirty="0"/>
              <a:t>D P </a:t>
            </a:r>
            <a:r>
              <a:rPr lang="en-US" sz="2400" dirty="0"/>
              <a:t>F.</a:t>
            </a:r>
          </a:p>
          <a:p>
            <a:r>
              <a:rPr lang="en-US" sz="2400" spc="-300" dirty="0"/>
              <a:t>D P </a:t>
            </a:r>
            <a:r>
              <a:rPr lang="en-US" sz="2400" dirty="0"/>
              <a:t>F Differential Pressure Sensor</a:t>
            </a:r>
          </a:p>
          <a:p>
            <a:pPr lvl="1"/>
            <a:r>
              <a:rPr lang="en-US" sz="2400" dirty="0"/>
              <a:t>Measures the level of restriction in the filter assembly. </a:t>
            </a:r>
          </a:p>
          <a:p>
            <a:r>
              <a:rPr lang="en-US" sz="2400" spc="-300" dirty="0"/>
              <a:t>D P </a:t>
            </a:r>
            <a:r>
              <a:rPr lang="en-US" sz="2400" dirty="0"/>
              <a:t>F Regeneration</a:t>
            </a:r>
          </a:p>
          <a:p>
            <a:pPr lvl="1"/>
            <a:r>
              <a:rPr lang="en-US" sz="2400" dirty="0"/>
              <a:t>Passive Regeneration</a:t>
            </a:r>
          </a:p>
          <a:p>
            <a:pPr lvl="1"/>
            <a:r>
              <a:rPr lang="en-US" sz="2400" dirty="0"/>
              <a:t>Active Regeneration</a:t>
            </a:r>
          </a:p>
          <a:p>
            <a:r>
              <a:rPr lang="en-US" sz="2400" dirty="0"/>
              <a:t>Ash Loading</a:t>
            </a:r>
          </a:p>
          <a:p>
            <a:pPr lvl="1"/>
            <a:r>
              <a:rPr lang="en-US" sz="2400" dirty="0"/>
              <a:t>To service the ash load, most </a:t>
            </a:r>
            <a:r>
              <a:rPr lang="en-US" sz="2400" spc="-300" dirty="0"/>
              <a:t>D P </a:t>
            </a:r>
            <a:r>
              <a:rPr lang="en-US" sz="2400" dirty="0"/>
              <a:t>F units are replaced.</a:t>
            </a:r>
          </a:p>
        </p:txBody>
      </p:sp>
    </p:spTree>
    <p:extLst>
      <p:ext uri="{BB962C8B-B14F-4D97-AF65-F5344CB8AC3E}">
        <p14:creationId xmlns:p14="http://schemas.microsoft.com/office/powerpoint/2010/main" val="1541596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16.23 DOC &amp; DPF</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7616" y="4876800"/>
            <a:ext cx="7973015" cy="830997"/>
          </a:xfrm>
        </p:spPr>
        <p:txBody>
          <a:bodyPr/>
          <a:lstStyle/>
          <a:p>
            <a:r>
              <a:rPr lang="en-US" sz="2400" dirty="0"/>
              <a:t>After-treatment of Diesel Exhaust is Handled by the DOC and DPF.</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10469" y="1534613"/>
            <a:ext cx="7767308" cy="2895600"/>
          </a:xfrm>
        </p:spPr>
      </p:pic>
    </p:spTree>
    <p:extLst>
      <p:ext uri="{BB962C8B-B14F-4D97-AF65-F5344CB8AC3E}">
        <p14:creationId xmlns:p14="http://schemas.microsoft.com/office/powerpoint/2010/main" val="1609170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Diesel Particulate Filter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esel_Particulate_Filter">
            <a:hlinkClick r:id="" action="ppaction://media"/>
            <a:extLst>
              <a:ext uri="{FF2B5EF4-FFF2-40B4-BE49-F238E27FC236}">
                <a16:creationId xmlns:a16="http://schemas.microsoft.com/office/drawing/2014/main" id="{DEB5825B-26DF-9600-A77F-666232741E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65445"/>
            <a:ext cx="8994053" cy="5059155"/>
          </a:xfrm>
          <a:prstGeom prst="rect">
            <a:avLst/>
          </a:prstGeom>
        </p:spPr>
      </p:pic>
    </p:spTree>
    <p:extLst>
      <p:ext uri="{BB962C8B-B14F-4D97-AF65-F5344CB8AC3E}">
        <p14:creationId xmlns:p14="http://schemas.microsoft.com/office/powerpoint/2010/main" val="212708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85" y="2057400"/>
            <a:ext cx="8089829" cy="4275992"/>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88420"/>
            <a:ext cx="8229600" cy="1754326"/>
          </a:xfrm>
        </p:spPr>
        <p:txBody>
          <a:bodyPr/>
          <a:lstStyle/>
          <a:p>
            <a:r>
              <a:rPr lang="en-US" dirty="0"/>
              <a:t>Frequently Asked Question: What Is the Big Deal for the Need to Control Very Small Soot Particles?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4528" y="2922574"/>
            <a:ext cx="7543800" cy="2862322"/>
          </a:xfrm>
        </p:spPr>
        <p:txBody>
          <a:bodyPr/>
          <a:lstStyle/>
          <a:p>
            <a:r>
              <a:rPr lang="en-US" sz="2000" b="1" dirty="0"/>
              <a:t>What Is the Big Deal for the Need to Control Very Small Soot Particles? </a:t>
            </a:r>
            <a:r>
              <a:rPr lang="en-US" sz="2000" dirty="0"/>
              <a:t>For many years, soot or particulate matter (PM) was thought to be less of a health concern than exhaust emissions from gasoline engines. It was felt that the soot could simply fall to the ground without causing any noticeable harm to people or the environment. However, it was discovered that small soot particulates, when breathed in, are not expelled from the lungs like larger particles, but instead get trapped in the deep areas of the lungs, where they accumulate.</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92113" y="2224454"/>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046588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0484"/>
            <a:ext cx="8229600" cy="646331"/>
          </a:xfrm>
        </p:spPr>
        <p:txBody>
          <a:bodyPr>
            <a:spAutoFit/>
          </a:bodyPr>
          <a:lstStyle/>
          <a:p>
            <a:r>
              <a:rPr lang="en-US" dirty="0"/>
              <a:t>Diesel Engines </a:t>
            </a:r>
            <a:r>
              <a:rPr lang="en-US" sz="2800" dirty="0"/>
              <a:t>(3 of 3)</a:t>
            </a:r>
          </a:p>
        </p:txBody>
      </p:sp>
      <p:sp>
        <p:nvSpPr>
          <p:cNvPr id="4" name="Content Placeholder 3"/>
          <p:cNvSpPr>
            <a:spLocks noGrp="1"/>
          </p:cNvSpPr>
          <p:nvPr>
            <p:ph idx="1"/>
          </p:nvPr>
        </p:nvSpPr>
        <p:spPr>
          <a:xfrm>
            <a:off x="457200" y="999392"/>
            <a:ext cx="8229600" cy="4708981"/>
          </a:xfrm>
        </p:spPr>
        <p:txBody>
          <a:bodyPr>
            <a:spAutoFit/>
          </a:bodyPr>
          <a:lstStyle/>
          <a:p>
            <a:r>
              <a:rPr lang="en-IN" sz="2400" dirty="0"/>
              <a:t>Indirect Injection</a:t>
            </a:r>
          </a:p>
          <a:p>
            <a:pPr lvl="1"/>
            <a:r>
              <a:rPr lang="en-IN" sz="2400" dirty="0"/>
              <a:t>Fuel is injected into a pre-chamber.</a:t>
            </a:r>
          </a:p>
          <a:p>
            <a:r>
              <a:rPr lang="en-IN" sz="2400" dirty="0"/>
              <a:t>Direct Injection</a:t>
            </a:r>
          </a:p>
          <a:p>
            <a:pPr lvl="1"/>
            <a:r>
              <a:rPr lang="en-IN" sz="2400" dirty="0"/>
              <a:t>Fuel is injected directly into the cylinder.</a:t>
            </a:r>
          </a:p>
          <a:p>
            <a:r>
              <a:rPr lang="en-IN" sz="2400" dirty="0"/>
              <a:t>Diesel Fuel Ignition</a:t>
            </a:r>
          </a:p>
          <a:p>
            <a:pPr lvl="1"/>
            <a:r>
              <a:rPr lang="en-IN" sz="2400" dirty="0"/>
              <a:t>Intake stroke fills cylinder with air.</a:t>
            </a:r>
          </a:p>
          <a:p>
            <a:pPr lvl="1"/>
            <a:r>
              <a:rPr lang="en-IN" sz="2400" dirty="0"/>
              <a:t>Compression stroke raises cylinder pressure.</a:t>
            </a:r>
          </a:p>
          <a:p>
            <a:pPr lvl="1"/>
            <a:r>
              <a:rPr lang="en-IN" sz="2400" dirty="0"/>
              <a:t>Fuel injected near </a:t>
            </a:r>
            <a:r>
              <a:rPr lang="en-IN" sz="2400" spc="-300" dirty="0"/>
              <a:t>T D </a:t>
            </a:r>
            <a:r>
              <a:rPr lang="en-IN" sz="2400" dirty="0"/>
              <a:t>C on compression stroke.</a:t>
            </a:r>
          </a:p>
          <a:p>
            <a:pPr lvl="1"/>
            <a:r>
              <a:rPr lang="en-IN" sz="2400" dirty="0"/>
              <a:t>Power stroke a result of fuel ignition.</a:t>
            </a:r>
          </a:p>
          <a:p>
            <a:pPr lvl="1"/>
            <a:r>
              <a:rPr lang="en-IN" sz="2400" dirty="0"/>
              <a:t>Exhaust stroke starts flow of gasses out of cylinder.</a:t>
            </a:r>
            <a:endParaRPr lang="en-US" sz="2400" dirty="0"/>
          </a:p>
        </p:txBody>
      </p:sp>
    </p:spTree>
    <p:extLst>
      <p:ext uri="{BB962C8B-B14F-4D97-AF65-F5344CB8AC3E}">
        <p14:creationId xmlns:p14="http://schemas.microsoft.com/office/powerpoint/2010/main" val="34990615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16.24 DPF Operation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846438" cy="2580968"/>
          </a:xfrm>
        </p:spPr>
        <p:txBody>
          <a:bodyPr/>
          <a:lstStyle/>
          <a:p>
            <a:r>
              <a:rPr lang="en-US" sz="2400" dirty="0"/>
              <a:t>Soot is Trapped in the Passages of the D P F. the Exhaust Has to Flow Through the Sides of the Trap and Exit</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00432"/>
            <a:ext cx="4566177" cy="4694544"/>
          </a:xfrm>
        </p:spPr>
      </p:pic>
    </p:spTree>
    <p:extLst>
      <p:ext uri="{BB962C8B-B14F-4D97-AF65-F5344CB8AC3E}">
        <p14:creationId xmlns:p14="http://schemas.microsoft.com/office/powerpoint/2010/main" val="30462646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16.25 EGT Operation</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52500" y="5181600"/>
            <a:ext cx="7239000" cy="830997"/>
          </a:xfrm>
        </p:spPr>
        <p:txBody>
          <a:bodyPr/>
          <a:lstStyle/>
          <a:p>
            <a:r>
              <a:rPr lang="en-US" sz="2400" dirty="0"/>
              <a:t>EGT1 and EGT2 are Used by the P C M to Help Control After-treatment System Operation.</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19200" y="1447800"/>
            <a:ext cx="6705600" cy="3455286"/>
          </a:xfrm>
        </p:spPr>
      </p:pic>
    </p:spTree>
    <p:extLst>
      <p:ext uri="{BB962C8B-B14F-4D97-AF65-F5344CB8AC3E}">
        <p14:creationId xmlns:p14="http://schemas.microsoft.com/office/powerpoint/2010/main" val="33763775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16.26 REGEN</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3" y="1000432"/>
            <a:ext cx="2465437" cy="1590368"/>
          </a:xfrm>
        </p:spPr>
        <p:txBody>
          <a:bodyPr/>
          <a:lstStyle/>
          <a:p>
            <a:r>
              <a:rPr lang="en-US" sz="2400" dirty="0"/>
              <a:t>Regeneration Burns the Soot and Renews the DPF</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92058" y="1066800"/>
            <a:ext cx="5316865" cy="4257368"/>
          </a:xfrm>
        </p:spPr>
      </p:pic>
    </p:spTree>
    <p:extLst>
      <p:ext uri="{BB962C8B-B14F-4D97-AF65-F5344CB8AC3E}">
        <p14:creationId xmlns:p14="http://schemas.microsoft.com/office/powerpoint/2010/main" val="416546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77" y="1881554"/>
            <a:ext cx="8089829" cy="4275992"/>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3577" y="231531"/>
            <a:ext cx="8229600" cy="1661746"/>
          </a:xfrm>
        </p:spPr>
        <p:txBody>
          <a:bodyPr/>
          <a:lstStyle/>
          <a:p>
            <a:r>
              <a:rPr lang="en-US" dirty="0"/>
              <a:t>Frequently Asked Question: Will the Post-Injection Pulses Reduce Fuel Economy?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2868925"/>
            <a:ext cx="7543800" cy="2677656"/>
          </a:xfrm>
        </p:spPr>
        <p:txBody>
          <a:bodyPr/>
          <a:lstStyle/>
          <a:p>
            <a:r>
              <a:rPr lang="en-US" sz="2400" b="1" dirty="0"/>
              <a:t>Will the Post-Injection Pulses Reduce Fuel Economy?  </a:t>
            </a:r>
            <a:r>
              <a:rPr lang="en-US" sz="2400" dirty="0"/>
              <a:t>Maybe. Due to the added fuel-injection pulses and late fuel-injection timing, an increase in fuel consumption may be noticed on the driver information center (DIC) during the regeneration time period. A drop in overall fuel economy should not be noticeable. </a:t>
            </a:r>
            <a:r>
              <a:rPr lang="en-US" sz="2400" b="1" dirty="0"/>
              <a:t>● SEE FIGURE 16–27.</a:t>
            </a:r>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8953" y="202433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185884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16.27 Post Injection Pulse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2738" y="4860092"/>
            <a:ext cx="8078523" cy="830997"/>
          </a:xfrm>
        </p:spPr>
        <p:txBody>
          <a:bodyPr/>
          <a:lstStyle/>
          <a:p>
            <a:r>
              <a:rPr lang="en-US" sz="2400" dirty="0"/>
              <a:t>The Post-injection Pulse Occurs to Create the Heat Needed for Regeneration.</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24755" y="1192207"/>
            <a:ext cx="6694487" cy="3370274"/>
          </a:xfrm>
        </p:spPr>
      </p:pic>
    </p:spTree>
    <p:extLst>
      <p:ext uri="{BB962C8B-B14F-4D97-AF65-F5344CB8AC3E}">
        <p14:creationId xmlns:p14="http://schemas.microsoft.com/office/powerpoint/2010/main" val="2202367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85" y="1447800"/>
            <a:ext cx="8089829" cy="4275992"/>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7471"/>
            <a:ext cx="8229600" cy="1200329"/>
          </a:xfrm>
        </p:spPr>
        <p:txBody>
          <a:bodyPr/>
          <a:lstStyle/>
          <a:p>
            <a:r>
              <a:rPr lang="en-US" dirty="0"/>
              <a:t>Frequently Asked Question: What Is an Exhaust Air Cooler?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2335524"/>
            <a:ext cx="7543800" cy="3046988"/>
          </a:xfrm>
        </p:spPr>
        <p:txBody>
          <a:bodyPr/>
          <a:lstStyle/>
          <a:p>
            <a:r>
              <a:rPr lang="en-US" sz="2400" b="1" dirty="0"/>
              <a:t>What Is an Exhaust Air Cooler? </a:t>
            </a:r>
            <a:r>
              <a:rPr lang="en-US" sz="2400" dirty="0"/>
              <a:t>An exhaust air cooler is simply a section of tailpipe that has slits for air to enter. As hot exhaust rushes past the gap, outside air is drawn into the area which reduces the exhaust discharge temperature. The cooler significantly lowers exhaust temperature at the tailpipe from about 800°F (430°C) to approximately 500°F (270°C). See Figure 16–28.</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52462" y="1624962"/>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4004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16.28 Exhaust Splits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3416320"/>
          </a:xfrm>
        </p:spPr>
        <p:txBody>
          <a:bodyPr/>
          <a:lstStyle/>
          <a:p>
            <a:r>
              <a:rPr lang="en-US" sz="2400" dirty="0"/>
              <a:t>Exhaust is Split into Two Outlets and has Slits to Help Draw Outside Air in as the Exhaust Leaves the Tailpipe. the End Result is Cooler Exhaust Gases Exiting the Tailpipe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40213"/>
            <a:ext cx="4484687" cy="3674261"/>
          </a:xfrm>
        </p:spPr>
      </p:pic>
    </p:spTree>
    <p:extLst>
      <p:ext uri="{BB962C8B-B14F-4D97-AF65-F5344CB8AC3E}">
        <p14:creationId xmlns:p14="http://schemas.microsoft.com/office/powerpoint/2010/main" val="2768895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Selective Catalyst Reduction</a:t>
            </a:r>
            <a:endParaRPr lang="en-US" sz="2800" dirty="0"/>
          </a:p>
        </p:txBody>
      </p:sp>
      <p:sp>
        <p:nvSpPr>
          <p:cNvPr id="4" name="Content Placeholder 3"/>
          <p:cNvSpPr>
            <a:spLocks noGrp="1"/>
          </p:cNvSpPr>
          <p:nvPr>
            <p:ph idx="1"/>
          </p:nvPr>
        </p:nvSpPr>
        <p:spPr>
          <a:xfrm>
            <a:off x="457200" y="990600"/>
            <a:ext cx="8229600" cy="4401205"/>
          </a:xfrm>
        </p:spPr>
        <p:txBody>
          <a:bodyPr>
            <a:spAutoFit/>
          </a:bodyPr>
          <a:lstStyle/>
          <a:p>
            <a:r>
              <a:rPr lang="en-IN" sz="2400" dirty="0"/>
              <a:t>Purpose and Function</a:t>
            </a:r>
          </a:p>
          <a:p>
            <a:pPr lvl="1"/>
            <a:r>
              <a:rPr lang="en-IN" sz="2400" dirty="0"/>
              <a:t>Selective catalytic reduction (</a:t>
            </a:r>
            <a:r>
              <a:rPr lang="en-IN" sz="2400" spc="-300" dirty="0"/>
              <a:t>S C </a:t>
            </a:r>
            <a:r>
              <a:rPr lang="en-IN" sz="2400" dirty="0"/>
              <a:t>R) is a method used to reduce </a:t>
            </a:r>
            <a:r>
              <a:rPr lang="en-IN" sz="2400" spc="-300" dirty="0"/>
              <a:t>N </a:t>
            </a:r>
            <a:r>
              <a:rPr lang="en-IN" sz="2400" dirty="0"/>
              <a:t>Ox emissions by injecting urea into the exhaust stream.</a:t>
            </a:r>
          </a:p>
          <a:p>
            <a:r>
              <a:rPr lang="en-IN" sz="2400" dirty="0"/>
              <a:t>Advantages of </a:t>
            </a:r>
            <a:r>
              <a:rPr lang="en-IN" sz="2400" spc="-300" dirty="0"/>
              <a:t>S C </a:t>
            </a:r>
            <a:r>
              <a:rPr lang="en-IN" sz="2400" dirty="0"/>
              <a:t>R</a:t>
            </a:r>
          </a:p>
          <a:p>
            <a:pPr lvl="1"/>
            <a:r>
              <a:rPr lang="en-IN" sz="2400" dirty="0"/>
              <a:t>Potential higher engine power output for the same size engine and reduced </a:t>
            </a:r>
            <a:r>
              <a:rPr lang="en-IN" sz="2400" spc="-300" dirty="0"/>
              <a:t>N </a:t>
            </a:r>
            <a:r>
              <a:rPr lang="en-IN" sz="2400" dirty="0"/>
              <a:t>Ox emissions up to 90%.</a:t>
            </a:r>
          </a:p>
          <a:p>
            <a:r>
              <a:rPr lang="en-IN" sz="2400" dirty="0"/>
              <a:t>Disadvantages of </a:t>
            </a:r>
            <a:r>
              <a:rPr lang="en-IN" sz="2400" spc="-300" dirty="0"/>
              <a:t>S C </a:t>
            </a:r>
            <a:r>
              <a:rPr lang="en-IN" sz="2400" dirty="0"/>
              <a:t>R</a:t>
            </a:r>
          </a:p>
          <a:p>
            <a:pPr lvl="1"/>
            <a:r>
              <a:rPr lang="en-IN" sz="2400" dirty="0"/>
              <a:t>Onboard storage tank required for the urea, and increased customer costs due to refilling.</a:t>
            </a:r>
            <a:endParaRPr lang="en-US" sz="2400" dirty="0"/>
          </a:p>
        </p:txBody>
      </p:sp>
    </p:spTree>
    <p:extLst>
      <p:ext uri="{BB962C8B-B14F-4D97-AF65-F5344CB8AC3E}">
        <p14:creationId xmlns:p14="http://schemas.microsoft.com/office/powerpoint/2010/main" val="39077653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16.29 DEF</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3785652"/>
          </a:xfrm>
        </p:spPr>
        <p:txBody>
          <a:bodyPr/>
          <a:lstStyle/>
          <a:p>
            <a:r>
              <a:rPr lang="en-US" sz="2400" dirty="0"/>
              <a:t>Diesel Exhaust Fluid is Housed in a Separate Container That Holds from 5 to 10 Gallons, or Enough to Last Until the next Scheduled Oil Change, in Most Diesel Vehicles That Use S C R</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2727294"/>
          </a:xfrm>
        </p:spPr>
      </p:pic>
    </p:spTree>
    <p:extLst>
      <p:ext uri="{BB962C8B-B14F-4D97-AF65-F5344CB8AC3E}">
        <p14:creationId xmlns:p14="http://schemas.microsoft.com/office/powerpoint/2010/main" val="3846148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16.30 DEF SCR System</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7980" y="4968923"/>
            <a:ext cx="8028038" cy="1323439"/>
          </a:xfrm>
        </p:spPr>
        <p:txBody>
          <a:bodyPr/>
          <a:lstStyle/>
          <a:p>
            <a:r>
              <a:rPr lang="en-US" sz="2000" dirty="0"/>
              <a:t>Urea (diesel exhaust fluid) injection is used to reduce N Ox exhaust emissions. It is injected after the diesel oxidation catalyst (D O C) and before the diesel particulate filter (D P F) on this 6.7 liter Ford diesel engine.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25151" y="1014046"/>
            <a:ext cx="5137943" cy="3891460"/>
          </a:xfrm>
        </p:spPr>
      </p:pic>
    </p:spTree>
    <p:extLst>
      <p:ext uri="{BB962C8B-B14F-4D97-AF65-F5344CB8AC3E}">
        <p14:creationId xmlns:p14="http://schemas.microsoft.com/office/powerpoint/2010/main" val="77662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16.1 Combustion</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1938992"/>
          </a:xfrm>
        </p:spPr>
        <p:txBody>
          <a:bodyPr/>
          <a:lstStyle/>
          <a:p>
            <a:r>
              <a:rPr lang="en-US" sz="2400" dirty="0"/>
              <a:t>Diesel Combustion Occurs When Fuel Is Injected into the Hot, Highly Compressed Air in the Cylinder</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52703" y="990600"/>
            <a:ext cx="4734097" cy="5056727"/>
          </a:xfrm>
        </p:spPr>
      </p:pic>
    </p:spTree>
    <p:extLst>
      <p:ext uri="{BB962C8B-B14F-4D97-AF65-F5344CB8AC3E}">
        <p14:creationId xmlns:p14="http://schemas.microsoft.com/office/powerpoint/2010/main" val="1580959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Diesel Exhaust Fluid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esel_Exhaust_Fluid">
            <a:hlinkClick r:id="" action="ppaction://media"/>
            <a:extLst>
              <a:ext uri="{FF2B5EF4-FFF2-40B4-BE49-F238E27FC236}">
                <a16:creationId xmlns:a16="http://schemas.microsoft.com/office/drawing/2014/main" id="{DDF13CDE-9497-A2E4-FC01-9550AB2FE2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19200"/>
            <a:ext cx="8686800" cy="4886325"/>
          </a:xfrm>
          <a:prstGeom prst="rect">
            <a:avLst/>
          </a:prstGeom>
        </p:spPr>
      </p:pic>
    </p:spTree>
    <p:extLst>
      <p:ext uri="{BB962C8B-B14F-4D97-AF65-F5344CB8AC3E}">
        <p14:creationId xmlns:p14="http://schemas.microsoft.com/office/powerpoint/2010/main" val="75752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715" y="228600"/>
            <a:ext cx="8229600" cy="646331"/>
          </a:xfrm>
        </p:spPr>
        <p:txBody>
          <a:bodyPr>
            <a:spAutoFit/>
          </a:bodyPr>
          <a:lstStyle/>
          <a:p>
            <a:r>
              <a:rPr lang="en-US" dirty="0"/>
              <a:t>Diesel Exhaust Smoke Diagnosis</a:t>
            </a:r>
            <a:endParaRPr lang="en-US" sz="2800" dirty="0"/>
          </a:p>
        </p:txBody>
      </p:sp>
      <p:sp>
        <p:nvSpPr>
          <p:cNvPr id="4" name="Content Placeholder 3"/>
          <p:cNvSpPr>
            <a:spLocks noGrp="1"/>
          </p:cNvSpPr>
          <p:nvPr>
            <p:ph idx="1"/>
          </p:nvPr>
        </p:nvSpPr>
        <p:spPr>
          <a:xfrm>
            <a:off x="457200" y="990600"/>
            <a:ext cx="8229600" cy="4401205"/>
          </a:xfrm>
        </p:spPr>
        <p:txBody>
          <a:bodyPr>
            <a:spAutoFit/>
          </a:bodyPr>
          <a:lstStyle/>
          <a:p>
            <a:r>
              <a:rPr lang="en-IN" sz="2400" dirty="0"/>
              <a:t>Black Smoke</a:t>
            </a:r>
          </a:p>
          <a:p>
            <a:pPr lvl="1"/>
            <a:r>
              <a:rPr lang="en-IN" sz="2400" dirty="0"/>
              <a:t>Incomplete combustion because of a lack of air or a fault in the injection system.</a:t>
            </a:r>
          </a:p>
          <a:p>
            <a:r>
              <a:rPr lang="en-IN" sz="2400" dirty="0"/>
              <a:t>White Smoke</a:t>
            </a:r>
          </a:p>
          <a:p>
            <a:pPr lvl="1"/>
            <a:r>
              <a:rPr lang="en-IN" sz="2400" dirty="0"/>
              <a:t>Occurs most often during cold engine starts because the smoke is usually condensed fuel droplets.</a:t>
            </a:r>
          </a:p>
          <a:p>
            <a:r>
              <a:rPr lang="en-IN" sz="2400" dirty="0"/>
              <a:t>Blue or Gray Smoke</a:t>
            </a:r>
          </a:p>
          <a:p>
            <a:pPr lvl="1"/>
            <a:r>
              <a:rPr lang="en-IN" sz="2400" dirty="0"/>
              <a:t>Is usually due to oil consumption caused by worn piston rings, scored cylinder walls, or defective valve stem seals.</a:t>
            </a:r>
            <a:endParaRPr lang="en-US" sz="2400" dirty="0"/>
          </a:p>
        </p:txBody>
      </p:sp>
    </p:spTree>
    <p:extLst>
      <p:ext uri="{BB962C8B-B14F-4D97-AF65-F5344CB8AC3E}">
        <p14:creationId xmlns:p14="http://schemas.microsoft.com/office/powerpoint/2010/main" val="11598113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Exhaust Gas Temperature, EGT Sensors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xhaust_gas_temp">
            <a:hlinkClick r:id="" action="ppaction://media"/>
            <a:extLst>
              <a:ext uri="{FF2B5EF4-FFF2-40B4-BE49-F238E27FC236}">
                <a16:creationId xmlns:a16="http://schemas.microsoft.com/office/drawing/2014/main" id="{AD633616-46A6-F106-2535-B26A34D01B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1100"/>
            <a:ext cx="8860805" cy="4984203"/>
          </a:xfrm>
          <a:prstGeom prst="rect">
            <a:avLst/>
          </a:prstGeom>
        </p:spPr>
      </p:pic>
    </p:spTree>
    <p:extLst>
      <p:ext uri="{BB962C8B-B14F-4D97-AF65-F5344CB8AC3E}">
        <p14:creationId xmlns:p14="http://schemas.microsoft.com/office/powerpoint/2010/main" val="106836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Diesel Fuel &amp; Sulfur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esel_Fuel_&amp;_Sulfer">
            <a:hlinkClick r:id="" action="ppaction://media"/>
            <a:extLst>
              <a:ext uri="{FF2B5EF4-FFF2-40B4-BE49-F238E27FC236}">
                <a16:creationId xmlns:a16="http://schemas.microsoft.com/office/drawing/2014/main" id="{AAA1E0E7-0595-ABB6-9A7E-FE91ACA6E4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545" y="996702"/>
            <a:ext cx="8880909" cy="4995511"/>
          </a:xfrm>
          <a:prstGeom prst="rect">
            <a:avLst/>
          </a:prstGeom>
        </p:spPr>
      </p:pic>
    </p:spTree>
    <p:extLst>
      <p:ext uri="{BB962C8B-B14F-4D97-AF65-F5344CB8AC3E}">
        <p14:creationId xmlns:p14="http://schemas.microsoft.com/office/powerpoint/2010/main" val="187385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16.31 Injector ID</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6362" y="1000432"/>
            <a:ext cx="3330677" cy="2677656"/>
          </a:xfrm>
        </p:spPr>
        <p:txBody>
          <a:bodyPr/>
          <a:lstStyle/>
          <a:p>
            <a:r>
              <a:rPr lang="en-US" sz="2400" dirty="0"/>
              <a:t>The Letters on the Side of This Injector on a Cummins 6.7 Liter Diesel Indicate the Calibration Number for the Injector</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54995"/>
            <a:ext cx="4484687" cy="3644698"/>
          </a:xfrm>
        </p:spPr>
      </p:pic>
    </p:spTree>
    <p:extLst>
      <p:ext uri="{BB962C8B-B14F-4D97-AF65-F5344CB8AC3E}">
        <p14:creationId xmlns:p14="http://schemas.microsoft.com/office/powerpoint/2010/main" val="17383563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3: ?</a:t>
            </a:r>
          </a:p>
        </p:txBody>
      </p:sp>
      <p:sp>
        <p:nvSpPr>
          <p:cNvPr id="4" name="Content Placeholder 3"/>
          <p:cNvSpPr>
            <a:spLocks noGrp="1"/>
          </p:cNvSpPr>
          <p:nvPr>
            <p:ph idx="1"/>
          </p:nvPr>
        </p:nvSpPr>
        <p:spPr>
          <a:xfrm>
            <a:off x="424962" y="990600"/>
            <a:ext cx="8229600" cy="830997"/>
          </a:xfrm>
        </p:spPr>
        <p:txBody>
          <a:bodyPr>
            <a:spAutoFit/>
          </a:bodyPr>
          <a:lstStyle/>
          <a:p>
            <a:pPr marL="0" indent="0">
              <a:buNone/>
            </a:pPr>
            <a:r>
              <a:rPr lang="en-US" sz="2400" dirty="0">
                <a:solidFill>
                  <a:srgbClr val="000000"/>
                </a:solidFill>
              </a:rPr>
              <a:t>What is the purpose of the letters and numbers on the side of a common rail injector? </a:t>
            </a:r>
          </a:p>
        </p:txBody>
      </p:sp>
    </p:spTree>
    <p:extLst>
      <p:ext uri="{BB962C8B-B14F-4D97-AF65-F5344CB8AC3E}">
        <p14:creationId xmlns:p14="http://schemas.microsoft.com/office/powerpoint/2010/main" val="17905578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808"/>
            <a:ext cx="8229600" cy="646331"/>
          </a:xfrm>
        </p:spPr>
        <p:txBody>
          <a:bodyPr>
            <a:spAutoFit/>
          </a:bodyPr>
          <a:lstStyle/>
          <a:p>
            <a:r>
              <a:rPr lang="en-US" dirty="0"/>
              <a:t>Answer 3</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They represent the calibration code.</a:t>
            </a:r>
          </a:p>
        </p:txBody>
      </p:sp>
    </p:spTree>
    <p:extLst>
      <p:ext uri="{BB962C8B-B14F-4D97-AF65-F5344CB8AC3E}">
        <p14:creationId xmlns:p14="http://schemas.microsoft.com/office/powerpoint/2010/main" val="479974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90729" y="2705517"/>
            <a:ext cx="8305800" cy="461665"/>
          </a:xfrm>
          <a:prstGeom prst="rect">
            <a:avLst/>
          </a:prstGeom>
          <a:noFill/>
        </p:spPr>
        <p:txBody>
          <a:bodyPr wrap="square" rtlCol="0">
            <a:spAutoFit/>
          </a:bodyPr>
          <a:lstStyle/>
          <a:p>
            <a:r>
              <a:rPr lang="en-US" sz="2400" dirty="0"/>
              <a:t>Videos Link: </a:t>
            </a:r>
            <a:r>
              <a:rPr lang="en-US" sz="2400" dirty="0">
                <a:hlinkClick r:id="rId3"/>
              </a:rPr>
              <a:t>(A9) Light Diesel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457200" y="3229154"/>
            <a:ext cx="8305800" cy="461665"/>
          </a:xfrm>
          <a:prstGeom prst="rect">
            <a:avLst/>
          </a:prstGeom>
          <a:noFill/>
        </p:spPr>
        <p:txBody>
          <a:bodyPr wrap="square" rtlCol="0">
            <a:spAutoFit/>
          </a:bodyPr>
          <a:lstStyle/>
          <a:p>
            <a:r>
              <a:rPr lang="en-US" sz="2400" dirty="0"/>
              <a:t>Animations Link: </a:t>
            </a:r>
            <a:r>
              <a:rPr lang="en-US" sz="2400" dirty="0">
                <a:hlinkClick r:id="rId4"/>
              </a:rPr>
              <a:t>(A9) Light Diesel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Four-Stroke Cycle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diesel_4_stroke_cycle_2">
            <a:hlinkClick r:id="" action="ppaction://media"/>
            <a:extLst>
              <a:ext uri="{FF2B5EF4-FFF2-40B4-BE49-F238E27FC236}">
                <a16:creationId xmlns:a16="http://schemas.microsoft.com/office/drawing/2014/main" id="{B9F2B3F6-FAF0-47A9-F733-91046BCB83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722" y="1006441"/>
            <a:ext cx="8863595" cy="4985772"/>
          </a:xfrm>
          <a:prstGeom prst="rect">
            <a:avLst/>
          </a:prstGeom>
        </p:spPr>
      </p:pic>
    </p:spTree>
    <p:extLst>
      <p:ext uri="{BB962C8B-B14F-4D97-AF65-F5344CB8AC3E}">
        <p14:creationId xmlns:p14="http://schemas.microsoft.com/office/powerpoint/2010/main" val="41697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9323" y="248265"/>
            <a:ext cx="8229600" cy="646331"/>
          </a:xfrm>
        </p:spPr>
        <p:txBody>
          <a:bodyPr/>
          <a:lstStyle/>
          <a:p>
            <a:r>
              <a:rPr lang="en-US" dirty="0"/>
              <a:t>Figure 16.2 HPCR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0384" y="5334000"/>
            <a:ext cx="8207477" cy="830997"/>
          </a:xfrm>
        </p:spPr>
        <p:txBody>
          <a:bodyPr/>
          <a:lstStyle/>
          <a:p>
            <a:r>
              <a:rPr lang="en-US" sz="2400" dirty="0"/>
              <a:t>A Typical High-pressure Common Rail (H P C R)-type Diesel Fuel System. </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88922" y="1008185"/>
            <a:ext cx="7010400" cy="4128195"/>
          </a:xfrm>
        </p:spPr>
      </p:pic>
    </p:spTree>
    <p:extLst>
      <p:ext uri="{BB962C8B-B14F-4D97-AF65-F5344CB8AC3E}">
        <p14:creationId xmlns:p14="http://schemas.microsoft.com/office/powerpoint/2010/main" val="4202732168"/>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25386</TotalTime>
  <Words>3229</Words>
  <Application>Microsoft Office PowerPoint</Application>
  <PresentationFormat>On-screen Show (4:3)</PresentationFormat>
  <Paragraphs>327</Paragraphs>
  <Slides>78</Slides>
  <Notes>78</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Noto Sans Symbols</vt:lpstr>
      <vt:lpstr>Times New Roman</vt:lpstr>
      <vt:lpstr>Verdana</vt:lpstr>
      <vt:lpstr>Wingdings</vt:lpstr>
      <vt:lpstr>508 Lecture</vt:lpstr>
      <vt:lpstr>Automotive Technology: Principles, Diagnosis, and Service</vt:lpstr>
      <vt:lpstr>Learning Objectives (1 of 2)</vt:lpstr>
      <vt:lpstr>Learning Objectives (2 of 2)</vt:lpstr>
      <vt:lpstr>Diesel Engines (1 of 3)</vt:lpstr>
      <vt:lpstr>Diesel Engines (2 of 3)</vt:lpstr>
      <vt:lpstr>Diesel Engines (3 of 3)</vt:lpstr>
      <vt:lpstr>Figure 16.1 Combustion</vt:lpstr>
      <vt:lpstr>Animation: Four-Stroke Cycle (Animation will automatically start)</vt:lpstr>
      <vt:lpstr>Figure 16.2 HPCR</vt:lpstr>
      <vt:lpstr>Animation: Diesel High Pressure Common Rail (Animation will automatically start)</vt:lpstr>
      <vt:lpstr>Animation: Diesel Fuel System (Animation will automatically start)</vt:lpstr>
      <vt:lpstr>Figure 16.3 Cummins Diesel</vt:lpstr>
      <vt:lpstr>Figure 16.4 Rod Piston Assembly</vt:lpstr>
      <vt:lpstr>Figure 16.5 IDI Engine</vt:lpstr>
      <vt:lpstr>Figure 16.6 DI Diesel</vt:lpstr>
      <vt:lpstr>Question 1: ?</vt:lpstr>
      <vt:lpstr>Answer 1</vt:lpstr>
      <vt:lpstr>Three Phases of Combustion </vt:lpstr>
      <vt:lpstr>Fuel Tank and Lift Pump</vt:lpstr>
      <vt:lpstr>Figure 16.7 Fuel Temperature Sensor</vt:lpstr>
      <vt:lpstr>Injection Pump</vt:lpstr>
      <vt:lpstr>Figure 16.8 Distributor-Type Pump</vt:lpstr>
      <vt:lpstr>Figure 16.9 Stanadyne Pump</vt:lpstr>
      <vt:lpstr>Frequently Asked Question: How Can You Tell If Gasoline Has Been Added to the Diesel Fuel by Mistake?      </vt:lpstr>
      <vt:lpstr>Figure 16.10 HPCR System</vt:lpstr>
      <vt:lpstr>Engine-Driven Vacuum Pump</vt:lpstr>
      <vt:lpstr>Heui System</vt:lpstr>
      <vt:lpstr>Figure 16.11 HEUI System</vt:lpstr>
      <vt:lpstr>Diesel Injector Nozzles</vt:lpstr>
      <vt:lpstr>Figure 16.12 Injector Wires</vt:lpstr>
      <vt:lpstr>Figure 16.13 Duramax Injector</vt:lpstr>
      <vt:lpstr>Animation: Electronic Fuel Injector (Animation will automatically start)</vt:lpstr>
      <vt:lpstr>Animation: Fuel Injector, Electronic Control (Animation will automatically start)</vt:lpstr>
      <vt:lpstr>Glow Plugs</vt:lpstr>
      <vt:lpstr>Figure 16.14 Glow Plugs</vt:lpstr>
      <vt:lpstr>Figure 16.15 Glow Plug System</vt:lpstr>
      <vt:lpstr>Animation: Glow Plug Operation (Animation will automatically start)</vt:lpstr>
      <vt:lpstr>Figure 16.16 Intake Heater Grid</vt:lpstr>
      <vt:lpstr>Question 2: ?</vt:lpstr>
      <vt:lpstr>Answer 2</vt:lpstr>
      <vt:lpstr>Diesel Fuel Heaters</vt:lpstr>
      <vt:lpstr>Accelerator Pedal Position Sensor</vt:lpstr>
      <vt:lpstr>Figure 16.17 Turbocharger</vt:lpstr>
      <vt:lpstr>Diesel Engine Turbochargers</vt:lpstr>
      <vt:lpstr>Figure 16.18 Air Charge Cooler</vt:lpstr>
      <vt:lpstr>Figure 16.19 Variable Vane Turbo</vt:lpstr>
      <vt:lpstr>Animation: Variable Vane Turbocharger (Animation will automatically start)</vt:lpstr>
      <vt:lpstr>Exhaust Gas Recirculation</vt:lpstr>
      <vt:lpstr>Figure 16.20 EGR Cooler</vt:lpstr>
      <vt:lpstr>Animation: Diesel Air and Exhaust Systems (Animation will automatically start)</vt:lpstr>
      <vt:lpstr>Diesel Particulate Matter</vt:lpstr>
      <vt:lpstr>Figure 16.21 Particle Size</vt:lpstr>
      <vt:lpstr>Diesel Oxidation Catalyst</vt:lpstr>
      <vt:lpstr>Figure 16.22 DOC</vt:lpstr>
      <vt:lpstr>Diesel Exhaust Particulate Filter         (1 of 2)</vt:lpstr>
      <vt:lpstr>Diesel Exhaust Particulate Filter        (2 of 2)</vt:lpstr>
      <vt:lpstr>Figure 16.23 DOC &amp; DPF</vt:lpstr>
      <vt:lpstr>Animation: Diesel Particulate Filter (Animation will automatically start)</vt:lpstr>
      <vt:lpstr>Frequently Asked Question: What Is the Big Deal for the Need to Control Very Small Soot Particles?      </vt:lpstr>
      <vt:lpstr>Figure 16.24 DPF Operation </vt:lpstr>
      <vt:lpstr>Figure 16.25 EGT Operation</vt:lpstr>
      <vt:lpstr>Figure 16.26 REGEN</vt:lpstr>
      <vt:lpstr>Frequently Asked Question: Will the Post-Injection Pulses Reduce Fuel Economy?       </vt:lpstr>
      <vt:lpstr>Figure 16.27 Post Injection Pulse</vt:lpstr>
      <vt:lpstr>Frequently Asked Question: What Is an Exhaust Air Cooler?        </vt:lpstr>
      <vt:lpstr>Figure 16.28 Exhaust Splits</vt:lpstr>
      <vt:lpstr>Selective Catalyst Reduction</vt:lpstr>
      <vt:lpstr>Figure 16.29 DEF</vt:lpstr>
      <vt:lpstr>Figure 16.30 DEF SCR System</vt:lpstr>
      <vt:lpstr>Animation: Diesel Exhaust Fluid (Animation will automatically start)</vt:lpstr>
      <vt:lpstr>Diesel Exhaust Smoke Diagnosis</vt:lpstr>
      <vt:lpstr>Animation: Exhaust Gas Temperature, EGT Sensors (Animation will automatically start)</vt:lpstr>
      <vt:lpstr>Animation: Diesel Fuel &amp; Sulfur (Animation will automatically start)</vt:lpstr>
      <vt:lpstr>Figure 16.31 Injector ID</vt:lpstr>
      <vt:lpstr>Question 3: ?</vt:lpstr>
      <vt:lpstr>Answer 3</vt:lpstr>
      <vt:lpstr>Automotive Fundamentals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19, Diesel Engine Operation and Diagnosis</dc:title>
  <dc:subject>2612-Automotive - Core</dc:subject>
  <dc:creator>James D. Halderman</dc:creator>
  <cp:keywords>CONTAINS NOTES</cp:keywords>
  <cp:lastModifiedBy>Glen Plants</cp:lastModifiedBy>
  <cp:revision>4927</cp:revision>
  <dcterms:created xsi:type="dcterms:W3CDTF">2014-07-14T20:04:21Z</dcterms:created>
  <dcterms:modified xsi:type="dcterms:W3CDTF">2023-06-15T15:44:33Z</dcterms:modified>
</cp:coreProperties>
</file>