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1161" r:id="rId2"/>
    <p:sldId id="1110" r:id="rId3"/>
    <p:sldId id="1112" r:id="rId4"/>
    <p:sldId id="1114" r:id="rId5"/>
    <p:sldId id="1164" r:id="rId6"/>
    <p:sldId id="1165" r:id="rId7"/>
    <p:sldId id="1183" r:id="rId8"/>
    <p:sldId id="1113" r:id="rId9"/>
    <p:sldId id="1166" r:id="rId10"/>
    <p:sldId id="1289" r:id="rId11"/>
    <p:sldId id="1290" r:id="rId12"/>
    <p:sldId id="1167" r:id="rId13"/>
    <p:sldId id="1294" r:id="rId14"/>
    <p:sldId id="1293" r:id="rId15"/>
    <p:sldId id="1291" r:id="rId16"/>
    <p:sldId id="1296" r:id="rId17"/>
    <p:sldId id="1295" r:id="rId18"/>
    <p:sldId id="1135" r:id="rId19"/>
    <p:sldId id="1168" r:id="rId20"/>
    <p:sldId id="1292" r:id="rId21"/>
    <p:sldId id="1118" r:id="rId22"/>
    <p:sldId id="1124" r:id="rId23"/>
    <p:sldId id="1125" r:id="rId24"/>
    <p:sldId id="1126" r:id="rId25"/>
    <p:sldId id="1127" r:id="rId26"/>
    <p:sldId id="1169" r:id="rId27"/>
    <p:sldId id="1170" r:id="rId28"/>
    <p:sldId id="1171" r:id="rId29"/>
    <p:sldId id="1172" r:id="rId30"/>
    <p:sldId id="1173" r:id="rId31"/>
    <p:sldId id="1174" r:id="rId32"/>
    <p:sldId id="1175" r:id="rId33"/>
    <p:sldId id="1176" r:id="rId34"/>
    <p:sldId id="1184" r:id="rId35"/>
    <p:sldId id="1177" r:id="rId36"/>
    <p:sldId id="1297" r:id="rId37"/>
    <p:sldId id="1178" r:id="rId38"/>
    <p:sldId id="1143" r:id="rId39"/>
    <p:sldId id="1179" r:id="rId40"/>
    <p:sldId id="1185" r:id="rId41"/>
    <p:sldId id="1186" r:id="rId42"/>
    <p:sldId id="1189" r:id="rId43"/>
    <p:sldId id="1190" r:id="rId44"/>
    <p:sldId id="1149" r:id="rId45"/>
    <p:sldId id="1150" r:id="rId46"/>
    <p:sldId id="1151" r:id="rId47"/>
    <p:sldId id="1152" r:id="rId48"/>
    <p:sldId id="1187" r:id="rId49"/>
    <p:sldId id="1188" r:id="rId50"/>
    <p:sldId id="1155" r:id="rId51"/>
    <p:sldId id="1298" r:id="rId52"/>
    <p:sldId id="1160" r:id="rId53"/>
    <p:sldId id="1299" r:id="rId54"/>
    <p:sldId id="1300" r:id="rId55"/>
    <p:sldId id="1162" r:id="rId56"/>
    <p:sldId id="1157" r:id="rId57"/>
    <p:sldId id="1158" r:id="rId58"/>
    <p:sldId id="1204" r:id="rId59"/>
    <p:sldId id="107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5" autoAdjust="0"/>
    <p:restoredTop sz="78021" autoAdjust="0"/>
  </p:normalViewPr>
  <p:slideViewPr>
    <p:cSldViewPr>
      <p:cViewPr varScale="1">
        <p:scale>
          <a:sx n="89" d="100"/>
          <a:sy n="89" d="100"/>
        </p:scale>
        <p:origin x="1842" y="90"/>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7956"/>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831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7825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For example, first- or second-class levers are used on brake systems to increase braking force while making it easier for the driver to control the amount of force applied. Second-class levers are the most common, and the service brake pedal is a good example. In a typical suspended brake pedal, the pedal arm is the lever, the pivot point is the fulcrum, and the force is applied at the foot pedal pad. The force is applied to the master cylinder by the pedal pushrod attached to the pivot is much greater than the force applied at the pedal pad, but the pushrod does not travel nearly as far. Leverage creates a mechanical advantage that, at the brake pedal, is called the pedal ratio. For example, a pedal ratio of 5 to 1 is common for brakes, which means that a force of 10 pounds at the brake pedal will result in a force of 50 pounds at the pedal pushrod. In practice, leverage is used at many points in both the service and parking brake systems.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0344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5022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791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For example, first- or second-class levers are used on brake systems to increase braking force while making it easier for the driver to control the amount of force applied. Second-class levers are the most common, and the service brake pedal is a good example. In a typical suspended brake pedal, the pedal arm is the lever, the pivot point is the fulcrum, and the force is applied at the foot pedal pad. The force is applied to the master cylinder by the pedal pushrod attached to the pivot is much greater than the force applied at the pedal pad, but the pushrod does not travel nearly as far. Leverage creates a mechanical advantage that, at the brake pedal, is called the pedal ratio. For example, a pedal ratio of 5 to 1 is common for brakes, which means that a force of 10 pounds at the brake pedal will result in a force of 50 pounds at the pedal pushrod. In practice, leverage is used at many points in both the service and parking brake systems.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9027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755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9953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7003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168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0696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8082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812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9555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NOTE: Changing the connecting rod length does not change the stroke of an engine. Changing the connecting rod only changes the position of the piston in the cylinder. Only the crankshaft determines the stroke of an engine.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011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7423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0687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find the cubic inch displacement, find the bore that is closest to the actual value, then go across to the closest stroke value. See pages</a:t>
            </a:r>
            <a:r>
              <a:rPr lang="en-US" sz="1400" baseline="0" dirty="0"/>
              <a:t> 148-149 to calculate displacement.</a:t>
            </a:r>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779585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Liters to cubic inches is often not exact and can result in representing several different engine sizes based on their advertised size in liters.</a:t>
            </a:r>
          </a:p>
          <a:p>
            <a:r>
              <a:rPr lang="en-US" sz="1600" b="1" dirty="0"/>
              <a:t>TECH TIP: How Fast Can an Engine Rotate? </a:t>
            </a:r>
            <a:r>
              <a:rPr lang="en-US" sz="1400" dirty="0"/>
              <a:t>Most passenger vehicle engines are designed to rotate at low speed for the following reasons: Maximum efficiency is achieved at low engine speed. A diesel engine used in a large ship, for </a:t>
            </a:r>
          </a:p>
          <a:p>
            <a:r>
              <a:rPr lang="en-US" sz="1400" dirty="0"/>
              <a:t>example, will rotate at about 100 RPM for maximum efficiency.  Piston ring friction is the highest point of friction in the engine. The slower the engine speed, the less loss to friction from the piston rings.  However, horsepower is what is needed to get a vehicle down the road quickly. Horsepower is torque  times engine speed divided by 5,252. Therefore, a high engine speed usually indicates a high horsepower.  For example, a Formula 1 race car is limited to 1.6 liter V-6 but uses a 1.6 inch (40 mm) stroke. This extremely short stroke means that the engine  can easily achieve the upper limit allowed by the rules of 18,000 RPM while producing over 700 horsepower.  The larger the engine, the more power the engine is capable of producing. Several sayings are often quoted about engine size:</a:t>
            </a:r>
          </a:p>
          <a:p>
            <a:r>
              <a:rPr lang="en-US" sz="1400" dirty="0"/>
              <a:t>“There is no substitute for cubic inches.” “There is no replacement for displacement.” Although a large engine generally uses more fuel, making an engine larger is often the easiest way to increase power.</a:t>
            </a:r>
          </a:p>
          <a:p>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608296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See pages 150 to 151 to calculate compression ratio</a:t>
            </a:r>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3319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39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9742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5347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9593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645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320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065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Tree>
    <p:extLst>
      <p:ext uri="{BB962C8B-B14F-4D97-AF65-F5344CB8AC3E}">
        <p14:creationId xmlns:p14="http://schemas.microsoft.com/office/powerpoint/2010/main" val="293144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13554306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200329"/>
          </a:xfrm>
        </p:spPr>
        <p:txBody>
          <a:bodyPr lIns="0" tIns="45720" rIns="0" bIns="45720">
            <a:spAutoFit/>
          </a:bodyPr>
          <a:lstStyle/>
          <a:p>
            <a:r>
              <a:rPr lang="en-US" sz="2400" dirty="0"/>
              <a:t>Gasoline Engine Operation, Parts, and Specifications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667000" y="6385573"/>
            <a:ext cx="6019800"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54303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Thermostat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ermostat_operation">
            <a:hlinkClick r:id="" action="ppaction://media"/>
            <a:extLst>
              <a:ext uri="{FF2B5EF4-FFF2-40B4-BE49-F238E27FC236}">
                <a16:creationId xmlns:a16="http://schemas.microsoft.com/office/drawing/2014/main" id="{38569BE0-52D7-AED7-5230-001237FE9E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0331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Thermostat, Electric Assist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ermostat_Electic_Assist">
            <a:hlinkClick r:id="" action="ppaction://media"/>
            <a:extLst>
              <a:ext uri="{FF2B5EF4-FFF2-40B4-BE49-F238E27FC236}">
                <a16:creationId xmlns:a16="http://schemas.microsoft.com/office/drawing/2014/main" id="{620D6185-E16E-9781-29C5-C29A93EE5A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4650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15.4 Lubrication System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998838" cy="1895168"/>
          </a:xfrm>
        </p:spPr>
        <p:txBody>
          <a:bodyPr/>
          <a:lstStyle/>
          <a:p>
            <a:r>
              <a:rPr lang="en-US" sz="2400" dirty="0"/>
              <a:t>A typical lubrication system, showing the oil pan, oil pump, oil filter, and oil passages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8515" y="983226"/>
            <a:ext cx="4970744" cy="4807974"/>
          </a:xfrm>
        </p:spPr>
      </p:pic>
    </p:spTree>
    <p:extLst>
      <p:ext uri="{BB962C8B-B14F-4D97-AF65-F5344CB8AC3E}">
        <p14:creationId xmlns:p14="http://schemas.microsoft.com/office/powerpoint/2010/main" val="91416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Engine Oil Circulation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ngine Oil Circulation">
            <a:hlinkClick r:id="" action="ppaction://media"/>
            <a:extLst>
              <a:ext uri="{FF2B5EF4-FFF2-40B4-BE49-F238E27FC236}">
                <a16:creationId xmlns:a16="http://schemas.microsoft.com/office/drawing/2014/main" id="{3DB40B97-2202-0108-F438-5D6A222D82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984784"/>
            <a:ext cx="8211152" cy="5235660"/>
          </a:xfrm>
          <a:prstGeom prst="rect">
            <a:avLst/>
          </a:prstGeom>
        </p:spPr>
      </p:pic>
    </p:spTree>
    <p:extLst>
      <p:ext uri="{BB962C8B-B14F-4D97-AF65-F5344CB8AC3E}">
        <p14:creationId xmlns:p14="http://schemas.microsoft.com/office/powerpoint/2010/main" val="27666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Engine Lubrication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ngine_Lubrication">
            <a:hlinkClick r:id="" action="ppaction://media"/>
            <a:extLst>
              <a:ext uri="{FF2B5EF4-FFF2-40B4-BE49-F238E27FC236}">
                <a16:creationId xmlns:a16="http://schemas.microsoft.com/office/drawing/2014/main" id="{55071415-CB33-9314-12E4-6263BFEBD2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27449"/>
            <a:ext cx="9029700" cy="5143500"/>
          </a:xfrm>
          <a:prstGeom prst="rect">
            <a:avLst/>
          </a:prstGeom>
        </p:spPr>
      </p:pic>
    </p:spTree>
    <p:extLst>
      <p:ext uri="{BB962C8B-B14F-4D97-AF65-F5344CB8AC3E}">
        <p14:creationId xmlns:p14="http://schemas.microsoft.com/office/powerpoint/2010/main" val="386710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Oil Flow World Engine</a:t>
            </a:r>
            <a:br>
              <a:rPr lang="en-US" sz="28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il_flow_world_engine">
            <a:hlinkClick r:id="" action="ppaction://media"/>
            <a:extLst>
              <a:ext uri="{FF2B5EF4-FFF2-40B4-BE49-F238E27FC236}">
                <a16:creationId xmlns:a16="http://schemas.microsoft.com/office/drawing/2014/main" id="{16D1115B-D097-F971-7E3F-2D0FD5BBBF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20211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Oil Spray Piston Cooling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il_Spray_Piston_Cooling">
            <a:hlinkClick r:id="" action="ppaction://media"/>
            <a:extLst>
              <a:ext uri="{FF2B5EF4-FFF2-40B4-BE49-F238E27FC236}">
                <a16:creationId xmlns:a16="http://schemas.microsoft.com/office/drawing/2014/main" id="{60E84077-1800-F8E2-EC88-1236BF5871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6470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Oil Filter</a:t>
            </a:r>
            <a:br>
              <a:rPr lang="en-US" sz="28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il_Filter">
            <a:hlinkClick r:id="" action="ppaction://media"/>
            <a:extLst>
              <a:ext uri="{FF2B5EF4-FFF2-40B4-BE49-F238E27FC236}">
                <a16:creationId xmlns:a16="http://schemas.microsoft.com/office/drawing/2014/main" id="{19F8AD60-73B9-BF46-32F6-B80AEC362C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539"/>
            <a:ext cx="9144000" cy="5143500"/>
          </a:xfrm>
          <a:prstGeom prst="rect">
            <a:avLst/>
          </a:prstGeom>
        </p:spPr>
      </p:pic>
    </p:spTree>
    <p:extLst>
      <p:ext uri="{BB962C8B-B14F-4D97-AF65-F5344CB8AC3E}">
        <p14:creationId xmlns:p14="http://schemas.microsoft.com/office/powerpoint/2010/main" val="17523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Four Stroke Cycle Operation</a:t>
            </a:r>
          </a:p>
        </p:txBody>
      </p:sp>
      <p:sp>
        <p:nvSpPr>
          <p:cNvPr id="4" name="Content Placeholder 3"/>
          <p:cNvSpPr>
            <a:spLocks noGrp="1"/>
          </p:cNvSpPr>
          <p:nvPr>
            <p:ph idx="1"/>
          </p:nvPr>
        </p:nvSpPr>
        <p:spPr>
          <a:xfrm>
            <a:off x="457200" y="990600"/>
            <a:ext cx="8229600" cy="3624069"/>
          </a:xfrm>
        </p:spPr>
        <p:txBody>
          <a:bodyPr>
            <a:spAutoFit/>
          </a:bodyPr>
          <a:lstStyle/>
          <a:p>
            <a:r>
              <a:rPr lang="en-US" sz="2400" dirty="0"/>
              <a:t>Intake Stroke: The piston moves down drawing air and fuel into the cylinder.</a:t>
            </a:r>
          </a:p>
          <a:p>
            <a:r>
              <a:rPr lang="en-US" sz="2400" dirty="0"/>
              <a:t>Compression Stroke: The piston moves up in the cylinder compressing the air/fuel mixture.</a:t>
            </a:r>
          </a:p>
          <a:p>
            <a:r>
              <a:rPr lang="en-US" sz="2400" dirty="0"/>
              <a:t>Power Stroke: The spark ignites the air/fuel mixture forcing the piston down.</a:t>
            </a:r>
          </a:p>
          <a:p>
            <a:r>
              <a:rPr lang="en-US" sz="2400" dirty="0"/>
              <a:t>Exhaust Stroke: The piston moves up in the cylinder forcing the exhaust gases out of the cylinder.</a:t>
            </a:r>
          </a:p>
        </p:txBody>
      </p:sp>
    </p:spTree>
    <p:extLst>
      <p:ext uri="{BB962C8B-B14F-4D97-AF65-F5344CB8AC3E}">
        <p14:creationId xmlns:p14="http://schemas.microsoft.com/office/powerpoint/2010/main" val="74077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1781" y="228600"/>
            <a:ext cx="8229600" cy="646331"/>
          </a:xfrm>
        </p:spPr>
        <p:txBody>
          <a:bodyPr/>
          <a:lstStyle/>
          <a:p>
            <a:r>
              <a:rPr lang="en-US" dirty="0"/>
              <a:t>Figure 15.5 Four-Stroke Cycle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9043" y="5085735"/>
            <a:ext cx="8055077" cy="609600"/>
          </a:xfrm>
        </p:spPr>
        <p:txBody>
          <a:bodyPr/>
          <a:lstStyle/>
          <a:p>
            <a:r>
              <a:rPr lang="en-US" sz="2400" dirty="0"/>
              <a:t>The four strokes of the engine are shown below</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48481" y="1428135"/>
            <a:ext cx="7696200" cy="3517403"/>
          </a:xfrm>
        </p:spPr>
      </p:pic>
    </p:spTree>
    <p:extLst>
      <p:ext uri="{BB962C8B-B14F-4D97-AF65-F5344CB8AC3E}">
        <p14:creationId xmlns:p14="http://schemas.microsoft.com/office/powerpoint/2010/main" val="2896166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818"/>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1"/>
          </p:nvPr>
        </p:nvSpPr>
        <p:spPr>
          <a:xfrm>
            <a:off x="457200" y="908149"/>
            <a:ext cx="8229600" cy="4955203"/>
          </a:xfrm>
        </p:spPr>
        <p:txBody>
          <a:bodyPr>
            <a:spAutoFit/>
          </a:bodyPr>
          <a:lstStyle/>
          <a:p>
            <a:pPr marL="628650" indent="-628650">
              <a:buSzTx/>
              <a:buNone/>
            </a:pPr>
            <a:r>
              <a:rPr lang="en-IN" altLang="en-US" sz="2400" b="1" dirty="0">
                <a:solidFill>
                  <a:schemeClr val="bg2"/>
                </a:solidFill>
              </a:rPr>
              <a:t>15.1 </a:t>
            </a:r>
            <a:r>
              <a:rPr lang="en-IN" altLang="en-US" sz="2400" dirty="0"/>
              <a:t>Discuss engine’s purpose and function.</a:t>
            </a:r>
          </a:p>
          <a:p>
            <a:pPr marL="628650" indent="-628650">
              <a:buSzTx/>
              <a:buNone/>
            </a:pPr>
            <a:r>
              <a:rPr lang="en-IN" altLang="en-US" sz="2400" b="1" dirty="0">
                <a:solidFill>
                  <a:schemeClr val="bg2"/>
                </a:solidFill>
              </a:rPr>
              <a:t>15.2 </a:t>
            </a:r>
            <a:r>
              <a:rPr lang="en-US" altLang="en-US" sz="2400" dirty="0"/>
              <a:t>Explain how engines use energy and power.</a:t>
            </a:r>
          </a:p>
          <a:p>
            <a:pPr marL="628650" indent="-628650">
              <a:buSzTx/>
              <a:buNone/>
            </a:pPr>
            <a:r>
              <a:rPr lang="en-US" altLang="en-US" sz="2400" b="1" dirty="0">
                <a:solidFill>
                  <a:srgbClr val="007FA3"/>
                </a:solidFill>
              </a:rPr>
              <a:t>15.3</a:t>
            </a:r>
            <a:r>
              <a:rPr lang="en-US" altLang="en-US" sz="2400" dirty="0"/>
              <a:t> Discuss engine construction.</a:t>
            </a:r>
          </a:p>
          <a:p>
            <a:pPr marL="628650" indent="-628650">
              <a:buSzTx/>
              <a:buNone/>
            </a:pPr>
            <a:r>
              <a:rPr lang="en-US" altLang="en-US" sz="2400" b="1" dirty="0">
                <a:solidFill>
                  <a:srgbClr val="007FA3"/>
                </a:solidFill>
              </a:rPr>
              <a:t>15.4</a:t>
            </a:r>
            <a:r>
              <a:rPr lang="en-US" altLang="en-US" sz="2400" dirty="0"/>
              <a:t> Explain engine parts and systems.</a:t>
            </a:r>
          </a:p>
          <a:p>
            <a:pPr marL="628650" indent="-628650">
              <a:buSzTx/>
              <a:buNone/>
            </a:pPr>
            <a:r>
              <a:rPr lang="en-US" altLang="en-US" sz="2400" b="1" dirty="0">
                <a:solidFill>
                  <a:srgbClr val="007FA3"/>
                </a:solidFill>
              </a:rPr>
              <a:t>15.5 </a:t>
            </a:r>
            <a:r>
              <a:rPr lang="en-US" altLang="en-US" sz="2400" dirty="0"/>
              <a:t>Explain four-stroke cycle operation.</a:t>
            </a:r>
          </a:p>
          <a:p>
            <a:pPr marL="628650" indent="-628650">
              <a:buSzTx/>
              <a:buNone/>
            </a:pPr>
            <a:r>
              <a:rPr lang="en-US" altLang="en-US" sz="2400" b="1" dirty="0">
                <a:solidFill>
                  <a:srgbClr val="007FA3"/>
                </a:solidFill>
              </a:rPr>
              <a:t>15.6 </a:t>
            </a:r>
            <a:r>
              <a:rPr lang="en-US" altLang="en-US" sz="2400" dirty="0"/>
              <a:t>Discuss engine classification and construction.</a:t>
            </a:r>
          </a:p>
          <a:p>
            <a:pPr marL="628650" indent="-628650">
              <a:buSzTx/>
              <a:buNone/>
            </a:pPr>
            <a:r>
              <a:rPr lang="en-US" altLang="en-US" sz="2400" b="1" dirty="0">
                <a:solidFill>
                  <a:srgbClr val="007FA3"/>
                </a:solidFill>
              </a:rPr>
              <a:t>15.7 </a:t>
            </a:r>
            <a:r>
              <a:rPr lang="en-US" altLang="en-US" sz="2400" dirty="0"/>
              <a:t>Explain engine measurement.</a:t>
            </a:r>
          </a:p>
          <a:p>
            <a:pPr marL="628650" indent="-628650">
              <a:buSzTx/>
              <a:buNone/>
            </a:pPr>
            <a:r>
              <a:rPr lang="en-US" altLang="en-US" sz="2400" b="1" dirty="0">
                <a:solidFill>
                  <a:srgbClr val="007FA3"/>
                </a:solidFill>
              </a:rPr>
              <a:t>15.8 </a:t>
            </a:r>
            <a:r>
              <a:rPr lang="en-US" altLang="en-US" sz="2400" dirty="0"/>
              <a:t>Discuss compression ratio.</a:t>
            </a:r>
          </a:p>
          <a:p>
            <a:pPr marL="628650" indent="-628650">
              <a:buSzTx/>
              <a:buNone/>
            </a:pPr>
            <a:r>
              <a:rPr lang="en-US" altLang="en-US" sz="2400" b="1" dirty="0">
                <a:solidFill>
                  <a:srgbClr val="007FA3"/>
                </a:solidFill>
              </a:rPr>
              <a:t>15.9 </a:t>
            </a:r>
            <a:r>
              <a:rPr lang="en-US" altLang="en-US" sz="2400" dirty="0"/>
              <a:t>Discuss compression, torque, and horsepower.</a:t>
            </a:r>
            <a:endParaRPr lang="en-IN" alt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Four-Stroke Cycle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our_Stroke_Cycle">
            <a:hlinkClick r:id="" action="ppaction://media"/>
            <a:extLst>
              <a:ext uri="{FF2B5EF4-FFF2-40B4-BE49-F238E27FC236}">
                <a16:creationId xmlns:a16="http://schemas.microsoft.com/office/drawing/2014/main" id="{DAEF3361-CF4E-BA0C-28C6-C914020DFB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38627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1005348"/>
            <a:ext cx="8229600" cy="461665"/>
          </a:xfrm>
        </p:spPr>
        <p:txBody>
          <a:bodyPr>
            <a:spAutoFit/>
          </a:bodyPr>
          <a:lstStyle/>
          <a:p>
            <a:pPr marL="0" indent="0">
              <a:buNone/>
            </a:pPr>
            <a:r>
              <a:rPr lang="en-US" sz="2400" dirty="0"/>
              <a:t>What are the strokes of a four-stroke cycle engine?</a:t>
            </a:r>
            <a:endParaRPr lang="en-US" sz="2400" dirty="0">
              <a:solidFill>
                <a:srgbClr val="000000"/>
              </a:solidFill>
            </a:endParaRPr>
          </a:p>
        </p:txBody>
      </p:sp>
    </p:spTree>
    <p:extLst>
      <p:ext uri="{BB962C8B-B14F-4D97-AF65-F5344CB8AC3E}">
        <p14:creationId xmlns:p14="http://schemas.microsoft.com/office/powerpoint/2010/main" val="3206834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Answer 1</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Intake, compression, power, and exhaust.</a:t>
            </a:r>
          </a:p>
        </p:txBody>
      </p:sp>
    </p:spTree>
    <p:extLst>
      <p:ext uri="{BB962C8B-B14F-4D97-AF65-F5344CB8AC3E}">
        <p14:creationId xmlns:p14="http://schemas.microsoft.com/office/powerpoint/2010/main" val="381180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471"/>
            <a:ext cx="8229600" cy="1200329"/>
          </a:xfrm>
        </p:spPr>
        <p:txBody>
          <a:bodyPr>
            <a:spAutoFit/>
          </a:bodyPr>
          <a:lstStyle/>
          <a:p>
            <a:r>
              <a:rPr lang="en-US" dirty="0"/>
              <a:t>Engine Classification and Constru</a:t>
            </a:r>
            <a:r>
              <a:rPr lang="en-US" sz="3200" dirty="0"/>
              <a:t>ction</a:t>
            </a:r>
            <a:r>
              <a:rPr lang="en-US" sz="3000" dirty="0"/>
              <a:t> </a:t>
            </a:r>
            <a:r>
              <a:rPr lang="en-US" sz="2800" dirty="0"/>
              <a:t>(1 of 3)</a:t>
            </a:r>
          </a:p>
        </p:txBody>
      </p:sp>
      <p:sp>
        <p:nvSpPr>
          <p:cNvPr id="4" name="Content Placeholder 3"/>
          <p:cNvSpPr>
            <a:spLocks noGrp="1"/>
          </p:cNvSpPr>
          <p:nvPr>
            <p:ph idx="1"/>
          </p:nvPr>
        </p:nvSpPr>
        <p:spPr>
          <a:xfrm>
            <a:off x="457200" y="1442884"/>
            <a:ext cx="8229600" cy="2808461"/>
          </a:xfrm>
        </p:spPr>
        <p:txBody>
          <a:bodyPr>
            <a:spAutoFit/>
          </a:bodyPr>
          <a:lstStyle/>
          <a:p>
            <a:r>
              <a:rPr lang="en-IN" sz="2400" dirty="0"/>
              <a:t>Number of strokes: 4</a:t>
            </a:r>
          </a:p>
          <a:p>
            <a:r>
              <a:rPr lang="en-IN" sz="2400" dirty="0"/>
              <a:t>Cylinder arrangement: </a:t>
            </a:r>
          </a:p>
          <a:p>
            <a:pPr lvl="1"/>
            <a:r>
              <a:rPr lang="en-IN" sz="2400" dirty="0"/>
              <a:t>Inline 4, 5,and 6 cylinder </a:t>
            </a:r>
          </a:p>
          <a:p>
            <a:pPr lvl="1"/>
            <a:r>
              <a:rPr lang="en-IN" sz="2400" dirty="0"/>
              <a:t>V-type 4, 6, and 8 cylinder</a:t>
            </a:r>
          </a:p>
          <a:p>
            <a:pPr lvl="1"/>
            <a:r>
              <a:rPr lang="en-IN" sz="2400" dirty="0"/>
              <a:t>Horizontally opposed 4 and 6 cylinders</a:t>
            </a:r>
          </a:p>
          <a:p>
            <a:pPr lvl="2"/>
            <a:r>
              <a:rPr lang="en-IN" sz="2400" dirty="0"/>
              <a:t>Referred too as boxer or pancake engine design</a:t>
            </a:r>
          </a:p>
        </p:txBody>
      </p:sp>
    </p:spTree>
    <p:extLst>
      <p:ext uri="{BB962C8B-B14F-4D97-AF65-F5344CB8AC3E}">
        <p14:creationId xmlns:p14="http://schemas.microsoft.com/office/powerpoint/2010/main" val="2971683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948" y="226142"/>
            <a:ext cx="8229600" cy="1200329"/>
          </a:xfrm>
        </p:spPr>
        <p:txBody>
          <a:bodyPr>
            <a:spAutoFit/>
          </a:bodyPr>
          <a:lstStyle/>
          <a:p>
            <a:r>
              <a:rPr lang="en-US" dirty="0"/>
              <a:t>Engine Classification and Construction </a:t>
            </a:r>
            <a:r>
              <a:rPr lang="en-US" sz="2800" dirty="0"/>
              <a:t>(2 of 3)</a:t>
            </a:r>
          </a:p>
        </p:txBody>
      </p:sp>
      <p:sp>
        <p:nvSpPr>
          <p:cNvPr id="4" name="Content Placeholder 3"/>
          <p:cNvSpPr>
            <a:spLocks noGrp="1"/>
          </p:cNvSpPr>
          <p:nvPr>
            <p:ph idx="1"/>
          </p:nvPr>
        </p:nvSpPr>
        <p:spPr>
          <a:xfrm>
            <a:off x="457200" y="1442884"/>
            <a:ext cx="8229600" cy="4185761"/>
          </a:xfrm>
        </p:spPr>
        <p:txBody>
          <a:bodyPr>
            <a:spAutoFit/>
          </a:bodyPr>
          <a:lstStyle/>
          <a:p>
            <a:r>
              <a:rPr lang="en-IN" sz="2400" dirty="0"/>
              <a:t>Longitudinal mounting: Engine mounted parallel with the length of the vehicle.</a:t>
            </a:r>
          </a:p>
          <a:p>
            <a:r>
              <a:rPr lang="en-IN" sz="2400" dirty="0"/>
              <a:t>Transverse mounting: The engine is mounted crosswise.</a:t>
            </a:r>
          </a:p>
          <a:p>
            <a:r>
              <a:rPr lang="en-IN" sz="2400" dirty="0"/>
              <a:t>Valve and camshaft number and location:</a:t>
            </a:r>
          </a:p>
          <a:p>
            <a:pPr lvl="1"/>
            <a:r>
              <a:rPr lang="en-IN" sz="2400" dirty="0"/>
              <a:t>Push rod engine</a:t>
            </a:r>
          </a:p>
          <a:p>
            <a:pPr lvl="1"/>
            <a:r>
              <a:rPr lang="en-IN" sz="2400" dirty="0"/>
              <a:t>Cam-in-block design</a:t>
            </a:r>
          </a:p>
          <a:p>
            <a:pPr lvl="1"/>
            <a:r>
              <a:rPr lang="en-IN" sz="2400" dirty="0"/>
              <a:t>Overhead valve (</a:t>
            </a:r>
            <a:r>
              <a:rPr lang="en-IN" sz="2400" spc="-300" dirty="0"/>
              <a:t>O H </a:t>
            </a:r>
            <a:r>
              <a:rPr lang="en-IN" sz="2400" dirty="0"/>
              <a:t>C)</a:t>
            </a:r>
          </a:p>
          <a:p>
            <a:pPr lvl="1"/>
            <a:r>
              <a:rPr lang="en-IN" sz="2400" dirty="0"/>
              <a:t>Single overhead cam (</a:t>
            </a:r>
            <a:r>
              <a:rPr lang="en-IN" sz="2400" spc="-300" dirty="0"/>
              <a:t>S O H </a:t>
            </a:r>
            <a:r>
              <a:rPr lang="en-IN" sz="2400" dirty="0"/>
              <a:t>C)</a:t>
            </a:r>
          </a:p>
          <a:p>
            <a:pPr lvl="1"/>
            <a:r>
              <a:rPr lang="en-IN" sz="2400" dirty="0"/>
              <a:t>Dual overhead cam (</a:t>
            </a:r>
            <a:r>
              <a:rPr lang="en-IN" sz="2400" spc="-300" dirty="0"/>
              <a:t>D O H </a:t>
            </a:r>
            <a:r>
              <a:rPr lang="en-IN" sz="2400" dirty="0"/>
              <a:t>C)</a:t>
            </a:r>
          </a:p>
        </p:txBody>
      </p:sp>
    </p:spTree>
    <p:extLst>
      <p:ext uri="{BB962C8B-B14F-4D97-AF65-F5344CB8AC3E}">
        <p14:creationId xmlns:p14="http://schemas.microsoft.com/office/powerpoint/2010/main" val="4131399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303"/>
            <a:ext cx="8229600" cy="1200329"/>
          </a:xfrm>
        </p:spPr>
        <p:txBody>
          <a:bodyPr>
            <a:spAutoFit/>
          </a:bodyPr>
          <a:lstStyle/>
          <a:p>
            <a:r>
              <a:rPr lang="en-US" dirty="0"/>
              <a:t>Engine Classification and Construction </a:t>
            </a:r>
            <a:r>
              <a:rPr lang="en-US" sz="2800" dirty="0"/>
              <a:t>(3 of 3)</a:t>
            </a:r>
          </a:p>
        </p:txBody>
      </p:sp>
      <p:sp>
        <p:nvSpPr>
          <p:cNvPr id="4" name="Content Placeholder 3"/>
          <p:cNvSpPr>
            <a:spLocks noGrp="1"/>
          </p:cNvSpPr>
          <p:nvPr>
            <p:ph idx="1"/>
          </p:nvPr>
        </p:nvSpPr>
        <p:spPr>
          <a:xfrm>
            <a:off x="457200" y="1447800"/>
            <a:ext cx="8229600" cy="3408625"/>
          </a:xfrm>
        </p:spPr>
        <p:txBody>
          <a:bodyPr>
            <a:spAutoFit/>
          </a:bodyPr>
          <a:lstStyle/>
          <a:p>
            <a:r>
              <a:rPr lang="en-IN" sz="2400" dirty="0"/>
              <a:t>Fuel: Gasoline, E85, M85, Natural Gas, Propane, Diesel.</a:t>
            </a:r>
          </a:p>
          <a:p>
            <a:r>
              <a:rPr lang="en-IN" sz="2400" dirty="0"/>
              <a:t>Cooling method: Liquid or air</a:t>
            </a:r>
          </a:p>
          <a:p>
            <a:r>
              <a:rPr lang="en-IN" sz="2400" dirty="0"/>
              <a:t>Type of induction pressure: Naturally aspirated or turbocharged/supercharged</a:t>
            </a:r>
          </a:p>
          <a:p>
            <a:r>
              <a:rPr lang="en-IN" sz="2400" dirty="0"/>
              <a:t>Engine rotation direction:</a:t>
            </a:r>
          </a:p>
          <a:p>
            <a:pPr lvl="1"/>
            <a:r>
              <a:rPr lang="en-IN" sz="2400" dirty="0"/>
              <a:t>Principle end of motor: Flywheel end of motor</a:t>
            </a:r>
          </a:p>
          <a:p>
            <a:pPr lvl="1"/>
            <a:r>
              <a:rPr lang="en-IN" sz="2400" dirty="0"/>
              <a:t>Non-principle end of the motor: The front of the motor </a:t>
            </a:r>
          </a:p>
        </p:txBody>
      </p:sp>
    </p:spTree>
    <p:extLst>
      <p:ext uri="{BB962C8B-B14F-4D97-AF65-F5344CB8AC3E}">
        <p14:creationId xmlns:p14="http://schemas.microsoft.com/office/powerpoint/2010/main" val="3099507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15.6 Engine Cutaway</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913238" cy="1569660"/>
          </a:xfrm>
        </p:spPr>
        <p:txBody>
          <a:bodyPr/>
          <a:lstStyle/>
          <a:p>
            <a:r>
              <a:rPr lang="en-US" sz="2400" dirty="0"/>
              <a:t>Cutaway of an engine showing the cylinder, piston, connecting rod, and crankshaft</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1000431"/>
            <a:ext cx="3755923" cy="5263777"/>
          </a:xfrm>
        </p:spPr>
      </p:pic>
    </p:spTree>
    <p:extLst>
      <p:ext uri="{BB962C8B-B14F-4D97-AF65-F5344CB8AC3E}">
        <p14:creationId xmlns:p14="http://schemas.microsoft.com/office/powerpoint/2010/main" val="894641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15.7 Cylinder Arrangements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998838" cy="1209368"/>
          </a:xfrm>
        </p:spPr>
        <p:txBody>
          <a:bodyPr/>
          <a:lstStyle/>
          <a:p>
            <a:r>
              <a:rPr lang="en-US" sz="2400" dirty="0"/>
              <a:t>Automotive engine cylinder arrangements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82021" y="1000432"/>
            <a:ext cx="5204779" cy="4486275"/>
          </a:xfrm>
        </p:spPr>
      </p:pic>
    </p:spTree>
    <p:extLst>
      <p:ext uri="{BB962C8B-B14F-4D97-AF65-F5344CB8AC3E}">
        <p14:creationId xmlns:p14="http://schemas.microsoft.com/office/powerpoint/2010/main" val="3686950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15.8 Boxer Engine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4181" y="5334000"/>
            <a:ext cx="7875638" cy="830997"/>
          </a:xfrm>
        </p:spPr>
        <p:txBody>
          <a:bodyPr/>
          <a:lstStyle/>
          <a:p>
            <a:r>
              <a:rPr lang="en-US" sz="2400" dirty="0"/>
              <a:t>A horizontally opposed engine design helps to lower the vehicle’s center of gravity.</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73243" y="1094998"/>
            <a:ext cx="6597513" cy="4038600"/>
          </a:xfrm>
        </p:spPr>
      </p:pic>
    </p:spTree>
    <p:extLst>
      <p:ext uri="{BB962C8B-B14F-4D97-AF65-F5344CB8AC3E}">
        <p14:creationId xmlns:p14="http://schemas.microsoft.com/office/powerpoint/2010/main" val="21567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15.9 Longitudinal Mount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6584" y="4495800"/>
            <a:ext cx="8055077" cy="1200329"/>
          </a:xfrm>
        </p:spPr>
        <p:txBody>
          <a:bodyPr/>
          <a:lstStyle/>
          <a:p>
            <a:r>
              <a:rPr lang="en-US" sz="2400" dirty="0"/>
              <a:t>A longitudinally mounted engine drives the rear wheels through a transmission, driveshaft, and differential assembly.</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77851" y="1153991"/>
            <a:ext cx="7188298" cy="3097161"/>
          </a:xfrm>
        </p:spPr>
      </p:pic>
    </p:spTree>
    <p:extLst>
      <p:ext uri="{BB962C8B-B14F-4D97-AF65-F5344CB8AC3E}">
        <p14:creationId xmlns:p14="http://schemas.microsoft.com/office/powerpoint/2010/main" val="2210281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IN" dirty="0"/>
              <a:t>Engine Purpose and Function, Energy, and Power</a:t>
            </a:r>
            <a:endParaRPr lang="en-US" sz="2800" dirty="0"/>
          </a:p>
        </p:txBody>
      </p:sp>
      <p:sp>
        <p:nvSpPr>
          <p:cNvPr id="4" name="Content Placeholder 3"/>
          <p:cNvSpPr>
            <a:spLocks noGrp="1"/>
          </p:cNvSpPr>
          <p:nvPr>
            <p:ph idx="1"/>
          </p:nvPr>
        </p:nvSpPr>
        <p:spPr>
          <a:xfrm>
            <a:off x="457200" y="1447800"/>
            <a:ext cx="8229600" cy="4031873"/>
          </a:xfrm>
        </p:spPr>
        <p:txBody>
          <a:bodyPr>
            <a:spAutoFit/>
          </a:bodyPr>
          <a:lstStyle/>
          <a:p>
            <a:r>
              <a:rPr lang="en-IN" sz="2400" dirty="0"/>
              <a:t>Convert heat energy of fuel into mechanical energy.</a:t>
            </a:r>
          </a:p>
          <a:p>
            <a:pPr lvl="1"/>
            <a:r>
              <a:rPr lang="en-IN" sz="2400" dirty="0"/>
              <a:t>Propel the vehicle</a:t>
            </a:r>
          </a:p>
          <a:p>
            <a:pPr lvl="1"/>
            <a:r>
              <a:rPr lang="en-IN" sz="2400" dirty="0"/>
              <a:t>Power the air-conditioning and power steering</a:t>
            </a:r>
          </a:p>
          <a:p>
            <a:pPr lvl="1"/>
            <a:r>
              <a:rPr lang="en-IN" sz="2400" dirty="0"/>
              <a:t>Produce electrical power needed throughout the vehicle</a:t>
            </a:r>
          </a:p>
          <a:p>
            <a:r>
              <a:rPr lang="en-IN" sz="2400" dirty="0"/>
              <a:t>Internal Combustion: Occurs within the power (combustion) chamber.</a:t>
            </a:r>
          </a:p>
          <a:p>
            <a:r>
              <a:rPr lang="en-IN" sz="2400" dirty="0"/>
              <a:t>Creates mechanical force which is converted to mechanical power.</a:t>
            </a:r>
            <a:endParaRPr lang="en-US" sz="2400" dirty="0"/>
          </a:p>
        </p:txBody>
      </p:sp>
    </p:spTree>
    <p:extLst>
      <p:ext uri="{BB962C8B-B14F-4D97-AF65-F5344CB8AC3E}">
        <p14:creationId xmlns:p14="http://schemas.microsoft.com/office/powerpoint/2010/main" val="27212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15.10 FWD Mounts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6861" y="5486400"/>
            <a:ext cx="7750277" cy="461665"/>
          </a:xfrm>
        </p:spPr>
        <p:txBody>
          <a:bodyPr/>
          <a:lstStyle/>
          <a:p>
            <a:r>
              <a:rPr lang="en-US" sz="2400" dirty="0"/>
              <a:t>Two types of front-engine, front-wheel drive mountings.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7555" y="1373728"/>
            <a:ext cx="7608887" cy="3633540"/>
          </a:xfrm>
        </p:spPr>
      </p:pic>
    </p:spTree>
    <p:extLst>
      <p:ext uri="{BB962C8B-B14F-4D97-AF65-F5344CB8AC3E}">
        <p14:creationId xmlns:p14="http://schemas.microsoft.com/office/powerpoint/2010/main" val="620448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15.11 OHV Engine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694038" cy="2961968"/>
          </a:xfrm>
        </p:spPr>
        <p:txBody>
          <a:bodyPr/>
          <a:lstStyle/>
          <a:p>
            <a:r>
              <a:rPr lang="en-US" sz="2400" dirty="0"/>
              <a:t>Cutaway of an overhead valve (O H V) V-8 engine showing the lifters, pushrods, roller rocker arms, and valves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12723"/>
            <a:ext cx="5218471" cy="4254549"/>
          </a:xfrm>
        </p:spPr>
      </p:pic>
    </p:spTree>
    <p:extLst>
      <p:ext uri="{BB962C8B-B14F-4D97-AF65-F5344CB8AC3E}">
        <p14:creationId xmlns:p14="http://schemas.microsoft.com/office/powerpoint/2010/main" val="2787936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15.12 Overhead Cams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684638" cy="3046988"/>
          </a:xfrm>
        </p:spPr>
        <p:txBody>
          <a:bodyPr/>
          <a:lstStyle/>
          <a:p>
            <a:r>
              <a:rPr lang="en-US" sz="2400" dirty="0"/>
              <a:t>SOHC engines usually require additional components, such as a rocker arm, to operate all of the valves. DOHC engines often operate the valves directly</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94123" y="1000432"/>
            <a:ext cx="2188614" cy="5203890"/>
          </a:xfrm>
        </p:spPr>
      </p:pic>
    </p:spTree>
    <p:extLst>
      <p:ext uri="{BB962C8B-B14F-4D97-AF65-F5344CB8AC3E}">
        <p14:creationId xmlns:p14="http://schemas.microsoft.com/office/powerpoint/2010/main" val="504710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15.13 DOHC Engine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2308324"/>
          </a:xfrm>
        </p:spPr>
        <p:txBody>
          <a:bodyPr/>
          <a:lstStyle/>
          <a:p>
            <a:r>
              <a:rPr lang="en-US" sz="2400" dirty="0"/>
              <a:t>A DOHC engine uses a camshaft for the intake valves and a separate camshaft for the exhaust valves in each cylinder head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49191"/>
            <a:ext cx="4484687" cy="3656305"/>
          </a:xfrm>
        </p:spPr>
      </p:pic>
    </p:spTree>
    <p:extLst>
      <p:ext uri="{BB962C8B-B14F-4D97-AF65-F5344CB8AC3E}">
        <p14:creationId xmlns:p14="http://schemas.microsoft.com/office/powerpoint/2010/main" val="1920867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471"/>
            <a:ext cx="8229600" cy="1200329"/>
          </a:xfrm>
        </p:spPr>
        <p:txBody>
          <a:bodyPr/>
          <a:lstStyle/>
          <a:p>
            <a:r>
              <a:rPr lang="en-US" dirty="0"/>
              <a:t>Frequently Asked Question: What Is a Rotary Engine?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2113" y="2438921"/>
            <a:ext cx="7543800" cy="3416320"/>
          </a:xfrm>
        </p:spPr>
        <p:txBody>
          <a:bodyPr/>
          <a:lstStyle/>
          <a:p>
            <a:r>
              <a:rPr lang="en-US" sz="1800" b="1" dirty="0"/>
              <a:t>What Is a Rotary Engine? </a:t>
            </a:r>
            <a:r>
              <a:rPr lang="en-US" sz="1800" dirty="0"/>
              <a:t>A successful alternative engine design is the rotary engine, also called the Wankel engine after its inventor, Felix Heinrich Wankel (1902–1988), a German inventor. The Mazda RX-7 and RX-8 represent the only long-term use of the rotary engine. The rotating combustion chamber engine runs very smoothly, and produces high power for its size and weight.  The basic rotating combustion chamber engine has a triangular-shaped rotor turning in a housing. The housing is in the shape of a geometric figure called a two-lobed epitrochoid. A seal on each corner, or apex, of the rotor is in constant contact with the housing, so the rotor must turn with an eccentric motion. This means that the center of the rotor moves around the center of the engine. The eccentric motion can be seen in Figure 15–14.</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4476" y="1686205"/>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37505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15.14 Rotary Engine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1"/>
            <a:ext cx="2770238" cy="3754131"/>
          </a:xfrm>
        </p:spPr>
        <p:txBody>
          <a:bodyPr/>
          <a:lstStyle/>
          <a:p>
            <a:r>
              <a:rPr lang="en-US" sz="2400" dirty="0"/>
              <a:t>A rotary engine operates on the four-stroke cycle, but uses a rotor instead of a piston and crankshaft to achieve intake, compression, power, and exhaust stroke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6701"/>
            <a:ext cx="5007077" cy="5189521"/>
          </a:xfrm>
        </p:spPr>
      </p:pic>
    </p:spTree>
    <p:extLst>
      <p:ext uri="{BB962C8B-B14F-4D97-AF65-F5344CB8AC3E}">
        <p14:creationId xmlns:p14="http://schemas.microsoft.com/office/powerpoint/2010/main" val="370304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Rotary Engine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otary_engine">
            <a:hlinkClick r:id="" action="ppaction://media"/>
            <a:extLst>
              <a:ext uri="{FF2B5EF4-FFF2-40B4-BE49-F238E27FC236}">
                <a16:creationId xmlns:a16="http://schemas.microsoft.com/office/drawing/2014/main" id="{8B18013B-FEA4-E936-9122-11CC2F954D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6" y="1181100"/>
            <a:ext cx="9144000" cy="5143500"/>
          </a:xfrm>
          <a:prstGeom prst="rect">
            <a:avLst/>
          </a:prstGeom>
        </p:spPr>
      </p:pic>
    </p:spTree>
    <p:extLst>
      <p:ext uri="{BB962C8B-B14F-4D97-AF65-F5344CB8AC3E}">
        <p14:creationId xmlns:p14="http://schemas.microsoft.com/office/powerpoint/2010/main" val="18924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15.15 Rotation Direction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532238" cy="2352368"/>
          </a:xfrm>
        </p:spPr>
        <p:txBody>
          <a:bodyPr/>
          <a:lstStyle/>
          <a:p>
            <a:r>
              <a:rPr lang="en-US" sz="2400" dirty="0"/>
              <a:t>Normal direction of rotation is counterclockwise (CCW) as viewed from the flywheel (principle) end.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494" y="1022554"/>
            <a:ext cx="4161809" cy="5073445"/>
          </a:xfrm>
        </p:spPr>
      </p:pic>
    </p:spTree>
    <p:extLst>
      <p:ext uri="{BB962C8B-B14F-4D97-AF65-F5344CB8AC3E}">
        <p14:creationId xmlns:p14="http://schemas.microsoft.com/office/powerpoint/2010/main" val="3751604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Engine Measurement</a:t>
            </a:r>
            <a:endParaRPr lang="en-US" sz="2800" dirty="0"/>
          </a:p>
        </p:txBody>
      </p:sp>
      <p:sp>
        <p:nvSpPr>
          <p:cNvPr id="4" name="Content Placeholder 3"/>
          <p:cNvSpPr>
            <a:spLocks noGrp="1"/>
          </p:cNvSpPr>
          <p:nvPr>
            <p:ph idx="1"/>
          </p:nvPr>
        </p:nvSpPr>
        <p:spPr>
          <a:xfrm>
            <a:off x="457200" y="990600"/>
            <a:ext cx="8229600" cy="3254737"/>
          </a:xfrm>
        </p:spPr>
        <p:txBody>
          <a:bodyPr>
            <a:spAutoFit/>
          </a:bodyPr>
          <a:lstStyle/>
          <a:p>
            <a:r>
              <a:rPr lang="en-US" sz="2400" dirty="0"/>
              <a:t>Bore: The diameter of the cylinder.</a:t>
            </a:r>
          </a:p>
          <a:p>
            <a:r>
              <a:rPr lang="en-US" sz="2400" dirty="0"/>
              <a:t>Stroke: The distance the piston travels from top dead center (</a:t>
            </a:r>
            <a:r>
              <a:rPr lang="en-US" sz="2400" spc="-300" dirty="0"/>
              <a:t>T D </a:t>
            </a:r>
            <a:r>
              <a:rPr lang="en-US" sz="2400" dirty="0"/>
              <a:t>C) to bottom dead center (</a:t>
            </a:r>
            <a:r>
              <a:rPr lang="en-US" sz="2400" spc="-300" dirty="0"/>
              <a:t>B D </a:t>
            </a:r>
            <a:r>
              <a:rPr lang="en-US" sz="2400" dirty="0"/>
              <a:t>C).</a:t>
            </a:r>
          </a:p>
          <a:p>
            <a:r>
              <a:rPr lang="en-US" sz="2400" dirty="0"/>
              <a:t>Displacement: It is the cubic inches or cubic centimeters of volume displaced by all cylinders.</a:t>
            </a:r>
          </a:p>
          <a:p>
            <a:r>
              <a:rPr lang="en-US" sz="2400" dirty="0"/>
              <a:t>Conversion to liters: Cubic inches divided by 61.02 equals liters.</a:t>
            </a:r>
          </a:p>
        </p:txBody>
      </p:sp>
    </p:spTree>
    <p:extLst>
      <p:ext uri="{BB962C8B-B14F-4D97-AF65-F5344CB8AC3E}">
        <p14:creationId xmlns:p14="http://schemas.microsoft.com/office/powerpoint/2010/main" val="2417179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15.16 Bore and Stroke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694038" cy="2428568"/>
          </a:xfrm>
        </p:spPr>
        <p:txBody>
          <a:bodyPr/>
          <a:lstStyle/>
          <a:p>
            <a:r>
              <a:rPr lang="en-US" sz="2400" dirty="0"/>
              <a:t>The bore and stroke of pistons are used to calculate an engine’s displacement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70300" y="1000432"/>
            <a:ext cx="5516500" cy="4363204"/>
          </a:xfrm>
        </p:spPr>
      </p:pic>
    </p:spTree>
    <p:extLst>
      <p:ext uri="{BB962C8B-B14F-4D97-AF65-F5344CB8AC3E}">
        <p14:creationId xmlns:p14="http://schemas.microsoft.com/office/powerpoint/2010/main" val="365911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836" y="201394"/>
            <a:ext cx="8229600" cy="646331"/>
          </a:xfrm>
        </p:spPr>
        <p:txBody>
          <a:bodyPr>
            <a:spAutoFit/>
          </a:bodyPr>
          <a:lstStyle/>
          <a:p>
            <a:r>
              <a:rPr lang="en-US" dirty="0"/>
              <a:t>Engine Construction Overview</a:t>
            </a:r>
            <a:endParaRPr lang="en-US" sz="2800" dirty="0"/>
          </a:p>
        </p:txBody>
      </p:sp>
      <p:sp>
        <p:nvSpPr>
          <p:cNvPr id="4" name="Content Placeholder 3"/>
          <p:cNvSpPr>
            <a:spLocks noGrp="1"/>
          </p:cNvSpPr>
          <p:nvPr>
            <p:ph idx="1"/>
          </p:nvPr>
        </p:nvSpPr>
        <p:spPr>
          <a:xfrm>
            <a:off x="457200" y="914400"/>
            <a:ext cx="8229600" cy="3062377"/>
          </a:xfrm>
        </p:spPr>
        <p:txBody>
          <a:bodyPr>
            <a:spAutoFit/>
          </a:bodyPr>
          <a:lstStyle/>
          <a:p>
            <a:r>
              <a:rPr lang="en-US" sz="2400" dirty="0"/>
              <a:t>Block: The solid frame constructed from cast iron or aluminum that provides the foundation for most systems. </a:t>
            </a:r>
          </a:p>
          <a:p>
            <a:r>
              <a:rPr lang="en-US" sz="2400" dirty="0"/>
              <a:t>Rotating Assembly: The crankshaft and the connecting rods and pistons.</a:t>
            </a:r>
          </a:p>
          <a:p>
            <a:r>
              <a:rPr lang="en-US" sz="2400" dirty="0"/>
              <a:t>Cylinder Heads: Seals the tops of the cylinder and contains the valves that allow the air/fuel into the cylinder and the exhaust out of the cylinder. </a:t>
            </a:r>
          </a:p>
        </p:txBody>
      </p:sp>
    </p:spTree>
    <p:extLst>
      <p:ext uri="{BB962C8B-B14F-4D97-AF65-F5344CB8AC3E}">
        <p14:creationId xmlns:p14="http://schemas.microsoft.com/office/powerpoint/2010/main" val="2824222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06" y="228600"/>
            <a:ext cx="8229600" cy="1200329"/>
          </a:xfrm>
        </p:spPr>
        <p:txBody>
          <a:bodyPr/>
          <a:lstStyle/>
          <a:p>
            <a:r>
              <a:rPr lang="en-US" dirty="0"/>
              <a:t>Frequently Asked Question: What Is the Atkinson Cycle?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2043" y="2438400"/>
            <a:ext cx="7691438" cy="3731791"/>
          </a:xfrm>
        </p:spPr>
        <p:txBody>
          <a:bodyPr/>
          <a:lstStyle/>
          <a:p>
            <a:r>
              <a:rPr lang="en-US" b="1" dirty="0"/>
              <a:t>What Is the Atkinson Cycle? </a:t>
            </a:r>
            <a:r>
              <a:rPr lang="en-US" dirty="0"/>
              <a:t>James Atkinson, invented an engine that achieved a higher efficiency than Otto cycle, but produced lower power at low engine speeds. The Atkinson cycle engine was produced until 1890, when that company went out of business in 1893.  The one key feature of the Atkinson cycle that remains in use today is that the intake valve is held open longer than normal to allow a reverse flow into the intake manifold. This reduces the effective compression ratio and engine displacement and allows the expansion to exceed the compression ratio, while retaining a normal compression pressure. This is desirable for fuel economy because the compression ratio in a spark ignition engine is limited by the octane rating of the fuel used. A high expansion delivers a longer power stroke and reduces the heat wasted in the exhaust. This increases the efficiency of the engine because more work is being achieved. The Atkinson cycle engine design is commonly used in hybrid electric vehicles.</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4406" y="1600385"/>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03852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15.17 Main and Crankpin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3075038" cy="3800168"/>
          </a:xfrm>
        </p:spPr>
        <p:txBody>
          <a:bodyPr/>
          <a:lstStyle/>
          <a:p>
            <a:r>
              <a:rPr lang="en-US" sz="2400" dirty="0"/>
              <a:t>The Distance Between the Centerline of the Main Bearing Journal and the Centerline of the Connecting Rod Journal Determines the Stroke of the Engine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4195" y="990600"/>
            <a:ext cx="5162122" cy="4208609"/>
          </a:xfrm>
        </p:spPr>
      </p:pic>
    </p:spTree>
    <p:extLst>
      <p:ext uri="{BB962C8B-B14F-4D97-AF65-F5344CB8AC3E}">
        <p14:creationId xmlns:p14="http://schemas.microsoft.com/office/powerpoint/2010/main" val="1115515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768"/>
            <a:ext cx="8229600" cy="646331"/>
          </a:xfrm>
        </p:spPr>
        <p:txBody>
          <a:bodyPr/>
          <a:lstStyle/>
          <a:p>
            <a:r>
              <a:rPr lang="en-US" dirty="0"/>
              <a:t>Chart 15.1 Displacement</a:t>
            </a:r>
          </a:p>
        </p:txBody>
      </p:sp>
      <p:graphicFrame>
        <p:nvGraphicFramePr>
          <p:cNvPr id="6" name="Content Placeholder 5"/>
          <p:cNvGraphicFramePr>
            <a:graphicFrameLocks noGrp="1"/>
          </p:cNvGraphicFramePr>
          <p:nvPr>
            <p:ph sz="quarter" idx="15"/>
            <p:extLst>
              <p:ext uri="{D42A27DB-BD31-4B8C-83A1-F6EECF244321}">
                <p14:modId xmlns:p14="http://schemas.microsoft.com/office/powerpoint/2010/main" val="1592263376"/>
              </p:ext>
            </p:extLst>
          </p:nvPr>
        </p:nvGraphicFramePr>
        <p:xfrm>
          <a:off x="1447800" y="990600"/>
          <a:ext cx="6248400" cy="5223717"/>
        </p:xfrm>
        <a:graphic>
          <a:graphicData uri="http://schemas.openxmlformats.org/drawingml/2006/table">
            <a:tbl>
              <a:tblPr firstRow="1"/>
              <a:tblGrid>
                <a:gridCol w="849218">
                  <a:extLst>
                    <a:ext uri="{9D8B030D-6E8A-4147-A177-3AD203B41FA5}">
                      <a16:colId xmlns:a16="http://schemas.microsoft.com/office/drawing/2014/main" val="20000"/>
                    </a:ext>
                  </a:extLst>
                </a:gridCol>
                <a:gridCol w="1138739">
                  <a:extLst>
                    <a:ext uri="{9D8B030D-6E8A-4147-A177-3AD203B41FA5}">
                      <a16:colId xmlns:a16="http://schemas.microsoft.com/office/drawing/2014/main" val="20001"/>
                    </a:ext>
                  </a:extLst>
                </a:gridCol>
                <a:gridCol w="700090">
                  <a:extLst>
                    <a:ext uri="{9D8B030D-6E8A-4147-A177-3AD203B41FA5}">
                      <a16:colId xmlns:a16="http://schemas.microsoft.com/office/drawing/2014/main" val="20002"/>
                    </a:ext>
                  </a:extLst>
                </a:gridCol>
                <a:gridCol w="881665">
                  <a:extLst>
                    <a:ext uri="{9D8B030D-6E8A-4147-A177-3AD203B41FA5}">
                      <a16:colId xmlns:a16="http://schemas.microsoft.com/office/drawing/2014/main" val="20003"/>
                    </a:ext>
                  </a:extLst>
                </a:gridCol>
                <a:gridCol w="703835">
                  <a:extLst>
                    <a:ext uri="{9D8B030D-6E8A-4147-A177-3AD203B41FA5}">
                      <a16:colId xmlns:a16="http://schemas.microsoft.com/office/drawing/2014/main" val="20004"/>
                    </a:ext>
                  </a:extLst>
                </a:gridCol>
                <a:gridCol w="1143106">
                  <a:extLst>
                    <a:ext uri="{9D8B030D-6E8A-4147-A177-3AD203B41FA5}">
                      <a16:colId xmlns:a16="http://schemas.microsoft.com/office/drawing/2014/main" val="20005"/>
                    </a:ext>
                  </a:extLst>
                </a:gridCol>
                <a:gridCol w="831747">
                  <a:extLst>
                    <a:ext uri="{9D8B030D-6E8A-4147-A177-3AD203B41FA5}">
                      <a16:colId xmlns:a16="http://schemas.microsoft.com/office/drawing/2014/main" val="20006"/>
                    </a:ext>
                  </a:extLst>
                </a:gridCol>
              </a:tblGrid>
              <a:tr h="207072">
                <a:tc gridSpan="3">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solidFill>
                      <a:srgbClr val="E2EFD9"/>
                    </a:solidFill>
                  </a:tcPr>
                </a:tc>
                <a:tc hMerge="1">
                  <a:txBody>
                    <a:bodyPr/>
                    <a:lstStyle/>
                    <a:p>
                      <a:endParaRPr lang="en-US"/>
                    </a:p>
                  </a:txBody>
                  <a:tcPr/>
                </a:tc>
                <a:tc hMerge="1">
                  <a:txBody>
                    <a:bodyPr/>
                    <a:lstStyle/>
                    <a:p>
                      <a:endParaRPr lang="en-US"/>
                    </a:p>
                  </a:txBody>
                  <a:tcPr/>
                </a:tc>
                <a:tc>
                  <a:txBody>
                    <a:bodyPr/>
                    <a:lstStyle/>
                    <a:p>
                      <a:pPr marL="128905" marR="128270" algn="ctr" eaLnBrk="0" hangingPunct="0">
                        <a:lnSpc>
                          <a:spcPct val="107000"/>
                        </a:lnSpc>
                        <a:spcBef>
                          <a:spcPts val="15"/>
                        </a:spcBef>
                        <a:spcAft>
                          <a:spcPts val="0"/>
                        </a:spcAft>
                      </a:pPr>
                      <a:r>
                        <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V-8</a:t>
                      </a:r>
                      <a:r>
                        <a:rPr lang="en-US" sz="9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ENGINE</a:t>
                      </a:r>
                      <a:endParaRPr lang="en-US"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solidFill>
                      <a:schemeClr val="accent2"/>
                    </a:solidFill>
                  </a:tcPr>
                </a:tc>
                <a:tc gridSpan="3">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solidFill>
                      <a:srgbClr val="E2EF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9925">
                <a:tc>
                  <a:txBody>
                    <a:bodyPr/>
                    <a:lstStyle/>
                    <a:p>
                      <a:pPr marL="129540" marR="0" eaLnBrk="0" hangingPunct="0">
                        <a:lnSpc>
                          <a:spcPct val="107000"/>
                        </a:lnSpc>
                        <a:spcBef>
                          <a:spcPts val="215"/>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Stroke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408940" marR="414020" algn="ctr" eaLnBrk="0" hangingPunct="0">
                        <a:lnSpc>
                          <a:spcPct val="107000"/>
                        </a:lnSpc>
                        <a:spcBef>
                          <a:spcPts val="21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34925" algn="r" eaLnBrk="0" hangingPunct="0">
                        <a:lnSpc>
                          <a:spcPct val="107000"/>
                        </a:lnSpc>
                        <a:spcBef>
                          <a:spcPts val="21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9525" marR="0" eaLnBrk="0" hangingPunct="0">
                        <a:lnSpc>
                          <a:spcPct val="107000"/>
                        </a:lnSpc>
                        <a:spcBef>
                          <a:spcPts val="21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3.875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485775" algn="r" eaLnBrk="0" hangingPunct="0">
                        <a:lnSpc>
                          <a:spcPct val="107000"/>
                        </a:lnSpc>
                        <a:spcBef>
                          <a:spcPts val="21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141605" algn="r" eaLnBrk="0" hangingPunct="0">
                        <a:lnSpc>
                          <a:spcPct val="107000"/>
                        </a:lnSpc>
                        <a:spcBef>
                          <a:spcPts val="21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120068">
                <a:tc>
                  <a:txBody>
                    <a:bodyPr/>
                    <a:lstStyle/>
                    <a:p>
                      <a:pPr marL="172085" marR="0" eaLnBrk="0" hangingPunct="0">
                        <a:lnSpc>
                          <a:spcPct val="107000"/>
                        </a:lnSpc>
                        <a:spcBef>
                          <a:spcPts val="14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Bore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410210" marR="411480" algn="ct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0"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0"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443865"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127000"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125444">
                <a:tc>
                  <a:txBody>
                    <a:bodyPr/>
                    <a:lstStyle/>
                    <a:p>
                      <a:pPr marL="131445" marR="0"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8305" marR="414020" algn="ct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020"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4505"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226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7640"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126340">
                <a:tc>
                  <a:txBody>
                    <a:bodyPr/>
                    <a:lstStyle/>
                    <a:p>
                      <a:pPr marL="13144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830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02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229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450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244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76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252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126340">
                <a:tc>
                  <a:txBody>
                    <a:bodyPr/>
                    <a:lstStyle/>
                    <a:p>
                      <a:pPr marL="13144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3.250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767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65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249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29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257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450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76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274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126340">
                <a:tc>
                  <a:txBody>
                    <a:bodyPr/>
                    <a:lstStyle/>
                    <a:p>
                      <a:pPr marL="13144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3.375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767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251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65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269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29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277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450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286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76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295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126340">
                <a:tc>
                  <a:txBody>
                    <a:bodyPr/>
                    <a:lstStyle/>
                    <a:p>
                      <a:pPr marL="13144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3.500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767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269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65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288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29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298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450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76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317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126340">
                <a:tc>
                  <a:txBody>
                    <a:bodyPr/>
                    <a:lstStyle/>
                    <a:p>
                      <a:pPr marL="13144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3.625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703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288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65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29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319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51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330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76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339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126340">
                <a:tc>
                  <a:txBody>
                    <a:bodyPr/>
                    <a:lstStyle/>
                    <a:p>
                      <a:pPr marL="13081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3.750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703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365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332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29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343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51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354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2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126340">
                <a:tc>
                  <a:txBody>
                    <a:bodyPr/>
                    <a:lstStyle/>
                    <a:p>
                      <a:pPr marL="13081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3.875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640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331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29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354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365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366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51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378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2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390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0"/>
                  </a:ext>
                </a:extLst>
              </a:tr>
              <a:tr h="126340">
                <a:tc>
                  <a:txBody>
                    <a:bodyPr/>
                    <a:lstStyle/>
                    <a:p>
                      <a:pPr marL="13081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640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352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29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377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365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389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51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2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414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1"/>
                  </a:ext>
                </a:extLst>
              </a:tr>
              <a:tr h="126340">
                <a:tc>
                  <a:txBody>
                    <a:bodyPr/>
                    <a:lstStyle/>
                    <a:p>
                      <a:pPr marL="13081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4.125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640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373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29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365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413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514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426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2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439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2"/>
                  </a:ext>
                </a:extLst>
              </a:tr>
              <a:tr h="207072">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chemeClr val="accent2"/>
                    </a:solidFill>
                  </a:tcPr>
                </a:tc>
                <a:tc>
                  <a:txBody>
                    <a:bodyPr/>
                    <a:lstStyle/>
                    <a:p>
                      <a:pPr marL="0" marR="0" algn="ctr" eaLnBrk="0" hangingPunct="0">
                        <a:lnSpc>
                          <a:spcPct val="107000"/>
                        </a:lnSpc>
                        <a:spcBef>
                          <a:spcPts val="160"/>
                        </a:spcBef>
                        <a:spcAft>
                          <a:spcPts val="0"/>
                        </a:spcAft>
                      </a:pPr>
                      <a:r>
                        <a:rPr lang="en-US" sz="8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6-CYLINDER</a:t>
                      </a:r>
                      <a:r>
                        <a:rPr lang="en-US" sz="800" b="1" spc="-55"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8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ENGINE</a:t>
                      </a:r>
                      <a:endParaRPr lang="en-US" sz="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chemeClr val="accent2"/>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13"/>
                  </a:ext>
                </a:extLst>
              </a:tr>
              <a:tr h="124997">
                <a:tc>
                  <a:txBody>
                    <a:bodyPr/>
                    <a:lstStyle/>
                    <a:p>
                      <a:pPr marL="128270" marR="0" eaLnBrk="0" hangingPunct="0">
                        <a:lnSpc>
                          <a:spcPct val="107000"/>
                        </a:lnSpc>
                        <a:spcBef>
                          <a:spcPts val="255"/>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Stroke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405765" marR="414020" algn="ctr" eaLnBrk="0" hangingPunct="0">
                        <a:lnSpc>
                          <a:spcPct val="107000"/>
                        </a:lnSpc>
                        <a:spcBef>
                          <a:spcPts val="25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25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gridSpan="2">
                  <a:txBody>
                    <a:bodyPr/>
                    <a:lstStyle/>
                    <a:p>
                      <a:pPr marL="905510" marR="0" eaLnBrk="0" hangingPunct="0">
                        <a:lnSpc>
                          <a:spcPct val="107000"/>
                        </a:lnSpc>
                        <a:spcBef>
                          <a:spcPts val="25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3.875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045" algn="r" eaLnBrk="0" hangingPunct="0">
                        <a:lnSpc>
                          <a:spcPct val="107000"/>
                        </a:lnSpc>
                        <a:spcBef>
                          <a:spcPts val="25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142875" algn="r" eaLnBrk="0" hangingPunct="0">
                        <a:lnSpc>
                          <a:spcPct val="107000"/>
                        </a:lnSpc>
                        <a:spcBef>
                          <a:spcPts val="25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14"/>
                  </a:ext>
                </a:extLst>
              </a:tr>
              <a:tr h="120068">
                <a:tc>
                  <a:txBody>
                    <a:bodyPr/>
                    <a:lstStyle/>
                    <a:p>
                      <a:pPr marL="170815" marR="0" eaLnBrk="0" hangingPunct="0">
                        <a:lnSpc>
                          <a:spcPct val="107000"/>
                        </a:lnSpc>
                        <a:spcBef>
                          <a:spcPts val="14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Bore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410210" marR="414020" algn="ct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0"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gridSpan="2">
                  <a:txBody>
                    <a:bodyPr/>
                    <a:lstStyle/>
                    <a:p>
                      <a:pPr marL="894715" marR="0"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45135"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128270"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15"/>
                  </a:ext>
                </a:extLst>
              </a:tr>
              <a:tr h="125444">
                <a:tc>
                  <a:txBody>
                    <a:bodyPr/>
                    <a:lstStyle/>
                    <a:p>
                      <a:pPr marL="130175" marR="0"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5765" marR="414020" algn="ct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148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290"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159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30910" marR="0"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5775"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910"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6"/>
                  </a:ext>
                </a:extLst>
              </a:tr>
              <a:tr h="126340">
                <a:tc>
                  <a:txBody>
                    <a:bodyPr/>
                    <a:lstStyle/>
                    <a:p>
                      <a:pPr marL="13017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513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92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3027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57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9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190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7"/>
                  </a:ext>
                </a:extLst>
              </a:tr>
              <a:tr h="126340">
                <a:tc>
                  <a:txBody>
                    <a:bodyPr/>
                    <a:lstStyle/>
                    <a:p>
                      <a:pPr marL="13017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3.250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513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92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3027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193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57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9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8"/>
                  </a:ext>
                </a:extLst>
              </a:tr>
              <a:tr h="126340">
                <a:tc>
                  <a:txBody>
                    <a:bodyPr/>
                    <a:lstStyle/>
                    <a:p>
                      <a:pPr marL="13017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3.375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513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92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3027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577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9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222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9"/>
                  </a:ext>
                </a:extLst>
              </a:tr>
              <a:tr h="126340">
                <a:tc>
                  <a:txBody>
                    <a:bodyPr/>
                    <a:lstStyle/>
                    <a:p>
                      <a:pPr marL="13017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3.500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449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92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3027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223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64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228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89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0"/>
                  </a:ext>
                </a:extLst>
              </a:tr>
              <a:tr h="126340">
                <a:tc>
                  <a:txBody>
                    <a:bodyPr/>
                    <a:lstStyle/>
                    <a:p>
                      <a:pPr marL="12954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3.625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449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492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3027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64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247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95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255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1"/>
                  </a:ext>
                </a:extLst>
              </a:tr>
              <a:tr h="126340">
                <a:tc>
                  <a:txBody>
                    <a:bodyPr/>
                    <a:lstStyle/>
                    <a:p>
                      <a:pPr marL="12954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3.750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449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232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556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249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64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257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64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95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273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2"/>
                  </a:ext>
                </a:extLst>
              </a:tr>
              <a:tr h="126340">
                <a:tc>
                  <a:txBody>
                    <a:bodyPr/>
                    <a:lstStyle/>
                    <a:p>
                      <a:pPr marL="12954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3.875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386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248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556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266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64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64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283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95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292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3"/>
                  </a:ext>
                </a:extLst>
              </a:tr>
              <a:tr h="126340">
                <a:tc>
                  <a:txBody>
                    <a:bodyPr/>
                    <a:lstStyle/>
                    <a:p>
                      <a:pPr marL="12954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386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264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556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283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64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292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64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95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311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4"/>
                  </a:ext>
                </a:extLst>
              </a:tr>
              <a:tr h="126340">
                <a:tc>
                  <a:txBody>
                    <a:bodyPr/>
                    <a:lstStyle/>
                    <a:p>
                      <a:pPr marL="12954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4.125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322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280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556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64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641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319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95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329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5"/>
                  </a:ext>
                </a:extLst>
              </a:tr>
              <a:tr h="124101">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gridSpan="2">
                  <a:txBody>
                    <a:bodyPr/>
                    <a:lstStyle/>
                    <a:p>
                      <a:pPr marL="0" marR="0" eaLnBrk="0" hangingPunct="0">
                        <a:lnSpc>
                          <a:spcPct val="107000"/>
                        </a:lnSpc>
                        <a:spcBef>
                          <a:spcPts val="160"/>
                        </a:spcBef>
                        <a:spcAft>
                          <a:spcPts val="0"/>
                        </a:spcAft>
                      </a:pPr>
                      <a:r>
                        <a:rPr lang="en-US" sz="8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4-CYLINDER</a:t>
                      </a:r>
                      <a:r>
                        <a:rPr lang="en-US" sz="800" b="1" spc="-3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8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ENGINE</a:t>
                      </a:r>
                      <a:endParaRPr lang="en-US" sz="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chemeClr val="accent2"/>
                    </a:solidFill>
                  </a:tcPr>
                </a:tc>
                <a:tc hMerge="1">
                  <a:txBody>
                    <a:bodyPr/>
                    <a:lstStyle/>
                    <a:p>
                      <a:endParaRPr lang="en-US"/>
                    </a:p>
                  </a:txBody>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26"/>
                  </a:ext>
                </a:extLst>
              </a:tr>
              <a:tr h="130372">
                <a:tc>
                  <a:txBody>
                    <a:bodyPr/>
                    <a:lstStyle/>
                    <a:p>
                      <a:pPr marL="126365" marR="0" eaLnBrk="0" hangingPunct="0">
                        <a:lnSpc>
                          <a:spcPct val="107000"/>
                        </a:lnSpc>
                        <a:spcBef>
                          <a:spcPts val="26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Stroke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403225" marR="414020" algn="ctr" eaLnBrk="0" hangingPunct="0">
                        <a:lnSpc>
                          <a:spcPct val="107000"/>
                        </a:lnSpc>
                        <a:spcBef>
                          <a:spcPts val="26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37465" algn="r" eaLnBrk="0" hangingPunct="0">
                        <a:lnSpc>
                          <a:spcPct val="107000"/>
                        </a:lnSpc>
                        <a:spcBef>
                          <a:spcPts val="26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gridSpan="2">
                  <a:txBody>
                    <a:bodyPr/>
                    <a:lstStyle/>
                    <a:p>
                      <a:pPr marL="903605" marR="0" eaLnBrk="0" hangingPunct="0">
                        <a:lnSpc>
                          <a:spcPct val="107000"/>
                        </a:lnSpc>
                        <a:spcBef>
                          <a:spcPts val="26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3.875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8950" algn="r" eaLnBrk="0" hangingPunct="0">
                        <a:lnSpc>
                          <a:spcPct val="107000"/>
                        </a:lnSpc>
                        <a:spcBef>
                          <a:spcPts val="26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tc>
                  <a:txBody>
                    <a:bodyPr/>
                    <a:lstStyle/>
                    <a:p>
                      <a:pPr marL="0" marR="144145" algn="r" eaLnBrk="0" hangingPunct="0">
                        <a:lnSpc>
                          <a:spcPct val="107000"/>
                        </a:lnSpc>
                        <a:spcBef>
                          <a:spcPts val="26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27"/>
                  </a:ext>
                </a:extLst>
              </a:tr>
              <a:tr h="120068">
                <a:tc>
                  <a:txBody>
                    <a:bodyPr/>
                    <a:lstStyle/>
                    <a:p>
                      <a:pPr marL="169545" marR="0" eaLnBrk="0" hangingPunct="0">
                        <a:lnSpc>
                          <a:spcPct val="107000"/>
                        </a:lnSpc>
                        <a:spcBef>
                          <a:spcPts val="14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Bore</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407670" marR="414020" algn="ct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0"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gridSpan="2">
                  <a:txBody>
                    <a:bodyPr/>
                    <a:lstStyle/>
                    <a:p>
                      <a:pPr marL="893445" marR="0"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46405"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0" marR="129540" algn="r" eaLnBrk="0" hangingPunct="0">
                        <a:lnSpc>
                          <a:spcPct val="107000"/>
                        </a:lnSpc>
                        <a:spcBef>
                          <a:spcPts val="145"/>
                        </a:spcBef>
                        <a:spcAft>
                          <a:spcPts val="0"/>
                        </a:spcAft>
                      </a:pP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cu.</a:t>
                      </a:r>
                      <a:r>
                        <a:rPr lang="en-US" sz="800" b="1"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in.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28"/>
                  </a:ext>
                </a:extLst>
              </a:tr>
              <a:tr h="136589">
                <a:tc>
                  <a:txBody>
                    <a:bodyPr/>
                    <a:lstStyle/>
                    <a:p>
                      <a:pPr marL="128905" marR="0"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3.00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10210" marR="366395" algn="ctr" eaLnBrk="0" hangingPunct="0">
                        <a:lnSpc>
                          <a:spcPts val="1010"/>
                        </a:lnSpc>
                        <a:spcBef>
                          <a:spcPts val="290"/>
                        </a:spcBef>
                        <a:spcAft>
                          <a:spcPts val="0"/>
                        </a:spcAft>
                      </a:pPr>
                      <a:r>
                        <a:rPr lang="en-US" sz="800" b="1" spc="-30" dirty="0">
                          <a:solidFill>
                            <a:srgbClr val="231F20"/>
                          </a:solidFill>
                          <a:effectLst/>
                          <a:latin typeface="Arial" panose="020B0604020202020204" pitchFamily="34" charset="0"/>
                          <a:ea typeface="Calibri" panose="020F0502020204030204" pitchFamily="34" charset="0"/>
                          <a:cs typeface="Arial" panose="020B0604020202020204" pitchFamily="34" charset="0"/>
                        </a:rPr>
                        <a:t>99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106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005" marR="0"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110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045"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113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180" algn="r" eaLnBrk="0" hangingPunct="0">
                        <a:lnSpc>
                          <a:spcPct val="107000"/>
                        </a:lnSpc>
                        <a:spcBef>
                          <a:spcPts val="65"/>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117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29"/>
                  </a:ext>
                </a:extLst>
              </a:tr>
              <a:tr h="95777">
                <a:tc>
                  <a:txBody>
                    <a:bodyPr/>
                    <a:lstStyle/>
                    <a:p>
                      <a:pPr marL="12890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259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107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115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00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119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0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123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1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126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0"/>
                  </a:ext>
                </a:extLst>
              </a:tr>
              <a:tr h="126340">
                <a:tc>
                  <a:txBody>
                    <a:bodyPr/>
                    <a:lstStyle/>
                    <a:p>
                      <a:pPr marL="12890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3.250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259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116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124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00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129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0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133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1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137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1"/>
                  </a:ext>
                </a:extLst>
              </a:tr>
              <a:tr h="126340">
                <a:tc>
                  <a:txBody>
                    <a:bodyPr/>
                    <a:lstStyle/>
                    <a:p>
                      <a:pPr marL="128905"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3.375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195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134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00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139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04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143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1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148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2"/>
                  </a:ext>
                </a:extLst>
              </a:tr>
              <a:tr h="126340">
                <a:tc>
                  <a:txBody>
                    <a:bodyPr/>
                    <a:lstStyle/>
                    <a:p>
                      <a:pPr marL="12827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3.500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195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135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144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9005"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149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6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152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81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159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3"/>
                  </a:ext>
                </a:extLst>
              </a:tr>
              <a:tr h="126340">
                <a:tc>
                  <a:txBody>
                    <a:bodyPr/>
                    <a:lstStyle/>
                    <a:p>
                      <a:pPr marL="12827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3.625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195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144</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19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158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837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6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81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4"/>
                  </a:ext>
                </a:extLst>
              </a:tr>
              <a:tr h="126340">
                <a:tc>
                  <a:txBody>
                    <a:bodyPr/>
                    <a:lstStyle/>
                    <a:p>
                      <a:pPr marL="12827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3.750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132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155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83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837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6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81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182</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5"/>
                  </a:ext>
                </a:extLst>
              </a:tr>
              <a:tr h="126340">
                <a:tc>
                  <a:txBody>
                    <a:bodyPr/>
                    <a:lstStyle/>
                    <a:p>
                      <a:pPr marL="128270" marR="0" eaLnBrk="0" hangingPunct="0">
                        <a:lnSpc>
                          <a:spcPct val="107000"/>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3.875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1320"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165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83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837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6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189</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81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195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6"/>
                  </a:ext>
                </a:extLst>
              </a:tr>
              <a:tr h="126340">
                <a:tc>
                  <a:txBody>
                    <a:bodyPr/>
                    <a:lstStyle/>
                    <a:p>
                      <a:pPr marL="12827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4.00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00685" marR="414020" algn="ct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176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3683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188</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gridSpan="2">
                  <a:txBody>
                    <a:bodyPr/>
                    <a:lstStyle/>
                    <a:p>
                      <a:pPr marL="928370" marR="0"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195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a:txBody>
                    <a:bodyPr/>
                    <a:lstStyle/>
                    <a:p>
                      <a:pPr marL="0" marR="487680"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201</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70815" algn="r" eaLnBrk="0" hangingPunct="0">
                        <a:lnSpc>
                          <a:spcPct val="107000"/>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207</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37"/>
                  </a:ext>
                </a:extLst>
              </a:tr>
              <a:tr h="150247">
                <a:tc>
                  <a:txBody>
                    <a:bodyPr/>
                    <a:lstStyle/>
                    <a:p>
                      <a:pPr marL="127635" marR="0" eaLnBrk="0" hangingPunct="0">
                        <a:lnSpc>
                          <a:spcPts val="1135"/>
                        </a:lnSpc>
                        <a:spcBef>
                          <a:spcPts val="80"/>
                        </a:spcBef>
                        <a:spcAft>
                          <a:spcPts val="0"/>
                        </a:spcAft>
                      </a:pPr>
                      <a:r>
                        <a:rPr lang="en-US" sz="800" b="1"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4.125</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400685" marR="414020" algn="ctr" eaLnBrk="0" hangingPunct="0">
                        <a:lnSpc>
                          <a:spcPts val="1135"/>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186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36830" algn="r" eaLnBrk="0" hangingPunct="0">
                        <a:lnSpc>
                          <a:spcPts val="1135"/>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gridSpan="2">
                  <a:txBody>
                    <a:bodyPr/>
                    <a:lstStyle/>
                    <a:p>
                      <a:pPr marL="928370" marR="0" eaLnBrk="0" hangingPunct="0">
                        <a:lnSpc>
                          <a:spcPts val="1135"/>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206</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hMerge="1">
                  <a:txBody>
                    <a:bodyPr/>
                    <a:lstStyle/>
                    <a:p>
                      <a:endParaRPr lang="en-US"/>
                    </a:p>
                  </a:txBody>
                  <a:tcPr/>
                </a:tc>
                <a:tc>
                  <a:txBody>
                    <a:bodyPr/>
                    <a:lstStyle/>
                    <a:p>
                      <a:pPr marL="0" marR="488315" algn="r" eaLnBrk="0" hangingPunct="0">
                        <a:lnSpc>
                          <a:spcPts val="1135"/>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213</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171450" algn="r" eaLnBrk="0" hangingPunct="0">
                        <a:lnSpc>
                          <a:spcPts val="1135"/>
                        </a:lnSpc>
                        <a:spcBef>
                          <a:spcPts val="80"/>
                        </a:spcBef>
                        <a:spcAft>
                          <a:spcPts val="0"/>
                        </a:spcAft>
                      </a:pPr>
                      <a:r>
                        <a:rPr lang="en-US" sz="800" b="1"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220</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38"/>
                  </a:ext>
                </a:extLst>
              </a:tr>
            </a:tbl>
          </a:graphicData>
        </a:graphic>
      </p:graphicFrame>
    </p:spTree>
    <p:extLst>
      <p:ext uri="{BB962C8B-B14F-4D97-AF65-F5344CB8AC3E}">
        <p14:creationId xmlns:p14="http://schemas.microsoft.com/office/powerpoint/2010/main" val="3341274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768"/>
            <a:ext cx="8229600" cy="646331"/>
          </a:xfrm>
        </p:spPr>
        <p:txBody>
          <a:bodyPr/>
          <a:lstStyle/>
          <a:p>
            <a:r>
              <a:rPr lang="en-US" dirty="0"/>
              <a:t>Chart 15.2 Liters to Cubic Inches</a:t>
            </a:r>
          </a:p>
        </p:txBody>
      </p:sp>
      <p:graphicFrame>
        <p:nvGraphicFramePr>
          <p:cNvPr id="4" name="Table 3"/>
          <p:cNvGraphicFramePr>
            <a:graphicFrameLocks noGrp="1"/>
          </p:cNvGraphicFramePr>
          <p:nvPr>
            <p:extLst>
              <p:ext uri="{D42A27DB-BD31-4B8C-83A1-F6EECF244321}">
                <p14:modId xmlns:p14="http://schemas.microsoft.com/office/powerpoint/2010/main" val="2381707613"/>
              </p:ext>
            </p:extLst>
          </p:nvPr>
        </p:nvGraphicFramePr>
        <p:xfrm>
          <a:off x="762000" y="1143000"/>
          <a:ext cx="7620000" cy="4394589"/>
        </p:xfrm>
        <a:graphic>
          <a:graphicData uri="http://schemas.openxmlformats.org/drawingml/2006/table">
            <a:tbl>
              <a:tblPr/>
              <a:tblGrid>
                <a:gridCol w="743469">
                  <a:extLst>
                    <a:ext uri="{9D8B030D-6E8A-4147-A177-3AD203B41FA5}">
                      <a16:colId xmlns:a16="http://schemas.microsoft.com/office/drawing/2014/main" val="20000"/>
                    </a:ext>
                  </a:extLst>
                </a:gridCol>
                <a:gridCol w="1637963">
                  <a:extLst>
                    <a:ext uri="{9D8B030D-6E8A-4147-A177-3AD203B41FA5}">
                      <a16:colId xmlns:a16="http://schemas.microsoft.com/office/drawing/2014/main" val="20001"/>
                    </a:ext>
                  </a:extLst>
                </a:gridCol>
                <a:gridCol w="1010503">
                  <a:extLst>
                    <a:ext uri="{9D8B030D-6E8A-4147-A177-3AD203B41FA5}">
                      <a16:colId xmlns:a16="http://schemas.microsoft.com/office/drawing/2014/main" val="20002"/>
                    </a:ext>
                  </a:extLst>
                </a:gridCol>
                <a:gridCol w="1699981">
                  <a:extLst>
                    <a:ext uri="{9D8B030D-6E8A-4147-A177-3AD203B41FA5}">
                      <a16:colId xmlns:a16="http://schemas.microsoft.com/office/drawing/2014/main" val="20003"/>
                    </a:ext>
                  </a:extLst>
                </a:gridCol>
                <a:gridCol w="1018529">
                  <a:extLst>
                    <a:ext uri="{9D8B030D-6E8A-4147-A177-3AD203B41FA5}">
                      <a16:colId xmlns:a16="http://schemas.microsoft.com/office/drawing/2014/main" val="20004"/>
                    </a:ext>
                  </a:extLst>
                </a:gridCol>
                <a:gridCol w="1509555">
                  <a:extLst>
                    <a:ext uri="{9D8B030D-6E8A-4147-A177-3AD203B41FA5}">
                      <a16:colId xmlns:a16="http://schemas.microsoft.com/office/drawing/2014/main" val="20005"/>
                    </a:ext>
                  </a:extLst>
                </a:gridCol>
              </a:tblGrid>
              <a:tr h="173665">
                <a:tc>
                  <a:txBody>
                    <a:bodyPr/>
                    <a:lstStyle/>
                    <a:p>
                      <a:pPr marL="126365" marR="0" eaLnBrk="0" hangingPunct="0">
                        <a:lnSpc>
                          <a:spcPct val="107000"/>
                        </a:lnSpc>
                        <a:spcBef>
                          <a:spcPts val="170"/>
                        </a:spcBef>
                        <a:spcAft>
                          <a:spcPts val="0"/>
                        </a:spcAft>
                      </a:pPr>
                      <a:r>
                        <a:rPr lang="en-US" sz="1200" b="1" spc="-10" dirty="0">
                          <a:solidFill>
                            <a:schemeClr val="bg1"/>
                          </a:solidFill>
                          <a:effectLst/>
                          <a:latin typeface="+mn-lt"/>
                          <a:ea typeface="Calibri" panose="020F0502020204030204" pitchFamily="34" charset="0"/>
                          <a:cs typeface="Times New Roman" panose="02020603050405020304" pitchFamily="18" charset="0"/>
                        </a:rPr>
                        <a:t>LITERS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401320" marR="0" eaLnBrk="0" hangingPunct="0">
                        <a:lnSpc>
                          <a:spcPct val="107000"/>
                        </a:lnSpc>
                        <a:spcBef>
                          <a:spcPts val="170"/>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CUBIC INCHES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303530" marR="0" eaLnBrk="0" hangingPunct="0">
                        <a:lnSpc>
                          <a:spcPct val="107000"/>
                        </a:lnSpc>
                        <a:spcBef>
                          <a:spcPts val="170"/>
                        </a:spcBef>
                        <a:spcAft>
                          <a:spcPts val="0"/>
                        </a:spcAft>
                      </a:pPr>
                      <a:r>
                        <a:rPr lang="en-US" sz="1200" b="1" spc="-10" dirty="0">
                          <a:solidFill>
                            <a:schemeClr val="bg1"/>
                          </a:solidFill>
                          <a:effectLst/>
                          <a:latin typeface="+mn-lt"/>
                          <a:ea typeface="Calibri" panose="020F0502020204030204" pitchFamily="34" charset="0"/>
                          <a:cs typeface="Times New Roman" panose="02020603050405020304" pitchFamily="18" charset="0"/>
                        </a:rPr>
                        <a:t>LITERS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458470" marR="0" eaLnBrk="0" hangingPunct="0">
                        <a:lnSpc>
                          <a:spcPct val="107000"/>
                        </a:lnSpc>
                        <a:spcBef>
                          <a:spcPts val="170"/>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CUBIC INCHES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302260" marR="0" eaLnBrk="0" hangingPunct="0">
                        <a:lnSpc>
                          <a:spcPct val="107000"/>
                        </a:lnSpc>
                        <a:spcBef>
                          <a:spcPts val="170"/>
                        </a:spcBef>
                        <a:spcAft>
                          <a:spcPts val="0"/>
                        </a:spcAft>
                      </a:pPr>
                      <a:r>
                        <a:rPr lang="en-US" sz="1200" b="1" spc="-10" dirty="0">
                          <a:solidFill>
                            <a:schemeClr val="bg1"/>
                          </a:solidFill>
                          <a:effectLst/>
                          <a:latin typeface="+mn-lt"/>
                          <a:ea typeface="Calibri" panose="020F0502020204030204" pitchFamily="34" charset="0"/>
                          <a:cs typeface="Times New Roman" panose="02020603050405020304" pitchFamily="18" charset="0"/>
                        </a:rPr>
                        <a:t>LITERS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467360" marR="0" eaLnBrk="0" hangingPunct="0">
                        <a:lnSpc>
                          <a:spcPct val="107000"/>
                        </a:lnSpc>
                        <a:spcBef>
                          <a:spcPts val="170"/>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CUBIC INCHES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7045" marR="582295" algn="ctr" eaLnBrk="0" hangingPunct="0">
                        <a:lnSpc>
                          <a:spcPts val="1255"/>
                        </a:lnSpc>
                        <a:spcBef>
                          <a:spcPts val="60"/>
                        </a:spcBef>
                        <a:spcAft>
                          <a:spcPts val="0"/>
                        </a:spcAft>
                      </a:pPr>
                      <a:r>
                        <a:rPr lang="en-US" sz="1200" spc="-30" dirty="0">
                          <a:solidFill>
                            <a:srgbClr val="231F20"/>
                          </a:solidFill>
                          <a:effectLst/>
                          <a:latin typeface="+mn-lt"/>
                          <a:ea typeface="Calibri" panose="020F0502020204030204" pitchFamily="34" charset="0"/>
                          <a:cs typeface="Arial Black" panose="020B0A04020102020204" pitchFamily="34" charset="0"/>
                        </a:rPr>
                        <a:t>61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292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196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482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330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7045" marR="582295" algn="ctr" eaLnBrk="0" hangingPunct="0">
                        <a:lnSpc>
                          <a:spcPts val="1255"/>
                        </a:lnSpc>
                        <a:spcBef>
                          <a:spcPts val="60"/>
                        </a:spcBef>
                        <a:spcAft>
                          <a:spcPts val="0"/>
                        </a:spcAft>
                      </a:pPr>
                      <a:r>
                        <a:rPr lang="en-US" sz="1200" spc="-30" dirty="0">
                          <a:solidFill>
                            <a:srgbClr val="231F20"/>
                          </a:solidFill>
                          <a:effectLst/>
                          <a:latin typeface="+mn-lt"/>
                          <a:ea typeface="Calibri" panose="020F0502020204030204" pitchFamily="34" charset="0"/>
                          <a:cs typeface="Arial Black" panose="020B0A04020102020204" pitchFamily="34" charset="0"/>
                        </a:rPr>
                        <a:t>79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2920"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200/201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350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6410" marR="582295" algn="ctr" eaLnBrk="0" hangingPunct="0">
                        <a:lnSpc>
                          <a:spcPts val="1255"/>
                        </a:lnSpc>
                        <a:spcBef>
                          <a:spcPts val="60"/>
                        </a:spcBef>
                        <a:spcAft>
                          <a:spcPts val="0"/>
                        </a:spcAft>
                      </a:pPr>
                      <a:r>
                        <a:rPr lang="en-US" sz="1200" spc="-30" dirty="0">
                          <a:solidFill>
                            <a:srgbClr val="231F20"/>
                          </a:solidFill>
                          <a:effectLst/>
                          <a:latin typeface="+mn-lt"/>
                          <a:ea typeface="Calibri" panose="020F0502020204030204" pitchFamily="34" charset="0"/>
                          <a:cs typeface="Arial Black" panose="020B0A04020102020204" pitchFamily="34" charset="0"/>
                        </a:rPr>
                        <a:t>85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35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204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351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6410" marR="582295" algn="ctr" eaLnBrk="0" hangingPunct="0">
                        <a:lnSpc>
                          <a:spcPts val="1255"/>
                        </a:lnSpc>
                        <a:spcBef>
                          <a:spcPts val="60"/>
                        </a:spcBef>
                        <a:spcAft>
                          <a:spcPts val="0"/>
                        </a:spcAft>
                      </a:pPr>
                      <a:r>
                        <a:rPr lang="en-US" sz="1200" spc="-30" dirty="0">
                          <a:solidFill>
                            <a:srgbClr val="231F20"/>
                          </a:solidFill>
                          <a:effectLst/>
                          <a:latin typeface="+mn-lt"/>
                          <a:ea typeface="Calibri" panose="020F0502020204030204" pitchFamily="34" charset="0"/>
                          <a:cs typeface="Arial Black" panose="020B0A04020102020204" pitchFamily="34" charset="0"/>
                        </a:rPr>
                        <a:t>91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35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215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11810"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366/368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7045" marR="582295"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97/98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292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225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482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370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7045" marR="58229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105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8290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229/231/232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482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381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575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107/110/112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2920"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239/240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9179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389/390/391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7045" marR="58229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116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32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2920"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241/244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396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45770"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121/122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258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3555"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250/252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31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150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400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6410" marR="58229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128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258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3555"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255/258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31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6.9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870"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0"/>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0510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132/133/134/135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258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82270"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260/262/265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31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7.0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7114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425/427/428/429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1"/>
                  </a:ext>
                </a:extLst>
              </a:tr>
              <a:tr h="204245">
                <a:tc>
                  <a:txBody>
                    <a:bodyPr/>
                    <a:lstStyle/>
                    <a:p>
                      <a:pPr marL="14605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4513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138/140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258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419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267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31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7.2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870"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440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2"/>
                  </a:ext>
                </a:extLst>
              </a:tr>
              <a:tr h="204245">
                <a:tc>
                  <a:txBody>
                    <a:bodyPr/>
                    <a:lstStyle/>
                    <a:p>
                      <a:pPr marL="1454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5775" marR="58229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149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258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995" marR="50419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273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31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7.3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870"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445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3"/>
                  </a:ext>
                </a:extLst>
              </a:tr>
              <a:tr h="204245">
                <a:tc>
                  <a:txBody>
                    <a:bodyPr/>
                    <a:lstStyle/>
                    <a:p>
                      <a:pPr marL="1454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4513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150/153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258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360" marR="504190"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280/281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310"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7.4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23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454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4"/>
                  </a:ext>
                </a:extLst>
              </a:tr>
              <a:tr h="204245">
                <a:tc>
                  <a:txBody>
                    <a:bodyPr/>
                    <a:lstStyle/>
                    <a:p>
                      <a:pPr marL="1454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2.6</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4513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156/159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360" marR="50419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292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067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7.5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23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460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5"/>
                  </a:ext>
                </a:extLst>
              </a:tr>
              <a:tr h="204245">
                <a:tc>
                  <a:txBody>
                    <a:bodyPr/>
                    <a:lstStyle/>
                    <a:p>
                      <a:pPr marL="1454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4513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171/173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6725" marR="504190" algn="ctr"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300/301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067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7.8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1117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475/477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6"/>
                  </a:ext>
                </a:extLst>
              </a:tr>
              <a:tr h="204245">
                <a:tc>
                  <a:txBody>
                    <a:bodyPr/>
                    <a:lstStyle/>
                    <a:p>
                      <a:pPr marL="1454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2.9</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85140" marR="58229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177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61620"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302/304/305/307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067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8.0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23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488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7"/>
                  </a:ext>
                </a:extLst>
              </a:tr>
              <a:tr h="204245">
                <a:tc>
                  <a:txBody>
                    <a:bodyPr/>
                    <a:lstStyle/>
                    <a:p>
                      <a:pPr marL="14541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4485" marR="0" eaLnBrk="0" hangingPunct="0">
                        <a:lnSpc>
                          <a:spcPts val="1255"/>
                        </a:lnSpc>
                        <a:spcBef>
                          <a:spcPts val="60"/>
                        </a:spcBef>
                        <a:spcAft>
                          <a:spcPts val="0"/>
                        </a:spcAft>
                      </a:pPr>
                      <a:r>
                        <a:rPr lang="en-US" sz="1200" spc="-10" dirty="0">
                          <a:solidFill>
                            <a:srgbClr val="231F20"/>
                          </a:solidFill>
                          <a:effectLst/>
                          <a:latin typeface="+mn-lt"/>
                          <a:ea typeface="Calibri" panose="020F0502020204030204" pitchFamily="34" charset="0"/>
                          <a:cs typeface="Arial Black" panose="020B0A04020102020204" pitchFamily="34" charset="0"/>
                        </a:rPr>
                        <a:t>181/182/183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194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467360" marR="504190"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318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20675" marR="0"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8.8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610235" marR="465455" algn="ctr" eaLnBrk="0" hangingPunct="0">
                        <a:lnSpc>
                          <a:spcPts val="12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534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8"/>
                  </a:ext>
                </a:extLst>
              </a:tr>
              <a:tr h="340925">
                <a:tc>
                  <a:txBody>
                    <a:bodyPr/>
                    <a:lstStyle/>
                    <a:p>
                      <a:pPr marL="145415" marR="0" eaLnBrk="0" hangingPunct="0">
                        <a:lnSpc>
                          <a:spcPts val="11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485140" marR="582295" algn="ctr" eaLnBrk="0" hangingPunct="0">
                        <a:lnSpc>
                          <a:spcPts val="11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191</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321945" marR="0" eaLnBrk="0" hangingPunct="0">
                        <a:lnSpc>
                          <a:spcPts val="11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5.3</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467360" marR="504190" algn="ctr" eaLnBrk="0" hangingPunct="0">
                        <a:lnSpc>
                          <a:spcPts val="1155"/>
                        </a:lnSpc>
                        <a:spcBef>
                          <a:spcPts val="60"/>
                        </a:spcBef>
                        <a:spcAft>
                          <a:spcPts val="0"/>
                        </a:spcAft>
                      </a:pPr>
                      <a:r>
                        <a:rPr lang="en-US" sz="1200" spc="-20" dirty="0">
                          <a:solidFill>
                            <a:srgbClr val="231F20"/>
                          </a:solidFill>
                          <a:effectLst/>
                          <a:latin typeface="+mn-lt"/>
                          <a:ea typeface="Calibri" panose="020F0502020204030204" pitchFamily="34" charset="0"/>
                          <a:cs typeface="Arial Black" panose="020B0A04020102020204" pitchFamily="34" charset="0"/>
                        </a:rPr>
                        <a:t>327</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869872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What is the bore of the engine?</a:t>
            </a:r>
          </a:p>
        </p:txBody>
      </p:sp>
    </p:spTree>
    <p:extLst>
      <p:ext uri="{BB962C8B-B14F-4D97-AF65-F5344CB8AC3E}">
        <p14:creationId xmlns:p14="http://schemas.microsoft.com/office/powerpoint/2010/main" val="2331723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2</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The diameter of the cylinder.</a:t>
            </a:r>
          </a:p>
        </p:txBody>
      </p:sp>
    </p:spTree>
    <p:extLst>
      <p:ext uri="{BB962C8B-B14F-4D97-AF65-F5344CB8AC3E}">
        <p14:creationId xmlns:p14="http://schemas.microsoft.com/office/powerpoint/2010/main" val="3322233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865" y="228600"/>
            <a:ext cx="8229600" cy="646331"/>
          </a:xfrm>
        </p:spPr>
        <p:txBody>
          <a:bodyPr>
            <a:spAutoFit/>
          </a:bodyPr>
          <a:lstStyle/>
          <a:p>
            <a:r>
              <a:rPr lang="en-US" dirty="0"/>
              <a:t>Compression Ratio </a:t>
            </a:r>
            <a:r>
              <a:rPr lang="en-US" sz="2800" dirty="0"/>
              <a:t>(1 of 2)</a:t>
            </a:r>
            <a:endParaRPr lang="en-US" sz="2000" dirty="0"/>
          </a:p>
        </p:txBody>
      </p:sp>
      <p:sp>
        <p:nvSpPr>
          <p:cNvPr id="4" name="Content Placeholder 3"/>
          <p:cNvSpPr>
            <a:spLocks noGrp="1"/>
          </p:cNvSpPr>
          <p:nvPr>
            <p:ph idx="1"/>
          </p:nvPr>
        </p:nvSpPr>
        <p:spPr>
          <a:xfrm>
            <a:off x="447368" y="990600"/>
            <a:ext cx="8229600" cy="3216265"/>
          </a:xfrm>
        </p:spPr>
        <p:txBody>
          <a:bodyPr>
            <a:spAutoFit/>
          </a:bodyPr>
          <a:lstStyle/>
          <a:p>
            <a:r>
              <a:rPr lang="en-IN" sz="2400" dirty="0"/>
              <a:t>Compression Ratio (</a:t>
            </a:r>
            <a:r>
              <a:rPr lang="en-IN" sz="2400" spc="-300" dirty="0"/>
              <a:t>C </a:t>
            </a:r>
            <a:r>
              <a:rPr lang="en-IN" sz="2400" dirty="0"/>
              <a:t>R): The difference in volume when the piston is at bottom dead center (</a:t>
            </a:r>
            <a:r>
              <a:rPr lang="en-IN" sz="2400" spc="-300" dirty="0"/>
              <a:t>B D </a:t>
            </a:r>
            <a:r>
              <a:rPr lang="en-IN" sz="2400" dirty="0"/>
              <a:t>C) versus top dead center (</a:t>
            </a:r>
            <a:r>
              <a:rPr lang="en-IN" sz="2400" spc="-300" dirty="0"/>
              <a:t>T D </a:t>
            </a:r>
            <a:r>
              <a:rPr lang="en-IN" sz="2400" dirty="0"/>
              <a:t>C).</a:t>
            </a:r>
          </a:p>
          <a:p>
            <a:r>
              <a:rPr lang="en-IN" sz="2400" dirty="0"/>
              <a:t>Changing Compression Ratio:</a:t>
            </a:r>
          </a:p>
          <a:p>
            <a:pPr lvl="1"/>
            <a:r>
              <a:rPr lang="en-IN" sz="2400" dirty="0"/>
              <a:t>Head gasket thickness</a:t>
            </a:r>
          </a:p>
          <a:p>
            <a:pPr lvl="1"/>
            <a:r>
              <a:rPr lang="en-IN" sz="2400" dirty="0"/>
              <a:t>Increasing cylinder size</a:t>
            </a:r>
          </a:p>
          <a:p>
            <a:endParaRPr lang="en-US" sz="2400" dirty="0"/>
          </a:p>
        </p:txBody>
      </p:sp>
    </p:spTree>
    <p:extLst>
      <p:ext uri="{BB962C8B-B14F-4D97-AF65-F5344CB8AC3E}">
        <p14:creationId xmlns:p14="http://schemas.microsoft.com/office/powerpoint/2010/main" val="958909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Compression Ratio </a:t>
            </a:r>
            <a:r>
              <a:rPr lang="en-US" sz="2800" dirty="0"/>
              <a:t>(2 of 2)</a:t>
            </a:r>
          </a:p>
        </p:txBody>
      </p:sp>
      <p:graphicFrame>
        <p:nvGraphicFramePr>
          <p:cNvPr id="5" name="Table 4" descr="If compression is lower:&#10;• Lower power&#10;• Poorer fuel economy&#10;• Easier engine cranking&#10;• More advanced ignition timing possible without spark knock (detonation)&#10;If compression is higher:&#10;• Higher power possible&#10;• Better fuel economy possible&#10;• Harder to crank engine, especially when hot&#10;• Less ignition timing required to prevent spark knock (detonation)"/>
          <p:cNvGraphicFramePr>
            <a:graphicFrameLocks noGrp="1"/>
          </p:cNvGraphicFramePr>
          <p:nvPr>
            <p:extLst>
              <p:ext uri="{D42A27DB-BD31-4B8C-83A1-F6EECF244321}">
                <p14:modId xmlns:p14="http://schemas.microsoft.com/office/powerpoint/2010/main" val="1810386076"/>
              </p:ext>
            </p:extLst>
          </p:nvPr>
        </p:nvGraphicFramePr>
        <p:xfrm>
          <a:off x="533400" y="1161464"/>
          <a:ext cx="8077200" cy="2800936"/>
        </p:xfrm>
        <a:graphic>
          <a:graphicData uri="http://schemas.openxmlformats.org/drawingml/2006/table">
            <a:tbl>
              <a:tblPr firstRow="1" bandRow="1">
                <a:tableStyleId>{2D5ABB26-0587-4C30-8999-92F81FD0307C}</a:tableStyleId>
              </a:tblPr>
              <a:tblGrid>
                <a:gridCol w="3963811">
                  <a:extLst>
                    <a:ext uri="{9D8B030D-6E8A-4147-A177-3AD203B41FA5}">
                      <a16:colId xmlns:a16="http://schemas.microsoft.com/office/drawing/2014/main" val="20000"/>
                    </a:ext>
                  </a:extLst>
                </a:gridCol>
                <a:gridCol w="4113389">
                  <a:extLst>
                    <a:ext uri="{9D8B030D-6E8A-4147-A177-3AD203B41FA5}">
                      <a16:colId xmlns:a16="http://schemas.microsoft.com/office/drawing/2014/main" val="20001"/>
                    </a:ext>
                  </a:extLst>
                </a:gridCol>
              </a:tblGrid>
              <a:tr h="412787">
                <a:tc>
                  <a:txBody>
                    <a:bodyPr/>
                    <a:lstStyle/>
                    <a:p>
                      <a:r>
                        <a:rPr lang="en-IN" b="1" dirty="0">
                          <a:solidFill>
                            <a:schemeClr val="bg1"/>
                          </a:solidFill>
                        </a:rPr>
                        <a:t>If Compression Is Lower</a:t>
                      </a:r>
                    </a:p>
                  </a:txBody>
                  <a:tcPr>
                    <a:solidFill>
                      <a:schemeClr val="bg2"/>
                    </a:solidFill>
                  </a:tcPr>
                </a:tc>
                <a:tc>
                  <a:txBody>
                    <a:bodyPr/>
                    <a:lstStyle/>
                    <a:p>
                      <a:r>
                        <a:rPr lang="en-IN" b="1" dirty="0">
                          <a:solidFill>
                            <a:schemeClr val="bg1"/>
                          </a:solidFill>
                        </a:rPr>
                        <a:t>If Compression Is Higher</a:t>
                      </a:r>
                    </a:p>
                  </a:txBody>
                  <a:tcPr>
                    <a:solidFill>
                      <a:schemeClr val="bg2"/>
                    </a:solidFill>
                  </a:tcPr>
                </a:tc>
                <a:extLst>
                  <a:ext uri="{0D108BD9-81ED-4DB2-BD59-A6C34878D82A}">
                    <a16:rowId xmlns:a16="http://schemas.microsoft.com/office/drawing/2014/main" val="10000"/>
                  </a:ext>
                </a:extLst>
              </a:tr>
              <a:tr h="453988">
                <a:tc>
                  <a:txBody>
                    <a:bodyPr/>
                    <a:lstStyle/>
                    <a:p>
                      <a:r>
                        <a:rPr lang="en-IN" sz="1800" u="none" strike="noStrike" kern="1200" baseline="0" dirty="0"/>
                        <a:t>Lower power</a:t>
                      </a:r>
                      <a:endParaRPr lang="en-IN" dirty="0"/>
                    </a:p>
                  </a:txBody>
                  <a:tcPr>
                    <a:solidFill>
                      <a:srgbClr val="D4EAE4"/>
                    </a:solidFill>
                  </a:tcPr>
                </a:tc>
                <a:tc>
                  <a:txBody>
                    <a:bodyPr/>
                    <a:lstStyle/>
                    <a:p>
                      <a:r>
                        <a:rPr lang="en-IN" sz="1800" u="none" strike="noStrike" kern="1200" baseline="0" dirty="0"/>
                        <a:t>Higher power possible</a:t>
                      </a:r>
                      <a:endParaRPr lang="en-IN" dirty="0"/>
                    </a:p>
                  </a:txBody>
                  <a:tcPr>
                    <a:solidFill>
                      <a:srgbClr val="D4EAE4"/>
                    </a:solidFill>
                  </a:tcPr>
                </a:tc>
                <a:extLst>
                  <a:ext uri="{0D108BD9-81ED-4DB2-BD59-A6C34878D82A}">
                    <a16:rowId xmlns:a16="http://schemas.microsoft.com/office/drawing/2014/main" val="10001"/>
                  </a:ext>
                </a:extLst>
              </a:tr>
              <a:tr h="379681">
                <a:tc>
                  <a:txBody>
                    <a:bodyPr/>
                    <a:lstStyle/>
                    <a:p>
                      <a:r>
                        <a:rPr lang="en-IN" sz="1800" u="none" strike="noStrike" kern="1200" baseline="0" dirty="0"/>
                        <a:t>Poorer fuel economy</a:t>
                      </a:r>
                      <a:endParaRPr lang="en-IN" dirty="0"/>
                    </a:p>
                  </a:txBody>
                  <a:tcPr>
                    <a:solidFill>
                      <a:srgbClr val="D4EAE4"/>
                    </a:solidFill>
                  </a:tcPr>
                </a:tc>
                <a:tc>
                  <a:txBody>
                    <a:bodyPr/>
                    <a:lstStyle/>
                    <a:p>
                      <a:r>
                        <a:rPr lang="en-IN" sz="1800" u="none" strike="noStrike" kern="1200" baseline="0" dirty="0"/>
                        <a:t>Better fuel economy possible</a:t>
                      </a:r>
                      <a:endParaRPr lang="en-IN" dirty="0"/>
                    </a:p>
                  </a:txBody>
                  <a:tcPr>
                    <a:solidFill>
                      <a:srgbClr val="D4EAE4"/>
                    </a:solidFill>
                  </a:tcPr>
                </a:tc>
                <a:extLst>
                  <a:ext uri="{0D108BD9-81ED-4DB2-BD59-A6C34878D82A}">
                    <a16:rowId xmlns:a16="http://schemas.microsoft.com/office/drawing/2014/main" val="10002"/>
                  </a:ext>
                </a:extLst>
              </a:tr>
              <a:tr h="609600">
                <a:tc>
                  <a:txBody>
                    <a:bodyPr/>
                    <a:lstStyle/>
                    <a:p>
                      <a:r>
                        <a:rPr lang="en-IN" sz="1800" u="none" strike="noStrike" kern="1200" baseline="0" dirty="0"/>
                        <a:t>Easier engine cranking</a:t>
                      </a:r>
                      <a:endParaRPr lang="en-IN" dirty="0"/>
                    </a:p>
                  </a:txBody>
                  <a:tcPr>
                    <a:solidFill>
                      <a:srgbClr val="D4EAE4"/>
                    </a:solidFill>
                  </a:tcPr>
                </a:tc>
                <a:tc>
                  <a:txBody>
                    <a:bodyPr/>
                    <a:lstStyle/>
                    <a:p>
                      <a:r>
                        <a:rPr lang="en-IN" sz="1800" b="0" i="0" u="none" strike="noStrike" kern="1200" baseline="0" dirty="0">
                          <a:solidFill>
                            <a:schemeClr val="tx1"/>
                          </a:solidFill>
                          <a:latin typeface="+mn-lt"/>
                          <a:ea typeface="+mn-ea"/>
                          <a:cs typeface="+mn-cs"/>
                        </a:rPr>
                        <a:t>Harder to crank engine, especially when hot</a:t>
                      </a:r>
                      <a:endParaRPr lang="en-IN" dirty="0">
                        <a:solidFill>
                          <a:srgbClr val="D4EAE4"/>
                        </a:solidFill>
                      </a:endParaRPr>
                    </a:p>
                  </a:txBody>
                  <a:tcPr>
                    <a:solidFill>
                      <a:srgbClr val="D4EAE4"/>
                    </a:solidFill>
                  </a:tcPr>
                </a:tc>
                <a:extLst>
                  <a:ext uri="{0D108BD9-81ED-4DB2-BD59-A6C34878D82A}">
                    <a16:rowId xmlns:a16="http://schemas.microsoft.com/office/drawing/2014/main" val="10003"/>
                  </a:ext>
                </a:extLst>
              </a:tr>
              <a:tr h="695326">
                <a:tc>
                  <a:txBody>
                    <a:bodyPr/>
                    <a:lstStyle/>
                    <a:p>
                      <a:r>
                        <a:rPr lang="en-IN" sz="1800" b="0" i="0" u="none" strike="noStrike" kern="1200" baseline="0" dirty="0">
                          <a:solidFill>
                            <a:schemeClr val="tx1"/>
                          </a:solidFill>
                          <a:latin typeface="+mn-lt"/>
                          <a:ea typeface="+mn-ea"/>
                          <a:cs typeface="+mn-cs"/>
                        </a:rPr>
                        <a:t>More advanced ignition timing possible without spark knock (detonation)</a:t>
                      </a:r>
                      <a:endParaRPr lang="en-IN" dirty="0"/>
                    </a:p>
                  </a:txBody>
                  <a:tcPr>
                    <a:solidFill>
                      <a:srgbClr val="D4EAE4"/>
                    </a:solidFill>
                  </a:tcPr>
                </a:tc>
                <a:tc>
                  <a:txBody>
                    <a:bodyPr/>
                    <a:lstStyle/>
                    <a:p>
                      <a:r>
                        <a:rPr lang="en-IN" sz="1800" b="0" i="0" u="none" strike="noStrike" kern="1200" baseline="0" dirty="0">
                          <a:solidFill>
                            <a:schemeClr val="tx1"/>
                          </a:solidFill>
                          <a:latin typeface="+mn-lt"/>
                          <a:ea typeface="+mn-ea"/>
                          <a:cs typeface="+mn-cs"/>
                        </a:rPr>
                        <a:t>Less ignition timing required to prevent spark knock (detonation)</a:t>
                      </a:r>
                      <a:endParaRPr lang="en-IN" dirty="0">
                        <a:solidFill>
                          <a:srgbClr val="D4EAE4"/>
                        </a:solidFill>
                      </a:endParaRPr>
                    </a:p>
                  </a:txBody>
                  <a:tcPr>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60414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15.18 Compression Ratio</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846438" cy="4181168"/>
          </a:xfrm>
        </p:spPr>
        <p:txBody>
          <a:bodyPr/>
          <a:lstStyle/>
          <a:p>
            <a:r>
              <a:rPr lang="en-US" sz="2400" dirty="0"/>
              <a:t>Compression ratio is the ratio of the total cylinder volume (when the piston is at the bottom of its stroke) to the clearance volume (when the piston is at the top of its stroke)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5034" y="1000432"/>
            <a:ext cx="5123889" cy="3647768"/>
          </a:xfrm>
        </p:spPr>
      </p:pic>
    </p:spTree>
    <p:extLst>
      <p:ext uri="{BB962C8B-B14F-4D97-AF65-F5344CB8AC3E}">
        <p14:creationId xmlns:p14="http://schemas.microsoft.com/office/powerpoint/2010/main" val="1973142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15.19 Chamber Volume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456037" cy="2657168"/>
          </a:xfrm>
        </p:spPr>
        <p:txBody>
          <a:bodyPr/>
          <a:lstStyle/>
          <a:p>
            <a:r>
              <a:rPr lang="en-US" sz="2400" dirty="0"/>
              <a:t>Combustion chamber volume is the volume above the piston when the piston is at top dead center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8787" y="1000432"/>
            <a:ext cx="4310807" cy="5109105"/>
          </a:xfrm>
        </p:spPr>
      </p:pic>
    </p:spTree>
    <p:extLst>
      <p:ext uri="{BB962C8B-B14F-4D97-AF65-F5344CB8AC3E}">
        <p14:creationId xmlns:p14="http://schemas.microsoft.com/office/powerpoint/2010/main" val="89070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15.1 Rotating Assembly</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9323" y="990600"/>
            <a:ext cx="2922638" cy="2362200"/>
          </a:xfrm>
        </p:spPr>
        <p:txBody>
          <a:bodyPr/>
          <a:lstStyle/>
          <a:p>
            <a:r>
              <a:rPr lang="en-US" sz="2400" dirty="0"/>
              <a:t>The rotating assembly for a V-8 engine that has eight pistons and connecting rods and one crankshaft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9128" y="981364"/>
            <a:ext cx="5059796" cy="4047836"/>
          </a:xfrm>
        </p:spPr>
      </p:pic>
    </p:spTree>
    <p:extLst>
      <p:ext uri="{BB962C8B-B14F-4D97-AF65-F5344CB8AC3E}">
        <p14:creationId xmlns:p14="http://schemas.microsoft.com/office/powerpoint/2010/main" val="553795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889" y="228600"/>
            <a:ext cx="8229600" cy="646331"/>
          </a:xfrm>
        </p:spPr>
        <p:txBody>
          <a:bodyPr>
            <a:spAutoFit/>
          </a:bodyPr>
          <a:lstStyle/>
          <a:p>
            <a:r>
              <a:rPr lang="en-US" dirty="0"/>
              <a:t>Torque and Horsepower</a:t>
            </a:r>
          </a:p>
        </p:txBody>
      </p:sp>
      <p:sp>
        <p:nvSpPr>
          <p:cNvPr id="4" name="Content Placeholder 3"/>
          <p:cNvSpPr>
            <a:spLocks noGrp="1"/>
          </p:cNvSpPr>
          <p:nvPr>
            <p:ph idx="1"/>
          </p:nvPr>
        </p:nvSpPr>
        <p:spPr>
          <a:xfrm>
            <a:off x="489333" y="990600"/>
            <a:ext cx="8229600" cy="3801041"/>
          </a:xfrm>
        </p:spPr>
        <p:txBody>
          <a:bodyPr>
            <a:spAutoFit/>
          </a:bodyPr>
          <a:lstStyle/>
          <a:p>
            <a:r>
              <a:rPr lang="en-IN" sz="2400" dirty="0"/>
              <a:t>Torque: A rotating force that may or may not result in movement. The amount of force multiplied the length of the lever through which it acts. </a:t>
            </a:r>
          </a:p>
          <a:p>
            <a:r>
              <a:rPr lang="en-IN" sz="2400" dirty="0"/>
              <a:t>Horsepower: The power required to move 550 pounds one foot in one second.</a:t>
            </a:r>
          </a:p>
          <a:p>
            <a:r>
              <a:rPr lang="en-IN" sz="2400" dirty="0"/>
              <a:t>Horsepower and altitude: Horsepower is reduced as altitude is increased. </a:t>
            </a:r>
            <a:r>
              <a:rPr lang="en-IN" sz="2400" spc="-300" dirty="0"/>
              <a:t>S A </a:t>
            </a:r>
            <a:r>
              <a:rPr lang="en-IN" sz="2400" dirty="0"/>
              <a:t>E says a naturally aspirated engine loses 3% of its power every 1000 feet (300 m) of altitude increase.</a:t>
            </a:r>
          </a:p>
        </p:txBody>
      </p:sp>
    </p:spTree>
    <p:extLst>
      <p:ext uri="{BB962C8B-B14F-4D97-AF65-F5344CB8AC3E}">
        <p14:creationId xmlns:p14="http://schemas.microsoft.com/office/powerpoint/2010/main" val="1394296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Horsepower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ath_formula_horsepower">
            <a:hlinkClick r:id="" action="ppaction://media"/>
            <a:extLst>
              <a:ext uri="{FF2B5EF4-FFF2-40B4-BE49-F238E27FC236}">
                <a16:creationId xmlns:a16="http://schemas.microsoft.com/office/drawing/2014/main" id="{6743928A-6B2B-9FA2-3BC7-F265B8FA03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3419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600" y="228600"/>
            <a:ext cx="8229600" cy="553998"/>
          </a:xfrm>
        </p:spPr>
        <p:txBody>
          <a:bodyPr/>
          <a:lstStyle/>
          <a:p>
            <a:r>
              <a:rPr lang="en-US" dirty="0"/>
              <a:t>Figure 15.20 Torque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46006" y="1027240"/>
            <a:ext cx="5451987" cy="35227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1" y="4648200"/>
            <a:ext cx="8153399" cy="1200329"/>
          </a:xfrm>
        </p:spPr>
        <p:txBody>
          <a:bodyPr/>
          <a:lstStyle/>
          <a:p>
            <a:r>
              <a:rPr lang="en-US" sz="2400" dirty="0"/>
              <a:t>Torque is a twisting force equal to the distance from the pivot point times the force applied expressed in units called pound-feet (lb-ft) or Newton-meters (N-m)</a:t>
            </a:r>
          </a:p>
        </p:txBody>
      </p:sp>
    </p:spTree>
    <p:extLst>
      <p:ext uri="{BB962C8B-B14F-4D97-AF65-F5344CB8AC3E}">
        <p14:creationId xmlns:p14="http://schemas.microsoft.com/office/powerpoint/2010/main" val="3183898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Math Formula, lb-in to lb-ft, Torque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in_to_ft_conv_torque">
            <a:hlinkClick r:id="" action="ppaction://media"/>
            <a:extLst>
              <a:ext uri="{FF2B5EF4-FFF2-40B4-BE49-F238E27FC236}">
                <a16:creationId xmlns:a16="http://schemas.microsoft.com/office/drawing/2014/main" id="{E0D2522A-24E1-C674-1A3D-B8CB581713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962" y="1101451"/>
            <a:ext cx="9002404" cy="5063852"/>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Math Formula, lb-ft to lb-in, Torque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ft_to_in_conv_torque">
            <a:hlinkClick r:id="" action="ppaction://media"/>
            <a:extLst>
              <a:ext uri="{FF2B5EF4-FFF2-40B4-BE49-F238E27FC236}">
                <a16:creationId xmlns:a16="http://schemas.microsoft.com/office/drawing/2014/main" id="{D3B4A363-3958-B630-6744-96F6ABF82E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12" y="1089879"/>
            <a:ext cx="9022976" cy="5075424"/>
          </a:xfrm>
          <a:prstGeom prst="rect">
            <a:avLst/>
          </a:prstGeom>
        </p:spPr>
      </p:pic>
    </p:spTree>
    <p:extLst>
      <p:ext uri="{BB962C8B-B14F-4D97-AF65-F5344CB8AC3E}">
        <p14:creationId xmlns:p14="http://schemas.microsoft.com/office/powerpoint/2010/main" val="8245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06" y="1458817"/>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2906" y="228600"/>
            <a:ext cx="8229600" cy="1200329"/>
          </a:xfrm>
        </p:spPr>
        <p:txBody>
          <a:bodyPr/>
          <a:lstStyle/>
          <a:p>
            <a:r>
              <a:rPr lang="en-US" dirty="0"/>
              <a:t>Frequently Asked Question: What’s with These Kilowatts?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2113" y="2438400"/>
            <a:ext cx="7543800" cy="2862322"/>
          </a:xfrm>
        </p:spPr>
        <p:txBody>
          <a:bodyPr/>
          <a:lstStyle/>
          <a:p>
            <a:r>
              <a:rPr lang="en-US" sz="2000" b="1" dirty="0"/>
              <a:t>What’s with These Kilowatts? </a:t>
            </a:r>
            <a:r>
              <a:rPr lang="en-US" sz="2000" dirty="0"/>
              <a:t>A watt is the electrical unit for power, the capacity to do work. It is named after a Scottish inventor, James Watt (1736–1819). The symbol for power is P. Electrical power is calculated as amperes times volts: P (power) = I (amperes)  E (volts).  Engine power is commonly rated in watts or kilowatts (1,000 watts equal 1kilowatt), because 1horsepower is equal to 746 watts. For example, a 200 horsepower engine can be rated in the metric system, as having the power equal to 149,200 watts or 149.2 kilowatts (kW).</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4476" y="1605893"/>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580974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434"/>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US" sz="2400" dirty="0">
                <a:solidFill>
                  <a:srgbClr val="000000"/>
                </a:solidFill>
              </a:rPr>
              <a:t>What is the definition of torque?</a:t>
            </a:r>
          </a:p>
        </p:txBody>
      </p:sp>
    </p:spTree>
    <p:extLst>
      <p:ext uri="{BB962C8B-B14F-4D97-AF65-F5344CB8AC3E}">
        <p14:creationId xmlns:p14="http://schemas.microsoft.com/office/powerpoint/2010/main" val="1643892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3</a:t>
            </a:r>
          </a:p>
        </p:txBody>
      </p:sp>
      <p:sp>
        <p:nvSpPr>
          <p:cNvPr id="4" name="Content Placeholder 3"/>
          <p:cNvSpPr>
            <a:spLocks noGrp="1"/>
          </p:cNvSpPr>
          <p:nvPr>
            <p:ph idx="1"/>
          </p:nvPr>
        </p:nvSpPr>
        <p:spPr>
          <a:xfrm>
            <a:off x="457200" y="1023651"/>
            <a:ext cx="8229600" cy="830997"/>
          </a:xfrm>
        </p:spPr>
        <p:txBody>
          <a:bodyPr>
            <a:spAutoFit/>
          </a:bodyPr>
          <a:lstStyle/>
          <a:p>
            <a:pPr marL="0" indent="0">
              <a:buNone/>
            </a:pPr>
            <a:r>
              <a:rPr lang="en-US" sz="2400" dirty="0"/>
              <a:t>The amount of force multiplied by the length of the lever through which it acts.</a:t>
            </a:r>
            <a:endParaRPr lang="en-US" sz="2400" dirty="0">
              <a:solidFill>
                <a:srgbClr val="000000"/>
              </a:solidFill>
            </a:endParaRPr>
          </a:p>
        </p:txBody>
      </p:sp>
    </p:spTree>
    <p:extLst>
      <p:ext uri="{BB962C8B-B14F-4D97-AF65-F5344CB8AC3E}">
        <p14:creationId xmlns:p14="http://schemas.microsoft.com/office/powerpoint/2010/main" val="3977727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15.2 Cylinder Head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694038" cy="2733368"/>
          </a:xfrm>
        </p:spPr>
        <p:txBody>
          <a:bodyPr/>
          <a:lstStyle/>
          <a:p>
            <a:r>
              <a:rPr lang="en-US" sz="2400" dirty="0"/>
              <a:t>A cylinder head with four valves per cylinder, two intake valves (larger) and two exhaust valves (smaller)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32743" y="990600"/>
            <a:ext cx="5354057" cy="3687023"/>
          </a:xfrm>
        </p:spPr>
      </p:pic>
    </p:spTree>
    <p:extLst>
      <p:ext uri="{BB962C8B-B14F-4D97-AF65-F5344CB8AC3E}">
        <p14:creationId xmlns:p14="http://schemas.microsoft.com/office/powerpoint/2010/main" val="7210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a Flat-Head Engine?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2113" y="2514600"/>
            <a:ext cx="7543800" cy="3170099"/>
          </a:xfrm>
        </p:spPr>
        <p:txBody>
          <a:bodyPr/>
          <a:lstStyle/>
          <a:p>
            <a:r>
              <a:rPr lang="en-US" sz="2000" b="1" dirty="0"/>
              <a:t>What Is a Flat-Head Engine? </a:t>
            </a:r>
            <a:r>
              <a:rPr lang="en-US" sz="2000" dirty="0"/>
              <a:t>A flat-head engine is an older type engine design that has the valves in the block. The valves are located next to the cylinders and the air–fuel mixture, and exhaust flows through the block to the intake and exhaust manifolds. Because the valves are in the block, the heads are flat and, therefore, are called flat-head engines. The most commonly known was the Ford flat-head V-8 produced from 1932 until 1953. Typical flat-head engines included • Inline 4-cylinder engines, Inline 6-cylinder engines, Inline 8-cylinder engines, V-8s (Cadillac and Ford), V-12s (Cadillac and Lincoln).</a:t>
            </a:r>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4476" y="1600385"/>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0700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723"/>
            <a:ext cx="8229600" cy="646331"/>
          </a:xfrm>
        </p:spPr>
        <p:txBody>
          <a:bodyPr>
            <a:spAutoFit/>
          </a:bodyPr>
          <a:lstStyle/>
          <a:p>
            <a:r>
              <a:rPr lang="en-US" dirty="0"/>
              <a:t>Engine Parts and Systems</a:t>
            </a:r>
          </a:p>
        </p:txBody>
      </p:sp>
      <p:sp>
        <p:nvSpPr>
          <p:cNvPr id="4" name="Content Placeholder 3"/>
          <p:cNvSpPr>
            <a:spLocks noGrp="1"/>
          </p:cNvSpPr>
          <p:nvPr>
            <p:ph idx="1"/>
          </p:nvPr>
        </p:nvSpPr>
        <p:spPr>
          <a:xfrm>
            <a:off x="457200" y="990600"/>
            <a:ext cx="8229600" cy="3254737"/>
          </a:xfrm>
        </p:spPr>
        <p:txBody>
          <a:bodyPr>
            <a:spAutoFit/>
          </a:bodyPr>
          <a:lstStyle/>
          <a:p>
            <a:r>
              <a:rPr lang="en-US" sz="2400" dirty="0"/>
              <a:t>Intake and Exhaust System: Air enters the engine through the intake and exits through the exhaust.</a:t>
            </a:r>
          </a:p>
          <a:p>
            <a:r>
              <a:rPr lang="en-US" sz="2400" dirty="0"/>
              <a:t>Cooling System: Used to control engine temperatures.</a:t>
            </a:r>
          </a:p>
          <a:p>
            <a:r>
              <a:rPr lang="en-US" sz="2400" dirty="0"/>
              <a:t>Lubrication System: Used to lubricate moving and sliding components to reduce wear and dissipate heat.</a:t>
            </a:r>
          </a:p>
          <a:p>
            <a:r>
              <a:rPr lang="en-US" sz="2400" dirty="0"/>
              <a:t>Fuel and Ignition Systems: Provides the needed fuel and spark to the cylinder.</a:t>
            </a:r>
          </a:p>
        </p:txBody>
      </p:sp>
    </p:spTree>
    <p:extLst>
      <p:ext uri="{BB962C8B-B14F-4D97-AF65-F5344CB8AC3E}">
        <p14:creationId xmlns:p14="http://schemas.microsoft.com/office/powerpoint/2010/main" val="50563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15.3 Thermostat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3075038" cy="4028768"/>
          </a:xfrm>
        </p:spPr>
        <p:txBody>
          <a:bodyPr/>
          <a:lstStyle/>
          <a:p>
            <a:r>
              <a:rPr lang="en-US" sz="2400" dirty="0"/>
              <a:t>The coolant temperature is controlled by the thermostat, which opens and allows coolant to flow to the radiator when the temperature reaches the rating temperature of the thermostat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1298" y="986476"/>
            <a:ext cx="4995502" cy="4042724"/>
          </a:xfrm>
        </p:spPr>
      </p:pic>
    </p:spTree>
    <p:extLst>
      <p:ext uri="{BB962C8B-B14F-4D97-AF65-F5344CB8AC3E}">
        <p14:creationId xmlns:p14="http://schemas.microsoft.com/office/powerpoint/2010/main" val="119235184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24431</TotalTime>
  <Words>3503</Words>
  <Application>Microsoft Office PowerPoint</Application>
  <PresentationFormat>On-screen Show (4:3)</PresentationFormat>
  <Paragraphs>599</Paragraphs>
  <Slides>59</Slides>
  <Notes>59</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Arial(Body)</vt:lpstr>
      <vt:lpstr>Noto Sans Symbols</vt:lpstr>
      <vt:lpstr>Times New Roman</vt:lpstr>
      <vt:lpstr>Verdana</vt:lpstr>
      <vt:lpstr>Wingdings</vt:lpstr>
      <vt:lpstr>508 Lecture</vt:lpstr>
      <vt:lpstr>Automotive Technology: Principles, Diagnosis, and Service</vt:lpstr>
      <vt:lpstr>Learning Objectives</vt:lpstr>
      <vt:lpstr>Engine Purpose and Function, Energy, and Power</vt:lpstr>
      <vt:lpstr>Engine Construction Overview</vt:lpstr>
      <vt:lpstr>Figure 15.1 Rotating Assembly</vt:lpstr>
      <vt:lpstr>Figure 15.2 Cylinder Head </vt:lpstr>
      <vt:lpstr>Frequently Asked Question: What Is a Flat-Head Engine?     </vt:lpstr>
      <vt:lpstr>Engine Parts and Systems</vt:lpstr>
      <vt:lpstr>Figure 15.3 Thermostat</vt:lpstr>
      <vt:lpstr>Animation: Thermostat Operation (Animation will automatically start)</vt:lpstr>
      <vt:lpstr>Animation: Thermostat, Electric Assist (Animation will automatically start)</vt:lpstr>
      <vt:lpstr>Figure 15.4 Lubrication System</vt:lpstr>
      <vt:lpstr>Animation: Engine Oil Circulation (Animation will automatically start)</vt:lpstr>
      <vt:lpstr>Animation: Engine Lubrication (Animation will automatically start)</vt:lpstr>
      <vt:lpstr>Animation: Oil Flow World Engine (Animation will automatically start)</vt:lpstr>
      <vt:lpstr>Animation: Oil Spray Piston Cooling (Animation will automatically start)</vt:lpstr>
      <vt:lpstr>Animation: Oil Filter (Animation will automatically start)</vt:lpstr>
      <vt:lpstr>Four Stroke Cycle Operation</vt:lpstr>
      <vt:lpstr>Figure 15.5 Four-Stroke Cycle</vt:lpstr>
      <vt:lpstr>Animation: Four-Stroke Cycle (Animation will automatically start)</vt:lpstr>
      <vt:lpstr>Question 1: ?</vt:lpstr>
      <vt:lpstr>Answer 1</vt:lpstr>
      <vt:lpstr>Engine Classification and Construction (1 of 3)</vt:lpstr>
      <vt:lpstr>Engine Classification and Construction (2 of 3)</vt:lpstr>
      <vt:lpstr>Engine Classification and Construction (3 of 3)</vt:lpstr>
      <vt:lpstr>Figure 15.6 Engine Cutaway</vt:lpstr>
      <vt:lpstr>Figure 15.7 Cylinder Arrangements</vt:lpstr>
      <vt:lpstr>Figure 15.8 Boxer Engine</vt:lpstr>
      <vt:lpstr>Figure 15.9 Longitudinal Mount</vt:lpstr>
      <vt:lpstr>Figure 15.10 FWD Mounts</vt:lpstr>
      <vt:lpstr>Figure 15.11 OHV Engine</vt:lpstr>
      <vt:lpstr>Figure 15.12 Overhead Cams</vt:lpstr>
      <vt:lpstr>Figure 15.13 DOHC Engine</vt:lpstr>
      <vt:lpstr>Frequently Asked Question: What Is a Rotary Engine?     </vt:lpstr>
      <vt:lpstr>Figure 15.14 Rotary Engine</vt:lpstr>
      <vt:lpstr>Animation: Rotary Engine (Animation will automatically start)</vt:lpstr>
      <vt:lpstr>Figure 15.15 Rotation Direction</vt:lpstr>
      <vt:lpstr>Engine Measurement</vt:lpstr>
      <vt:lpstr>Figure 15.16 Bore and Stroke</vt:lpstr>
      <vt:lpstr>Frequently Asked Question: What Is the Atkinson Cycle?      </vt:lpstr>
      <vt:lpstr>Figure 15.17 Main and Crankpin</vt:lpstr>
      <vt:lpstr>Chart 15.1 Displacement</vt:lpstr>
      <vt:lpstr>Chart 15.2 Liters to Cubic Inches</vt:lpstr>
      <vt:lpstr>Question 2: ?</vt:lpstr>
      <vt:lpstr>Answer 2</vt:lpstr>
      <vt:lpstr>Compression Ratio (1 of 2)</vt:lpstr>
      <vt:lpstr>Compression Ratio (2 of 2)</vt:lpstr>
      <vt:lpstr>Figure 15.18 Compression Ratio</vt:lpstr>
      <vt:lpstr>Figure 15.19 Chamber Volume</vt:lpstr>
      <vt:lpstr>Torque and Horsepower</vt:lpstr>
      <vt:lpstr>Animation: Math Formula: Horsepower (Animation will automatically start)</vt:lpstr>
      <vt:lpstr>Figure 15.20 Torque</vt:lpstr>
      <vt:lpstr>Animation: Math Formula, lb-in to lb-ft, Torque (Animation will automatically start)</vt:lpstr>
      <vt:lpstr>Animation: Math Formula, lb-ft to lb-in, Torque (Animation will automatically start)</vt:lpstr>
      <vt:lpstr>Frequently Asked Question: What’s with These Kilowatts?     </vt:lpstr>
      <vt:lpstr>Question 3: ?</vt:lpstr>
      <vt:lpstr>Answer 3</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18, Gasoline Engine Operation, Parts, and Specifications</dc:title>
  <dc:subject>2612-Automotive - Core</dc:subject>
  <dc:creator>James D. Halderman</dc:creator>
  <cp:keywords>Automotive</cp:keywords>
  <cp:lastModifiedBy>Glen Plants</cp:lastModifiedBy>
  <cp:revision>4787</cp:revision>
  <dcterms:created xsi:type="dcterms:W3CDTF">2014-07-14T20:04:21Z</dcterms:created>
  <dcterms:modified xsi:type="dcterms:W3CDTF">2023-06-15T15:03:42Z</dcterms:modified>
</cp:coreProperties>
</file>