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1246" r:id="rId2"/>
    <p:sldId id="1118" r:id="rId3"/>
    <p:sldId id="1188" r:id="rId4"/>
    <p:sldId id="1247" r:id="rId5"/>
    <p:sldId id="1149" r:id="rId6"/>
    <p:sldId id="1189" r:id="rId7"/>
    <p:sldId id="1249" r:id="rId8"/>
    <p:sldId id="1248" r:id="rId9"/>
    <p:sldId id="1191" r:id="rId10"/>
    <p:sldId id="1192" r:id="rId11"/>
    <p:sldId id="1250" r:id="rId12"/>
    <p:sldId id="1251" r:id="rId13"/>
    <p:sldId id="1282" r:id="rId14"/>
    <p:sldId id="1252" r:id="rId15"/>
    <p:sldId id="1195" r:id="rId16"/>
    <p:sldId id="1253" r:id="rId17"/>
    <p:sldId id="1197" r:id="rId18"/>
    <p:sldId id="1254" r:id="rId19"/>
    <p:sldId id="1289" r:id="rId20"/>
    <p:sldId id="1199" r:id="rId21"/>
    <p:sldId id="1255" r:id="rId22"/>
    <p:sldId id="1257" r:id="rId23"/>
    <p:sldId id="1290" r:id="rId24"/>
    <p:sldId id="1283" r:id="rId25"/>
    <p:sldId id="1256" r:id="rId26"/>
    <p:sldId id="1158" r:id="rId27"/>
    <p:sldId id="1159" r:id="rId28"/>
    <p:sldId id="1203" r:id="rId29"/>
    <p:sldId id="1258" r:id="rId30"/>
    <p:sldId id="1259" r:id="rId31"/>
    <p:sldId id="1284" r:id="rId32"/>
    <p:sldId id="1288" r:id="rId33"/>
    <p:sldId id="1285" r:id="rId34"/>
    <p:sldId id="1286" r:id="rId35"/>
    <p:sldId id="1206" r:id="rId36"/>
    <p:sldId id="1260" r:id="rId37"/>
    <p:sldId id="1261" r:id="rId38"/>
    <p:sldId id="1291" r:id="rId39"/>
    <p:sldId id="1292" r:id="rId40"/>
    <p:sldId id="1262" r:id="rId41"/>
    <p:sldId id="1263" r:id="rId42"/>
    <p:sldId id="1264" r:id="rId43"/>
    <p:sldId id="1212" r:id="rId44"/>
    <p:sldId id="1213" r:id="rId45"/>
    <p:sldId id="1214" r:id="rId46"/>
    <p:sldId id="1265" r:id="rId47"/>
    <p:sldId id="1216" r:id="rId48"/>
    <p:sldId id="1299" r:id="rId49"/>
    <p:sldId id="1266" r:id="rId50"/>
    <p:sldId id="1218" r:id="rId51"/>
    <p:sldId id="1267" r:id="rId52"/>
    <p:sldId id="1268" r:id="rId53"/>
    <p:sldId id="1269" r:id="rId54"/>
    <p:sldId id="1223" r:id="rId55"/>
    <p:sldId id="1270" r:id="rId56"/>
    <p:sldId id="1293" r:id="rId57"/>
    <p:sldId id="1224" r:id="rId58"/>
    <p:sldId id="1271" r:id="rId59"/>
    <p:sldId id="1272" r:id="rId60"/>
    <p:sldId id="1294" r:id="rId61"/>
    <p:sldId id="1295" r:id="rId62"/>
    <p:sldId id="1273" r:id="rId63"/>
    <p:sldId id="1296" r:id="rId64"/>
    <p:sldId id="1297" r:id="rId65"/>
    <p:sldId id="1275" r:id="rId66"/>
    <p:sldId id="1298" r:id="rId67"/>
    <p:sldId id="1287" r:id="rId68"/>
    <p:sldId id="1229" r:id="rId69"/>
    <p:sldId id="1274" r:id="rId70"/>
    <p:sldId id="1276" r:id="rId71"/>
    <p:sldId id="1232" r:id="rId72"/>
    <p:sldId id="1277" r:id="rId73"/>
    <p:sldId id="1234" r:id="rId74"/>
    <p:sldId id="1278" r:id="rId75"/>
    <p:sldId id="1236" r:id="rId76"/>
    <p:sldId id="1279" r:id="rId77"/>
    <p:sldId id="1280" r:id="rId78"/>
    <p:sldId id="1239" r:id="rId79"/>
    <p:sldId id="1281" r:id="rId80"/>
    <p:sldId id="1241" r:id="rId81"/>
    <p:sldId id="1242" r:id="rId82"/>
    <p:sldId id="1204" r:id="rId83"/>
    <p:sldId id="1076"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1" autoAdjust="0"/>
    <p:restoredTop sz="84444" autoAdjust="0"/>
  </p:normalViewPr>
  <p:slideViewPr>
    <p:cSldViewPr>
      <p:cViewPr varScale="1">
        <p:scale>
          <a:sx n="97" d="100"/>
          <a:sy n="97" d="100"/>
        </p:scale>
        <p:origin x="1602" y="72"/>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521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303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422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Do No Harm</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As stated in the Hippocratic oath, a doctor agrees first to do no harm to the patient during treatment. Service technicians should also try to do no harm to the vehicle while it is being serviced.  Always ask, “Am I going to do any harm if I do this?” before you do it.</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TECH TIP: Carefully Check the Windshield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Chips or cracks in the windshield are often caused by stones or debris often kicked up by the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vehicle ahead.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Extreme temperature changes may cause the glass to shrink and expand, leading to cracks. Generally,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 small crack or chip can be repaired and does not require the windshield to be replaced. While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there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are many do-it-yourself (DIY) fixes are posted on the Internet, most experts recommend that a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professional repair for a long-term solution rather than a temporary repair. ● SEE FIGURE 14–3.</a:t>
            </a:r>
          </a:p>
          <a:p>
            <a:r>
              <a:rPr lang="en-US" sz="1400" b="1" i="0" u="sng" strike="noStrike" cap="none" dirty="0">
                <a:solidFill>
                  <a:schemeClr val="dk1"/>
                </a:solidFill>
                <a:latin typeface="+mn-lt"/>
                <a:ea typeface="Arial"/>
                <a:cs typeface="Arial"/>
                <a:sym typeface="Arial"/>
              </a:rPr>
              <a:t> TECH TIP </a:t>
            </a:r>
            <a:r>
              <a:rPr lang="en-US" sz="1600" b="1" i="0" u="sng" strike="noStrike" baseline="0" dirty="0">
                <a:solidFill>
                  <a:srgbClr val="231F20"/>
                </a:solidFill>
                <a:latin typeface="+mn-lt"/>
              </a:rPr>
              <a:t>Carefully Check the Windshield</a:t>
            </a:r>
          </a:p>
          <a:p>
            <a:pPr marR="53320"/>
            <a:r>
              <a:rPr lang="en-US" sz="1400" b="0" i="0" u="none" strike="noStrike" baseline="0" dirty="0">
                <a:solidFill>
                  <a:srgbClr val="231F20"/>
                </a:solidFill>
                <a:latin typeface="Arial" panose="020B0604020202020204" pitchFamily="34" charset="0"/>
              </a:rPr>
              <a:t>Chips or cracks in the windshield are often caused by stones or debris often kicked up by the vehicle ahead.</a:t>
            </a:r>
          </a:p>
          <a:p>
            <a:pPr marR="58640"/>
            <a:r>
              <a:rPr lang="en-US" sz="1400" b="0" i="0" u="none" strike="noStrike" baseline="0" dirty="0">
                <a:solidFill>
                  <a:srgbClr val="231F20"/>
                </a:solidFill>
                <a:latin typeface="Arial" panose="020B0604020202020204" pitchFamily="34" charset="0"/>
              </a:rPr>
              <a:t>Extreme temperature changes may cause the glass to shrink and expand, leading to cracks. Generally, a small crack or chip can be repaired and does not require the windshield to be replaced. While there</a:t>
            </a:r>
          </a:p>
          <a:p>
            <a:pPr marR="53320"/>
            <a:r>
              <a:rPr lang="en-US" sz="1400" b="0" i="0" u="none" strike="noStrike" baseline="0" dirty="0">
                <a:solidFill>
                  <a:srgbClr val="231F20"/>
                </a:solidFill>
                <a:latin typeface="Arial" panose="020B0604020202020204" pitchFamily="34" charset="0"/>
              </a:rPr>
              <a:t>are many do-it-yourself (DIY) fixes are posted on the Internet, most experts recommend that a professional repair for a long-term solution rather than a temporary repair. </a:t>
            </a:r>
            <a:r>
              <a:rPr lang="en-US" sz="800" b="0" i="0" u="none" strike="noStrike" baseline="30000" dirty="0">
                <a:solidFill>
                  <a:srgbClr val="007B7B"/>
                </a:solidFill>
                <a:latin typeface="Calibri" panose="020F0502020204030204" pitchFamily="34" charset="0"/>
              </a:rPr>
              <a:t>●         </a:t>
            </a:r>
            <a:r>
              <a:rPr lang="en-US" sz="1400" b="0" i="0" u="none" strike="noStrike" baseline="30000" dirty="0">
                <a:solidFill>
                  <a:srgbClr val="231F20"/>
                </a:solidFill>
                <a:latin typeface="Arial Black" panose="020B0A04020102020204" pitchFamily="34" charset="0"/>
              </a:rPr>
              <a:t>14–3</a:t>
            </a:r>
            <a:r>
              <a:rPr lang="en-US" sz="1400" b="0" i="0" u="none" strike="noStrike" baseline="30000" dirty="0">
                <a:solidFill>
                  <a:srgbClr val="231F20"/>
                </a:solidFill>
                <a:latin typeface="Arial" panose="020B0604020202020204" pitchFamily="34" charset="0"/>
              </a:rPr>
              <a:t>.</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774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378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8282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1995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3514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1947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8992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8525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5142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956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9761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6249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 “normal” and “severe” use as specified by many vehicle manufacturers</a:t>
            </a:r>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2804962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2501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5510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1711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6834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857941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499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2298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8046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Paper Towel Test</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New ATF will penetrate a paper towel better than used oxidized ATF. To compare old fluid with new, place three drops of new fluid on a paper towel and three drops of used ATF on the paper towel about 3 inches from the first sample. Wait for 30 minutes. The new ATF will have expanded (penetrated through the paper towel) much farther than the old, oxidized fluid. This test can be used to convince a customer that the ATF should be changed according to the vehicle manufacturer’s recommended interval even though, to the naked eye, the fluid looks okay.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2495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885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4640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4972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Water Spray Trick</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Lower-than-normal alternator output could be the result of a loose or slipping drive belt. All belts (V and serpentine multigroove) use an interference angle between the angle of the Vs of the belt and the angle of the Vs on the pulley. Over time, this interference angle is worn off the edges of the V of the belt. As a result, the belt may start to slip and make a squealing sound, even if tensioned properly.  A fast method to determine if the noise is from the belt is to spray water from a squirt bottle at the belt with the engine running.  • If the belt noise stops, but returns when the belt dries out, the cause is often called chirp and is due to pulley misalignment.• If the belt noise gets louder when sprayed with water, the cause is often called squeal and is caused by low belt tension.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5267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any serpentine belt that has more than three cracks in any one rib that appears in a 3-inch span</a:t>
            </a:r>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2192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362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Two Quick Checks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If the vehicle is hoisted on a frame-contact lift, perform two quick checks: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Spin each tire to check that the brakes are not dragging. You should be able to turn all four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wheels by hand if the parking brake is off and the transmission is in neutral.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When spinning the tire, look over the top of the tire to check if it is round. An improperly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mounted tire or a tire that is out-of-round due to a fault in the tire can be detected by watching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for the outside of the tire to move up and down as it is being rotated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038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5621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Check for Wheel Lock Key</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Many vehicles have wheel locks that require a special key to remove. The wise technician should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always ask the customer or service writer about wheel locks before pulling the vehicle into the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shop or before the vehicle is hoisted.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62215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93336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Watch Out for Vents That Look Like Grease Fittings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Watch for what looks like a grease (Zerk) fitting but is somewhat smaller, as this may be a vent,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such as found on a late-model Dodge Caravan on the ball joints. If the grease gun does not fit on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it, do not be tempted to remove and replace with a grease fitting.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229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Lower the Driver’s Side Window</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Many shops have a standard operating procedure that the driver’s side window be lowered whenever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vehicle is driven into the shop. This is done for two reasons: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Helps prevent the keys from being locked in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Can prevent damage to the door glass or weather strips. Many vehicles lower the glass slightly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 the door is opened to clear the weather seal. If the battery is disconnected, the window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cannot be low- an cause the glass to shatter or cause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damage to the weather strip.</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63655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61834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10138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84463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0780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14096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518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3552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13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2623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239633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50964516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67" r:id="rId4"/>
    <p:sldLayoutId id="2147483668"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2.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5.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6.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9.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hyperlink" Target="https://jameshalderman.com/a1_anim_lib_page/" TargetMode="External"/><Relationship Id="rId3" Type="http://schemas.openxmlformats.org/officeDocument/2006/relationships/hyperlink" Target="https://jameshalderman.com/a4_vid_lib_page/" TargetMode="External"/><Relationship Id="rId7" Type="http://schemas.openxmlformats.org/officeDocument/2006/relationships/hyperlink" Target="https://jameshalderman.com/a4_anim_lib_page/"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hyperlink" Target="https://jameshalderman.com/a1_vid_lib_page/" TargetMode="External"/><Relationship Id="rId5" Type="http://schemas.openxmlformats.org/officeDocument/2006/relationships/hyperlink" Target="https://jameshalderman.com/a0_vid_lib_page/" TargetMode="External"/><Relationship Id="rId4" Type="http://schemas.openxmlformats.org/officeDocument/2006/relationships/hyperlink" Target="https://jameshalderman.com/a0_anim_lib_pag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Preventative Maintenance and Service Procedures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667000" y="6385573"/>
            <a:ext cx="6019800"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645100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323" y="228600"/>
            <a:ext cx="8229600" cy="1200329"/>
          </a:xfrm>
        </p:spPr>
        <p:txBody>
          <a:bodyPr>
            <a:spAutoFit/>
          </a:bodyPr>
          <a:lstStyle/>
          <a:p>
            <a:r>
              <a:rPr lang="en-US" dirty="0"/>
              <a:t>Windshield Wiper and Washer Fluid Service</a:t>
            </a:r>
            <a:endParaRPr lang="en-US" sz="2800" dirty="0"/>
          </a:p>
        </p:txBody>
      </p:sp>
      <p:sp>
        <p:nvSpPr>
          <p:cNvPr id="4" name="Content Placeholder 3"/>
          <p:cNvSpPr>
            <a:spLocks noGrp="1"/>
          </p:cNvSpPr>
          <p:nvPr>
            <p:ph idx="1"/>
          </p:nvPr>
        </p:nvSpPr>
        <p:spPr>
          <a:xfrm>
            <a:off x="449826" y="1482213"/>
            <a:ext cx="8229600" cy="1800493"/>
          </a:xfrm>
        </p:spPr>
        <p:txBody>
          <a:bodyPr>
            <a:spAutoFit/>
          </a:bodyPr>
          <a:lstStyle/>
          <a:p>
            <a:r>
              <a:rPr lang="en-IN" sz="2400" dirty="0"/>
              <a:t>Check for:</a:t>
            </a:r>
          </a:p>
          <a:p>
            <a:pPr lvl="1"/>
            <a:r>
              <a:rPr lang="en-IN" sz="2400" dirty="0"/>
              <a:t>Proper operation of wipers and washers</a:t>
            </a:r>
          </a:p>
          <a:p>
            <a:pPr lvl="1"/>
            <a:r>
              <a:rPr lang="en-IN" sz="2400" dirty="0"/>
              <a:t>Condition of wiper blades (front and rear)</a:t>
            </a:r>
          </a:p>
          <a:p>
            <a:pPr lvl="1"/>
            <a:r>
              <a:rPr lang="en-IN" sz="2400" dirty="0"/>
              <a:t>Washer reservoir level</a:t>
            </a:r>
          </a:p>
        </p:txBody>
      </p:sp>
    </p:spTree>
    <p:extLst>
      <p:ext uri="{BB962C8B-B14F-4D97-AF65-F5344CB8AC3E}">
        <p14:creationId xmlns:p14="http://schemas.microsoft.com/office/powerpoint/2010/main" val="1790715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14.3 Windshield Repair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373273" cy="43281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343420" cy="3978012"/>
          </a:xfrm>
        </p:spPr>
        <p:txBody>
          <a:bodyPr/>
          <a:lstStyle/>
          <a:p>
            <a:r>
              <a:rPr lang="en-US" sz="2400" dirty="0"/>
              <a:t>A professional stone chip repair being performed on a windshield. The unit applies a vacuum to the crack and then inserts a resin to completely seal the chip.</a:t>
            </a:r>
          </a:p>
          <a:p>
            <a:endParaRPr lang="en-US" sz="2400" dirty="0"/>
          </a:p>
        </p:txBody>
      </p:sp>
    </p:spTree>
    <p:extLst>
      <p:ext uri="{BB962C8B-B14F-4D97-AF65-F5344CB8AC3E}">
        <p14:creationId xmlns:p14="http://schemas.microsoft.com/office/powerpoint/2010/main" val="1585737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14.4 Wipers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078361" cy="39676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733820" cy="1371600"/>
          </a:xfrm>
        </p:spPr>
        <p:txBody>
          <a:bodyPr/>
          <a:lstStyle/>
          <a:p>
            <a:r>
              <a:rPr lang="en-US" sz="2400" dirty="0"/>
              <a:t>Installing a wiper blade insert into a wiper arm</a:t>
            </a:r>
          </a:p>
        </p:txBody>
      </p:sp>
    </p:spTree>
    <p:extLst>
      <p:ext uri="{BB962C8B-B14F-4D97-AF65-F5344CB8AC3E}">
        <p14:creationId xmlns:p14="http://schemas.microsoft.com/office/powerpoint/2010/main" val="24529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35" y="1524000"/>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471"/>
            <a:ext cx="8229600" cy="1200329"/>
          </a:xfrm>
        </p:spPr>
        <p:txBody>
          <a:bodyPr/>
          <a:lstStyle/>
          <a:p>
            <a:r>
              <a:rPr lang="en-US" dirty="0"/>
              <a:t>Frequently Asked Question: Why Is Windshield Washer Fluid Regulated?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626787"/>
            <a:ext cx="7543800" cy="3331681"/>
          </a:xfrm>
        </p:spPr>
        <p:txBody>
          <a:bodyPr/>
          <a:lstStyle/>
          <a:p>
            <a:r>
              <a:rPr lang="en-US" sz="1800" b="1" dirty="0"/>
              <a:t>Why Is Windshield Washer Fluid Regulated? </a:t>
            </a:r>
            <a:r>
              <a:rPr lang="en-US" sz="1800" dirty="0"/>
              <a:t>Automotive windshield washer fluid (AWWF) is a source of pollution because it can contain high levels of methanol, a volatile organic compound (VOC), which is a component of ground-level ozone, one of the  main pollutants in smog. The VOC content (methanol) in automotive windshield washer fluid is regulated/limited by federal and, in some cases, by state and local regulation. At the federal level, VOC content is limited to 35% by weight. State and local regulations are more restrictive than the federal regulation, restricting the sale of windshield washer fluid to a VOC weight content that is lower than the 35% federal standard.</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6779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14.5 Washer Solvent</a:t>
            </a:r>
            <a:endParaRPr lang="en-US" sz="2800" dirty="0">
              <a:solidFill>
                <a:srgbClr val="FF0000"/>
              </a:solidFill>
            </a:endParaRP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990600"/>
            <a:ext cx="3017520" cy="51728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4105420" cy="3046988"/>
          </a:xfrm>
        </p:spPr>
        <p:txBody>
          <a:bodyPr/>
          <a:lstStyle/>
          <a:p>
            <a:r>
              <a:rPr lang="en-US" sz="2400" dirty="0"/>
              <a:t>(a) The windshield wiper fluid reservoir cap is usually labeled with a symbol showing a windshield washer. (b) Use only the recommended washer fluid. Never use antifreeze in the windshield washer reservoir</a:t>
            </a:r>
          </a:p>
        </p:txBody>
      </p:sp>
    </p:spTree>
    <p:extLst>
      <p:ext uri="{BB962C8B-B14F-4D97-AF65-F5344CB8AC3E}">
        <p14:creationId xmlns:p14="http://schemas.microsoft.com/office/powerpoint/2010/main" val="9914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310"/>
            <a:ext cx="8229600" cy="646331"/>
          </a:xfrm>
        </p:spPr>
        <p:txBody>
          <a:bodyPr>
            <a:spAutoFit/>
          </a:bodyPr>
          <a:lstStyle/>
          <a:p>
            <a:r>
              <a:rPr lang="en-US" dirty="0"/>
              <a:t>Cabin Filter Replacement</a:t>
            </a:r>
            <a:endParaRPr lang="en-US" sz="2800" dirty="0"/>
          </a:p>
        </p:txBody>
      </p:sp>
      <p:sp>
        <p:nvSpPr>
          <p:cNvPr id="4" name="Content Placeholder 3"/>
          <p:cNvSpPr>
            <a:spLocks noGrp="1"/>
          </p:cNvSpPr>
          <p:nvPr>
            <p:ph idx="1"/>
          </p:nvPr>
        </p:nvSpPr>
        <p:spPr>
          <a:xfrm>
            <a:off x="457200" y="990600"/>
            <a:ext cx="8229600" cy="3062377"/>
          </a:xfrm>
        </p:spPr>
        <p:txBody>
          <a:bodyPr>
            <a:spAutoFit/>
          </a:bodyPr>
          <a:lstStyle/>
          <a:p>
            <a:r>
              <a:rPr lang="en-IN" sz="2400" dirty="0"/>
              <a:t>Is used in the heating, ventilation, and air-conditioning     (</a:t>
            </a:r>
            <a:r>
              <a:rPr lang="en-IN" sz="2400" kern="0" spc="-350" dirty="0"/>
              <a:t>H V A </a:t>
            </a:r>
            <a:r>
              <a:rPr lang="en-IN" sz="2400" dirty="0"/>
              <a:t>C) system to filter the outside air drawn into the passenger compartment.</a:t>
            </a:r>
          </a:p>
          <a:p>
            <a:r>
              <a:rPr lang="en-IN" sz="2400" dirty="0"/>
              <a:t>Some filters contain activated charcoal to help eliminate odors.</a:t>
            </a:r>
          </a:p>
          <a:p>
            <a:r>
              <a:rPr lang="en-IN" sz="2400" dirty="0"/>
              <a:t>The cabin air filter should be replaced often—every year or every 12,000 miles (19,000 km).</a:t>
            </a:r>
          </a:p>
        </p:txBody>
      </p:sp>
    </p:spTree>
    <p:extLst>
      <p:ext uri="{BB962C8B-B14F-4D97-AF65-F5344CB8AC3E}">
        <p14:creationId xmlns:p14="http://schemas.microsoft.com/office/powerpoint/2010/main" val="396637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14.6 Cabin Filter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25500" y="997974"/>
            <a:ext cx="7543800" cy="381610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2600" y="5181600"/>
            <a:ext cx="8229600" cy="830997"/>
          </a:xfrm>
        </p:spPr>
        <p:txBody>
          <a:bodyPr/>
          <a:lstStyle/>
          <a:p>
            <a:r>
              <a:rPr lang="en-US" sz="2400" dirty="0"/>
              <a:t>A cabin filter can be accessed either through the glove compartment or under the hood on most vehicles</a:t>
            </a:r>
          </a:p>
        </p:txBody>
      </p:sp>
    </p:spTree>
    <p:extLst>
      <p:ext uri="{BB962C8B-B14F-4D97-AF65-F5344CB8AC3E}">
        <p14:creationId xmlns:p14="http://schemas.microsoft.com/office/powerpoint/2010/main" val="328651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284" y="228600"/>
            <a:ext cx="8229600" cy="646331"/>
          </a:xfrm>
        </p:spPr>
        <p:txBody>
          <a:bodyPr>
            <a:spAutoFit/>
          </a:bodyPr>
          <a:lstStyle/>
          <a:p>
            <a:r>
              <a:rPr lang="en-US" dirty="0"/>
              <a:t>Air Filter Inspection/Replacement</a:t>
            </a:r>
            <a:endParaRPr lang="en-US" sz="2800" dirty="0"/>
          </a:p>
        </p:txBody>
      </p:sp>
      <p:sp>
        <p:nvSpPr>
          <p:cNvPr id="4" name="Content Placeholder 3"/>
          <p:cNvSpPr>
            <a:spLocks noGrp="1"/>
          </p:cNvSpPr>
          <p:nvPr>
            <p:ph idx="1"/>
          </p:nvPr>
        </p:nvSpPr>
        <p:spPr>
          <a:xfrm>
            <a:off x="457200" y="990600"/>
            <a:ext cx="8229600" cy="3254737"/>
          </a:xfrm>
        </p:spPr>
        <p:txBody>
          <a:bodyPr>
            <a:spAutoFit/>
          </a:bodyPr>
          <a:lstStyle/>
          <a:p>
            <a:r>
              <a:rPr lang="en-IN" sz="2400" dirty="0"/>
              <a:t>It filters dirt from the air before it enters the intake system of the engine.</a:t>
            </a:r>
          </a:p>
          <a:p>
            <a:r>
              <a:rPr lang="en-IN" sz="2400" dirty="0"/>
              <a:t>Should be replaced according to vehicle manufacturer’s recommendations.</a:t>
            </a:r>
          </a:p>
          <a:p>
            <a:r>
              <a:rPr lang="en-IN" sz="2400" dirty="0"/>
              <a:t>A clogged filter will decrease the engine efficiency.</a:t>
            </a:r>
          </a:p>
          <a:p>
            <a:r>
              <a:rPr lang="en-IN" sz="2400" dirty="0"/>
              <a:t>Should be replaced more frequently under dusty conditions.</a:t>
            </a:r>
          </a:p>
        </p:txBody>
      </p:sp>
    </p:spTree>
    <p:extLst>
      <p:ext uri="{BB962C8B-B14F-4D97-AF65-F5344CB8AC3E}">
        <p14:creationId xmlns:p14="http://schemas.microsoft.com/office/powerpoint/2010/main" val="301859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14.7 Air Filter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599"/>
            <a:ext cx="4712929" cy="48780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2116" y="990600"/>
            <a:ext cx="3271684" cy="2677656"/>
          </a:xfrm>
        </p:spPr>
        <p:txBody>
          <a:bodyPr/>
          <a:lstStyle/>
          <a:p>
            <a:r>
              <a:rPr lang="en-US" sz="2400" dirty="0"/>
              <a:t>(a) A typical dirty air filter. (b) Always check the inlet passage leading to the air filter for debris that can reduce airflow to the engine</a:t>
            </a:r>
          </a:p>
        </p:txBody>
      </p:sp>
    </p:spTree>
    <p:extLst>
      <p:ext uri="{BB962C8B-B14F-4D97-AF65-F5344CB8AC3E}">
        <p14:creationId xmlns:p14="http://schemas.microsoft.com/office/powerpoint/2010/main" val="145721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Cabin Filter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abin Filter">
            <a:hlinkClick r:id="" action="ppaction://media"/>
            <a:extLst>
              <a:ext uri="{FF2B5EF4-FFF2-40B4-BE49-F238E27FC236}">
                <a16:creationId xmlns:a16="http://schemas.microsoft.com/office/drawing/2014/main" id="{CB212C30-8639-4C5D-E26B-E5CB1A93AD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4228" y="1088059"/>
            <a:ext cx="8132571" cy="5236541"/>
          </a:xfrm>
          <a:prstGeom prst="rect">
            <a:avLst/>
          </a:prstGeom>
        </p:spPr>
      </p:pic>
    </p:spTree>
    <p:extLst>
      <p:ext uri="{BB962C8B-B14F-4D97-AF65-F5344CB8AC3E}">
        <p14:creationId xmlns:p14="http://schemas.microsoft.com/office/powerpoint/2010/main" val="20331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745"/>
            <a:ext cx="8229600" cy="646331"/>
          </a:xfrm>
        </p:spPr>
        <p:txBody>
          <a:bodyPr>
            <a:spAutoFit/>
          </a:bodyPr>
          <a:lstStyle/>
          <a:p>
            <a:r>
              <a:rPr lang="en-US" dirty="0"/>
              <a:t>Learning Objectives </a:t>
            </a:r>
            <a:r>
              <a:rPr lang="en-US" sz="2800" dirty="0"/>
              <a:t>(1 of 3)</a:t>
            </a:r>
          </a:p>
        </p:txBody>
      </p:sp>
      <p:sp>
        <p:nvSpPr>
          <p:cNvPr id="4" name="Content Placeholder 3"/>
          <p:cNvSpPr>
            <a:spLocks noGrp="1"/>
          </p:cNvSpPr>
          <p:nvPr>
            <p:ph idx="1"/>
          </p:nvPr>
        </p:nvSpPr>
        <p:spPr>
          <a:xfrm>
            <a:off x="457200" y="917675"/>
            <a:ext cx="8229600" cy="4185761"/>
          </a:xfrm>
        </p:spPr>
        <p:txBody>
          <a:bodyPr>
            <a:spAutoFit/>
          </a:bodyPr>
          <a:lstStyle/>
          <a:p>
            <a:pPr marL="713232" indent="-713232">
              <a:buNone/>
            </a:pPr>
            <a:r>
              <a:rPr lang="en-IN" sz="2400" b="1" dirty="0">
                <a:solidFill>
                  <a:srgbClr val="007FA3"/>
                </a:solidFill>
                <a:latin typeface="+mj-lt"/>
                <a:ea typeface="+mj-ea"/>
                <a:cs typeface="Times New Roman" panose="02020603050405020304" pitchFamily="18" charset="0"/>
              </a:rPr>
              <a:t>14.1 </a:t>
            </a:r>
            <a:r>
              <a:rPr lang="en-IN" sz="2400" dirty="0">
                <a:latin typeface="+mj-lt"/>
                <a:ea typeface="+mj-ea"/>
                <a:cs typeface="Times New Roman" panose="02020603050405020304" pitchFamily="18" charset="0"/>
              </a:rPr>
              <a:t>List items or systems that require routine  maintenance and describe when it should be performed.</a:t>
            </a:r>
          </a:p>
          <a:p>
            <a:pPr marL="713232" indent="-713232">
              <a:buNone/>
            </a:pPr>
            <a:r>
              <a:rPr lang="en-IN" sz="2400" b="1" dirty="0">
                <a:solidFill>
                  <a:srgbClr val="007FA3"/>
                </a:solidFill>
                <a:latin typeface="+mj-lt"/>
                <a:ea typeface="+mj-ea"/>
                <a:cs typeface="Times New Roman" panose="02020603050405020304" pitchFamily="18" charset="0"/>
              </a:rPr>
              <a:t>14.2 </a:t>
            </a:r>
            <a:r>
              <a:rPr lang="en-IN" sz="2400" dirty="0">
                <a:latin typeface="+mj-lt"/>
                <a:ea typeface="+mj-ea"/>
                <a:cs typeface="Times New Roman" panose="02020603050405020304" pitchFamily="18" charset="0"/>
              </a:rPr>
              <a:t>Describe steps to follow when getting a vehicle ready for service.</a:t>
            </a:r>
          </a:p>
          <a:p>
            <a:pPr marL="713232" indent="-713232">
              <a:buNone/>
            </a:pPr>
            <a:r>
              <a:rPr lang="en-IN" sz="2400" b="1" dirty="0">
                <a:solidFill>
                  <a:srgbClr val="007FA3"/>
                </a:solidFill>
                <a:latin typeface="+mj-lt"/>
                <a:ea typeface="+mj-ea"/>
                <a:cs typeface="Times New Roman" panose="02020603050405020304" pitchFamily="18" charset="0"/>
              </a:rPr>
              <a:t>14.3 </a:t>
            </a:r>
            <a:r>
              <a:rPr lang="en-IN" sz="2400" dirty="0">
                <a:latin typeface="+mj-lt"/>
                <a:ea typeface="+mj-ea"/>
                <a:cs typeface="Times New Roman" panose="02020603050405020304" pitchFamily="18" charset="0"/>
              </a:rPr>
              <a:t>Explain process to be followed in safety inspection.</a:t>
            </a:r>
          </a:p>
          <a:p>
            <a:pPr marL="713232" indent="-713232">
              <a:buNone/>
            </a:pPr>
            <a:r>
              <a:rPr lang="en-IN" sz="2400" b="1" dirty="0">
                <a:solidFill>
                  <a:srgbClr val="007FA3"/>
                </a:solidFill>
                <a:latin typeface="+mj-lt"/>
                <a:ea typeface="+mj-ea"/>
                <a:cs typeface="Times New Roman" panose="02020603050405020304" pitchFamily="18" charset="0"/>
              </a:rPr>
              <a:t>14.4 </a:t>
            </a:r>
            <a:r>
              <a:rPr lang="en-US" sz="2400" dirty="0">
                <a:latin typeface="+mj-lt"/>
                <a:ea typeface="+mj-ea"/>
                <a:cs typeface="Times New Roman" panose="02020603050405020304" pitchFamily="18" charset="0"/>
              </a:rPr>
              <a:t>Explain process to be followed in windshield wiper service</a:t>
            </a:r>
            <a:r>
              <a:rPr lang="en-US" sz="2400" b="1" dirty="0">
                <a:solidFill>
                  <a:srgbClr val="007FA3"/>
                </a:solidFill>
                <a:latin typeface="+mj-lt"/>
                <a:ea typeface="+mj-ea"/>
                <a:cs typeface="Times New Roman" panose="02020603050405020304" pitchFamily="18" charset="0"/>
              </a:rPr>
              <a:t>.</a:t>
            </a:r>
          </a:p>
          <a:p>
            <a:pPr marL="713232" indent="-713232">
              <a:buNone/>
            </a:pPr>
            <a:r>
              <a:rPr lang="en-US" sz="2400" b="1" dirty="0">
                <a:solidFill>
                  <a:srgbClr val="007FA3"/>
                </a:solidFill>
                <a:latin typeface="+mj-lt"/>
                <a:ea typeface="+mj-ea"/>
                <a:cs typeface="Times New Roman" panose="02020603050405020304" pitchFamily="18" charset="0"/>
              </a:rPr>
              <a:t>14.5 </a:t>
            </a:r>
            <a:r>
              <a:rPr lang="en-US" sz="2400" dirty="0">
                <a:latin typeface="+mj-lt"/>
                <a:ea typeface="+mj-ea"/>
                <a:cs typeface="Times New Roman" panose="02020603050405020304" pitchFamily="18" charset="0"/>
              </a:rPr>
              <a:t>Explain process to be followed in cabin filter replacement.</a:t>
            </a:r>
          </a:p>
        </p:txBody>
      </p:sp>
    </p:spTree>
    <p:extLst>
      <p:ext uri="{BB962C8B-B14F-4D97-AF65-F5344CB8AC3E}">
        <p14:creationId xmlns:p14="http://schemas.microsoft.com/office/powerpoint/2010/main" val="1016902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865" y="228600"/>
            <a:ext cx="8229600" cy="553998"/>
          </a:xfrm>
        </p:spPr>
        <p:txBody>
          <a:bodyPr>
            <a:noAutofit/>
          </a:bodyPr>
          <a:lstStyle/>
          <a:p>
            <a:r>
              <a:rPr lang="en-US" dirty="0"/>
              <a:t>Brake Fluid Inspection</a:t>
            </a:r>
            <a:endParaRPr lang="en-US" sz="2800" dirty="0"/>
          </a:p>
        </p:txBody>
      </p:sp>
      <p:sp>
        <p:nvSpPr>
          <p:cNvPr id="4" name="Content Placeholder 3"/>
          <p:cNvSpPr>
            <a:spLocks noGrp="1"/>
          </p:cNvSpPr>
          <p:nvPr>
            <p:ph idx="1"/>
          </p:nvPr>
        </p:nvSpPr>
        <p:spPr>
          <a:xfrm>
            <a:off x="476865" y="990600"/>
            <a:ext cx="8229600" cy="4539704"/>
          </a:xfrm>
        </p:spPr>
        <p:txBody>
          <a:bodyPr>
            <a:noAutofit/>
          </a:bodyPr>
          <a:lstStyle/>
          <a:p>
            <a:r>
              <a:rPr lang="en-IN" sz="2400" dirty="0"/>
              <a:t>The brake fluid should be checked at the same time the engine oil is changed.</a:t>
            </a:r>
          </a:p>
          <a:p>
            <a:r>
              <a:rPr lang="en-IN" sz="2400" dirty="0"/>
              <a:t>Low fluid level can be caused by:</a:t>
            </a:r>
          </a:p>
          <a:p>
            <a:pPr lvl="1"/>
            <a:r>
              <a:rPr lang="en-IN" sz="2400" dirty="0"/>
              <a:t>Normal disc brake wear.</a:t>
            </a:r>
          </a:p>
          <a:p>
            <a:pPr lvl="1"/>
            <a:r>
              <a:rPr lang="en-IN" sz="2400" dirty="0"/>
              <a:t>A leak in the hydraulic system.</a:t>
            </a:r>
          </a:p>
          <a:p>
            <a:r>
              <a:rPr lang="en-IN" sz="2400" dirty="0"/>
              <a:t>Use the correct replacement fluid:</a:t>
            </a:r>
          </a:p>
          <a:p>
            <a:pPr lvl="1"/>
            <a:r>
              <a:rPr lang="en-IN" sz="2400" dirty="0"/>
              <a:t>DOT 3</a:t>
            </a:r>
          </a:p>
          <a:p>
            <a:pPr lvl="1"/>
            <a:r>
              <a:rPr lang="en-IN" sz="2400" dirty="0"/>
              <a:t>DOT 4</a:t>
            </a:r>
          </a:p>
          <a:p>
            <a:pPr lvl="1"/>
            <a:r>
              <a:rPr lang="en-IN" sz="2400" dirty="0"/>
              <a:t>DOT 5</a:t>
            </a:r>
          </a:p>
          <a:p>
            <a:pPr lvl="1"/>
            <a:r>
              <a:rPr lang="en-IN" sz="2400" dirty="0"/>
              <a:t>DOT 5.1</a:t>
            </a:r>
          </a:p>
        </p:txBody>
      </p:sp>
    </p:spTree>
    <p:extLst>
      <p:ext uri="{BB962C8B-B14F-4D97-AF65-F5344CB8AC3E}">
        <p14:creationId xmlns:p14="http://schemas.microsoft.com/office/powerpoint/2010/main" val="1792886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14.8 Master Cylinder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02175" y="960950"/>
            <a:ext cx="4710025" cy="35348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267220" cy="3200400"/>
          </a:xfrm>
        </p:spPr>
        <p:txBody>
          <a:bodyPr/>
          <a:lstStyle/>
          <a:p>
            <a:r>
              <a:rPr lang="en-US" sz="2400" dirty="0"/>
              <a:t>A master cylinder with a transparent reservoir. The brake fluid level should be between the MAX and the MIN levels as marked on the reservoir</a:t>
            </a:r>
          </a:p>
        </p:txBody>
      </p:sp>
    </p:spTree>
    <p:extLst>
      <p:ext uri="{BB962C8B-B14F-4D97-AF65-F5344CB8AC3E}">
        <p14:creationId xmlns:p14="http://schemas.microsoft.com/office/powerpoint/2010/main" val="304513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14.9 Brake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4953000" cy="40210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990600"/>
            <a:ext cx="2810020" cy="2677656"/>
          </a:xfrm>
        </p:spPr>
        <p:txBody>
          <a:bodyPr/>
          <a:lstStyle/>
          <a:p>
            <a:r>
              <a:rPr lang="en-US" sz="2400" dirty="0"/>
              <a:t>DOT 3 brake fluid. Always use fluid from a sealed container because brake fluid absorbs moisture from the air</a:t>
            </a:r>
          </a:p>
        </p:txBody>
      </p:sp>
    </p:spTree>
    <p:extLst>
      <p:ext uri="{BB962C8B-B14F-4D97-AF65-F5344CB8AC3E}">
        <p14:creationId xmlns:p14="http://schemas.microsoft.com/office/powerpoint/2010/main" val="284363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Brake Fluid Level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rake_fluid_level_check">
            <a:hlinkClick r:id="" action="ppaction://media"/>
            <a:extLst>
              <a:ext uri="{FF2B5EF4-FFF2-40B4-BE49-F238E27FC236}">
                <a16:creationId xmlns:a16="http://schemas.microsoft.com/office/drawing/2014/main" id="{B820EFC2-9A02-6838-BA91-4401CD4D9A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8878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35" y="1452716"/>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Used in the Clutch Master Cylinder?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514600"/>
            <a:ext cx="7543800" cy="3300904"/>
          </a:xfrm>
        </p:spPr>
        <p:txBody>
          <a:bodyPr/>
          <a:lstStyle/>
          <a:p>
            <a:r>
              <a:rPr lang="en-US" sz="1800" b="1" dirty="0"/>
              <a:t>What Is Used in the Clutch Master Cylinder? </a:t>
            </a:r>
            <a:r>
              <a:rPr lang="en-US" sz="1800" dirty="0"/>
              <a:t>Vehicles equipped with a manual transmission often use a hydraulically operated clutch. This type of clutch operation uses a master cylinder and an actuator cylinder near the clutch assembly. When the driver depresses the clutch pedal, the hydraulic pressure created in the master cylinder is transferred to the actuator cylinder, which moves and actuates the clutch. Most hydraulic clutches use DOT 3 brake fluid. Check to see that the level is between the maximum and the minimum levels as shown by lines on the reservoir. If low, check for a leak in the system, as it is not normal for brake fluid level to decrease over time.</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655828"/>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013402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14.10 Brake Fluid Test Strips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34999"/>
            <a:ext cx="4724400" cy="39871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990600"/>
            <a:ext cx="3251200" cy="2308324"/>
          </a:xfrm>
        </p:spPr>
        <p:txBody>
          <a:bodyPr/>
          <a:lstStyle/>
          <a:p>
            <a:r>
              <a:rPr lang="en-US" sz="2400" dirty="0"/>
              <a:t>Brake fluid test strips are a convenient and easy-to-use method to determine if the brake fluid needs to be replaced</a:t>
            </a:r>
          </a:p>
        </p:txBody>
      </p:sp>
    </p:spTree>
    <p:extLst>
      <p:ext uri="{BB962C8B-B14F-4D97-AF65-F5344CB8AC3E}">
        <p14:creationId xmlns:p14="http://schemas.microsoft.com/office/powerpoint/2010/main" val="3134688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IN" sz="2400" dirty="0"/>
              <a:t>Why should brake fluid not be filled above the full or </a:t>
            </a:r>
            <a:r>
              <a:rPr lang="en-IN" sz="2400" kern="0" spc="-350" dirty="0"/>
              <a:t>M A </a:t>
            </a:r>
            <a:r>
              <a:rPr lang="en-IN" sz="2400" dirty="0"/>
              <a:t>X level as indicated on the master cylinder reservoir?</a:t>
            </a:r>
          </a:p>
        </p:txBody>
      </p:sp>
    </p:spTree>
    <p:extLst>
      <p:ext uri="{BB962C8B-B14F-4D97-AF65-F5344CB8AC3E}">
        <p14:creationId xmlns:p14="http://schemas.microsoft.com/office/powerpoint/2010/main" val="2056418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284" y="226142"/>
            <a:ext cx="8229600" cy="646331"/>
          </a:xfrm>
        </p:spPr>
        <p:txBody>
          <a:bodyPr>
            <a:spAutoFit/>
          </a:bodyPr>
          <a:lstStyle/>
          <a:p>
            <a:r>
              <a:rPr lang="en-US" dirty="0"/>
              <a:t>Answer 1</a:t>
            </a:r>
          </a:p>
        </p:txBody>
      </p:sp>
      <p:sp>
        <p:nvSpPr>
          <p:cNvPr id="4" name="Content Placeholder 3"/>
          <p:cNvSpPr>
            <a:spLocks noGrp="1"/>
          </p:cNvSpPr>
          <p:nvPr>
            <p:ph idx="1"/>
          </p:nvPr>
        </p:nvSpPr>
        <p:spPr>
          <a:xfrm>
            <a:off x="452284" y="981219"/>
            <a:ext cx="8229600" cy="461665"/>
          </a:xfrm>
        </p:spPr>
        <p:txBody>
          <a:bodyPr>
            <a:spAutoFit/>
          </a:bodyPr>
          <a:lstStyle/>
          <a:p>
            <a:pPr marL="0" indent="0">
              <a:buNone/>
            </a:pPr>
            <a:r>
              <a:rPr lang="en-IN" sz="2400" dirty="0">
                <a:solidFill>
                  <a:srgbClr val="000000"/>
                </a:solidFill>
              </a:rPr>
              <a:t>To allow for expansion of the fluid due to heat.</a:t>
            </a:r>
          </a:p>
        </p:txBody>
      </p:sp>
    </p:spTree>
    <p:extLst>
      <p:ext uri="{BB962C8B-B14F-4D97-AF65-F5344CB8AC3E}">
        <p14:creationId xmlns:p14="http://schemas.microsoft.com/office/powerpoint/2010/main" val="80548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348"/>
            <a:ext cx="8229600" cy="646331"/>
          </a:xfrm>
        </p:spPr>
        <p:txBody>
          <a:bodyPr>
            <a:spAutoFit/>
          </a:bodyPr>
          <a:lstStyle/>
          <a:p>
            <a:r>
              <a:rPr lang="en-US" dirty="0"/>
              <a:t>Engine Oil Inspection</a:t>
            </a:r>
          </a:p>
        </p:txBody>
      </p:sp>
      <p:sp>
        <p:nvSpPr>
          <p:cNvPr id="4" name="Content Placeholder 3"/>
          <p:cNvSpPr>
            <a:spLocks noGrp="1"/>
          </p:cNvSpPr>
          <p:nvPr>
            <p:ph idx="1"/>
          </p:nvPr>
        </p:nvSpPr>
        <p:spPr>
          <a:xfrm>
            <a:off x="457200" y="953729"/>
            <a:ext cx="8229600" cy="2693045"/>
          </a:xfrm>
        </p:spPr>
        <p:txBody>
          <a:bodyPr>
            <a:spAutoFit/>
          </a:bodyPr>
          <a:lstStyle/>
          <a:p>
            <a:r>
              <a:rPr lang="en-IN" sz="2400" dirty="0">
                <a:solidFill>
                  <a:srgbClr val="000000"/>
                </a:solidFill>
              </a:rPr>
              <a:t>Should be checked when the vehicle is parked on level ground and after the engine has been off for at least several minutes.</a:t>
            </a:r>
          </a:p>
          <a:p>
            <a:r>
              <a:rPr lang="en-IN" sz="2400" dirty="0">
                <a:solidFill>
                  <a:srgbClr val="000000"/>
                </a:solidFill>
              </a:rPr>
              <a:t>The </a:t>
            </a:r>
            <a:r>
              <a:rPr lang="en-IN" sz="2400" i="1" dirty="0">
                <a:solidFill>
                  <a:srgbClr val="000000"/>
                </a:solidFill>
              </a:rPr>
              <a:t>oil level indicator</a:t>
            </a:r>
            <a:r>
              <a:rPr lang="en-IN" sz="2400" dirty="0">
                <a:solidFill>
                  <a:srgbClr val="000000"/>
                </a:solidFill>
              </a:rPr>
              <a:t>, commonly called a dipstick, is clearly marked and in a convenient location.</a:t>
            </a:r>
          </a:p>
          <a:p>
            <a:r>
              <a:rPr lang="en-IN" sz="2400" dirty="0">
                <a:solidFill>
                  <a:srgbClr val="000000"/>
                </a:solidFill>
              </a:rPr>
              <a:t>The “add” mark is usually at the 1 quart low point.</a:t>
            </a:r>
          </a:p>
        </p:txBody>
      </p:sp>
    </p:spTree>
    <p:extLst>
      <p:ext uri="{BB962C8B-B14F-4D97-AF65-F5344CB8AC3E}">
        <p14:creationId xmlns:p14="http://schemas.microsoft.com/office/powerpoint/2010/main" val="3562747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14.11 Oil Level Indicator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2234" y="990600"/>
            <a:ext cx="5084566"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810020" cy="830997"/>
          </a:xfrm>
        </p:spPr>
        <p:txBody>
          <a:bodyPr/>
          <a:lstStyle/>
          <a:p>
            <a:r>
              <a:rPr lang="en-US" sz="2400" dirty="0"/>
              <a:t> A typical oil level indicator (dipstick)</a:t>
            </a:r>
          </a:p>
        </p:txBody>
      </p:sp>
    </p:spTree>
    <p:extLst>
      <p:ext uri="{BB962C8B-B14F-4D97-AF65-F5344CB8AC3E}">
        <p14:creationId xmlns:p14="http://schemas.microsoft.com/office/powerpoint/2010/main" val="955291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(3 of 3)</a:t>
            </a:r>
          </a:p>
        </p:txBody>
      </p:sp>
      <p:sp>
        <p:nvSpPr>
          <p:cNvPr id="4" name="Content Placeholder 3"/>
          <p:cNvSpPr>
            <a:spLocks noGrp="1"/>
          </p:cNvSpPr>
          <p:nvPr>
            <p:ph idx="1"/>
          </p:nvPr>
        </p:nvSpPr>
        <p:spPr>
          <a:xfrm>
            <a:off x="457200" y="990600"/>
            <a:ext cx="8229600" cy="5324535"/>
          </a:xfrm>
        </p:spPr>
        <p:txBody>
          <a:bodyPr>
            <a:spAutoFit/>
          </a:bodyPr>
          <a:lstStyle/>
          <a:p>
            <a:pPr marL="714375" indent="-714375">
              <a:buNone/>
            </a:pPr>
            <a:r>
              <a:rPr lang="en-US" sz="2400" b="1" dirty="0">
                <a:solidFill>
                  <a:schemeClr val="bg2"/>
                </a:solidFill>
                <a:latin typeface="+mj-lt"/>
                <a:ea typeface="+mj-ea"/>
                <a:cs typeface="Times New Roman" panose="02020603050405020304" pitchFamily="18" charset="0"/>
              </a:rPr>
              <a:t>14.6 </a:t>
            </a:r>
            <a:r>
              <a:rPr lang="en-US" sz="2400" dirty="0">
                <a:latin typeface="+mj-lt"/>
                <a:ea typeface="+mj-ea"/>
                <a:cs typeface="Times New Roman" panose="02020603050405020304" pitchFamily="18" charset="0"/>
              </a:rPr>
              <a:t>Explain process to be followed in air filter inspection/replacement.</a:t>
            </a:r>
          </a:p>
          <a:p>
            <a:pPr marL="714375" indent="-714375">
              <a:buNone/>
            </a:pPr>
            <a:r>
              <a:rPr lang="en-IN" sz="2400" b="1" dirty="0">
                <a:solidFill>
                  <a:schemeClr val="bg2"/>
                </a:solidFill>
                <a:latin typeface="+mj-lt"/>
                <a:ea typeface="+mj-ea"/>
                <a:cs typeface="Times New Roman" panose="02020603050405020304" pitchFamily="18" charset="0"/>
              </a:rPr>
              <a:t>14.7</a:t>
            </a:r>
            <a:r>
              <a:rPr lang="en-IN" sz="2400" dirty="0">
                <a:latin typeface="+mj-lt"/>
                <a:ea typeface="+mj-ea"/>
                <a:cs typeface="Times New Roman" panose="02020603050405020304" pitchFamily="18" charset="0"/>
              </a:rPr>
              <a:t> </a:t>
            </a:r>
            <a:r>
              <a:rPr lang="en-US" sz="2400" dirty="0">
                <a:latin typeface="+mj-lt"/>
                <a:ea typeface="+mj-ea"/>
                <a:cs typeface="Times New Roman" panose="02020603050405020304" pitchFamily="18" charset="0"/>
              </a:rPr>
              <a:t>Describe brake fluid inspection procedure</a:t>
            </a:r>
            <a:r>
              <a:rPr lang="en-IN" sz="2400" dirty="0">
                <a:latin typeface="+mj-lt"/>
                <a:ea typeface="+mj-ea"/>
                <a:cs typeface="Times New Roman" panose="02020603050405020304" pitchFamily="18" charset="0"/>
              </a:rPr>
              <a:t>.</a:t>
            </a:r>
          </a:p>
          <a:p>
            <a:pPr marL="714375" indent="-714375">
              <a:buNone/>
            </a:pPr>
            <a:r>
              <a:rPr lang="en-IN" sz="2400" b="1" dirty="0">
                <a:solidFill>
                  <a:schemeClr val="bg2"/>
                </a:solidFill>
                <a:latin typeface="+mj-lt"/>
                <a:ea typeface="+mj-ea"/>
                <a:cs typeface="Times New Roman" panose="02020603050405020304" pitchFamily="18" charset="0"/>
              </a:rPr>
              <a:t>14.8</a:t>
            </a:r>
            <a:r>
              <a:rPr lang="en-IN" sz="2400" b="1" dirty="0">
                <a:latin typeface="+mj-lt"/>
                <a:ea typeface="+mj-ea"/>
                <a:cs typeface="Times New Roman" panose="02020603050405020304" pitchFamily="18" charset="0"/>
              </a:rPr>
              <a:t> </a:t>
            </a:r>
            <a:r>
              <a:rPr lang="en-IN" sz="2400" dirty="0">
                <a:latin typeface="+mj-lt"/>
                <a:ea typeface="+mj-ea"/>
                <a:cs typeface="Times New Roman" panose="02020603050405020304" pitchFamily="18" charset="0"/>
              </a:rPr>
              <a:t> </a:t>
            </a:r>
            <a:r>
              <a:rPr lang="en-US" sz="2400" dirty="0">
                <a:latin typeface="+mj-lt"/>
                <a:ea typeface="+mj-ea"/>
                <a:cs typeface="Times New Roman" panose="02020603050405020304" pitchFamily="18" charset="0"/>
              </a:rPr>
              <a:t>Explain automatic transmission fluid check.</a:t>
            </a:r>
          </a:p>
          <a:p>
            <a:pPr marL="714375" indent="-714375">
              <a:buNone/>
            </a:pPr>
            <a:r>
              <a:rPr lang="en-US" sz="2400" b="1" dirty="0">
                <a:solidFill>
                  <a:srgbClr val="007FA3"/>
                </a:solidFill>
                <a:latin typeface="+mj-lt"/>
                <a:ea typeface="+mj-ea"/>
                <a:cs typeface="Times New Roman" panose="02020603050405020304" pitchFamily="18" charset="0"/>
              </a:rPr>
              <a:t>14.9</a:t>
            </a:r>
            <a:r>
              <a:rPr lang="en-US" sz="2400" dirty="0">
                <a:latin typeface="+mj-lt"/>
                <a:ea typeface="+mj-ea"/>
                <a:cs typeface="Times New Roman" panose="02020603050405020304" pitchFamily="18" charset="0"/>
              </a:rPr>
              <a:t>  Explain how to check power steering fluids.</a:t>
            </a:r>
          </a:p>
          <a:p>
            <a:pPr marL="714375" indent="-714375">
              <a:buNone/>
            </a:pPr>
            <a:r>
              <a:rPr lang="en-US" sz="2400" b="1" dirty="0">
                <a:solidFill>
                  <a:srgbClr val="007FA3"/>
                </a:solidFill>
                <a:latin typeface="+mj-lt"/>
                <a:ea typeface="+mj-ea"/>
                <a:cs typeface="Times New Roman" panose="02020603050405020304" pitchFamily="18" charset="0"/>
              </a:rPr>
              <a:t>14.10</a:t>
            </a:r>
            <a:r>
              <a:rPr lang="en-US" sz="2400" dirty="0">
                <a:latin typeface="+mj-lt"/>
                <a:ea typeface="+mj-ea"/>
                <a:cs typeface="Times New Roman" panose="02020603050405020304" pitchFamily="18" charset="0"/>
              </a:rPr>
              <a:t> Describe how to measure accessory belt tension.</a:t>
            </a:r>
          </a:p>
          <a:p>
            <a:pPr marL="714375" indent="-714375">
              <a:buNone/>
            </a:pPr>
            <a:r>
              <a:rPr lang="en-US" sz="2400" b="1" dirty="0">
                <a:solidFill>
                  <a:srgbClr val="007FA3"/>
                </a:solidFill>
                <a:latin typeface="+mj-lt"/>
                <a:ea typeface="+mj-ea"/>
                <a:cs typeface="Times New Roman" panose="02020603050405020304" pitchFamily="18" charset="0"/>
              </a:rPr>
              <a:t>14.11</a:t>
            </a:r>
            <a:r>
              <a:rPr lang="en-US" sz="2400" dirty="0">
                <a:latin typeface="+mj-lt"/>
                <a:ea typeface="+mj-ea"/>
                <a:cs typeface="Times New Roman" panose="02020603050405020304" pitchFamily="18" charset="0"/>
              </a:rPr>
              <a:t> Describe how to check wheels and tires.</a:t>
            </a:r>
          </a:p>
          <a:p>
            <a:pPr marL="714375" indent="-714375">
              <a:buNone/>
            </a:pPr>
            <a:r>
              <a:rPr lang="en-US" sz="2400" b="1" dirty="0">
                <a:solidFill>
                  <a:srgbClr val="007FA3"/>
                </a:solidFill>
                <a:latin typeface="+mj-lt"/>
                <a:ea typeface="+mj-ea"/>
                <a:cs typeface="Times New Roman" panose="02020603050405020304" pitchFamily="18" charset="0"/>
              </a:rPr>
              <a:t>14.12</a:t>
            </a:r>
            <a:r>
              <a:rPr lang="en-US" sz="2400" dirty="0">
                <a:latin typeface="+mj-lt"/>
                <a:ea typeface="+mj-ea"/>
                <a:cs typeface="Times New Roman" panose="02020603050405020304" pitchFamily="18" charset="0"/>
              </a:rPr>
              <a:t> Describe how to lubricate the chassis.</a:t>
            </a:r>
          </a:p>
          <a:p>
            <a:pPr marL="714375" indent="-714375">
              <a:buNone/>
            </a:pPr>
            <a:r>
              <a:rPr lang="en-US" sz="2400" b="1" dirty="0">
                <a:solidFill>
                  <a:srgbClr val="007FA3"/>
                </a:solidFill>
                <a:latin typeface="+mj-lt"/>
                <a:ea typeface="+mj-ea"/>
                <a:cs typeface="Times New Roman" panose="02020603050405020304" pitchFamily="18" charset="0"/>
              </a:rPr>
              <a:t>14.13</a:t>
            </a:r>
            <a:r>
              <a:rPr lang="en-US" sz="2400" dirty="0">
                <a:latin typeface="+mj-lt"/>
                <a:ea typeface="+mj-ea"/>
                <a:cs typeface="Times New Roman" panose="02020603050405020304" pitchFamily="18" charset="0"/>
              </a:rPr>
              <a:t> Describe how to check the differential fluid.</a:t>
            </a:r>
          </a:p>
          <a:p>
            <a:pPr marL="714375" indent="-714375">
              <a:buNone/>
            </a:pP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177620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14.12 Engine Oil Reading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1020096"/>
            <a:ext cx="4183703" cy="5165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114820" cy="2677656"/>
          </a:xfrm>
        </p:spPr>
        <p:txBody>
          <a:bodyPr/>
          <a:lstStyle/>
          <a:p>
            <a:r>
              <a:rPr lang="en-US" sz="2400" dirty="0"/>
              <a:t>The oil level should be between the MAX and the MIN marks when the vehicle is on level ground and oil has had time to drain into the oil pan</a:t>
            </a:r>
          </a:p>
        </p:txBody>
      </p:sp>
    </p:spTree>
    <p:extLst>
      <p:ext uri="{BB962C8B-B14F-4D97-AF65-F5344CB8AC3E}">
        <p14:creationId xmlns:p14="http://schemas.microsoft.com/office/powerpoint/2010/main" val="4291136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81321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4574" y="7374"/>
            <a:ext cx="8229600" cy="1754326"/>
          </a:xfrm>
        </p:spPr>
        <p:txBody>
          <a:bodyPr/>
          <a:lstStyle/>
          <a:p>
            <a:r>
              <a:rPr lang="en-US" dirty="0"/>
              <a:t>Frequently Asked Question: Can I Switch from Synthetic Oil to Regular Oil?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767280"/>
            <a:ext cx="7543800" cy="2677656"/>
          </a:xfrm>
        </p:spPr>
        <p:txBody>
          <a:bodyPr/>
          <a:lstStyle/>
          <a:p>
            <a:r>
              <a:rPr lang="en-US" sz="2400" b="1" dirty="0"/>
              <a:t>Can I Switch from Synthetic Oil to Regular Oil? </a:t>
            </a:r>
            <a:r>
              <a:rPr lang="en-US" sz="2400" dirty="0"/>
              <a:t>Yes. All oil is miscible, meaning that it can be readily mixed. Therefore, synthetic oil can be used one time and then regular mineral oil used the next time. Most important, however, is that the oil be changed at intervals that are never longer than specified by the vehicle manufacturer.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961535"/>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269183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74"/>
            <a:ext cx="8229600" cy="646331"/>
          </a:xfrm>
        </p:spPr>
        <p:txBody>
          <a:bodyPr/>
          <a:lstStyle/>
          <a:p>
            <a:r>
              <a:rPr lang="en-US" dirty="0"/>
              <a:t>Chart 14.1</a:t>
            </a:r>
          </a:p>
        </p:txBody>
      </p:sp>
      <p:graphicFrame>
        <p:nvGraphicFramePr>
          <p:cNvPr id="11" name="Table 10"/>
          <p:cNvGraphicFramePr>
            <a:graphicFrameLocks noGrp="1"/>
          </p:cNvGraphicFramePr>
          <p:nvPr>
            <p:extLst>
              <p:ext uri="{D42A27DB-BD31-4B8C-83A1-F6EECF244321}">
                <p14:modId xmlns:p14="http://schemas.microsoft.com/office/powerpoint/2010/main" val="22161914"/>
              </p:ext>
            </p:extLst>
          </p:nvPr>
        </p:nvGraphicFramePr>
        <p:xfrm>
          <a:off x="742950" y="1146687"/>
          <a:ext cx="7658100" cy="4564626"/>
        </p:xfrm>
        <a:graphic>
          <a:graphicData uri="http://schemas.openxmlformats.org/drawingml/2006/table">
            <a:tbl>
              <a:tblPr firstRow="1"/>
              <a:tblGrid>
                <a:gridCol w="3498959">
                  <a:extLst>
                    <a:ext uri="{9D8B030D-6E8A-4147-A177-3AD203B41FA5}">
                      <a16:colId xmlns:a16="http://schemas.microsoft.com/office/drawing/2014/main" val="20000"/>
                    </a:ext>
                  </a:extLst>
                </a:gridCol>
                <a:gridCol w="4159141">
                  <a:extLst>
                    <a:ext uri="{9D8B030D-6E8A-4147-A177-3AD203B41FA5}">
                      <a16:colId xmlns:a16="http://schemas.microsoft.com/office/drawing/2014/main" val="20001"/>
                    </a:ext>
                  </a:extLst>
                </a:gridCol>
              </a:tblGrid>
              <a:tr h="341438">
                <a:tc>
                  <a:txBody>
                    <a:bodyPr/>
                    <a:lstStyle/>
                    <a:p>
                      <a:pPr marL="0" marR="0" algn="ctr">
                        <a:lnSpc>
                          <a:spcPct val="107000"/>
                        </a:lnSpc>
                        <a:spcBef>
                          <a:spcPts val="0"/>
                        </a:spcBef>
                        <a:spcAft>
                          <a:spcPts val="800"/>
                        </a:spcAft>
                      </a:pPr>
                      <a:r>
                        <a:rPr lang="en-US" sz="13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NORMAL USE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rgbClr val="385623"/>
                    </a:solidFill>
                  </a:tcPr>
                </a:tc>
                <a:tc>
                  <a:txBody>
                    <a:bodyPr/>
                    <a:lstStyle/>
                    <a:p>
                      <a:pPr marL="0" marR="0" algn="ctr">
                        <a:lnSpc>
                          <a:spcPct val="107000"/>
                        </a:lnSpc>
                        <a:spcBef>
                          <a:spcPts val="0"/>
                        </a:spcBef>
                        <a:spcAft>
                          <a:spcPts val="800"/>
                        </a:spcAft>
                      </a:pPr>
                      <a:r>
                        <a:rPr lang="en-US" sz="13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SEVERE USE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rgbClr val="385623"/>
                    </a:solidFill>
                  </a:tcPr>
                </a:tc>
                <a:extLst>
                  <a:ext uri="{0D108BD9-81ED-4DB2-BD59-A6C34878D82A}">
                    <a16:rowId xmlns:a16="http://schemas.microsoft.com/office/drawing/2014/main" val="10000"/>
                  </a:ext>
                </a:extLst>
              </a:tr>
              <a:tr h="427039">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Most trips over 10 miles (16 km).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Most trips less than 4 to 10 miles (6 to 16 km).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816517">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Operating a vehicle when the outside temperature is above freezing </a:t>
                      </a:r>
                      <a:r>
                        <a:rPr lang="en-US" sz="1400" b="1" dirty="0">
                          <a:effectLst/>
                          <a:latin typeface="Arial" panose="020B0604020202020204" pitchFamily="34" charset="0"/>
                          <a:ea typeface="Calibri" panose="020F0502020204030204" pitchFamily="34" charset="0"/>
                          <a:cs typeface="Times New Roman" panose="02020603050405020304" pitchFamily="18" charset="0"/>
                        </a:rPr>
                        <a:t>(32</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r>
                        <a:rPr lang="en-US" sz="1400" b="1" dirty="0">
                          <a:effectLst/>
                          <a:latin typeface="Arial" panose="020B0604020202020204" pitchFamily="34" charset="0"/>
                          <a:ea typeface="Calibri" panose="020F0502020204030204" pitchFamily="34" charset="0"/>
                          <a:cs typeface="Times New Roman" panose="02020603050405020304" pitchFamily="18" charset="0"/>
                        </a:rPr>
                        <a:t>F/0</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r>
                        <a:rPr lang="en-US" sz="1400" b="1" dirty="0">
                          <a:effectLst/>
                          <a:latin typeface="Arial" panose="020B0604020202020204" pitchFamily="34" charset="0"/>
                          <a:ea typeface="Calibri" panose="020F0502020204030204" pitchFamily="34" charset="0"/>
                          <a:cs typeface="Times New Roman" panose="02020603050405020304" pitchFamily="18" charset="0"/>
                        </a:rPr>
                        <a:t>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Operating the vehicle when the outside temperature is below freezing </a:t>
                      </a:r>
                      <a:r>
                        <a:rPr lang="en-US" sz="1400" b="1" dirty="0">
                          <a:effectLst/>
                          <a:latin typeface="Arial" panose="020B0604020202020204" pitchFamily="34" charset="0"/>
                          <a:ea typeface="Calibri" panose="020F0502020204030204" pitchFamily="34" charset="0"/>
                          <a:cs typeface="Times New Roman" panose="02020603050405020304" pitchFamily="18" charset="0"/>
                        </a:rPr>
                        <a:t>(32</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r>
                        <a:rPr lang="en-US" sz="1400" b="1" dirty="0">
                          <a:effectLst/>
                          <a:latin typeface="Arial" panose="020B0604020202020204" pitchFamily="34" charset="0"/>
                          <a:ea typeface="Calibri" panose="020F0502020204030204" pitchFamily="34" charset="0"/>
                          <a:cs typeface="Times New Roman" panose="02020603050405020304" pitchFamily="18" charset="0"/>
                        </a:rPr>
                        <a:t>F/0</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r>
                        <a:rPr lang="en-US" sz="1400" b="1" dirty="0">
                          <a:effectLst/>
                          <a:latin typeface="Arial" panose="020B0604020202020204" pitchFamily="34" charset="0"/>
                          <a:ea typeface="Calibri" panose="020F0502020204030204" pitchFamily="34" charset="0"/>
                          <a:cs typeface="Times New Roman" panose="02020603050405020304" pitchFamily="18" charset="0"/>
                        </a:rPr>
                        <a:t>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503300">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Most trips do not include slow or stop-and-go driving.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Most trips include slow or stop-and-go driving.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24588">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Not towing a trailer or carrying a heavy load.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Towing a trailer or hauling a heavy load.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424588">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Driving without dusty conditions.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Driving in dusty conditions.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62055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No police, taxi, or commercial use of the vehicle.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Use by police, taxi, or commercial operation.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100660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The oil change interval recommended by most vehicle manufacturers under normal conditions is 7,500 miles (12,000 km) or six months, whichever occurs first.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The oil change interval recommended by most vehicle manufacturers operating under severe conditions is every 3,000 miles (4,800 km) or every three months, whichever occurs first.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48342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401840"/>
            <a:ext cx="8229600" cy="1200329"/>
          </a:xfrm>
        </p:spPr>
        <p:txBody>
          <a:bodyPr/>
          <a:lstStyle/>
          <a:p>
            <a:r>
              <a:rPr lang="en-US" dirty="0"/>
              <a:t>Frequently Asked Question: How Does an Oil Life Monitor Work?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599" y="2667000"/>
            <a:ext cx="7686675" cy="4162678"/>
          </a:xfrm>
        </p:spPr>
        <p:txBody>
          <a:bodyPr/>
          <a:lstStyle/>
          <a:p>
            <a:r>
              <a:rPr lang="en-US" sz="1800" b="1" dirty="0"/>
              <a:t>How Does an Oil Life Monitor Work? </a:t>
            </a:r>
            <a:r>
              <a:rPr lang="en-US" sz="1800" dirty="0"/>
              <a:t>Some OEMS  use a sensor to measure oil temperature and acidity, most vehicle oil change monitors function three ways: 1. Vehicle mileage. This is the most commonly used vehicle service monitoring system. When a certain number of miles has occurred since it was reset, the control module will turn on a dash light that states maintenance is required. 2. Oil life computer program. A computer program called an algorithm, is used to determine the life of the engine oil. sensor input), and the number of miles traveled. 3. Oil condition sensor. This sensor measures the dielectric properties of the oil, which changes when exposed to water, soot, ash, and glycol in the oil. A computer program takes the information from the sensor about dielectric property of the oil to determine when to light the “change oil” lamp.</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34037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401840"/>
            <a:ext cx="8229600" cy="1200329"/>
          </a:xfrm>
        </p:spPr>
        <p:txBody>
          <a:bodyPr/>
          <a:lstStyle/>
          <a:p>
            <a:r>
              <a:rPr lang="en-US" dirty="0"/>
              <a:t>Frequently Asked Question: What Is the Magnuson-Moss Act?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452746"/>
          </a:xfrm>
        </p:spPr>
        <p:txBody>
          <a:bodyPr/>
          <a:lstStyle/>
          <a:p>
            <a:r>
              <a:rPr lang="en-US" sz="1800" b="1" dirty="0"/>
              <a:t>What Is the Magnuson-Moss Act? </a:t>
            </a:r>
            <a:r>
              <a:rPr lang="en-US" sz="1800" dirty="0"/>
              <a:t>Passed into law in 1975, allows use of non–original equipment replacement parts during the service or repair of a vehicle without losing the factory warranty.  This means that any oil or air filter, spark plug, or other service part can be used, unless the manufacturer furnishes these parts for free during the warranty period. The manufacturer cannot deny paying a warranty claim for a fault unless the replacement part is proved to be the cause of the condition needed to be covered by the warranty. It is up to the business owner, service manager, or technician to determine if the replacement part is of good quality. While this is very difficult or impossible, unless defects are obviously visible, the best solution is to use the original equipment manufacturer (OEM) parts or service parts from a well-known company.</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74910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452" y="228600"/>
            <a:ext cx="8229600" cy="646331"/>
          </a:xfrm>
        </p:spPr>
        <p:txBody>
          <a:bodyPr>
            <a:spAutoFit/>
          </a:bodyPr>
          <a:lstStyle/>
          <a:p>
            <a:r>
              <a:rPr lang="en-US" dirty="0"/>
              <a:t>Cooling System Inspection</a:t>
            </a:r>
          </a:p>
        </p:txBody>
      </p:sp>
      <p:sp>
        <p:nvSpPr>
          <p:cNvPr id="4" name="Content Placeholder 3"/>
          <p:cNvSpPr>
            <a:spLocks noGrp="1"/>
          </p:cNvSpPr>
          <p:nvPr>
            <p:ph idx="1"/>
          </p:nvPr>
        </p:nvSpPr>
        <p:spPr>
          <a:xfrm>
            <a:off x="457200" y="990600"/>
            <a:ext cx="8229600" cy="4416594"/>
          </a:xfrm>
        </p:spPr>
        <p:txBody>
          <a:bodyPr>
            <a:spAutoFit/>
          </a:bodyPr>
          <a:lstStyle/>
          <a:p>
            <a:r>
              <a:rPr lang="en-IN" sz="2400" dirty="0">
                <a:solidFill>
                  <a:srgbClr val="000000"/>
                </a:solidFill>
              </a:rPr>
              <a:t>Inspection methods:</a:t>
            </a:r>
          </a:p>
          <a:p>
            <a:pPr lvl="1"/>
            <a:r>
              <a:rPr lang="en-IN" sz="2400" dirty="0">
                <a:solidFill>
                  <a:srgbClr val="000000"/>
                </a:solidFill>
              </a:rPr>
              <a:t>Visual</a:t>
            </a:r>
          </a:p>
          <a:p>
            <a:pPr lvl="1"/>
            <a:r>
              <a:rPr lang="en-IN" sz="2400" dirty="0">
                <a:solidFill>
                  <a:srgbClr val="000000"/>
                </a:solidFill>
              </a:rPr>
              <a:t>Test strips</a:t>
            </a:r>
          </a:p>
          <a:p>
            <a:pPr lvl="1"/>
            <a:r>
              <a:rPr lang="en-IN" sz="2400" dirty="0">
                <a:solidFill>
                  <a:srgbClr val="000000"/>
                </a:solidFill>
              </a:rPr>
              <a:t>Boiling/freeze points (refractometer and hydrometer)</a:t>
            </a:r>
          </a:p>
          <a:p>
            <a:r>
              <a:rPr lang="en-IN" sz="2400" dirty="0">
                <a:solidFill>
                  <a:srgbClr val="000000"/>
                </a:solidFill>
              </a:rPr>
              <a:t>Hybrid vehicles may have multiple cooling systems.</a:t>
            </a:r>
          </a:p>
          <a:p>
            <a:r>
              <a:rPr lang="en-IN" sz="2400" dirty="0">
                <a:solidFill>
                  <a:srgbClr val="000000"/>
                </a:solidFill>
              </a:rPr>
              <a:t>Use the correct coolant when servicing.</a:t>
            </a:r>
          </a:p>
          <a:p>
            <a:r>
              <a:rPr lang="en-IN" sz="2400" dirty="0">
                <a:solidFill>
                  <a:srgbClr val="000000"/>
                </a:solidFill>
              </a:rPr>
              <a:t>Dispose of old coolant according to local and federal laws.</a:t>
            </a:r>
          </a:p>
          <a:p>
            <a:r>
              <a:rPr lang="en-IN" sz="2400" dirty="0">
                <a:solidFill>
                  <a:srgbClr val="000000"/>
                </a:solidFill>
              </a:rPr>
              <a:t>Inspect hose and clamps, radiator and heater core for leaks.</a:t>
            </a:r>
          </a:p>
        </p:txBody>
      </p:sp>
    </p:spTree>
    <p:extLst>
      <p:ext uri="{BB962C8B-B14F-4D97-AF65-F5344CB8AC3E}">
        <p14:creationId xmlns:p14="http://schemas.microsoft.com/office/powerpoint/2010/main" val="1025176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14.13 Expansion Tank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1309" y="990600"/>
            <a:ext cx="4990407"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962420" cy="1569660"/>
          </a:xfrm>
        </p:spPr>
        <p:txBody>
          <a:bodyPr/>
          <a:lstStyle/>
          <a:p>
            <a:r>
              <a:rPr lang="en-US" sz="2400" dirty="0"/>
              <a:t>Visually check level and color of coolant in coolant recovery or surge tank</a:t>
            </a:r>
          </a:p>
        </p:txBody>
      </p:sp>
    </p:spTree>
    <p:extLst>
      <p:ext uri="{BB962C8B-B14F-4D97-AF65-F5344CB8AC3E}">
        <p14:creationId xmlns:p14="http://schemas.microsoft.com/office/powerpoint/2010/main" val="1616112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14.14 Freeze Protection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99646" y="1021814"/>
            <a:ext cx="4057657" cy="44645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343420" cy="3785652"/>
          </a:xfrm>
        </p:spPr>
        <p:txBody>
          <a:bodyPr/>
          <a:lstStyle/>
          <a:p>
            <a:r>
              <a:rPr lang="en-US" sz="2000" dirty="0"/>
              <a:t>(a) A refractometer is used to measure the freezing point of coolant. A drop of coolant is added to a viewing screen, the lid is closed, and then held up to the light to view the display on the tool. (b) The use of test strips is a convenient and cost-effective method to check coolant condition and freezing temperature</a:t>
            </a:r>
          </a:p>
        </p:txBody>
      </p:sp>
    </p:spTree>
    <p:extLst>
      <p:ext uri="{BB962C8B-B14F-4D97-AF65-F5344CB8AC3E}">
        <p14:creationId xmlns:p14="http://schemas.microsoft.com/office/powerpoint/2010/main" val="1486738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Coolant Refractometer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olant_refractometer">
            <a:hlinkClick r:id="" action="ppaction://media"/>
            <a:extLst>
              <a:ext uri="{FF2B5EF4-FFF2-40B4-BE49-F238E27FC236}">
                <a16:creationId xmlns:a16="http://schemas.microsoft.com/office/drawing/2014/main" id="{83E74F0D-42AD-0F73-7164-2521ACCD78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63671"/>
            <a:ext cx="9033387" cy="5081280"/>
          </a:xfrm>
          <a:prstGeom prst="rect">
            <a:avLst/>
          </a:prstGeom>
        </p:spPr>
      </p:pic>
    </p:spTree>
    <p:extLst>
      <p:ext uri="{BB962C8B-B14F-4D97-AF65-F5344CB8AC3E}">
        <p14:creationId xmlns:p14="http://schemas.microsoft.com/office/powerpoint/2010/main" val="211787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Coolant Test, Simple Hydrometer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olant_test_simple_hydrometer">
            <a:hlinkClick r:id="" action="ppaction://media"/>
            <a:extLst>
              <a:ext uri="{FF2B5EF4-FFF2-40B4-BE49-F238E27FC236}">
                <a16:creationId xmlns:a16="http://schemas.microsoft.com/office/drawing/2014/main" id="{2C37598B-EE02-2099-9D54-6BF08E7D29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568" y="1086097"/>
            <a:ext cx="9029700" cy="5079206"/>
          </a:xfrm>
          <a:prstGeom prst="rect">
            <a:avLst/>
          </a:prstGeom>
        </p:spPr>
      </p:pic>
    </p:spTree>
    <p:extLst>
      <p:ext uri="{BB962C8B-B14F-4D97-AF65-F5344CB8AC3E}">
        <p14:creationId xmlns:p14="http://schemas.microsoft.com/office/powerpoint/2010/main" val="15516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0600"/>
            <a:ext cx="8229600" cy="1954381"/>
          </a:xfrm>
        </p:spPr>
        <p:txBody>
          <a:bodyPr>
            <a:spAutoFit/>
          </a:bodyPr>
          <a:lstStyle/>
          <a:p>
            <a:pPr marL="714375" indent="-714375">
              <a:buNone/>
            </a:pPr>
            <a:r>
              <a:rPr lang="en-IN" sz="2400" b="1" dirty="0">
                <a:solidFill>
                  <a:schemeClr val="bg2"/>
                </a:solidFill>
                <a:latin typeface="+mj-lt"/>
                <a:ea typeface="+mj-ea"/>
                <a:cs typeface="Times New Roman" panose="02020603050405020304" pitchFamily="18" charset="0"/>
              </a:rPr>
              <a:t>14.14</a:t>
            </a:r>
            <a:r>
              <a:rPr lang="en-IN" sz="2400" dirty="0">
                <a:latin typeface="+mj-lt"/>
                <a:ea typeface="+mj-ea"/>
                <a:cs typeface="Times New Roman" panose="02020603050405020304" pitchFamily="18" charset="0"/>
              </a:rPr>
              <a:t> </a:t>
            </a:r>
            <a:r>
              <a:rPr lang="en-US" sz="2400" dirty="0">
                <a:latin typeface="+mj-lt"/>
                <a:ea typeface="+mj-ea"/>
                <a:cs typeface="Times New Roman" panose="02020603050405020304" pitchFamily="18" charset="0"/>
              </a:rPr>
              <a:t>Describe how to check the manual transmission fluid.</a:t>
            </a:r>
          </a:p>
          <a:p>
            <a:pPr marL="714375" indent="-714375">
              <a:buNone/>
            </a:pPr>
            <a:r>
              <a:rPr lang="en-US" sz="2400" b="1" dirty="0">
                <a:solidFill>
                  <a:srgbClr val="007FA3"/>
                </a:solidFill>
                <a:latin typeface="+mj-lt"/>
                <a:ea typeface="+mj-ea"/>
                <a:cs typeface="Times New Roman" panose="02020603050405020304" pitchFamily="18" charset="0"/>
              </a:rPr>
              <a:t>14.15</a:t>
            </a:r>
            <a:r>
              <a:rPr lang="en-US" sz="2400" dirty="0">
                <a:latin typeface="+mj-lt"/>
                <a:ea typeface="+mj-ea"/>
                <a:cs typeface="Times New Roman" panose="02020603050405020304" pitchFamily="18" charset="0"/>
              </a:rPr>
              <a:t> Describe how to perform under-vehicle inspection.</a:t>
            </a:r>
          </a:p>
          <a:p>
            <a:pPr marL="822960" indent="-822960">
              <a:buNone/>
            </a:pPr>
            <a:r>
              <a:rPr lang="en-US" sz="2400" b="1" dirty="0">
                <a:solidFill>
                  <a:srgbClr val="007FA3"/>
                </a:solidFill>
                <a:latin typeface="+mj-lt"/>
                <a:ea typeface="+mj-ea"/>
                <a:cs typeface="Times New Roman" panose="02020603050405020304" pitchFamily="18" charset="0"/>
              </a:rPr>
              <a:t>14.16</a:t>
            </a:r>
            <a:r>
              <a:rPr lang="en-US" sz="2400" dirty="0">
                <a:latin typeface="+mj-lt"/>
                <a:ea typeface="+mj-ea"/>
                <a:cs typeface="Times New Roman" panose="02020603050405020304" pitchFamily="18" charset="0"/>
              </a:rPr>
              <a:t> Discuss the purpose and function of diesel exhaust fluid (DEF).</a:t>
            </a: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381865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14.15 Coolant Disposal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9240" y="990600"/>
            <a:ext cx="4767560"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114820" cy="5262979"/>
          </a:xfrm>
        </p:spPr>
        <p:txBody>
          <a:bodyPr/>
          <a:lstStyle/>
          <a:p>
            <a:r>
              <a:rPr lang="en-US" sz="2400" dirty="0"/>
              <a:t>Used coolant should be stored in a leak-proof container until it can be recycled or disposed of according to local, state, or federal laws. Note that the storage barrel is placed inside another container to catch any coolant that may spill out of the inside container</a:t>
            </a:r>
          </a:p>
        </p:txBody>
      </p:sp>
    </p:spTree>
    <p:extLst>
      <p:ext uri="{BB962C8B-B14F-4D97-AF65-F5344CB8AC3E}">
        <p14:creationId xmlns:p14="http://schemas.microsoft.com/office/powerpoint/2010/main" val="3183630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14.16 Coolant Leaks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4531" y="990600"/>
            <a:ext cx="4777669"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4723" y="990600"/>
            <a:ext cx="3305277" cy="4267200"/>
          </a:xfrm>
        </p:spPr>
        <p:txBody>
          <a:bodyPr/>
          <a:lstStyle/>
          <a:p>
            <a:r>
              <a:rPr lang="en-US" sz="2400" dirty="0"/>
              <a:t>Using a hand-operated pressure tester. Do not exceed the pressure rating of the radiator cap when pressurizing the system. This vehicle had a leaking upper radiator hose that only leaked when system was pressurized</a:t>
            </a:r>
          </a:p>
        </p:txBody>
      </p:sp>
    </p:spTree>
    <p:extLst>
      <p:ext uri="{BB962C8B-B14F-4D97-AF65-F5344CB8AC3E}">
        <p14:creationId xmlns:p14="http://schemas.microsoft.com/office/powerpoint/2010/main" val="1609790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14.17 Hose Clamps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3212" y="990600"/>
            <a:ext cx="5005090"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810020" cy="1762021"/>
          </a:xfrm>
        </p:spPr>
        <p:txBody>
          <a:bodyPr/>
          <a:lstStyle/>
          <a:p>
            <a:r>
              <a:rPr lang="en-US" sz="2400" dirty="0"/>
              <a:t>Hose clamps come in a variety of shapes and designs.</a:t>
            </a:r>
          </a:p>
          <a:p>
            <a:endParaRPr lang="en-US" sz="2400" dirty="0"/>
          </a:p>
        </p:txBody>
      </p:sp>
    </p:spTree>
    <p:extLst>
      <p:ext uri="{BB962C8B-B14F-4D97-AF65-F5344CB8AC3E}">
        <p14:creationId xmlns:p14="http://schemas.microsoft.com/office/powerpoint/2010/main" val="962549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3226"/>
            <a:ext cx="8229600" cy="830997"/>
          </a:xfrm>
        </p:spPr>
        <p:txBody>
          <a:bodyPr>
            <a:spAutoFit/>
          </a:bodyPr>
          <a:lstStyle/>
          <a:p>
            <a:pPr marL="0" indent="0">
              <a:buNone/>
            </a:pPr>
            <a:r>
              <a:rPr lang="en-IN" sz="2400" dirty="0">
                <a:solidFill>
                  <a:srgbClr val="000000"/>
                </a:solidFill>
              </a:rPr>
              <a:t>What are the three methods for inspecting the cooling system?</a:t>
            </a:r>
          </a:p>
        </p:txBody>
      </p:sp>
    </p:spTree>
    <p:extLst>
      <p:ext uri="{BB962C8B-B14F-4D97-AF65-F5344CB8AC3E}">
        <p14:creationId xmlns:p14="http://schemas.microsoft.com/office/powerpoint/2010/main" val="2680648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947"/>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solidFill>
                  <a:srgbClr val="000000"/>
                </a:solidFill>
              </a:rPr>
              <a:t>A visual inspection, test strips, and boiling/freezing points. </a:t>
            </a:r>
          </a:p>
        </p:txBody>
      </p:sp>
    </p:spTree>
    <p:extLst>
      <p:ext uri="{BB962C8B-B14F-4D97-AF65-F5344CB8AC3E}">
        <p14:creationId xmlns:p14="http://schemas.microsoft.com/office/powerpoint/2010/main" val="286823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Automatic Transmission Fluid Check</a:t>
            </a:r>
          </a:p>
        </p:txBody>
      </p:sp>
      <p:sp>
        <p:nvSpPr>
          <p:cNvPr id="4" name="Content Placeholder 3"/>
          <p:cNvSpPr>
            <a:spLocks noGrp="1"/>
          </p:cNvSpPr>
          <p:nvPr>
            <p:ph idx="1"/>
          </p:nvPr>
        </p:nvSpPr>
        <p:spPr>
          <a:xfrm>
            <a:off x="494071" y="1000432"/>
            <a:ext cx="8229600" cy="3862596"/>
          </a:xfrm>
        </p:spPr>
        <p:txBody>
          <a:bodyPr>
            <a:noAutofit/>
          </a:bodyPr>
          <a:lstStyle/>
          <a:p>
            <a:r>
              <a:rPr lang="en-IN" sz="2400" dirty="0">
                <a:solidFill>
                  <a:srgbClr val="000000"/>
                </a:solidFill>
              </a:rPr>
              <a:t>Follow the manufacture’s procedure for checking the fluid.</a:t>
            </a:r>
          </a:p>
          <a:p>
            <a:pPr lvl="1"/>
            <a:r>
              <a:rPr lang="en-IN" sz="2400" dirty="0">
                <a:solidFill>
                  <a:srgbClr val="000000"/>
                </a:solidFill>
              </a:rPr>
              <a:t>Transmission gear and temperature typically must be met.</a:t>
            </a:r>
          </a:p>
          <a:p>
            <a:r>
              <a:rPr lang="en-IN" sz="2400" dirty="0">
                <a:solidFill>
                  <a:srgbClr val="000000"/>
                </a:solidFill>
              </a:rPr>
              <a:t>Ensure the correct type of transmission fluid is used when adjusting the fluid level.</a:t>
            </a:r>
          </a:p>
          <a:p>
            <a:pPr lvl="1"/>
            <a:r>
              <a:rPr lang="en-IN" sz="2400" dirty="0">
                <a:solidFill>
                  <a:srgbClr val="000000"/>
                </a:solidFill>
              </a:rPr>
              <a:t>The use of the wrong fluid may create shift quality concerns or transmission failure.</a:t>
            </a:r>
          </a:p>
          <a:p>
            <a:r>
              <a:rPr lang="en-IN" sz="2400" dirty="0">
                <a:solidFill>
                  <a:srgbClr val="000000"/>
                </a:solidFill>
              </a:rPr>
              <a:t>The condition of the fluid (smell and color) may indicate further service is needed.</a:t>
            </a:r>
          </a:p>
        </p:txBody>
      </p:sp>
    </p:spTree>
    <p:extLst>
      <p:ext uri="{BB962C8B-B14F-4D97-AF65-F5344CB8AC3E}">
        <p14:creationId xmlns:p14="http://schemas.microsoft.com/office/powerpoint/2010/main" val="1451190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432"/>
            <a:ext cx="8229600" cy="646331"/>
          </a:xfrm>
        </p:spPr>
        <p:txBody>
          <a:bodyPr/>
          <a:lstStyle/>
          <a:p>
            <a:r>
              <a:rPr lang="en-US" dirty="0"/>
              <a:t>Figure 14.18 AT Fluid Level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3311" y="1143000"/>
            <a:ext cx="6917378" cy="3553958"/>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5"/>
            <a:ext cx="8229600" cy="461665"/>
          </a:xfrm>
        </p:spPr>
        <p:txBody>
          <a:bodyPr/>
          <a:lstStyle/>
          <a:p>
            <a:r>
              <a:rPr lang="en-US" sz="2400" dirty="0"/>
              <a:t>A typical automatic transmission dipstick</a:t>
            </a:r>
          </a:p>
        </p:txBody>
      </p:sp>
    </p:spTree>
    <p:extLst>
      <p:ext uri="{BB962C8B-B14F-4D97-AF65-F5344CB8AC3E}">
        <p14:creationId xmlns:p14="http://schemas.microsoft.com/office/powerpoint/2010/main" val="72188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Power Steering Fluid</a:t>
            </a:r>
          </a:p>
        </p:txBody>
      </p:sp>
      <p:sp>
        <p:nvSpPr>
          <p:cNvPr id="4" name="Content Placeholder 3"/>
          <p:cNvSpPr>
            <a:spLocks noGrp="1"/>
          </p:cNvSpPr>
          <p:nvPr>
            <p:ph idx="1"/>
          </p:nvPr>
        </p:nvSpPr>
        <p:spPr>
          <a:xfrm>
            <a:off x="457200" y="1000432"/>
            <a:ext cx="8229600" cy="3077766"/>
          </a:xfrm>
        </p:spPr>
        <p:txBody>
          <a:bodyPr>
            <a:spAutoFit/>
          </a:bodyPr>
          <a:lstStyle/>
          <a:p>
            <a:r>
              <a:rPr lang="en-IN" sz="2400" dirty="0">
                <a:solidFill>
                  <a:srgbClr val="000000"/>
                </a:solidFill>
              </a:rPr>
              <a:t>The level is checked with the engine off.</a:t>
            </a:r>
          </a:p>
          <a:p>
            <a:r>
              <a:rPr lang="en-IN" sz="2400" dirty="0">
                <a:solidFill>
                  <a:srgbClr val="000000"/>
                </a:solidFill>
              </a:rPr>
              <a:t>Most reservoirs have a hot and cold file mark.</a:t>
            </a:r>
          </a:p>
          <a:p>
            <a:r>
              <a:rPr lang="en-IN" sz="2400" dirty="0">
                <a:solidFill>
                  <a:srgbClr val="000000"/>
                </a:solidFill>
              </a:rPr>
              <a:t>A low fluid level may indicate a leak.</a:t>
            </a:r>
          </a:p>
          <a:p>
            <a:r>
              <a:rPr lang="en-IN" sz="2400" dirty="0">
                <a:solidFill>
                  <a:srgbClr val="000000"/>
                </a:solidFill>
              </a:rPr>
              <a:t>A high fluid level must be adjusted by removing fluid.</a:t>
            </a:r>
          </a:p>
          <a:p>
            <a:r>
              <a:rPr lang="en-IN" sz="2400" dirty="0">
                <a:solidFill>
                  <a:srgbClr val="000000"/>
                </a:solidFill>
              </a:rPr>
              <a:t>It is critical to use the correct type of power steering fluid when adjusting the fluid level.</a:t>
            </a:r>
          </a:p>
        </p:txBody>
      </p:sp>
    </p:spTree>
    <p:extLst>
      <p:ext uri="{BB962C8B-B14F-4D97-AF65-F5344CB8AC3E}">
        <p14:creationId xmlns:p14="http://schemas.microsoft.com/office/powerpoint/2010/main" val="2856362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Fill Power Steering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steering_pump_fill">
            <a:hlinkClick r:id="" action="ppaction://media"/>
            <a:extLst>
              <a:ext uri="{FF2B5EF4-FFF2-40B4-BE49-F238E27FC236}">
                <a16:creationId xmlns:a16="http://schemas.microsoft.com/office/drawing/2014/main" id="{220C07D5-F7F6-B9FE-B3B5-7AFB5FB99E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90" y="1135864"/>
            <a:ext cx="8979310" cy="5050862"/>
          </a:xfrm>
          <a:prstGeom prst="rect">
            <a:avLst/>
          </a:prstGeom>
        </p:spPr>
      </p:pic>
    </p:spTree>
    <p:extLst>
      <p:ext uri="{BB962C8B-B14F-4D97-AF65-F5344CB8AC3E}">
        <p14:creationId xmlns:p14="http://schemas.microsoft.com/office/powerpoint/2010/main" val="15703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14.19 Brake Fluid Level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0122" y="975852"/>
            <a:ext cx="5252078" cy="42819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581420" cy="3416320"/>
          </a:xfrm>
        </p:spPr>
        <p:txBody>
          <a:bodyPr/>
          <a:lstStyle/>
          <a:p>
            <a:r>
              <a:rPr lang="en-US" sz="2400" dirty="0"/>
              <a:t>Most vehicles use combination filler cap and level indicator (dipstick) that shows the level of power steering fluid in the reservoir</a:t>
            </a:r>
          </a:p>
        </p:txBody>
      </p:sp>
    </p:spTree>
    <p:extLst>
      <p:ext uri="{BB962C8B-B14F-4D97-AF65-F5344CB8AC3E}">
        <p14:creationId xmlns:p14="http://schemas.microsoft.com/office/powerpoint/2010/main" val="115067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Preventative Maintenance</a:t>
            </a:r>
            <a:endParaRPr lang="en-US" sz="2800" dirty="0"/>
          </a:p>
        </p:txBody>
      </p:sp>
      <p:sp>
        <p:nvSpPr>
          <p:cNvPr id="4" name="Content Placeholder 3"/>
          <p:cNvSpPr>
            <a:spLocks noGrp="1"/>
          </p:cNvSpPr>
          <p:nvPr>
            <p:ph idx="1"/>
          </p:nvPr>
        </p:nvSpPr>
        <p:spPr>
          <a:xfrm>
            <a:off x="457200" y="990600"/>
            <a:ext cx="8229600" cy="3470181"/>
          </a:xfrm>
        </p:spPr>
        <p:txBody>
          <a:bodyPr>
            <a:spAutoFit/>
          </a:bodyPr>
          <a:lstStyle/>
          <a:p>
            <a:r>
              <a:rPr lang="en-IN" sz="2400" dirty="0"/>
              <a:t>Preventative maintenance (</a:t>
            </a:r>
            <a:r>
              <a:rPr lang="en-IN" sz="2400" kern="0" spc="-350" dirty="0"/>
              <a:t>P </a:t>
            </a:r>
            <a:r>
              <a:rPr lang="en-IN" sz="2400" dirty="0"/>
              <a:t>M) means periodic service work performed on a vehicle that will help keep it functioning correctly for a long time.</a:t>
            </a:r>
          </a:p>
          <a:p>
            <a:r>
              <a:rPr lang="en-IN" sz="2400" dirty="0"/>
              <a:t>Intervals expressed in time and/or miles:</a:t>
            </a:r>
          </a:p>
          <a:p>
            <a:pPr lvl="1"/>
            <a:r>
              <a:rPr lang="en-IN" sz="2400" dirty="0"/>
              <a:t>Every six months (could be longer for many vehicles)</a:t>
            </a:r>
          </a:p>
          <a:p>
            <a:pPr lvl="1"/>
            <a:r>
              <a:rPr lang="en-IN" sz="2400" dirty="0"/>
              <a:t>Every 5,000 to 10,000 miles (8,000 to 16,000 km) depending on the vehicle and how it is being operated</a:t>
            </a:r>
          </a:p>
          <a:p>
            <a:pPr lvl="1"/>
            <a:r>
              <a:rPr lang="en-IN" sz="2400" dirty="0"/>
              <a:t>Either of the above, whichever occurs first</a:t>
            </a:r>
          </a:p>
        </p:txBody>
      </p:sp>
    </p:spTree>
    <p:extLst>
      <p:ext uri="{BB962C8B-B14F-4D97-AF65-F5344CB8AC3E}">
        <p14:creationId xmlns:p14="http://schemas.microsoft.com/office/powerpoint/2010/main" val="2443962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Accessory Drive Belt Inspection</a:t>
            </a:r>
          </a:p>
        </p:txBody>
      </p:sp>
      <p:sp>
        <p:nvSpPr>
          <p:cNvPr id="4" name="Content Placeholder 3"/>
          <p:cNvSpPr>
            <a:spLocks noGrp="1"/>
          </p:cNvSpPr>
          <p:nvPr>
            <p:ph idx="1"/>
          </p:nvPr>
        </p:nvSpPr>
        <p:spPr>
          <a:xfrm>
            <a:off x="457200" y="990600"/>
            <a:ext cx="8229600" cy="4016484"/>
          </a:xfrm>
        </p:spPr>
        <p:txBody>
          <a:bodyPr>
            <a:noAutofit/>
          </a:bodyPr>
          <a:lstStyle/>
          <a:p>
            <a:r>
              <a:rPr lang="en-IN" sz="2400" dirty="0">
                <a:solidFill>
                  <a:srgbClr val="000000"/>
                </a:solidFill>
              </a:rPr>
              <a:t>Accessory drive belts should be replaced every four to seven years.</a:t>
            </a:r>
          </a:p>
          <a:p>
            <a:r>
              <a:rPr lang="en-IN" sz="2400" dirty="0">
                <a:solidFill>
                  <a:srgbClr val="000000"/>
                </a:solidFill>
              </a:rPr>
              <a:t>Belts are tensioned in a variety of manners:</a:t>
            </a:r>
          </a:p>
          <a:p>
            <a:pPr lvl="1"/>
            <a:r>
              <a:rPr lang="en-IN" sz="2400" dirty="0">
                <a:solidFill>
                  <a:srgbClr val="000000"/>
                </a:solidFill>
              </a:rPr>
              <a:t>Using a belt tension gauge</a:t>
            </a:r>
          </a:p>
          <a:p>
            <a:pPr lvl="1"/>
            <a:r>
              <a:rPr lang="en-IN" sz="2400" dirty="0">
                <a:solidFill>
                  <a:srgbClr val="000000"/>
                </a:solidFill>
              </a:rPr>
              <a:t>Marks on a tensioner</a:t>
            </a:r>
          </a:p>
          <a:p>
            <a:pPr lvl="1"/>
            <a:r>
              <a:rPr lang="en-IN" sz="2400" dirty="0">
                <a:solidFill>
                  <a:srgbClr val="000000"/>
                </a:solidFill>
              </a:rPr>
              <a:t>Torque wrench reading</a:t>
            </a:r>
          </a:p>
          <a:p>
            <a:pPr lvl="1"/>
            <a:r>
              <a:rPr lang="en-IN" sz="2400" dirty="0">
                <a:solidFill>
                  <a:srgbClr val="000000"/>
                </a:solidFill>
              </a:rPr>
              <a:t>Deflection</a:t>
            </a:r>
          </a:p>
          <a:p>
            <a:r>
              <a:rPr lang="en-IN" sz="2400" dirty="0">
                <a:solidFill>
                  <a:srgbClr val="000000"/>
                </a:solidFill>
              </a:rPr>
              <a:t>The belt routing guide is located on an underhood sticker and in the service information. </a:t>
            </a:r>
          </a:p>
        </p:txBody>
      </p:sp>
    </p:spTree>
    <p:extLst>
      <p:ext uri="{BB962C8B-B14F-4D97-AF65-F5344CB8AC3E}">
        <p14:creationId xmlns:p14="http://schemas.microsoft.com/office/powerpoint/2010/main" val="317578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14.20 Accessory Belt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5794" y="984826"/>
            <a:ext cx="5029200" cy="53274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962420" cy="3046988"/>
          </a:xfrm>
        </p:spPr>
        <p:txBody>
          <a:bodyPr/>
          <a:lstStyle/>
          <a:p>
            <a:r>
              <a:rPr lang="en-US" sz="2400" dirty="0"/>
              <a:t>A special tool is useful when installing a new accessory drive belt. The long-handled wrench fits in a hole of the belt tensioner</a:t>
            </a:r>
          </a:p>
        </p:txBody>
      </p:sp>
    </p:spTree>
    <p:extLst>
      <p:ext uri="{BB962C8B-B14F-4D97-AF65-F5344CB8AC3E}">
        <p14:creationId xmlns:p14="http://schemas.microsoft.com/office/powerpoint/2010/main" val="2645450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14.21 Worn Drive Belt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1504" y="1427186"/>
            <a:ext cx="5085296" cy="33734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810020" cy="4524315"/>
          </a:xfrm>
        </p:spPr>
        <p:txBody>
          <a:bodyPr/>
          <a:lstStyle/>
          <a:p>
            <a:r>
              <a:rPr lang="en-US" sz="2400" dirty="0"/>
              <a:t>A typical worn serpentine accessory drive belt. Newer belts made from ethylene propylene diene monomer (E P D M) do not crack like older belts that were made from neoprene rubber</a:t>
            </a:r>
          </a:p>
        </p:txBody>
      </p:sp>
    </p:spTree>
    <p:extLst>
      <p:ext uri="{BB962C8B-B14F-4D97-AF65-F5344CB8AC3E}">
        <p14:creationId xmlns:p14="http://schemas.microsoft.com/office/powerpoint/2010/main" val="3163174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14.22 Drive Belt Comb</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599"/>
            <a:ext cx="4114801" cy="50806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648220" cy="3416320"/>
          </a:xfrm>
        </p:spPr>
        <p:txBody>
          <a:bodyPr/>
          <a:lstStyle/>
          <a:p>
            <a:r>
              <a:rPr lang="en-US" sz="2400" dirty="0"/>
              <a:t>If the wear gauge can be moved side to side, then the belt is worn and should be replaced. It is almost impossible to check a serpentine belt made from EPDM for wear visually without using a wear gauge</a:t>
            </a:r>
          </a:p>
        </p:txBody>
      </p:sp>
    </p:spTree>
    <p:extLst>
      <p:ext uri="{BB962C8B-B14F-4D97-AF65-F5344CB8AC3E}">
        <p14:creationId xmlns:p14="http://schemas.microsoft.com/office/powerpoint/2010/main" val="1294746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9590"/>
            <a:ext cx="8229600" cy="646331"/>
          </a:xfrm>
        </p:spPr>
        <p:txBody>
          <a:bodyPr>
            <a:spAutoFit/>
          </a:bodyPr>
          <a:lstStyle/>
          <a:p>
            <a:r>
              <a:rPr lang="en-US" dirty="0"/>
              <a:t>Serpentine Belt Tension</a:t>
            </a:r>
          </a:p>
        </p:txBody>
      </p:sp>
      <p:sp>
        <p:nvSpPr>
          <p:cNvPr id="6" name="Content Placeholder 5"/>
          <p:cNvSpPr>
            <a:spLocks noGrp="1"/>
          </p:cNvSpPr>
          <p:nvPr>
            <p:ph idx="1"/>
          </p:nvPr>
        </p:nvSpPr>
        <p:spPr>
          <a:xfrm>
            <a:off x="489155" y="1005348"/>
            <a:ext cx="8229600" cy="369332"/>
          </a:xfrm>
        </p:spPr>
        <p:txBody>
          <a:bodyPr/>
          <a:lstStyle/>
          <a:p>
            <a:pPr marL="0" indent="0" algn="ctr">
              <a:buNone/>
            </a:pPr>
            <a:r>
              <a:rPr lang="en-US" sz="2400" b="1" dirty="0"/>
              <a:t>Serpentine Belts</a:t>
            </a:r>
          </a:p>
        </p:txBody>
      </p:sp>
      <p:graphicFrame>
        <p:nvGraphicFramePr>
          <p:cNvPr id="5" name="Table 4"/>
          <p:cNvGraphicFramePr>
            <a:graphicFrameLocks noGrp="1"/>
          </p:cNvGraphicFramePr>
          <p:nvPr>
            <p:extLst>
              <p:ext uri="{D42A27DB-BD31-4B8C-83A1-F6EECF244321}">
                <p14:modId xmlns:p14="http://schemas.microsoft.com/office/powerpoint/2010/main" val="397160846"/>
              </p:ext>
            </p:extLst>
          </p:nvPr>
        </p:nvGraphicFramePr>
        <p:xfrm>
          <a:off x="1295400" y="1561481"/>
          <a:ext cx="6553200" cy="2743200"/>
        </p:xfrm>
        <a:graphic>
          <a:graphicData uri="http://schemas.openxmlformats.org/drawingml/2006/table">
            <a:tbl>
              <a:tblPr firstRow="1" bandRow="1">
                <a:tableStyleId>{3B4B98B0-60AC-42C2-AFA5-B58CD77FA1E5}</a:tableStyleId>
              </a:tblPr>
              <a:tblGrid>
                <a:gridCol w="33528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70840">
                <a:tc>
                  <a:txBody>
                    <a:bodyPr/>
                    <a:lstStyle/>
                    <a:p>
                      <a:r>
                        <a:rPr lang="en-US" sz="2400" b="1" i="0" u="none" strike="noStrike" kern="1200" baseline="0" dirty="0">
                          <a:solidFill>
                            <a:schemeClr val="bg1"/>
                          </a:solidFill>
                          <a:latin typeface="+mn-lt"/>
                          <a:ea typeface="+mn-ea"/>
                          <a:cs typeface="+mn-cs"/>
                        </a:rPr>
                        <a:t>Number of Ribs Used</a:t>
                      </a:r>
                      <a:endParaRPr lang="en-US" sz="2400" b="1" dirty="0">
                        <a:solidFill>
                          <a:schemeClr val="bg1"/>
                        </a:solidFill>
                      </a:endParaRPr>
                    </a:p>
                  </a:txBody>
                  <a:tcPr>
                    <a:solidFill>
                      <a:schemeClr val="bg2"/>
                    </a:solidFill>
                  </a:tcPr>
                </a:tc>
                <a:tc>
                  <a:txBody>
                    <a:bodyPr/>
                    <a:lstStyle/>
                    <a:p>
                      <a:pPr algn="ctr"/>
                      <a:r>
                        <a:rPr lang="en-US" sz="2400" b="1" i="0" u="none" strike="noStrike" kern="1200" baseline="0" dirty="0">
                          <a:solidFill>
                            <a:schemeClr val="bg1"/>
                          </a:solidFill>
                          <a:latin typeface="+mn-lt"/>
                          <a:ea typeface="+mn-ea"/>
                          <a:cs typeface="+mn-cs"/>
                        </a:rPr>
                        <a:t>Tension Range (lb)</a:t>
                      </a:r>
                      <a:endParaRPr lang="en-US" sz="2400" b="1" dirty="0">
                        <a:solidFill>
                          <a:schemeClr val="bg1"/>
                        </a:solidFill>
                      </a:endParaRPr>
                    </a:p>
                  </a:txBody>
                  <a:tcPr>
                    <a:solidFill>
                      <a:schemeClr val="bg2"/>
                    </a:solidFill>
                  </a:tcPr>
                </a:tc>
                <a:extLst>
                  <a:ext uri="{0D108BD9-81ED-4DB2-BD59-A6C34878D82A}">
                    <a16:rowId xmlns:a16="http://schemas.microsoft.com/office/drawing/2014/main" val="10000"/>
                  </a:ext>
                </a:extLst>
              </a:tr>
              <a:tr h="370840">
                <a:tc>
                  <a:txBody>
                    <a:bodyPr/>
                    <a:lstStyle/>
                    <a:p>
                      <a:r>
                        <a:rPr lang="en-US" sz="2400" dirty="0"/>
                        <a:t>3</a:t>
                      </a:r>
                    </a:p>
                  </a:txBody>
                  <a:tcPr>
                    <a:solidFill>
                      <a:srgbClr val="D4EAE4"/>
                    </a:solidFill>
                  </a:tcPr>
                </a:tc>
                <a:tc>
                  <a:txBody>
                    <a:bodyPr/>
                    <a:lstStyle/>
                    <a:p>
                      <a:pPr algn="ctr"/>
                      <a:r>
                        <a:rPr lang="en-US" sz="2400" dirty="0"/>
                        <a:t>45–60</a:t>
                      </a:r>
                    </a:p>
                  </a:txBody>
                  <a:tcPr>
                    <a:solidFill>
                      <a:srgbClr val="D4EAE4"/>
                    </a:solidFill>
                  </a:tcPr>
                </a:tc>
                <a:extLst>
                  <a:ext uri="{0D108BD9-81ED-4DB2-BD59-A6C34878D82A}">
                    <a16:rowId xmlns:a16="http://schemas.microsoft.com/office/drawing/2014/main" val="10001"/>
                  </a:ext>
                </a:extLst>
              </a:tr>
              <a:tr h="370840">
                <a:tc>
                  <a:txBody>
                    <a:bodyPr/>
                    <a:lstStyle/>
                    <a:p>
                      <a:r>
                        <a:rPr lang="en-US" sz="2400" dirty="0"/>
                        <a:t>4</a:t>
                      </a:r>
                    </a:p>
                  </a:txBody>
                  <a:tcPr>
                    <a:solidFill>
                      <a:srgbClr val="D4EAE4"/>
                    </a:solidFill>
                  </a:tcPr>
                </a:tc>
                <a:tc>
                  <a:txBody>
                    <a:bodyPr/>
                    <a:lstStyle/>
                    <a:p>
                      <a:pPr algn="ctr"/>
                      <a:r>
                        <a:rPr lang="en-US" sz="2400" b="0" i="0" u="none" strike="noStrike" kern="1200" baseline="0" dirty="0">
                          <a:solidFill>
                            <a:schemeClr val="tx1"/>
                          </a:solidFill>
                          <a:latin typeface="+mn-lt"/>
                          <a:ea typeface="+mn-ea"/>
                          <a:cs typeface="+mn-cs"/>
                        </a:rPr>
                        <a:t>60</a:t>
                      </a:r>
                      <a:r>
                        <a:rPr lang="en-US" sz="2400" dirty="0"/>
                        <a:t>–</a:t>
                      </a:r>
                      <a:r>
                        <a:rPr lang="en-US" sz="2400" b="0" i="0" u="none" strike="noStrike" kern="1200" baseline="0" dirty="0">
                          <a:solidFill>
                            <a:schemeClr val="tx1"/>
                          </a:solidFill>
                          <a:latin typeface="+mn-lt"/>
                          <a:ea typeface="+mn-ea"/>
                          <a:cs typeface="+mn-cs"/>
                        </a:rPr>
                        <a:t>80</a:t>
                      </a:r>
                      <a:endParaRPr lang="en-US" sz="2400" dirty="0"/>
                    </a:p>
                  </a:txBody>
                  <a:tcPr>
                    <a:solidFill>
                      <a:srgbClr val="D4EAE4"/>
                    </a:solidFill>
                  </a:tcPr>
                </a:tc>
                <a:extLst>
                  <a:ext uri="{0D108BD9-81ED-4DB2-BD59-A6C34878D82A}">
                    <a16:rowId xmlns:a16="http://schemas.microsoft.com/office/drawing/2014/main" val="10002"/>
                  </a:ext>
                </a:extLst>
              </a:tr>
              <a:tr h="370840">
                <a:tc>
                  <a:txBody>
                    <a:bodyPr/>
                    <a:lstStyle/>
                    <a:p>
                      <a:r>
                        <a:rPr lang="en-US" sz="2400" b="0" i="0" u="none" strike="noStrike" kern="1200" baseline="0" dirty="0">
                          <a:solidFill>
                            <a:schemeClr val="tx1"/>
                          </a:solidFill>
                          <a:latin typeface="+mn-lt"/>
                          <a:ea typeface="+mn-ea"/>
                          <a:cs typeface="+mn-cs"/>
                        </a:rPr>
                        <a:t>5</a:t>
                      </a:r>
                      <a:endParaRPr lang="en-US" sz="2400" dirty="0"/>
                    </a:p>
                  </a:txBody>
                  <a:tcPr>
                    <a:solidFill>
                      <a:srgbClr val="D4EAE4"/>
                    </a:solidFill>
                  </a:tcPr>
                </a:tc>
                <a:tc>
                  <a:txBody>
                    <a:bodyPr/>
                    <a:lstStyle/>
                    <a:p>
                      <a:pPr algn="ctr"/>
                      <a:r>
                        <a:rPr lang="en-US" sz="2400" b="0" i="0" u="none" strike="noStrike" kern="1200" baseline="0" dirty="0">
                          <a:solidFill>
                            <a:schemeClr val="tx1"/>
                          </a:solidFill>
                          <a:latin typeface="+mn-lt"/>
                          <a:ea typeface="+mn-ea"/>
                          <a:cs typeface="+mn-cs"/>
                        </a:rPr>
                        <a:t>75</a:t>
                      </a:r>
                      <a:r>
                        <a:rPr lang="en-US" sz="2400" dirty="0"/>
                        <a:t>–</a:t>
                      </a:r>
                      <a:r>
                        <a:rPr lang="en-US" sz="2400" b="0" i="0" u="none" strike="noStrike" kern="1200" baseline="0" dirty="0">
                          <a:solidFill>
                            <a:schemeClr val="tx1"/>
                          </a:solidFill>
                          <a:latin typeface="+mn-lt"/>
                          <a:ea typeface="+mn-ea"/>
                          <a:cs typeface="+mn-cs"/>
                        </a:rPr>
                        <a:t>100</a:t>
                      </a:r>
                      <a:endParaRPr lang="en-US" sz="2400" dirty="0"/>
                    </a:p>
                  </a:txBody>
                  <a:tcPr>
                    <a:solidFill>
                      <a:srgbClr val="D4EAE4"/>
                    </a:solidFill>
                  </a:tcPr>
                </a:tc>
                <a:extLst>
                  <a:ext uri="{0D108BD9-81ED-4DB2-BD59-A6C34878D82A}">
                    <a16:rowId xmlns:a16="http://schemas.microsoft.com/office/drawing/2014/main" val="10003"/>
                  </a:ext>
                </a:extLst>
              </a:tr>
              <a:tr h="370840">
                <a:tc>
                  <a:txBody>
                    <a:bodyPr/>
                    <a:lstStyle/>
                    <a:p>
                      <a:r>
                        <a:rPr lang="en-US" sz="2400" b="0" i="0" u="none" strike="noStrike" kern="1200" baseline="0" dirty="0">
                          <a:solidFill>
                            <a:schemeClr val="tx1"/>
                          </a:solidFill>
                          <a:latin typeface="+mn-lt"/>
                          <a:ea typeface="+mn-ea"/>
                          <a:cs typeface="+mn-cs"/>
                        </a:rPr>
                        <a:t>6</a:t>
                      </a:r>
                      <a:endParaRPr lang="en-US" sz="2400" dirty="0"/>
                    </a:p>
                  </a:txBody>
                  <a:tcPr>
                    <a:solidFill>
                      <a:srgbClr val="D4EAE4"/>
                    </a:solidFill>
                  </a:tcPr>
                </a:tc>
                <a:tc>
                  <a:txBody>
                    <a:bodyPr/>
                    <a:lstStyle/>
                    <a:p>
                      <a:pPr algn="ctr"/>
                      <a:r>
                        <a:rPr lang="en-US" sz="2400" b="0" i="0" u="none" strike="noStrike" kern="1200" baseline="0" dirty="0">
                          <a:solidFill>
                            <a:schemeClr val="tx1"/>
                          </a:solidFill>
                          <a:latin typeface="+mn-lt"/>
                          <a:ea typeface="+mn-ea"/>
                          <a:cs typeface="+mn-cs"/>
                        </a:rPr>
                        <a:t>90</a:t>
                      </a:r>
                      <a:r>
                        <a:rPr lang="en-US" sz="2400" dirty="0"/>
                        <a:t>–</a:t>
                      </a:r>
                      <a:r>
                        <a:rPr lang="en-US" sz="2400" b="0" i="0" u="none" strike="noStrike" kern="1200" baseline="0" dirty="0">
                          <a:solidFill>
                            <a:schemeClr val="tx1"/>
                          </a:solidFill>
                          <a:latin typeface="+mn-lt"/>
                          <a:ea typeface="+mn-ea"/>
                          <a:cs typeface="+mn-cs"/>
                        </a:rPr>
                        <a:t>125</a:t>
                      </a:r>
                      <a:endParaRPr lang="en-US" sz="2400" dirty="0"/>
                    </a:p>
                  </a:txBody>
                  <a:tcPr>
                    <a:solidFill>
                      <a:srgbClr val="D4EAE4"/>
                    </a:solidFill>
                  </a:tcPr>
                </a:tc>
                <a:extLst>
                  <a:ext uri="{0D108BD9-81ED-4DB2-BD59-A6C34878D82A}">
                    <a16:rowId xmlns:a16="http://schemas.microsoft.com/office/drawing/2014/main" val="10004"/>
                  </a:ext>
                </a:extLst>
              </a:tr>
              <a:tr h="370840">
                <a:tc>
                  <a:txBody>
                    <a:bodyPr/>
                    <a:lstStyle/>
                    <a:p>
                      <a:r>
                        <a:rPr lang="en-US" sz="2400" b="0" i="0" u="none" strike="noStrike" kern="1200" baseline="0" dirty="0">
                          <a:solidFill>
                            <a:schemeClr val="tx1"/>
                          </a:solidFill>
                          <a:latin typeface="+mn-lt"/>
                          <a:ea typeface="+mn-ea"/>
                          <a:cs typeface="+mn-cs"/>
                        </a:rPr>
                        <a:t>7</a:t>
                      </a:r>
                      <a:endParaRPr lang="en-US" sz="2400" dirty="0"/>
                    </a:p>
                  </a:txBody>
                  <a:tcPr>
                    <a:solidFill>
                      <a:srgbClr val="D4EAE4"/>
                    </a:solidFill>
                  </a:tcPr>
                </a:tc>
                <a:tc>
                  <a:txBody>
                    <a:bodyPr/>
                    <a:lstStyle/>
                    <a:p>
                      <a:pPr algn="ctr"/>
                      <a:r>
                        <a:rPr lang="en-US" sz="2400" b="0" i="0" u="none" strike="noStrike" kern="1200" baseline="0" dirty="0">
                          <a:solidFill>
                            <a:schemeClr val="tx1"/>
                          </a:solidFill>
                          <a:latin typeface="+mn-lt"/>
                          <a:ea typeface="+mn-ea"/>
                          <a:cs typeface="+mn-cs"/>
                        </a:rPr>
                        <a:t>105–145</a:t>
                      </a:r>
                      <a:endParaRPr lang="en-US" sz="2400" dirty="0"/>
                    </a:p>
                  </a:txBody>
                  <a:tcPr>
                    <a:solidFill>
                      <a:srgbClr val="D4EAE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50029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14.23 Drive Belt Tensioner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438400" y="1104748"/>
            <a:ext cx="6248400" cy="50726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0774" y="990600"/>
            <a:ext cx="1745226" cy="1938992"/>
          </a:xfrm>
        </p:spPr>
        <p:txBody>
          <a:bodyPr/>
          <a:lstStyle/>
          <a:p>
            <a:r>
              <a:rPr lang="en-US" sz="2400" dirty="0"/>
              <a:t>A spring-loaded accessory drive belt tensioner</a:t>
            </a:r>
          </a:p>
        </p:txBody>
      </p:sp>
    </p:spTree>
    <p:extLst>
      <p:ext uri="{BB962C8B-B14F-4D97-AF65-F5344CB8AC3E}">
        <p14:creationId xmlns:p14="http://schemas.microsoft.com/office/powerpoint/2010/main" val="2316212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Remove and Replace Drive Belt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m_rep_drive_belt">
            <a:hlinkClick r:id="" action="ppaction://media"/>
            <a:extLst>
              <a:ext uri="{FF2B5EF4-FFF2-40B4-BE49-F238E27FC236}">
                <a16:creationId xmlns:a16="http://schemas.microsoft.com/office/drawing/2014/main" id="{3C0C1A45-A39E-7D8B-A06E-3AA6B2C6A3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05681"/>
            <a:ext cx="9144000" cy="5143500"/>
          </a:xfrm>
          <a:prstGeom prst="rect">
            <a:avLst/>
          </a:prstGeom>
        </p:spPr>
      </p:pic>
    </p:spTree>
    <p:extLst>
      <p:ext uri="{BB962C8B-B14F-4D97-AF65-F5344CB8AC3E}">
        <p14:creationId xmlns:p14="http://schemas.microsoft.com/office/powerpoint/2010/main" val="19590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Tire and Wheel Service</a:t>
            </a:r>
          </a:p>
        </p:txBody>
      </p:sp>
      <p:sp>
        <p:nvSpPr>
          <p:cNvPr id="4" name="Content Placeholder 3"/>
          <p:cNvSpPr>
            <a:spLocks noGrp="1"/>
          </p:cNvSpPr>
          <p:nvPr>
            <p:ph idx="1"/>
          </p:nvPr>
        </p:nvSpPr>
        <p:spPr>
          <a:xfrm>
            <a:off x="533400" y="990600"/>
            <a:ext cx="8229600" cy="4285789"/>
          </a:xfrm>
        </p:spPr>
        <p:txBody>
          <a:bodyPr>
            <a:noAutofit/>
          </a:bodyPr>
          <a:lstStyle/>
          <a:p>
            <a:r>
              <a:rPr lang="en-IN" sz="2400" dirty="0">
                <a:solidFill>
                  <a:srgbClr val="000000"/>
                </a:solidFill>
              </a:rPr>
              <a:t>Tire inflation pressure checked when tires are cold.</a:t>
            </a:r>
          </a:p>
          <a:p>
            <a:r>
              <a:rPr lang="en-IN" sz="2400" dirty="0">
                <a:solidFill>
                  <a:srgbClr val="000000"/>
                </a:solidFill>
              </a:rPr>
              <a:t>Tire pressure checked with a quality gauge.</a:t>
            </a:r>
          </a:p>
          <a:p>
            <a:r>
              <a:rPr lang="en-IN" sz="2400" dirty="0">
                <a:solidFill>
                  <a:srgbClr val="000000"/>
                </a:solidFill>
              </a:rPr>
              <a:t>Tire pressure listed on placard on driver’s door and in the service information.</a:t>
            </a:r>
          </a:p>
          <a:p>
            <a:r>
              <a:rPr lang="en-IN" sz="2400" dirty="0">
                <a:solidFill>
                  <a:srgbClr val="000000"/>
                </a:solidFill>
              </a:rPr>
              <a:t>Tires should be inspected for faults and tread depth.</a:t>
            </a:r>
          </a:p>
          <a:p>
            <a:r>
              <a:rPr lang="en-IN" sz="2400" dirty="0">
                <a:solidFill>
                  <a:srgbClr val="000000"/>
                </a:solidFill>
              </a:rPr>
              <a:t>Rotate tires per the manufacturer’s specifications.</a:t>
            </a:r>
          </a:p>
          <a:p>
            <a:r>
              <a:rPr lang="en-IN" sz="2400" dirty="0">
                <a:solidFill>
                  <a:srgbClr val="000000"/>
                </a:solidFill>
              </a:rPr>
              <a:t>Torque wheels with a torque stick and then a torque wrench.</a:t>
            </a:r>
          </a:p>
        </p:txBody>
      </p:sp>
    </p:spTree>
    <p:extLst>
      <p:ext uri="{BB962C8B-B14F-4D97-AF65-F5344CB8AC3E}">
        <p14:creationId xmlns:p14="http://schemas.microsoft.com/office/powerpoint/2010/main" val="4151692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14.24 Tire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2599" y="992906"/>
            <a:ext cx="8199677" cy="373149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842374"/>
            <a:ext cx="8229600" cy="1015663"/>
          </a:xfrm>
        </p:spPr>
        <p:txBody>
          <a:bodyPr/>
          <a:lstStyle/>
          <a:p>
            <a:r>
              <a:rPr lang="en-US" sz="2000" dirty="0"/>
              <a:t>The specified tire inflation pressure is printed on a placard on the driver’s door or doorpost. This information may also be located in the glove compartment, the owner’s manual, and in service information</a:t>
            </a:r>
          </a:p>
        </p:txBody>
      </p:sp>
    </p:spTree>
    <p:extLst>
      <p:ext uri="{BB962C8B-B14F-4D97-AF65-F5344CB8AC3E}">
        <p14:creationId xmlns:p14="http://schemas.microsoft.com/office/powerpoint/2010/main" val="42671944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18768"/>
            <a:ext cx="8229600" cy="646331"/>
          </a:xfrm>
        </p:spPr>
        <p:txBody>
          <a:bodyPr/>
          <a:lstStyle/>
          <a:p>
            <a:r>
              <a:rPr lang="en-US" dirty="0"/>
              <a:t>Figure 14.25 Tire Pressure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5907" y="990600"/>
            <a:ext cx="5410893" cy="4953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505220" cy="4401205"/>
          </a:xfrm>
        </p:spPr>
        <p:txBody>
          <a:bodyPr/>
          <a:lstStyle/>
          <a:p>
            <a:r>
              <a:rPr lang="en-US" sz="2000" dirty="0"/>
              <a:t>An electronic tire pressure gauge is usually more accurate than a mechanical “pencil type” gauge and more likely to provide consistent pressure readings. Do not allow air to escape when testing or the reading will not be accurate</a:t>
            </a:r>
          </a:p>
        </p:txBody>
      </p:sp>
    </p:spTree>
    <p:extLst>
      <p:ext uri="{BB962C8B-B14F-4D97-AF65-F5344CB8AC3E}">
        <p14:creationId xmlns:p14="http://schemas.microsoft.com/office/powerpoint/2010/main" val="408351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Getting Ready for Service</a:t>
            </a:r>
            <a:endParaRPr lang="en-US" sz="2800" dirty="0"/>
          </a:p>
        </p:txBody>
      </p:sp>
      <p:sp>
        <p:nvSpPr>
          <p:cNvPr id="4" name="Content Placeholder 3"/>
          <p:cNvSpPr>
            <a:spLocks noGrp="1"/>
          </p:cNvSpPr>
          <p:nvPr>
            <p:ph idx="1"/>
          </p:nvPr>
        </p:nvSpPr>
        <p:spPr>
          <a:xfrm>
            <a:off x="457200" y="990600"/>
            <a:ext cx="8229600" cy="3816429"/>
          </a:xfrm>
        </p:spPr>
        <p:txBody>
          <a:bodyPr>
            <a:spAutoFit/>
          </a:bodyPr>
          <a:lstStyle/>
          <a:p>
            <a:r>
              <a:rPr lang="en-IN" sz="2400" dirty="0"/>
              <a:t>Pre-Service Inspection.</a:t>
            </a:r>
          </a:p>
          <a:p>
            <a:pPr lvl="1"/>
            <a:r>
              <a:rPr lang="en-IN" sz="2400" dirty="0"/>
              <a:t>Note any pre-existing damage</a:t>
            </a:r>
          </a:p>
          <a:p>
            <a:pPr lvl="1"/>
            <a:r>
              <a:rPr lang="en-IN" sz="2400" dirty="0"/>
              <a:t>Check for valid license plates</a:t>
            </a:r>
          </a:p>
          <a:p>
            <a:r>
              <a:rPr lang="en-IN" sz="2400" dirty="0"/>
              <a:t>Protect the vehicle.</a:t>
            </a:r>
          </a:p>
          <a:p>
            <a:pPr lvl="1"/>
            <a:r>
              <a:rPr lang="en-IN" sz="2400" dirty="0"/>
              <a:t>Install seat, floor, and steering wheel covers</a:t>
            </a:r>
          </a:p>
          <a:p>
            <a:r>
              <a:rPr lang="en-IN" sz="2400" dirty="0"/>
              <a:t>Protect the technician</a:t>
            </a:r>
          </a:p>
          <a:p>
            <a:pPr lvl="1"/>
            <a:r>
              <a:rPr lang="en-IN" sz="2400" dirty="0"/>
              <a:t>Connect the exhaust hose to the tailpipe</a:t>
            </a:r>
          </a:p>
          <a:p>
            <a:pPr lvl="1"/>
            <a:r>
              <a:rPr lang="en-IN" sz="2400" dirty="0"/>
              <a:t>Wear personal protective equipment</a:t>
            </a:r>
          </a:p>
        </p:txBody>
      </p:sp>
    </p:spTree>
    <p:extLst>
      <p:ext uri="{BB962C8B-B14F-4D97-AF65-F5344CB8AC3E}">
        <p14:creationId xmlns:p14="http://schemas.microsoft.com/office/powerpoint/2010/main" val="1188534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Tire Pressure &amp; Temperature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re_pressure_and_temp">
            <a:hlinkClick r:id="" action="ppaction://media"/>
            <a:extLst>
              <a:ext uri="{FF2B5EF4-FFF2-40B4-BE49-F238E27FC236}">
                <a16:creationId xmlns:a16="http://schemas.microsoft.com/office/drawing/2014/main" id="{F30F405D-BAE1-B3C1-3C45-50F90BCAAC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65" y="1181100"/>
            <a:ext cx="9144000" cy="5143500"/>
          </a:xfrm>
          <a:prstGeom prst="rect">
            <a:avLst/>
          </a:prstGeom>
        </p:spPr>
      </p:pic>
    </p:spTree>
    <p:extLst>
      <p:ext uri="{BB962C8B-B14F-4D97-AF65-F5344CB8AC3E}">
        <p14:creationId xmlns:p14="http://schemas.microsoft.com/office/powerpoint/2010/main" val="23047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Tire Pressure and Bulge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re_pressure_and_bulge">
            <a:hlinkClick r:id="" action="ppaction://media"/>
            <a:extLst>
              <a:ext uri="{FF2B5EF4-FFF2-40B4-BE49-F238E27FC236}">
                <a16:creationId xmlns:a16="http://schemas.microsoft.com/office/drawing/2014/main" id="{E0738F33-FF5A-9E11-8AFF-C0E6E6F162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367" y="1255763"/>
            <a:ext cx="9011265" cy="5068837"/>
          </a:xfrm>
          <a:prstGeom prst="rect">
            <a:avLst/>
          </a:prstGeom>
        </p:spPr>
      </p:pic>
    </p:spTree>
    <p:extLst>
      <p:ext uri="{BB962C8B-B14F-4D97-AF65-F5344CB8AC3E}">
        <p14:creationId xmlns:p14="http://schemas.microsoft.com/office/powerpoint/2010/main" val="222220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14.26 Tire Rotation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08088" y="990600"/>
            <a:ext cx="2468880" cy="51947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4943620" cy="2677656"/>
          </a:xfrm>
        </p:spPr>
        <p:txBody>
          <a:bodyPr/>
          <a:lstStyle/>
          <a:p>
            <a:r>
              <a:rPr lang="en-US" sz="2400" dirty="0"/>
              <a:t>The method most often recommended is the modified X method. Using this method, each tire eventually is used at each of the four wheel locations</a:t>
            </a:r>
          </a:p>
        </p:txBody>
      </p:sp>
    </p:spTree>
    <p:extLst>
      <p:ext uri="{BB962C8B-B14F-4D97-AF65-F5344CB8AC3E}">
        <p14:creationId xmlns:p14="http://schemas.microsoft.com/office/powerpoint/2010/main" val="3500141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Tire Rotation Modified X</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re_rotation_all">
            <a:hlinkClick r:id="" action="ppaction://media"/>
            <a:extLst>
              <a:ext uri="{FF2B5EF4-FFF2-40B4-BE49-F238E27FC236}">
                <a16:creationId xmlns:a16="http://schemas.microsoft.com/office/drawing/2014/main" id="{623BA516-8B39-BFF0-A2B1-701FE47531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948" y="1320839"/>
            <a:ext cx="8458200" cy="4757738"/>
          </a:xfrm>
          <a:prstGeom prst="rect">
            <a:avLst/>
          </a:prstGeom>
        </p:spPr>
      </p:pic>
    </p:spTree>
    <p:extLst>
      <p:ext uri="{BB962C8B-B14F-4D97-AF65-F5344CB8AC3E}">
        <p14:creationId xmlns:p14="http://schemas.microsoft.com/office/powerpoint/2010/main" val="42918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Tire Rotation, FWD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re_rotation">
            <a:hlinkClick r:id="" action="ppaction://media"/>
            <a:extLst>
              <a:ext uri="{FF2B5EF4-FFF2-40B4-BE49-F238E27FC236}">
                <a16:creationId xmlns:a16="http://schemas.microsoft.com/office/drawing/2014/main" id="{19F1FE3E-6506-AF4D-14FD-D5FFF7750B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44942"/>
            <a:ext cx="8476648" cy="4768115"/>
          </a:xfrm>
          <a:prstGeom prst="rect">
            <a:avLst/>
          </a:prstGeom>
        </p:spPr>
      </p:pic>
    </p:spTree>
    <p:extLst>
      <p:ext uri="{BB962C8B-B14F-4D97-AF65-F5344CB8AC3E}">
        <p14:creationId xmlns:p14="http://schemas.microsoft.com/office/powerpoint/2010/main" val="34782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14.27 Wheel Torque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99509" y="934449"/>
            <a:ext cx="3200401" cy="53901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4029220" cy="3416320"/>
          </a:xfrm>
        </p:spPr>
        <p:txBody>
          <a:bodyPr/>
          <a:lstStyle/>
          <a:p>
            <a:r>
              <a:rPr lang="en-US" sz="2400" dirty="0"/>
              <a:t>(a) Using a torque wrench is the preferred method to use when installing wheels. Check service information for the specified torque. (b) A color-coded assortment of torque sticks</a:t>
            </a:r>
          </a:p>
        </p:txBody>
      </p:sp>
    </p:spTree>
    <p:extLst>
      <p:ext uri="{BB962C8B-B14F-4D97-AF65-F5344CB8AC3E}">
        <p14:creationId xmlns:p14="http://schemas.microsoft.com/office/powerpoint/2010/main" val="1150478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Tighten Lug Nuts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ghten_lug_nuts">
            <a:hlinkClick r:id="" action="ppaction://media"/>
            <a:extLst>
              <a:ext uri="{FF2B5EF4-FFF2-40B4-BE49-F238E27FC236}">
                <a16:creationId xmlns:a16="http://schemas.microsoft.com/office/drawing/2014/main" id="{155809E1-C0E9-4BAE-D223-31509B473C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 y="999532"/>
            <a:ext cx="8953500" cy="5036344"/>
          </a:xfrm>
          <a:prstGeom prst="rect">
            <a:avLst/>
          </a:prstGeom>
        </p:spPr>
      </p:pic>
    </p:spTree>
    <p:extLst>
      <p:ext uri="{BB962C8B-B14F-4D97-AF65-F5344CB8AC3E}">
        <p14:creationId xmlns:p14="http://schemas.microsoft.com/office/powerpoint/2010/main" val="41697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46" y="1447800"/>
            <a:ext cx="8089829" cy="472440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471"/>
            <a:ext cx="8229600" cy="1200329"/>
          </a:xfrm>
        </p:spPr>
        <p:txBody>
          <a:bodyPr/>
          <a:lstStyle/>
          <a:p>
            <a:r>
              <a:rPr lang="en-US" dirty="0"/>
              <a:t>Frequently Asked Question: When Is the “Second Click” Heard?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3901" y="2492615"/>
            <a:ext cx="7667625" cy="3854901"/>
          </a:xfrm>
        </p:spPr>
        <p:txBody>
          <a:bodyPr/>
          <a:lstStyle/>
          <a:p>
            <a:r>
              <a:rPr lang="en-US" sz="1800" b="1" dirty="0"/>
              <a:t>When Is the “Second Click” Heard? </a:t>
            </a:r>
            <a:r>
              <a:rPr lang="en-US" sz="1800" dirty="0"/>
              <a:t>A student was observed applying a lot of force to a clicker-type torque wrench attached to a wheel lug nut. When the instructor asked what the student was doing, the student replied that they were turning the lug nut tighter until they heard a second click from the torque wrench.  This was confusing to the instructor until the student explained that they had heard a second click of the torque wrench during the demonstration. The instructor at once realized that the student had heard a click when the proper torque was achieved, plus another click when the force on the torque wrench was released.  No harm occurred to the vehicle because all of the lug nuts were reinstalled and properly torqued. The instructor learned that a more complete explanation for the use of click-type torque wrenches was needed.</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199" y="1600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0446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0555"/>
            <a:ext cx="8229600" cy="646331"/>
          </a:xfrm>
        </p:spPr>
        <p:txBody>
          <a:bodyPr>
            <a:spAutoFit/>
          </a:bodyPr>
          <a:lstStyle/>
          <a:p>
            <a:r>
              <a:rPr lang="en-US" dirty="0"/>
              <a:t>Chassis Lubrication</a:t>
            </a:r>
          </a:p>
        </p:txBody>
      </p:sp>
      <p:sp>
        <p:nvSpPr>
          <p:cNvPr id="4" name="Content Placeholder 3"/>
          <p:cNvSpPr>
            <a:spLocks noGrp="1"/>
          </p:cNvSpPr>
          <p:nvPr>
            <p:ph idx="1"/>
          </p:nvPr>
        </p:nvSpPr>
        <p:spPr>
          <a:xfrm>
            <a:off x="457200" y="990600"/>
            <a:ext cx="8229600" cy="2731517"/>
          </a:xfrm>
        </p:spPr>
        <p:txBody>
          <a:bodyPr>
            <a:spAutoFit/>
          </a:bodyPr>
          <a:lstStyle/>
          <a:p>
            <a:r>
              <a:rPr lang="en-IN" sz="2400" dirty="0">
                <a:solidFill>
                  <a:srgbClr val="000000"/>
                </a:solidFill>
              </a:rPr>
              <a:t>Grease fitting require lubrication to prevent noise/wear.</a:t>
            </a:r>
          </a:p>
          <a:p>
            <a:r>
              <a:rPr lang="en-IN" sz="2400" dirty="0">
                <a:solidFill>
                  <a:srgbClr val="000000"/>
                </a:solidFill>
              </a:rPr>
              <a:t>Proper lubricant must be used.</a:t>
            </a:r>
          </a:p>
          <a:p>
            <a:pPr lvl="1"/>
            <a:r>
              <a:rPr lang="en-IN" sz="2400" dirty="0">
                <a:solidFill>
                  <a:srgbClr val="000000"/>
                </a:solidFill>
              </a:rPr>
              <a:t>Grease with a “</a:t>
            </a:r>
            <a:r>
              <a:rPr lang="en-IN" sz="2400" kern="0" spc="-350" dirty="0">
                <a:solidFill>
                  <a:srgbClr val="000000"/>
                </a:solidFill>
              </a:rPr>
              <a:t>G </a:t>
            </a:r>
            <a:r>
              <a:rPr lang="en-IN" sz="2400" dirty="0">
                <a:solidFill>
                  <a:srgbClr val="000000"/>
                </a:solidFill>
              </a:rPr>
              <a:t>C” rating is for the wheel bearings.</a:t>
            </a:r>
          </a:p>
          <a:p>
            <a:pPr lvl="1"/>
            <a:r>
              <a:rPr lang="en-IN" sz="2400" dirty="0">
                <a:solidFill>
                  <a:srgbClr val="000000"/>
                </a:solidFill>
              </a:rPr>
              <a:t>Grease with a “</a:t>
            </a:r>
            <a:r>
              <a:rPr lang="en-IN" sz="2400" kern="0" spc="-350" dirty="0">
                <a:solidFill>
                  <a:srgbClr val="000000"/>
                </a:solidFill>
              </a:rPr>
              <a:t>L </a:t>
            </a:r>
            <a:r>
              <a:rPr lang="en-IN" sz="2400" dirty="0">
                <a:solidFill>
                  <a:srgbClr val="000000"/>
                </a:solidFill>
              </a:rPr>
              <a:t>B” rating is for the chassis.</a:t>
            </a:r>
          </a:p>
          <a:p>
            <a:pPr lvl="1"/>
            <a:r>
              <a:rPr lang="en-IN" sz="2400" dirty="0">
                <a:solidFill>
                  <a:srgbClr val="000000"/>
                </a:solidFill>
              </a:rPr>
              <a:t>Some grease has both ratings and is acceptable for the chassis or the wheel bearings.</a:t>
            </a:r>
          </a:p>
        </p:txBody>
      </p:sp>
    </p:spTree>
    <p:extLst>
      <p:ext uri="{BB962C8B-B14F-4D97-AF65-F5344CB8AC3E}">
        <p14:creationId xmlns:p14="http://schemas.microsoft.com/office/powerpoint/2010/main" val="2156599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14.28 Grease Gun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0265"/>
            <a:ext cx="5029200" cy="41045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886220" cy="2308324"/>
          </a:xfrm>
        </p:spPr>
        <p:txBody>
          <a:bodyPr/>
          <a:lstStyle/>
          <a:p>
            <a:r>
              <a:rPr lang="en-US" sz="2400" dirty="0"/>
              <a:t>A hand-operated grease gun is being used to lubricate steering component through a grease fitting</a:t>
            </a:r>
          </a:p>
        </p:txBody>
      </p:sp>
    </p:spTree>
    <p:extLst>
      <p:ext uri="{BB962C8B-B14F-4D97-AF65-F5344CB8AC3E}">
        <p14:creationId xmlns:p14="http://schemas.microsoft.com/office/powerpoint/2010/main" val="1976363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14.1 Cover Steering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3679325" cy="51376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638550" cy="1938992"/>
          </a:xfrm>
        </p:spPr>
        <p:txBody>
          <a:bodyPr/>
          <a:lstStyle/>
          <a:p>
            <a:r>
              <a:rPr lang="en-US" sz="2400" dirty="0"/>
              <a:t>Before service begins, be sure to cover the seats, floor, and steering wheel with protective coverings.</a:t>
            </a:r>
          </a:p>
        </p:txBody>
      </p:sp>
    </p:spTree>
    <p:extLst>
      <p:ext uri="{BB962C8B-B14F-4D97-AF65-F5344CB8AC3E}">
        <p14:creationId xmlns:p14="http://schemas.microsoft.com/office/powerpoint/2010/main" val="3189012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14.29 Grease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45465" y="990600"/>
            <a:ext cx="5486400" cy="44399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581420" cy="3785652"/>
          </a:xfrm>
        </p:spPr>
        <p:txBody>
          <a:bodyPr/>
          <a:lstStyle/>
          <a:p>
            <a:r>
              <a:rPr lang="en-US" sz="2400" dirty="0"/>
              <a:t>Most vehicle manufacturers recommend the use of grease meeting the N L G I #2 and “G C” for wheel bearings and “L B” for chassis lubrication</a:t>
            </a:r>
          </a:p>
        </p:txBody>
      </p:sp>
    </p:spTree>
    <p:extLst>
      <p:ext uri="{BB962C8B-B14F-4D97-AF65-F5344CB8AC3E}">
        <p14:creationId xmlns:p14="http://schemas.microsoft.com/office/powerpoint/2010/main" val="42634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Differential Fluid Check</a:t>
            </a:r>
          </a:p>
        </p:txBody>
      </p:sp>
      <p:sp>
        <p:nvSpPr>
          <p:cNvPr id="4" name="Content Placeholder 3"/>
          <p:cNvSpPr>
            <a:spLocks noGrp="1"/>
          </p:cNvSpPr>
          <p:nvPr>
            <p:ph idx="1"/>
          </p:nvPr>
        </p:nvSpPr>
        <p:spPr>
          <a:xfrm>
            <a:off x="457200" y="990600"/>
            <a:ext cx="8229600" cy="3801041"/>
          </a:xfrm>
        </p:spPr>
        <p:txBody>
          <a:bodyPr>
            <a:noAutofit/>
          </a:bodyPr>
          <a:lstStyle/>
          <a:p>
            <a:r>
              <a:rPr lang="en-IN" sz="2400" dirty="0">
                <a:solidFill>
                  <a:srgbClr val="000000"/>
                </a:solidFill>
              </a:rPr>
              <a:t>Hoist the vehicle safely.</a:t>
            </a:r>
          </a:p>
          <a:p>
            <a:r>
              <a:rPr lang="en-IN" sz="2400" dirty="0">
                <a:solidFill>
                  <a:srgbClr val="000000"/>
                </a:solidFill>
              </a:rPr>
              <a:t>Visually check for signs of leakage.</a:t>
            </a:r>
          </a:p>
          <a:p>
            <a:r>
              <a:rPr lang="en-IN" sz="2400" dirty="0">
                <a:solidFill>
                  <a:srgbClr val="000000"/>
                </a:solidFill>
              </a:rPr>
              <a:t>Remove the inspection plug.</a:t>
            </a:r>
          </a:p>
          <a:p>
            <a:r>
              <a:rPr lang="en-IN" sz="2400" dirty="0">
                <a:solidFill>
                  <a:srgbClr val="000000"/>
                </a:solidFill>
              </a:rPr>
              <a:t>Check the fluid level according to the manufacturer’s procedure.</a:t>
            </a:r>
          </a:p>
          <a:p>
            <a:r>
              <a:rPr lang="en-IN" sz="2400" dirty="0">
                <a:solidFill>
                  <a:srgbClr val="000000"/>
                </a:solidFill>
              </a:rPr>
              <a:t>Different gear lubes are specified based on the application (</a:t>
            </a:r>
            <a:r>
              <a:rPr lang="en-IN" sz="2400" kern="0" spc="-350" dirty="0">
                <a:solidFill>
                  <a:srgbClr val="000000"/>
                </a:solidFill>
              </a:rPr>
              <a:t>A P </a:t>
            </a:r>
            <a:r>
              <a:rPr lang="en-IN" sz="2400" dirty="0">
                <a:solidFill>
                  <a:srgbClr val="000000"/>
                </a:solidFill>
              </a:rPr>
              <a:t>I rating).</a:t>
            </a:r>
          </a:p>
          <a:p>
            <a:pPr lvl="1"/>
            <a:r>
              <a:rPr lang="en-IN" sz="2400" dirty="0">
                <a:solidFill>
                  <a:srgbClr val="000000"/>
                </a:solidFill>
              </a:rPr>
              <a:t>Some units will require a limited slip additive.</a:t>
            </a:r>
          </a:p>
        </p:txBody>
      </p:sp>
    </p:spTree>
    <p:extLst>
      <p:ext uri="{BB962C8B-B14F-4D97-AF65-F5344CB8AC3E}">
        <p14:creationId xmlns:p14="http://schemas.microsoft.com/office/powerpoint/2010/main" val="1141356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14.30 Differential Oil Level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8488" y="1110321"/>
            <a:ext cx="4748312" cy="38426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191020" cy="4154984"/>
          </a:xfrm>
        </p:spPr>
        <p:txBody>
          <a:bodyPr/>
          <a:lstStyle/>
          <a:p>
            <a:r>
              <a:rPr lang="en-US" sz="2400" dirty="0"/>
              <a:t>This differential assembly has been leaking fluid. The root cause should be determined and the unit filled to the proper level using the specified lubricant, to help prevent early failure and an expensive repair later</a:t>
            </a:r>
          </a:p>
        </p:txBody>
      </p:sp>
    </p:spTree>
    <p:extLst>
      <p:ext uri="{BB962C8B-B14F-4D97-AF65-F5344CB8AC3E}">
        <p14:creationId xmlns:p14="http://schemas.microsoft.com/office/powerpoint/2010/main" val="1116339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8768"/>
            <a:ext cx="8229600" cy="1107996"/>
          </a:xfrm>
        </p:spPr>
        <p:txBody>
          <a:bodyPr>
            <a:noAutofit/>
          </a:bodyPr>
          <a:lstStyle/>
          <a:p>
            <a:r>
              <a:rPr lang="en-US" dirty="0"/>
              <a:t>Manual Transmission/Transaxle Lubricant Check</a:t>
            </a:r>
          </a:p>
        </p:txBody>
      </p:sp>
      <p:sp>
        <p:nvSpPr>
          <p:cNvPr id="4" name="Content Placeholder 3"/>
          <p:cNvSpPr>
            <a:spLocks noGrp="1"/>
          </p:cNvSpPr>
          <p:nvPr>
            <p:ph idx="1"/>
          </p:nvPr>
        </p:nvSpPr>
        <p:spPr>
          <a:xfrm>
            <a:off x="457200" y="1447800"/>
            <a:ext cx="8229600" cy="3570208"/>
          </a:xfrm>
        </p:spPr>
        <p:txBody>
          <a:bodyPr>
            <a:noAutofit/>
          </a:bodyPr>
          <a:lstStyle/>
          <a:p>
            <a:r>
              <a:rPr lang="en-IN" sz="2400" dirty="0">
                <a:solidFill>
                  <a:srgbClr val="000000"/>
                </a:solidFill>
              </a:rPr>
              <a:t>Manual transmissions may use any of the following lubricants:</a:t>
            </a:r>
          </a:p>
          <a:p>
            <a:pPr lvl="1"/>
            <a:r>
              <a:rPr lang="en-IN" sz="2400" dirty="0">
                <a:solidFill>
                  <a:srgbClr val="000000"/>
                </a:solidFill>
              </a:rPr>
              <a:t>Gear lube (80W-90)</a:t>
            </a:r>
          </a:p>
          <a:p>
            <a:pPr lvl="1"/>
            <a:r>
              <a:rPr lang="en-IN" sz="2400" dirty="0">
                <a:solidFill>
                  <a:srgbClr val="000000"/>
                </a:solidFill>
              </a:rPr>
              <a:t>Automatic Transmission Fluid (</a:t>
            </a:r>
            <a:r>
              <a:rPr lang="en-IN" sz="2400" kern="0" spc="-350" dirty="0">
                <a:solidFill>
                  <a:srgbClr val="000000"/>
                </a:solidFill>
              </a:rPr>
              <a:t>A T </a:t>
            </a:r>
            <a:r>
              <a:rPr lang="en-IN" sz="2400" dirty="0">
                <a:solidFill>
                  <a:srgbClr val="000000"/>
                </a:solidFill>
              </a:rPr>
              <a:t>F)</a:t>
            </a:r>
          </a:p>
          <a:p>
            <a:pPr lvl="1"/>
            <a:r>
              <a:rPr lang="en-IN" sz="2400" dirty="0">
                <a:solidFill>
                  <a:srgbClr val="000000"/>
                </a:solidFill>
              </a:rPr>
              <a:t>Engine Oil (5W-30)</a:t>
            </a:r>
          </a:p>
          <a:p>
            <a:r>
              <a:rPr lang="en-IN" sz="2400" dirty="0">
                <a:solidFill>
                  <a:srgbClr val="000000"/>
                </a:solidFill>
              </a:rPr>
              <a:t>Do not drain a manual transmission until the fill plug can be removed.</a:t>
            </a:r>
          </a:p>
          <a:p>
            <a:r>
              <a:rPr lang="en-IN" sz="2400" dirty="0">
                <a:solidFill>
                  <a:srgbClr val="000000"/>
                </a:solidFill>
              </a:rPr>
              <a:t>Fill the transmission until fluid is level with the fill plug.</a:t>
            </a:r>
          </a:p>
        </p:txBody>
      </p:sp>
    </p:spTree>
    <p:extLst>
      <p:ext uri="{BB962C8B-B14F-4D97-AF65-F5344CB8AC3E}">
        <p14:creationId xmlns:p14="http://schemas.microsoft.com/office/powerpoint/2010/main" val="1387974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14.31 Fill Plug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88101" y="1017639"/>
            <a:ext cx="4924099" cy="36305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114820" cy="2590800"/>
          </a:xfrm>
        </p:spPr>
        <p:txBody>
          <a:bodyPr/>
          <a:lstStyle/>
          <a:p>
            <a:r>
              <a:rPr lang="en-US" sz="2400" dirty="0"/>
              <a:t>Always ensure that the fill plug can be accessed and removed before draining the fluid from a manual transmission</a:t>
            </a:r>
          </a:p>
        </p:txBody>
      </p:sp>
    </p:spTree>
    <p:extLst>
      <p:ext uri="{BB962C8B-B14F-4D97-AF65-F5344CB8AC3E}">
        <p14:creationId xmlns:p14="http://schemas.microsoft.com/office/powerpoint/2010/main" val="3141284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Under Vehicle Inspection</a:t>
            </a:r>
          </a:p>
        </p:txBody>
      </p:sp>
      <p:sp>
        <p:nvSpPr>
          <p:cNvPr id="4" name="Content Placeholder 3"/>
          <p:cNvSpPr>
            <a:spLocks noGrp="1"/>
          </p:cNvSpPr>
          <p:nvPr>
            <p:ph idx="1"/>
          </p:nvPr>
        </p:nvSpPr>
        <p:spPr>
          <a:xfrm>
            <a:off x="457200" y="990600"/>
            <a:ext cx="8229600" cy="3570208"/>
          </a:xfrm>
        </p:spPr>
        <p:txBody>
          <a:bodyPr>
            <a:noAutofit/>
          </a:bodyPr>
          <a:lstStyle/>
          <a:p>
            <a:r>
              <a:rPr lang="en-IN" sz="2400" dirty="0">
                <a:solidFill>
                  <a:srgbClr val="000000"/>
                </a:solidFill>
              </a:rPr>
              <a:t>Visual Inspection of the following:</a:t>
            </a:r>
          </a:p>
          <a:p>
            <a:pPr lvl="1"/>
            <a:r>
              <a:rPr lang="en-IN" sz="2400" dirty="0">
                <a:solidFill>
                  <a:srgbClr val="000000"/>
                </a:solidFill>
              </a:rPr>
              <a:t>Shock absorbers and springs</a:t>
            </a:r>
          </a:p>
          <a:p>
            <a:pPr lvl="1"/>
            <a:r>
              <a:rPr lang="en-IN" sz="2400" dirty="0">
                <a:solidFill>
                  <a:srgbClr val="000000"/>
                </a:solidFill>
              </a:rPr>
              <a:t>Exhaust system</a:t>
            </a:r>
          </a:p>
          <a:p>
            <a:pPr lvl="1"/>
            <a:r>
              <a:rPr lang="en-IN" sz="2400" dirty="0">
                <a:solidFill>
                  <a:srgbClr val="000000"/>
                </a:solidFill>
              </a:rPr>
              <a:t>Transmission linkage</a:t>
            </a:r>
          </a:p>
          <a:p>
            <a:pPr lvl="1"/>
            <a:r>
              <a:rPr lang="en-IN" sz="2400" dirty="0">
                <a:solidFill>
                  <a:srgbClr val="000000"/>
                </a:solidFill>
              </a:rPr>
              <a:t>Brake lines</a:t>
            </a:r>
          </a:p>
          <a:p>
            <a:pPr lvl="1"/>
            <a:r>
              <a:rPr lang="en-IN" sz="2400" dirty="0">
                <a:solidFill>
                  <a:srgbClr val="000000"/>
                </a:solidFill>
              </a:rPr>
              <a:t>Steering linkage for obvious looseness or damage.</a:t>
            </a:r>
          </a:p>
          <a:p>
            <a:pPr lvl="1"/>
            <a:r>
              <a:rPr lang="en-IN" sz="2400" dirty="0">
                <a:solidFill>
                  <a:srgbClr val="000000"/>
                </a:solidFill>
              </a:rPr>
              <a:t>Evidence of leaks</a:t>
            </a:r>
          </a:p>
          <a:p>
            <a:pPr lvl="1"/>
            <a:r>
              <a:rPr lang="en-IN" sz="2400" dirty="0">
                <a:solidFill>
                  <a:srgbClr val="000000"/>
                </a:solidFill>
              </a:rPr>
              <a:t>Parking brake cables</a:t>
            </a:r>
          </a:p>
        </p:txBody>
      </p:sp>
    </p:spTree>
    <p:extLst>
      <p:ext uri="{BB962C8B-B14F-4D97-AF65-F5344CB8AC3E}">
        <p14:creationId xmlns:p14="http://schemas.microsoft.com/office/powerpoint/2010/main" val="3344148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14.32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599"/>
            <a:ext cx="4333737" cy="42077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961102"/>
            <a:ext cx="3327400" cy="3306097"/>
          </a:xfrm>
        </p:spPr>
        <p:txBody>
          <a:bodyPr/>
          <a:lstStyle/>
          <a:p>
            <a:r>
              <a:rPr lang="en-US" sz="2400" dirty="0"/>
              <a:t> A broken coil spring was found during an under-vehicle inspection. The owner was not aware of a problem and it did not make any noise, but the vehicle stability was affected</a:t>
            </a:r>
          </a:p>
        </p:txBody>
      </p:sp>
    </p:spTree>
    <p:extLst>
      <p:ext uri="{BB962C8B-B14F-4D97-AF65-F5344CB8AC3E}">
        <p14:creationId xmlns:p14="http://schemas.microsoft.com/office/powerpoint/2010/main" val="3266032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14.33 Muffler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7997" y="1017639"/>
            <a:ext cx="4694203" cy="36305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191020" cy="2308324"/>
          </a:xfrm>
        </p:spPr>
        <p:txBody>
          <a:bodyPr/>
          <a:lstStyle/>
          <a:p>
            <a:r>
              <a:rPr lang="en-US" sz="2400" dirty="0"/>
              <a:t>This corroded muffler was found during a visual inspection, but was not detected by the driver because it was relatively quiet</a:t>
            </a:r>
          </a:p>
        </p:txBody>
      </p:sp>
    </p:spTree>
    <p:extLst>
      <p:ext uri="{BB962C8B-B14F-4D97-AF65-F5344CB8AC3E}">
        <p14:creationId xmlns:p14="http://schemas.microsoft.com/office/powerpoint/2010/main" val="16895696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Diesel Exhaust Fluid</a:t>
            </a:r>
          </a:p>
        </p:txBody>
      </p:sp>
      <p:sp>
        <p:nvSpPr>
          <p:cNvPr id="4" name="Content Placeholder 3"/>
          <p:cNvSpPr>
            <a:spLocks noGrp="1"/>
          </p:cNvSpPr>
          <p:nvPr>
            <p:ph idx="1"/>
          </p:nvPr>
        </p:nvSpPr>
        <p:spPr>
          <a:xfrm>
            <a:off x="457200" y="914400"/>
            <a:ext cx="8229600" cy="3162404"/>
          </a:xfrm>
        </p:spPr>
        <p:txBody>
          <a:bodyPr>
            <a:noAutofit/>
          </a:bodyPr>
          <a:lstStyle/>
          <a:p>
            <a:r>
              <a:rPr lang="en-IN" sz="2400" dirty="0">
                <a:solidFill>
                  <a:srgbClr val="000000"/>
                </a:solidFill>
              </a:rPr>
              <a:t>Many diesel engines after 2007 require the use of diesel exhaust fluid (</a:t>
            </a:r>
            <a:r>
              <a:rPr lang="en-IN" sz="2400" kern="0" spc="-350" dirty="0">
                <a:solidFill>
                  <a:srgbClr val="000000"/>
                </a:solidFill>
              </a:rPr>
              <a:t>D E </a:t>
            </a:r>
            <a:r>
              <a:rPr lang="en-IN" sz="2400" dirty="0">
                <a:solidFill>
                  <a:srgbClr val="000000"/>
                </a:solidFill>
              </a:rPr>
              <a:t>F).</a:t>
            </a:r>
          </a:p>
          <a:p>
            <a:r>
              <a:rPr lang="en-IN" sz="2400" kern="0" spc="-350" dirty="0">
                <a:solidFill>
                  <a:srgbClr val="000000"/>
                </a:solidFill>
              </a:rPr>
              <a:t>D E </a:t>
            </a:r>
            <a:r>
              <a:rPr lang="en-IN" sz="2400" dirty="0">
                <a:solidFill>
                  <a:srgbClr val="000000"/>
                </a:solidFill>
              </a:rPr>
              <a:t>F is a mixture od 32.5% laboratory grade urea and 67.5% deionized water.</a:t>
            </a:r>
          </a:p>
          <a:p>
            <a:r>
              <a:rPr lang="en-IN" sz="2400" dirty="0">
                <a:solidFill>
                  <a:srgbClr val="000000"/>
                </a:solidFill>
              </a:rPr>
              <a:t>It must be refilled regularly.</a:t>
            </a:r>
          </a:p>
          <a:p>
            <a:r>
              <a:rPr lang="en-IN" sz="2400" dirty="0">
                <a:solidFill>
                  <a:srgbClr val="000000"/>
                </a:solidFill>
              </a:rPr>
              <a:t>Most vehicles have a large enough reservoir so the fluid lasts until the next scheduled oil service.</a:t>
            </a:r>
          </a:p>
        </p:txBody>
      </p:sp>
    </p:spTree>
    <p:extLst>
      <p:ext uri="{BB962C8B-B14F-4D97-AF65-F5344CB8AC3E}">
        <p14:creationId xmlns:p14="http://schemas.microsoft.com/office/powerpoint/2010/main" val="290136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14.34 DEF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599"/>
            <a:ext cx="4815807" cy="48032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2276620" cy="2677656"/>
          </a:xfrm>
        </p:spPr>
        <p:txBody>
          <a:bodyPr/>
          <a:lstStyle/>
          <a:p>
            <a:r>
              <a:rPr lang="en-US" sz="2400" dirty="0"/>
              <a:t>Diesel exhaust fluid (DEF) is available in consumer-friendly containers or in bulk</a:t>
            </a:r>
          </a:p>
        </p:txBody>
      </p:sp>
    </p:spTree>
    <p:extLst>
      <p:ext uri="{BB962C8B-B14F-4D97-AF65-F5344CB8AC3E}">
        <p14:creationId xmlns:p14="http://schemas.microsoft.com/office/powerpoint/2010/main" val="4022965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646331"/>
          </a:xfrm>
        </p:spPr>
        <p:txBody>
          <a:bodyPr/>
          <a:lstStyle/>
          <a:p>
            <a:r>
              <a:rPr lang="en-US" dirty="0"/>
              <a:t>Figure 14.2 Vent Exhaust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7569" y="990600"/>
            <a:ext cx="4974631"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780" y="990600"/>
            <a:ext cx="3038620" cy="2438400"/>
          </a:xfrm>
        </p:spPr>
        <p:txBody>
          <a:bodyPr/>
          <a:lstStyle/>
          <a:p>
            <a:r>
              <a:rPr lang="en-US" sz="2400" dirty="0"/>
              <a:t>An exhaust system hose should be connected to the tailpipe(s) whenever the engine is being run indoors</a:t>
            </a:r>
          </a:p>
        </p:txBody>
      </p:sp>
    </p:spTree>
    <p:extLst>
      <p:ext uri="{BB962C8B-B14F-4D97-AF65-F5344CB8AC3E}">
        <p14:creationId xmlns:p14="http://schemas.microsoft.com/office/powerpoint/2010/main" val="1367826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658" y="231058"/>
            <a:ext cx="8229600" cy="553998"/>
          </a:xfrm>
        </p:spPr>
        <p:txBody>
          <a:bodyPr>
            <a:noAutofit/>
          </a:bodyPr>
          <a:lstStyle/>
          <a:p>
            <a:r>
              <a:rPr lang="en-US" dirty="0"/>
              <a:t>Question 3: ?</a:t>
            </a:r>
          </a:p>
        </p:txBody>
      </p:sp>
      <p:sp>
        <p:nvSpPr>
          <p:cNvPr id="4" name="Content Placeholder 3"/>
          <p:cNvSpPr>
            <a:spLocks noGrp="1"/>
          </p:cNvSpPr>
          <p:nvPr>
            <p:ph idx="1"/>
          </p:nvPr>
        </p:nvSpPr>
        <p:spPr>
          <a:xfrm>
            <a:off x="459658" y="966019"/>
            <a:ext cx="8229600" cy="738664"/>
          </a:xfrm>
        </p:spPr>
        <p:txBody>
          <a:bodyPr>
            <a:noAutofit/>
          </a:bodyPr>
          <a:lstStyle/>
          <a:p>
            <a:pPr marL="0" indent="0">
              <a:buNone/>
            </a:pPr>
            <a:r>
              <a:rPr lang="en-IN" sz="2400" dirty="0">
                <a:solidFill>
                  <a:srgbClr val="000000"/>
                </a:solidFill>
              </a:rPr>
              <a:t>How often does the diesel exhaust fluid (</a:t>
            </a:r>
            <a:r>
              <a:rPr lang="en-IN" sz="2400" kern="0" spc="-350" dirty="0">
                <a:solidFill>
                  <a:srgbClr val="000000"/>
                </a:solidFill>
              </a:rPr>
              <a:t>D E </a:t>
            </a:r>
            <a:r>
              <a:rPr lang="en-IN" sz="2400" dirty="0">
                <a:solidFill>
                  <a:srgbClr val="000000"/>
                </a:solidFill>
              </a:rPr>
              <a:t>F) need to be refilled?</a:t>
            </a:r>
          </a:p>
        </p:txBody>
      </p:sp>
    </p:spTree>
    <p:extLst>
      <p:ext uri="{BB962C8B-B14F-4D97-AF65-F5344CB8AC3E}">
        <p14:creationId xmlns:p14="http://schemas.microsoft.com/office/powerpoint/2010/main" val="3297478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3181"/>
            <a:ext cx="8229600" cy="553998"/>
          </a:xfrm>
        </p:spPr>
        <p:txBody>
          <a:bodyPr>
            <a:noAutofit/>
          </a:bodyPr>
          <a:lstStyle/>
          <a:p>
            <a:r>
              <a:rPr lang="en-US" dirty="0"/>
              <a:t>Answer 3</a:t>
            </a:r>
          </a:p>
        </p:txBody>
      </p:sp>
      <p:sp>
        <p:nvSpPr>
          <p:cNvPr id="4" name="Content Placeholder 3"/>
          <p:cNvSpPr>
            <a:spLocks noGrp="1"/>
          </p:cNvSpPr>
          <p:nvPr>
            <p:ph idx="1"/>
          </p:nvPr>
        </p:nvSpPr>
        <p:spPr>
          <a:xfrm>
            <a:off x="457200" y="995516"/>
            <a:ext cx="8229600" cy="461665"/>
          </a:xfrm>
        </p:spPr>
        <p:txBody>
          <a:bodyPr>
            <a:spAutoFit/>
          </a:bodyPr>
          <a:lstStyle/>
          <a:p>
            <a:pPr marL="0" indent="0">
              <a:buNone/>
            </a:pPr>
            <a:r>
              <a:rPr lang="en-IN" sz="2400" dirty="0">
                <a:solidFill>
                  <a:srgbClr val="000000"/>
                </a:solidFill>
              </a:rPr>
              <a:t>During each scheduled oil service.</a:t>
            </a:r>
          </a:p>
        </p:txBody>
      </p:sp>
    </p:spTree>
    <p:extLst>
      <p:ext uri="{BB962C8B-B14F-4D97-AF65-F5344CB8AC3E}">
        <p14:creationId xmlns:p14="http://schemas.microsoft.com/office/powerpoint/2010/main" val="1902816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457200" y="4480851"/>
            <a:ext cx="8305800" cy="461665"/>
          </a:xfrm>
          <a:prstGeom prst="rect">
            <a:avLst/>
          </a:prstGeom>
          <a:noFill/>
        </p:spPr>
        <p:txBody>
          <a:bodyPr wrap="square" rtlCol="0">
            <a:spAutoFit/>
          </a:bodyPr>
          <a:lstStyle/>
          <a:p>
            <a:r>
              <a:rPr lang="en-US" sz="2400" dirty="0"/>
              <a:t>Videos Link: </a:t>
            </a:r>
            <a:r>
              <a:rPr lang="en-US" sz="2400" dirty="0">
                <a:hlinkClick r:id="rId3"/>
              </a:rPr>
              <a:t>(A4) Suspension and Steering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2429244"/>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
        <p:nvSpPr>
          <p:cNvPr id="5" name="TextBox 4">
            <a:extLst>
              <a:ext uri="{FF2B5EF4-FFF2-40B4-BE49-F238E27FC236}">
                <a16:creationId xmlns:a16="http://schemas.microsoft.com/office/drawing/2014/main" id="{0D197E81-B1CB-18E1-77F6-36523604EE82}"/>
              </a:ext>
            </a:extLst>
          </p:cNvPr>
          <p:cNvSpPr txBox="1"/>
          <p:nvPr/>
        </p:nvSpPr>
        <p:spPr>
          <a:xfrm>
            <a:off x="381000" y="1936278"/>
            <a:ext cx="8305800" cy="461665"/>
          </a:xfrm>
          <a:prstGeom prst="rect">
            <a:avLst/>
          </a:prstGeom>
          <a:noFill/>
        </p:spPr>
        <p:txBody>
          <a:bodyPr wrap="square" rtlCol="0">
            <a:spAutoFit/>
          </a:bodyPr>
          <a:lstStyle/>
          <a:p>
            <a:r>
              <a:rPr lang="en-US" sz="2400" dirty="0"/>
              <a:t>Videos Link: </a:t>
            </a:r>
            <a:r>
              <a:rPr lang="en-US" sz="2400" dirty="0">
                <a:hlinkClick r:id="rId5"/>
              </a:rPr>
              <a:t>(A0) Automotive Fundamentals Videos </a:t>
            </a:r>
            <a:endParaRPr lang="en-US" sz="2400" dirty="0"/>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3262458"/>
            <a:ext cx="8305800" cy="461665"/>
          </a:xfrm>
          <a:prstGeom prst="rect">
            <a:avLst/>
          </a:prstGeom>
          <a:noFill/>
        </p:spPr>
        <p:txBody>
          <a:bodyPr wrap="square" rtlCol="0">
            <a:spAutoFit/>
          </a:bodyPr>
          <a:lstStyle/>
          <a:p>
            <a:r>
              <a:rPr lang="en-US" sz="2400" dirty="0"/>
              <a:t>Videos Link: </a:t>
            </a:r>
            <a:r>
              <a:rPr lang="en-US" sz="2400" dirty="0">
                <a:hlinkClick r:id="rId6"/>
              </a:rPr>
              <a:t>(A1) Engine Repair Videos</a:t>
            </a:r>
            <a:endParaRPr lang="en-US" sz="2400" dirty="0"/>
          </a:p>
        </p:txBody>
      </p:sp>
      <p:sp>
        <p:nvSpPr>
          <p:cNvPr id="7" name="TextBox 6">
            <a:extLst>
              <a:ext uri="{FF2B5EF4-FFF2-40B4-BE49-F238E27FC236}">
                <a16:creationId xmlns:a16="http://schemas.microsoft.com/office/drawing/2014/main" id="{AEC57BD4-6D34-B10C-105F-116E6ABFE510}"/>
              </a:ext>
            </a:extLst>
          </p:cNvPr>
          <p:cNvSpPr txBox="1"/>
          <p:nvPr/>
        </p:nvSpPr>
        <p:spPr>
          <a:xfrm>
            <a:off x="467032" y="4988200"/>
            <a:ext cx="8305800" cy="461665"/>
          </a:xfrm>
          <a:prstGeom prst="rect">
            <a:avLst/>
          </a:prstGeom>
          <a:noFill/>
        </p:spPr>
        <p:txBody>
          <a:bodyPr wrap="square" rtlCol="0">
            <a:spAutoFit/>
          </a:bodyPr>
          <a:lstStyle/>
          <a:p>
            <a:r>
              <a:rPr lang="en-US" sz="2400" dirty="0"/>
              <a:t>Animations Link: </a:t>
            </a:r>
            <a:r>
              <a:rPr lang="en-US" sz="2400" dirty="0">
                <a:hlinkClick r:id="rId7"/>
              </a:rPr>
              <a:t>(A4) Suspension and Steering Animations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5916" y="3723704"/>
            <a:ext cx="8305800" cy="461665"/>
          </a:xfrm>
          <a:prstGeom prst="rect">
            <a:avLst/>
          </a:prstGeom>
          <a:noFill/>
        </p:spPr>
        <p:txBody>
          <a:bodyPr wrap="square" rtlCol="0">
            <a:spAutoFit/>
          </a:bodyPr>
          <a:lstStyle/>
          <a:p>
            <a:r>
              <a:rPr lang="en-US" sz="2400" dirty="0"/>
              <a:t>Animations Link: </a:t>
            </a:r>
            <a:r>
              <a:rPr lang="en-US" sz="2400" dirty="0">
                <a:hlinkClick r:id="rId8"/>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Safety Inspection</a:t>
            </a:r>
            <a:endParaRPr lang="en-US" sz="2800" dirty="0"/>
          </a:p>
        </p:txBody>
      </p:sp>
      <p:sp>
        <p:nvSpPr>
          <p:cNvPr id="4" name="Content Placeholder 3"/>
          <p:cNvSpPr>
            <a:spLocks noGrp="1"/>
          </p:cNvSpPr>
          <p:nvPr>
            <p:ph idx="1"/>
          </p:nvPr>
        </p:nvSpPr>
        <p:spPr>
          <a:xfrm>
            <a:off x="457200" y="914400"/>
            <a:ext cx="8229600" cy="4832092"/>
          </a:xfrm>
        </p:spPr>
        <p:txBody>
          <a:bodyPr>
            <a:noAutofit/>
          </a:bodyPr>
          <a:lstStyle/>
          <a:p>
            <a:r>
              <a:rPr lang="en-IN" sz="2400" dirty="0"/>
              <a:t>These inspections should include all of the following:</a:t>
            </a:r>
          </a:p>
          <a:p>
            <a:pPr lvl="1"/>
            <a:r>
              <a:rPr lang="en-IN" sz="2400" dirty="0"/>
              <a:t>Exterior lights</a:t>
            </a:r>
          </a:p>
          <a:p>
            <a:pPr lvl="1"/>
            <a:r>
              <a:rPr lang="en-IN" sz="2400" dirty="0"/>
              <a:t>Horn</a:t>
            </a:r>
          </a:p>
          <a:p>
            <a:pPr lvl="1"/>
            <a:r>
              <a:rPr lang="en-IN" sz="2400" dirty="0"/>
              <a:t>Windshield wipers</a:t>
            </a:r>
          </a:p>
          <a:p>
            <a:pPr lvl="1"/>
            <a:r>
              <a:rPr lang="en-IN" sz="2400" dirty="0"/>
              <a:t>Mirrors</a:t>
            </a:r>
          </a:p>
          <a:p>
            <a:pPr lvl="1"/>
            <a:r>
              <a:rPr lang="en-IN" sz="2400" dirty="0"/>
              <a:t>Defroster fan operation</a:t>
            </a:r>
          </a:p>
          <a:p>
            <a:pPr lvl="1"/>
            <a:r>
              <a:rPr lang="en-IN" sz="2400" dirty="0"/>
              <a:t>Steering for excessive looseness or leaks</a:t>
            </a:r>
          </a:p>
          <a:p>
            <a:pPr lvl="1"/>
            <a:r>
              <a:rPr lang="en-IN" sz="2400" dirty="0"/>
              <a:t>Tire condition</a:t>
            </a:r>
          </a:p>
          <a:p>
            <a:pPr lvl="1"/>
            <a:r>
              <a:rPr lang="en-IN" sz="2400" dirty="0"/>
              <a:t>Exhaust system</a:t>
            </a:r>
          </a:p>
          <a:p>
            <a:pPr lvl="1"/>
            <a:r>
              <a:rPr lang="en-IN" sz="2400" dirty="0"/>
              <a:t>Shock absorbers</a:t>
            </a:r>
          </a:p>
          <a:p>
            <a:pPr lvl="1"/>
            <a:r>
              <a:rPr lang="en-IN" sz="2400" dirty="0"/>
              <a:t>Parking brake operation</a:t>
            </a:r>
          </a:p>
        </p:txBody>
      </p:sp>
    </p:spTree>
    <p:extLst>
      <p:ext uri="{BB962C8B-B14F-4D97-AF65-F5344CB8AC3E}">
        <p14:creationId xmlns:p14="http://schemas.microsoft.com/office/powerpoint/2010/main" val="1591703824"/>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25434</TotalTime>
  <Words>4815</Words>
  <Application>Microsoft Office PowerPoint</Application>
  <PresentationFormat>On-screen Show (4:3)</PresentationFormat>
  <Paragraphs>424</Paragraphs>
  <Slides>83</Slides>
  <Notes>83</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Arial Black</vt:lpstr>
      <vt:lpstr>Calibri</vt:lpstr>
      <vt:lpstr>Noto Sans Symbols</vt:lpstr>
      <vt:lpstr>Times New Roman</vt:lpstr>
      <vt:lpstr>Verdana</vt:lpstr>
      <vt:lpstr>Wingdings</vt:lpstr>
      <vt:lpstr>508 Lecture</vt:lpstr>
      <vt:lpstr>Automotive Technology: Principles, Diagnosis, and Service</vt:lpstr>
      <vt:lpstr>Learning Objectives (1 of 3)</vt:lpstr>
      <vt:lpstr>Learning Objectives (3 of 3)</vt:lpstr>
      <vt:lpstr>Learning Objectives (2 of 2)</vt:lpstr>
      <vt:lpstr>Preventative Maintenance</vt:lpstr>
      <vt:lpstr>Getting Ready for Service</vt:lpstr>
      <vt:lpstr>Figure 14.1 Cover Steering Wheel</vt:lpstr>
      <vt:lpstr>Figure 14.2 Vent Exhaust</vt:lpstr>
      <vt:lpstr>Safety Inspection</vt:lpstr>
      <vt:lpstr>Windshield Wiper and Washer Fluid Service</vt:lpstr>
      <vt:lpstr>Figure 14.3 Windshield Repair</vt:lpstr>
      <vt:lpstr>Figure 14.4 Wipers</vt:lpstr>
      <vt:lpstr>Frequently Asked Question: Why Is Windshield Washer Fluid Regulated?   </vt:lpstr>
      <vt:lpstr>Figure 14.5 Washer Solvent</vt:lpstr>
      <vt:lpstr>Cabin Filter Replacement</vt:lpstr>
      <vt:lpstr>Figure 14.6 Cabin Filter</vt:lpstr>
      <vt:lpstr>Air Filter Inspection/Replacement</vt:lpstr>
      <vt:lpstr>Figure 14.7 Air Filter</vt:lpstr>
      <vt:lpstr>Animation: Cabin Filter (Animation will automatically start)</vt:lpstr>
      <vt:lpstr>Brake Fluid Inspection</vt:lpstr>
      <vt:lpstr>Figure 14.8 Master Cylinder  </vt:lpstr>
      <vt:lpstr>Figure 14.9 Brake Fluid</vt:lpstr>
      <vt:lpstr>Animation: Brake Fluid Level Check (Animation will automatically start)</vt:lpstr>
      <vt:lpstr>Frequently Asked Question: What Is Used in the Clutch Master Cylinder?  </vt:lpstr>
      <vt:lpstr>Figure 14.10 Brake Fluid Test Strips </vt:lpstr>
      <vt:lpstr>Question 1: ?</vt:lpstr>
      <vt:lpstr>Answer 1</vt:lpstr>
      <vt:lpstr>Engine Oil Inspection</vt:lpstr>
      <vt:lpstr>Figure 14.11 Oil Level Indicator</vt:lpstr>
      <vt:lpstr>Figure 14.12 Engine Oil Reading</vt:lpstr>
      <vt:lpstr>Frequently Asked Question: Can I Switch from Synthetic Oil to Regular Oil? </vt:lpstr>
      <vt:lpstr>Chart 14.1</vt:lpstr>
      <vt:lpstr>Frequently Asked Question: How Does an Oil Life Monitor Work? </vt:lpstr>
      <vt:lpstr>Frequently Asked Question: What Is the Magnuson-Moss Act?   </vt:lpstr>
      <vt:lpstr>Cooling System Inspection</vt:lpstr>
      <vt:lpstr>Figure 14.13 Expansion Tank</vt:lpstr>
      <vt:lpstr>Figure 14.14 Freeze Protection</vt:lpstr>
      <vt:lpstr>Animation: Coolant Refractometer (Animation will automatically start)</vt:lpstr>
      <vt:lpstr>Animation: Coolant Test, Simple Hydrometer (Animation will automatically start)</vt:lpstr>
      <vt:lpstr>Figure 14.15 Coolant Disposal</vt:lpstr>
      <vt:lpstr>Figure 14.16 Coolant Leaks</vt:lpstr>
      <vt:lpstr>Figure 14.17 Hose Clamps</vt:lpstr>
      <vt:lpstr>Question 2: ?</vt:lpstr>
      <vt:lpstr>Answer 2</vt:lpstr>
      <vt:lpstr>Automatic Transmission Fluid Check</vt:lpstr>
      <vt:lpstr>Figure 14.18 AT Fluid Level</vt:lpstr>
      <vt:lpstr>Power Steering Fluid</vt:lpstr>
      <vt:lpstr>Animation: Fill Power Steering System (Animation will automatically start)</vt:lpstr>
      <vt:lpstr>Figure 14.19 Brake Fluid Level</vt:lpstr>
      <vt:lpstr>Accessory Drive Belt Inspection</vt:lpstr>
      <vt:lpstr>Figure 14.20 Accessory Belt</vt:lpstr>
      <vt:lpstr>Figure 14.21 Worn Drive Belt</vt:lpstr>
      <vt:lpstr>Figure 14.22 Drive Belt Comb</vt:lpstr>
      <vt:lpstr>Serpentine Belt Tension</vt:lpstr>
      <vt:lpstr>Figure 14.23 Drive Belt Tensioner</vt:lpstr>
      <vt:lpstr>Animation: Remove and Replace Drive Belt (Animation will automatically start)</vt:lpstr>
      <vt:lpstr>Tire and Wheel Service</vt:lpstr>
      <vt:lpstr>Figure 14.24 Tire Pressure</vt:lpstr>
      <vt:lpstr>Figure 14.25 Tire Pressure Gauge</vt:lpstr>
      <vt:lpstr>Animation: Tire Pressure &amp; Temperature (Animation will automatically start)</vt:lpstr>
      <vt:lpstr>Animation: Tire Pressure and Bulge (Animation will automatically start)</vt:lpstr>
      <vt:lpstr>Figure 14.26 Tire Rotation</vt:lpstr>
      <vt:lpstr>Animation: Tire Rotation Modified X (Animation will automatically start)</vt:lpstr>
      <vt:lpstr>Animation: Tire Rotation, FWD Vehicle (Animation will automatically start)</vt:lpstr>
      <vt:lpstr>Figure 14.27 Wheel Torque</vt:lpstr>
      <vt:lpstr>Animation: Tighten Lug Nuts (Animation will automatically start)</vt:lpstr>
      <vt:lpstr>Frequently Asked Question: When Is the “Second Click” Heard? </vt:lpstr>
      <vt:lpstr>Chassis Lubrication</vt:lpstr>
      <vt:lpstr>Figure 14.28 Grease Gun</vt:lpstr>
      <vt:lpstr>Figure 14.29 Grease</vt:lpstr>
      <vt:lpstr>Differential Fluid Check</vt:lpstr>
      <vt:lpstr>Figure 14.30 Differential Oil Level</vt:lpstr>
      <vt:lpstr>Manual Transmission/Transaxle Lubricant Check</vt:lpstr>
      <vt:lpstr>Figure 14.31 Fill Plug</vt:lpstr>
      <vt:lpstr>Under Vehicle Inspection</vt:lpstr>
      <vt:lpstr>Figure 14.32 Springs</vt:lpstr>
      <vt:lpstr>Figure 14.33 Muffler</vt:lpstr>
      <vt:lpstr>Diesel Exhaust Fluid</vt:lpstr>
      <vt:lpstr>Figure 14.34 DEF</vt:lpstr>
      <vt:lpstr>Question 3: ?</vt:lpstr>
      <vt:lpstr>Answer 3</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17, Preventative Maintenance and Service Procedures</dc:title>
  <dc:subject>2612-Automotive - Core</dc:subject>
  <dc:creator>James D. Halderman</dc:creator>
  <cp:keywords>CONTAINS NOTES</cp:keywords>
  <cp:lastModifiedBy>Glen Plants</cp:lastModifiedBy>
  <cp:revision>4862</cp:revision>
  <dcterms:created xsi:type="dcterms:W3CDTF">2014-07-14T20:04:21Z</dcterms:created>
  <dcterms:modified xsi:type="dcterms:W3CDTF">2023-06-15T14:32:35Z</dcterms:modified>
</cp:coreProperties>
</file>