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autoCompressPictures="0">
  <p:sldMasterIdLst>
    <p:sldMasterId id="2147483663" r:id="rId1"/>
  </p:sldMasterIdLst>
  <p:notesMasterIdLst>
    <p:notesMasterId r:id="rId39"/>
  </p:notesMasterIdLst>
  <p:handoutMasterIdLst>
    <p:handoutMasterId r:id="rId40"/>
  </p:handoutMasterIdLst>
  <p:sldIdLst>
    <p:sldId id="347" r:id="rId2"/>
    <p:sldId id="362" r:id="rId3"/>
    <p:sldId id="363" r:id="rId4"/>
    <p:sldId id="369" r:id="rId5"/>
    <p:sldId id="355" r:id="rId6"/>
    <p:sldId id="375" r:id="rId7"/>
    <p:sldId id="373" r:id="rId8"/>
    <p:sldId id="354" r:id="rId9"/>
    <p:sldId id="376" r:id="rId10"/>
    <p:sldId id="368" r:id="rId11"/>
    <p:sldId id="377" r:id="rId12"/>
    <p:sldId id="353" r:id="rId13"/>
    <p:sldId id="379" r:id="rId14"/>
    <p:sldId id="372" r:id="rId15"/>
    <p:sldId id="378" r:id="rId16"/>
    <p:sldId id="367" r:id="rId17"/>
    <p:sldId id="352" r:id="rId18"/>
    <p:sldId id="351" r:id="rId19"/>
    <p:sldId id="350" r:id="rId20"/>
    <p:sldId id="361" r:id="rId21"/>
    <p:sldId id="365" r:id="rId22"/>
    <p:sldId id="366" r:id="rId23"/>
    <p:sldId id="371" r:id="rId24"/>
    <p:sldId id="360" r:id="rId25"/>
    <p:sldId id="380" r:id="rId26"/>
    <p:sldId id="374" r:id="rId27"/>
    <p:sldId id="346" r:id="rId28"/>
    <p:sldId id="333" r:id="rId29"/>
    <p:sldId id="359" r:id="rId30"/>
    <p:sldId id="370" r:id="rId31"/>
    <p:sldId id="358" r:id="rId32"/>
    <p:sldId id="357" r:id="rId33"/>
    <p:sldId id="364" r:id="rId34"/>
    <p:sldId id="381" r:id="rId35"/>
    <p:sldId id="382" r:id="rId36"/>
    <p:sldId id="1177" r:id="rId37"/>
    <p:sldId id="383" r:id="rId38"/>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Verdana" panose="020B060403050404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Template Slides" id="{EDDEA3F5-E0DB-4D0A-A681-008F4231C1F3}">
          <p14:sldIdLst>
            <p14:sldId id="347"/>
            <p14:sldId id="362"/>
            <p14:sldId id="363"/>
            <p14:sldId id="369"/>
            <p14:sldId id="355"/>
            <p14:sldId id="375"/>
            <p14:sldId id="373"/>
            <p14:sldId id="354"/>
            <p14:sldId id="376"/>
            <p14:sldId id="368"/>
            <p14:sldId id="377"/>
            <p14:sldId id="353"/>
            <p14:sldId id="379"/>
            <p14:sldId id="372"/>
            <p14:sldId id="378"/>
            <p14:sldId id="367"/>
            <p14:sldId id="352"/>
            <p14:sldId id="351"/>
            <p14:sldId id="350"/>
            <p14:sldId id="361"/>
            <p14:sldId id="365"/>
            <p14:sldId id="366"/>
            <p14:sldId id="371"/>
            <p14:sldId id="360"/>
            <p14:sldId id="380"/>
            <p14:sldId id="374"/>
            <p14:sldId id="346"/>
            <p14:sldId id="333"/>
            <p14:sldId id="359"/>
            <p14:sldId id="370"/>
            <p14:sldId id="358"/>
            <p14:sldId id="357"/>
            <p14:sldId id="364"/>
            <p14:sldId id="381"/>
            <p14:sldId id="382"/>
            <p14:sldId id="1177"/>
            <p14:sldId id="383"/>
          </p14:sldIdLst>
        </p14:section>
      </p14:sectionLst>
    </p:ext>
    <p:ext uri="{EFAFB233-063F-42B5-8137-9DF3F51BA10A}">
      <p15:sldGuideLst xmlns:p15="http://schemas.microsoft.com/office/powerpoint/2012/main">
        <p15:guide id="1" orient="horz" pos="4032" userDrawn="1">
          <p15:clr>
            <a:srgbClr val="A4A3A4"/>
          </p15:clr>
        </p15:guide>
        <p15:guide id="2" pos="264" userDrawn="1">
          <p15:clr>
            <a:srgbClr val="A4A3A4"/>
          </p15:clr>
        </p15:guide>
        <p15:guide id="3" orient="horz" pos="501" userDrawn="1">
          <p15:clr>
            <a:srgbClr val="A4A3A4"/>
          </p15:clr>
        </p15:guide>
        <p15:guide id="4" orient="horz" pos="86" userDrawn="1">
          <p15:clr>
            <a:srgbClr val="A4A3A4"/>
          </p15:clr>
        </p15:guide>
        <p15:guide id="5" orient="horz" pos="593" userDrawn="1">
          <p15:clr>
            <a:srgbClr val="A4A3A4"/>
          </p15:clr>
        </p15:guide>
        <p15:guide id="6" orient="horz" pos="3957" userDrawn="1">
          <p15:clr>
            <a:srgbClr val="A4A3A4"/>
          </p15:clr>
        </p15:guide>
        <p15:guide id="7" pos="54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1"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918" autoAdjust="0"/>
    <p:restoredTop sz="85146" autoAdjust="0"/>
  </p:normalViewPr>
  <p:slideViewPr>
    <p:cSldViewPr snapToObjects="1">
      <p:cViewPr varScale="1">
        <p:scale>
          <a:sx n="97" d="100"/>
          <a:sy n="97" d="100"/>
        </p:scale>
        <p:origin x="1602" y="90"/>
      </p:cViewPr>
      <p:guideLst>
        <p:guide orient="horz" pos="4032"/>
        <p:guide pos="264"/>
        <p:guide orient="horz" pos="501"/>
        <p:guide orient="horz" pos="86"/>
        <p:guide orient="horz" pos="593"/>
        <p:guide orient="horz" pos="3957"/>
        <p:guide pos="5460"/>
      </p:guideLst>
    </p:cSldViewPr>
  </p:slideViewPr>
  <p:outlineViewPr>
    <p:cViewPr>
      <p:scale>
        <a:sx n="33" d="100"/>
        <a:sy n="33" d="100"/>
      </p:scale>
      <p:origin x="0" y="-10656"/>
    </p:cViewPr>
  </p:outlineViewPr>
  <p:notesTextViewPr>
    <p:cViewPr>
      <p:scale>
        <a:sx n="3" d="2"/>
        <a:sy n="3" d="2"/>
      </p:scale>
      <p:origin x="0" y="0"/>
    </p:cViewPr>
  </p:notesTextViewPr>
  <p:sorterViewPr>
    <p:cViewPr varScale="1">
      <p:scale>
        <a:sx n="100" d="100"/>
        <a:sy n="100" d="100"/>
      </p:scale>
      <p:origin x="0" y="0"/>
    </p:cViewPr>
  </p:sorterViewPr>
  <p:notesViewPr>
    <p:cSldViewPr snapToObjects="1">
      <p:cViewPr varScale="1">
        <p:scale>
          <a:sx n="88" d="100"/>
          <a:sy n="88" d="100"/>
        </p:scale>
        <p:origin x="3822" y="108"/>
      </p:cViewPr>
      <p:guideLst/>
    </p:cSldViewPr>
  </p:notesViewPr>
  <p:gridSpacing cx="73152" cy="73152"/>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6/24/2023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58679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83972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Customer Satisfaction </a:t>
            </a:r>
            <a:r>
              <a:rPr lang="en-US" dirty="0"/>
              <a:t>Customer satisfaction is defined as the customer’s overall feeling of satisfaction with an interaction</a:t>
            </a:r>
          </a:p>
          <a:p>
            <a:r>
              <a:rPr lang="en-US" dirty="0"/>
              <a:t>with the store. Customer satisfaction recognizes the difference between customer expectations and customer perceptions.</a:t>
            </a:r>
          </a:p>
          <a:p>
            <a:r>
              <a:rPr lang="en-US" dirty="0"/>
              <a:t>Satisfaction may develop quickly or may be refined over time.</a:t>
            </a:r>
          </a:p>
          <a:p>
            <a:r>
              <a:rPr lang="en-US" b="1" u="sng" dirty="0"/>
              <a:t>Appearance</a:t>
            </a:r>
            <a:r>
              <a:rPr lang="en-US" dirty="0"/>
              <a:t> All aspects of the parts specialist’s appearance, including clothing, personal hygiene, and outward demeanor,</a:t>
            </a:r>
          </a:p>
          <a:p>
            <a:r>
              <a:rPr lang="en-US" dirty="0"/>
              <a:t>create a first impression with customers. First impressions affect the level of trust achieved. It is harder to convey a message effectively</a:t>
            </a:r>
          </a:p>
          <a:p>
            <a:r>
              <a:rPr lang="en-US" dirty="0"/>
              <a:t>if the customer is distracted by some aspect of the parts specialist’s appearance. Thus the parts specialist should always have a professional appearance.</a:t>
            </a:r>
          </a:p>
          <a:p>
            <a:r>
              <a:rPr lang="en-US" b="1" u="sng" dirty="0"/>
              <a:t>Acknowledging &amp; Greeting Customers </a:t>
            </a:r>
            <a:r>
              <a:rPr lang="en-US" dirty="0"/>
              <a:t>From the moment customers walk through the door until they leave, employees should welcome and acknowledge them in a friendly manner. Parts specialists should not hold personal conversations with one another when a customer is at the counter. The first step toward making customers feel noticed is to make eye contact with them and say “Good morning/afternoon” and “I’ll be with you in a few minutes.” Customers should be waited on in the same order in which they came into the store.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28517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Handling Difficult Customers  </a:t>
            </a:r>
          </a:p>
          <a:p>
            <a:r>
              <a:rPr lang="en-US" dirty="0"/>
              <a:t>When confronted with a difficult customer, consider doing the following:</a:t>
            </a:r>
          </a:p>
          <a:p>
            <a:r>
              <a:rPr lang="en-US" dirty="0"/>
              <a:t>■ Listen. It is important to allow the customer to explain the problem or concern even if it involves a long and drawn-out story.</a:t>
            </a:r>
          </a:p>
          <a:p>
            <a:r>
              <a:rPr lang="en-US" dirty="0"/>
              <a:t>■ Do not get angry. Remember that the customer is upset at the situation, not at the parts specialist.</a:t>
            </a:r>
          </a:p>
          <a:p>
            <a:r>
              <a:rPr lang="en-US" dirty="0"/>
              <a:t>■ Ask questions. Seek clarification of the problem and determine the variables involved.</a:t>
            </a:r>
          </a:p>
          <a:p>
            <a:r>
              <a:rPr lang="en-US" dirty="0"/>
              <a:t>■ Show empathy. Attempt to understand what the customer is experiencing.</a:t>
            </a:r>
          </a:p>
          <a:p>
            <a:r>
              <a:rPr lang="en-US" dirty="0"/>
              <a:t>■ Determine the most appropriate solution to the problem. Use creativity and follow company  policies to create a positive outcome for both the customer and the business.</a:t>
            </a:r>
          </a:p>
          <a:p>
            <a:r>
              <a:rPr lang="en-US" dirty="0"/>
              <a:t>■ Follow up. Restate what has been decided and how the situation is being resolved. Ask the customer whether they have any further questions.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49436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Answering the Telephone</a:t>
            </a:r>
          </a:p>
          <a:p>
            <a:r>
              <a:rPr lang="en-US" dirty="0"/>
              <a:t>The telephone is a powerful tool for sales, information gathering, and relationship building. A telephone call is often the first point of contact a customer has with the store. Creating a good first impression helps establish positive feelings about the store. Some useful telephone tips include the following:</a:t>
            </a:r>
          </a:p>
          <a:p>
            <a:r>
              <a:rPr lang="en-US" dirty="0"/>
              <a:t>1.  Answer calls promptly and be prepared to handle them. Answer at the second ring if possible.  When the telephone rings longer, callers get the feeling that no one is available and that their call is an intrusion.</a:t>
            </a:r>
          </a:p>
          <a:p>
            <a:r>
              <a:rPr lang="en-US" dirty="0"/>
              <a:t>2.  Have  paper  and  pens  handy  to  take  notes.  Use  a computer-based customer system for reference. Get the caller’s name and number as soon as possible, and summarize the conversation briefly at the end—especially mentioning any commitments that need to be followed up on.</a:t>
            </a:r>
          </a:p>
          <a:p>
            <a:r>
              <a:rPr lang="en-US" dirty="0"/>
              <a:t>3. The best way to answer a business call is for the parts specialist to simply state their name or department and ask, “How may I help you?”</a:t>
            </a:r>
          </a:p>
          <a:p>
            <a:r>
              <a:rPr lang="en-US" dirty="0"/>
              <a:t>4.  Use proper titles for people when communicating. If in doubt about whether to use a customer’s first name, call the person by the more formal Mr. or Ms. If they prefer that their first name be used, they will say so. It is better to be a little too formal than overly familiar.</a:t>
            </a:r>
          </a:p>
          <a:p>
            <a:r>
              <a:rPr lang="en-US" dirty="0"/>
              <a:t>5. “Thank you” is the most powerful phrase in human relations. Express appreciation regularly. Some companies use it as a greeting: “Thank you for calling Jones Buick.” A “Thanks for calling” at the end of a conversation is also a strong customer satisfaction booster.</a:t>
            </a:r>
          </a:p>
          <a:p>
            <a:r>
              <a:rPr lang="en-US" dirty="0"/>
              <a:t>6. Keep the conversation businesslike. Nothing turns off a customer or caller like forgetting their name. If this happens, simply say, “I’m sorry, I didn’t get your name, sir/ma’am. Would you please repeat it?”</a:t>
            </a:r>
          </a:p>
          <a:p>
            <a:r>
              <a:rPr lang="en-US" dirty="0"/>
              <a:t>7. Speak clearly and distinctly. Avoid using speaker phone.</a:t>
            </a:r>
          </a:p>
          <a:p>
            <a:r>
              <a:rPr lang="en-US" dirty="0"/>
              <a:t>8. Do not allow “dead air.” When dead air occurs, callers have no idea what is going on and are often annoyed if the silence persists.</a:t>
            </a:r>
          </a:p>
          <a:p>
            <a:r>
              <a:rPr lang="en-US" dirty="0"/>
              <a:t>9. Take messages cheerfully and accurately. Get customers’ full names and correct spelling by asking callers to spell their names. Also ensure their correct telephone number is recorded.</a:t>
            </a:r>
          </a:p>
          <a:p>
            <a:r>
              <a:rPr lang="en-US" dirty="0"/>
              <a:t>10. Try to picture customers on the phone. Physically smiling somehow travels through the telephone line via voice tones.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04201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07852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sng" strike="noStrike" cap="none" dirty="0">
                <a:solidFill>
                  <a:schemeClr val="dk1"/>
                </a:solidFill>
                <a:latin typeface="Arial"/>
                <a:ea typeface="Arial"/>
                <a:cs typeface="Arial"/>
                <a:sym typeface="Arial"/>
              </a:rPr>
              <a:t>TECH TIP: How to Handle Customers When Times Are Busy </a:t>
            </a:r>
            <a:r>
              <a:rPr lang="en-US" sz="1200" b="0" i="0" u="none" strike="noStrike" cap="none" dirty="0">
                <a:solidFill>
                  <a:schemeClr val="dk1"/>
                </a:solidFill>
                <a:latin typeface="Arial"/>
                <a:ea typeface="Arial"/>
                <a:cs typeface="Arial"/>
                <a:sym typeface="Arial"/>
              </a:rPr>
              <a:t>Sometimes the phone will ring while the parts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specialist is waiting on a customer. When no one else is available to answer the phone, the parts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specialist should ask the customer to stand by and then answer the phone, requesting the caller to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hold. The parts specialist should never pick up the phone and press the hold button without talking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to the caller. If it appears that the call will take some time, the parts specialist should try to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explain to the caller that they are with another customer at the moment. Return the call as soon as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possible or tell the caller to call back in a few minutes.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72121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If a customer comes into the store to purchase a product, the parts specialist should suggest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buying related items. Selling related parts when a customer buys a particular part can boost sales.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For example, when selling brake pads, suggest Brake Clean to prevent brake dust from going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airborne, brake pad silencing gel or spray, and caliper slide lube. ●      Figure 134–5.</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69917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62239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sng" strike="noStrike" cap="none" dirty="0">
                <a:solidFill>
                  <a:schemeClr val="dk1"/>
                </a:solidFill>
                <a:effectLst>
                  <a:outerShdw blurRad="38100" dist="38100" dir="2700000" algn="tl">
                    <a:srgbClr val="000000">
                      <a:alpha val="43137"/>
                    </a:srgbClr>
                  </a:outerShdw>
                </a:effectLst>
                <a:latin typeface="Arial"/>
                <a:ea typeface="Arial"/>
                <a:cs typeface="Arial"/>
                <a:sym typeface="Arial"/>
              </a:rPr>
              <a:t>Store Services</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Parts specialists should always promote sales and store services. For example, if a customer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asks for brake pads, let the customer know that the store has a machine shop service that can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machine the rotors. If a customer is purchasing tires, suggest mounting, balancing, and wheel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alignment service. If the store does not do this, recommend a reputable shop that can. ● SEE FIGURES 134–6 AND 134–7.</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50599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5410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Parts Specialist </a:t>
            </a:r>
          </a:p>
          <a:p>
            <a:r>
              <a:rPr lang="en-US" dirty="0"/>
              <a:t>Automotive parts specialists must learn the skills needed to work competently in a retail or jobber </a:t>
            </a:r>
          </a:p>
          <a:p>
            <a:r>
              <a:rPr lang="en-US" dirty="0"/>
              <a:t>parts store. Automobile parts specialists must possess knowledge about a wide range of vehicle </a:t>
            </a:r>
          </a:p>
          <a:p>
            <a:r>
              <a:rPr lang="en-US" dirty="0"/>
              <a:t>component systems for all makes and models. They must also have customer relations, sales, </a:t>
            </a:r>
          </a:p>
          <a:p>
            <a:r>
              <a:rPr lang="en-US" dirty="0"/>
              <a:t>merchandising, vehicle identification, cataloging, and inventory management skills.</a:t>
            </a:r>
          </a:p>
          <a:p>
            <a:r>
              <a:rPr lang="en-US" b="1" dirty="0"/>
              <a:t>OEM PARTS</a:t>
            </a:r>
          </a:p>
          <a:p>
            <a:r>
              <a:rPr lang="en-US" dirty="0"/>
              <a:t>Original equipment manufacturer (OEM) parts are manufactured by the same company that produced the original part used in assembly of the vehicle. Vehicle dealer parts departments carry OEM parts as well as some parts and supplies manufactured by other companies.</a:t>
            </a:r>
          </a:p>
          <a:p>
            <a:r>
              <a:rPr lang="en-US" dirty="0"/>
              <a:t>JOBBER PARTS Jobber parts (or aftermarket parts ) are not made by the original manufacturer of the vehicle. The aftermarket</a:t>
            </a:r>
          </a:p>
          <a:p>
            <a:r>
              <a:rPr lang="en-US" dirty="0"/>
              <a:t>industry makes up about 80% of the parts used in vehicle repair. A jobber store purchases manufacturer goods at wholesale</a:t>
            </a:r>
          </a:p>
          <a:p>
            <a:r>
              <a:rPr lang="en-US" dirty="0"/>
              <a:t>prices, usually through a warehouse distributor and then sells products to consumers at retail prices.</a:t>
            </a:r>
          </a:p>
          <a:p>
            <a:r>
              <a:rPr lang="en-US" dirty="0"/>
              <a:t>OSHA The U.S. Congress passed the Occupational Safety and Health Administration (OSHA) act into public law in 1970. Workers must be familiar with OSHA standards regarding health and safety in the workplace.</a:t>
            </a:r>
          </a:p>
          <a:p>
            <a:r>
              <a:rPr lang="en-US" b="1" dirty="0"/>
              <a:t>A Safety Data Sheet (SDS) </a:t>
            </a:r>
            <a:r>
              <a:rPr lang="en-US" dirty="0"/>
              <a:t>is provided by manufacturers for all chemicals used in industry. The SDS </a:t>
            </a:r>
          </a:p>
          <a:p>
            <a:r>
              <a:rPr lang="en-US" dirty="0"/>
              <a:t>includes warnings and precautionary information about hazardous materials. OSHA requires that </a:t>
            </a:r>
          </a:p>
          <a:p>
            <a:r>
              <a:rPr lang="en-US" dirty="0"/>
              <a:t>SDSs “shall be maintained and kept in a readily accessible area.” Any SDSs received with shipments </a:t>
            </a:r>
          </a:p>
          <a:p>
            <a:r>
              <a:rPr lang="en-US" dirty="0"/>
              <a:t>or received separately should be placed in a local SDS binder or file. ●      Figure  134–1.</a:t>
            </a:r>
          </a:p>
          <a:p>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03269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31258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Proper selling techniques help customers leave the store with the part they need. To get the </a:t>
            </a:r>
          </a:p>
          <a:p>
            <a:r>
              <a:rPr lang="en-US" dirty="0"/>
              <a:t>correct part, parts specialists must obtain the right vehicle information, including the following:</a:t>
            </a:r>
          </a:p>
          <a:p>
            <a:r>
              <a:rPr lang="en-US" dirty="0"/>
              <a:t>■ year</a:t>
            </a:r>
          </a:p>
          <a:p>
            <a:r>
              <a:rPr lang="en-US" dirty="0"/>
              <a:t>■ make</a:t>
            </a:r>
          </a:p>
          <a:p>
            <a:r>
              <a:rPr lang="en-US" dirty="0"/>
              <a:t>■ model</a:t>
            </a:r>
          </a:p>
          <a:p>
            <a:r>
              <a:rPr lang="en-US" dirty="0"/>
              <a:t>■ engine</a:t>
            </a:r>
          </a:p>
          <a:p>
            <a:r>
              <a:rPr lang="en-US" dirty="0"/>
              <a:t>■ drive line</a:t>
            </a:r>
          </a:p>
          <a:p>
            <a:r>
              <a:rPr lang="en-US" dirty="0"/>
              <a:t>Sometimes, additional information such as the wheel or tire size, wheelbase, presence or absence of </a:t>
            </a:r>
          </a:p>
          <a:p>
            <a:r>
              <a:rPr lang="en-US" dirty="0"/>
              <a:t>air conditioning, or the 17-character vehicle identification number (VIN) may be needed from </a:t>
            </a:r>
          </a:p>
          <a:p>
            <a:r>
              <a:rPr lang="en-US" dirty="0"/>
              <a:t>customers when researching their parts needs. Having the right information will ensure the customer </a:t>
            </a:r>
          </a:p>
          <a:p>
            <a:r>
              <a:rPr lang="en-US" dirty="0"/>
              <a:t>is sold the correct parts. ● SEE FIGURE 134–8.</a:t>
            </a:r>
          </a:p>
          <a:p>
            <a:r>
              <a:rPr lang="en-US" dirty="0"/>
              <a:t>Parts specialists should also know how to find the following additional information about the vehicle:</a:t>
            </a:r>
          </a:p>
          <a:p>
            <a:r>
              <a:rPr lang="en-US" dirty="0"/>
              <a:t>■ Vehicle build date</a:t>
            </a:r>
          </a:p>
          <a:p>
            <a:r>
              <a:rPr lang="en-US" dirty="0"/>
              <a:t>■ Vehicle-specific options</a:t>
            </a:r>
          </a:p>
          <a:p>
            <a:r>
              <a:rPr lang="en-US" dirty="0"/>
              <a:t>■ Body style and chassis type</a:t>
            </a:r>
          </a:p>
          <a:p>
            <a:r>
              <a:rPr lang="en-US" dirty="0"/>
              <a:t>■ Paint color codes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30399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56570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1021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Cataloging Systems  </a:t>
            </a:r>
            <a:r>
              <a:rPr lang="en-US" dirty="0"/>
              <a:t>Parts specialists must be familiar with digital and/or online cataloging systems. Subscription-based electronic information retrieval systems serve both the OEM and the aftermarket. Program jobbers like NAPA, CARQUEST, AutoZone, and Advance Auto contract for the use of electronic parts systems to make information retrieval faster, easier, and up-to-date.</a:t>
            </a:r>
          </a:p>
          <a:p>
            <a:r>
              <a:rPr lang="en-US" b="1" u="sng" dirty="0"/>
              <a:t>Using The Proper Resource To Identify Parts  </a:t>
            </a:r>
            <a:r>
              <a:rPr lang="en-US" dirty="0"/>
              <a:t>To obtain the correct replacement part, often the owner or parts specialist must supply additional, specific information. For example, when parts are ordered for a differential assembly, the exact axle specification must be determined. OEMs use differentials from more than one axle manufacturer. Each OEM has its own arts, service procedures, and specifications.</a:t>
            </a:r>
          </a:p>
          <a:p>
            <a:r>
              <a:rPr lang="en-US" b="1" u="sng" dirty="0"/>
              <a:t>Interpreting Additional Information: </a:t>
            </a:r>
            <a:r>
              <a:rPr lang="en-US" dirty="0"/>
              <a:t>Parts specialists must refer to an online catalog to reference additional information, determine </a:t>
            </a:r>
          </a:p>
          <a:p>
            <a:r>
              <a:rPr lang="en-US" dirty="0"/>
              <a:t>parts exceptions, or find alternative parts. A footnote is used to provide additional information for multiple applications. The footnotes themselves are important and should be referenced systematically in order to define parts.  Parts bulletins inform the parts store personnel about technical changes to a part.  </a:t>
            </a:r>
          </a:p>
          <a:p>
            <a:r>
              <a:rPr lang="en-US" b="1" u="sng" dirty="0"/>
              <a:t>Consulting Additional Reference Material  </a:t>
            </a:r>
            <a:r>
              <a:rPr lang="en-US" dirty="0"/>
              <a:t>Besides parts catalogs, other reference materials provide information to parts specialists. These include</a:t>
            </a:r>
          </a:p>
          <a:p>
            <a:r>
              <a:rPr lang="en-US" dirty="0"/>
              <a:t>■ New item bulletins</a:t>
            </a:r>
          </a:p>
          <a:p>
            <a:r>
              <a:rPr lang="en-US" dirty="0"/>
              <a:t>■ Product information bulletins, which contain specific information about a product, such as a defect or a unique method of installation</a:t>
            </a:r>
          </a:p>
          <a:p>
            <a:r>
              <a:rPr lang="en-US" dirty="0"/>
              <a:t>■ Correction bulletins, which refer to catalog errors due to keystroke errors or incorrect parts numbers</a:t>
            </a:r>
          </a:p>
          <a:p>
            <a:r>
              <a:rPr lang="en-US" dirty="0"/>
              <a:t>■ Parts specification guides, which help determine correct parts based on their dimensions, and electrical connections</a:t>
            </a:r>
          </a:p>
          <a:p>
            <a:r>
              <a:rPr lang="en-US" dirty="0"/>
              <a:t>■ Illustrated part guides, which help parts specialists identify the correct replacement part if the original part number is not known or the old part is not available for inspection</a:t>
            </a:r>
          </a:p>
          <a:p>
            <a:r>
              <a:rPr lang="en-US" dirty="0"/>
              <a:t>■ Cross-reference lists and supersession lists, which offer replacement part numbers if earlier issued parts are no longer available</a:t>
            </a:r>
          </a:p>
          <a:p>
            <a:r>
              <a:rPr lang="en-US" b="1" u="sng" dirty="0"/>
              <a:t>Identifying Terminology And Abbreviations </a:t>
            </a:r>
            <a:r>
              <a:rPr lang="en-US" dirty="0"/>
              <a:t>SAE releases practices for nomenclature (parts names) in the industry. Parts specialists must be familiar with these and the OEM counterpart names if used. OEMs include aids for using these information-retrieval systems. These include an abbreviation list, which can be helpful since abbreviations can often have more than one meaning. For example:</a:t>
            </a:r>
          </a:p>
          <a:p>
            <a:r>
              <a:rPr lang="en-US" dirty="0"/>
              <a:t>■ OD can mean overdrive or outside diameter.</a:t>
            </a:r>
          </a:p>
          <a:p>
            <a:r>
              <a:rPr lang="en-US" dirty="0"/>
              <a:t>■ AC can mean alternating current or air conditioning.</a:t>
            </a:r>
          </a:p>
          <a:p>
            <a:endParaRPr lang="en-US" dirty="0"/>
          </a:p>
          <a:p>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01699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Lost Sales Reporting   </a:t>
            </a:r>
            <a:r>
              <a:rPr lang="en-US" dirty="0"/>
              <a:t>The main benefit of a lost sales report is to spot trends in the parts </a:t>
            </a:r>
          </a:p>
          <a:p>
            <a:r>
              <a:rPr lang="en-US" dirty="0"/>
              <a:t>business. This type of report shows new part numbers that the store does not stock along with older </a:t>
            </a:r>
          </a:p>
          <a:p>
            <a:r>
              <a:rPr lang="en-US" dirty="0"/>
              <a:t>part numbers that are increasingly in demand. Some part numbers have an instant demand, such as </a:t>
            </a:r>
          </a:p>
          <a:p>
            <a:r>
              <a:rPr lang="en-US" dirty="0"/>
              <a:t>those found in some newer vehicles. Other parts grow in demand. The store owner or buyer must </a:t>
            </a:r>
          </a:p>
          <a:p>
            <a:r>
              <a:rPr lang="en-US" dirty="0"/>
              <a:t>investigate not only part numbers that are selling, but also those that they do not stock.</a:t>
            </a:r>
          </a:p>
          <a:p>
            <a:r>
              <a:rPr lang="en-US" b="1" u="sng" dirty="0"/>
              <a:t>Verifying Incoming And Outgoing Merchandise  </a:t>
            </a:r>
            <a:r>
              <a:rPr lang="en-US" dirty="0"/>
              <a:t>A shipment order must be carefully picked, packaged, and documented. The packing list or slip is included with each shipment. This slip contains a detailed description of all parts included in the shipment. A separate packing list can be placed in each part of a shipment, but often a single all-inclusive list is packaged with or secured to the first part of a multiple-part shipment.</a:t>
            </a:r>
          </a:p>
          <a:p>
            <a:r>
              <a:rPr lang="en-US" b="1" u="sng" dirty="0"/>
              <a:t>Knowing Reasons For Physical Inventory </a:t>
            </a:r>
            <a:r>
              <a:rPr lang="en-US" dirty="0"/>
              <a:t>Physical inventory should be performed once a year, when all the stock is counted on the shelves and checked to determine what is actually in the store versus what the computer system shows. This helps keep </a:t>
            </a:r>
          </a:p>
          <a:p>
            <a:r>
              <a:rPr lang="en-US" dirty="0"/>
              <a:t>the computer inventory current and can help provide customers with faster and more accurate parts service. Some parts inventory on one product line per month as part of a continuous process; others do a complete inventory every year. A physical inventory may show </a:t>
            </a:r>
          </a:p>
          <a:p>
            <a:r>
              <a:rPr lang="en-US" dirty="0"/>
              <a:t>whether parts are missing from the store and whether some part numbers have been incorrectly invoiced.</a:t>
            </a:r>
          </a:p>
          <a:p>
            <a:r>
              <a:rPr lang="en-US" b="1" u="sng" dirty="0"/>
              <a:t>Identifying And Reporting Inventory Discrepancies: </a:t>
            </a:r>
            <a:r>
              <a:rPr lang="en-US" dirty="0"/>
              <a:t>After a physical inventory has been completed, any discrepancies must be recorded and logged into the computer system. The cause of the discrepancy needs to be identified (e.g., wrong stock </a:t>
            </a:r>
          </a:p>
          <a:p>
            <a:r>
              <a:rPr lang="en-US" dirty="0"/>
              <a:t>numbers, stolen products, transfers to other stores, incorrect part numbers, or quantities of parts picked off the shelf). Parts specialists must attempt to eliminate discrepancies by using an inventory discrepancy form. Such forms should be kept for future reference. When a discrepancy is discovered in the inventory, the records need to be changed.</a:t>
            </a:r>
          </a:p>
          <a:p>
            <a:r>
              <a:rPr lang="en-US" b="1" u="sng" dirty="0"/>
              <a:t>Stock Rotation  </a:t>
            </a:r>
            <a:r>
              <a:rPr lang="en-US" dirty="0"/>
              <a:t>Stock rotation means selling older stock ahead of newer stock. This can be done by placing older parts or chemicals in front on shelves where they are visible and where customers can easily select them. This FIFO (first-in-first- out) stock rotation prevents older stock from getting an aged appearance. ● SEE FIGURE 134–9.</a:t>
            </a:r>
          </a:p>
          <a:p>
            <a:r>
              <a:rPr lang="en-US" b="1" u="sng" dirty="0"/>
              <a:t>Outside Purchases  </a:t>
            </a:r>
            <a:r>
              <a:rPr lang="en-US" dirty="0"/>
              <a:t>An outside purchase is a non-stocking part that has been ordered from an outside supplier. A part that repeatedly appears on a lost sales report and needs to be special ordered or that appears on outside purchase reports should be considered as a candidate for normal stock.</a:t>
            </a:r>
          </a:p>
          <a:p>
            <a:r>
              <a:rPr lang="en-US" b="1" u="sng" dirty="0"/>
              <a:t>Core Handling   </a:t>
            </a:r>
            <a:r>
              <a:rPr lang="en-US" dirty="0"/>
              <a:t>A core charge is a charge that is added when the customer buys a remanufactured component like a starter or alternator. The core charge is refunded to the customer when the old core is returned. To make sure that customers return the core, the store should charge the core charge to the customer upfront when the rebuilt component is purchased.</a:t>
            </a:r>
          </a:p>
          <a:p>
            <a:r>
              <a:rPr lang="en-US" b="1" u="sng" dirty="0"/>
              <a:t>Product Packaging  </a:t>
            </a:r>
            <a:r>
              <a:rPr lang="en-US" dirty="0"/>
              <a:t>Parts specialists need to be knowledgeable of how various products are  packaged to bill and sell them. The term EACH is for a single item. A CARTON or CASE sold as a unit. The term PAIR is two of something. SET is two or more compatible items. A KIT is a package of parts used to rebuild a component. For example:</a:t>
            </a:r>
          </a:p>
          <a:p>
            <a:r>
              <a:rPr lang="en-US" dirty="0"/>
              <a:t>■ Brake pads are sold as one unit in one box.</a:t>
            </a:r>
          </a:p>
          <a:p>
            <a:r>
              <a:rPr lang="en-US" dirty="0"/>
              <a:t>■ Shocks are sold as individual units.</a:t>
            </a:r>
          </a:p>
          <a:p>
            <a:r>
              <a:rPr lang="en-US" dirty="0"/>
              <a:t>■ Engine oil is shipped by the case but can be sold by the quart.</a:t>
            </a:r>
          </a:p>
          <a:p>
            <a:r>
              <a:rPr lang="en-US" b="1" u="sng" dirty="0"/>
              <a:t>Returns And Exchange Parts </a:t>
            </a:r>
            <a:r>
              <a:rPr lang="en-US" dirty="0"/>
              <a:t>Freight charges may be added to emergency-order parts to cover the cost of special</a:t>
            </a:r>
          </a:p>
          <a:p>
            <a:r>
              <a:rPr lang="en-US" dirty="0"/>
              <a:t>transportation to the store. Some parts have a restocking fee that is charged to the customer when a product is returned for a</a:t>
            </a:r>
          </a:p>
          <a:p>
            <a:r>
              <a:rPr lang="en-US" dirty="0"/>
              <a:t>refund. Broken kits may not be acceptable for refund, or if a kit is accepted for refund, it must be checked to ensure the kit is resalable,</a:t>
            </a:r>
          </a:p>
          <a:p>
            <a:r>
              <a:rPr lang="en-US" dirty="0"/>
              <a:t>with no missing or damaged parts. Exchange parts must be inspected for resalable condition.</a:t>
            </a:r>
          </a:p>
          <a:p>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21627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sng" strike="noStrike" cap="none" dirty="0">
                <a:solidFill>
                  <a:schemeClr val="dk1"/>
                </a:solidFill>
                <a:latin typeface="Arial"/>
                <a:ea typeface="Arial"/>
                <a:cs typeface="Arial"/>
                <a:sym typeface="Arial"/>
              </a:rPr>
              <a:t>CASE STUDY: The Case of the Overwhelmed Parts Store Manager</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The manager of a locally owned and operated automotive parts store felt overwhelmed every day. It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seemed as if there was always more to do. Plus, the store was hard to keep looking clean because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many of the part cores were dirty and often leaked fluids. The parts manager saw an advertisement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for an automotive expo nearby that offered both technical as well as management training sessions.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The parts store manager signed up to attend the management classes. During one management session,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the parts manager learned one important lesson: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“Nothing should be on the floor that does not have to be on the floor.”</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Everything should be placed off the floor and on shelves or in cabinets, and only those items that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are heavy, such as a brake lathe, should be on the floor. By keeping almost everything else off the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floor, cleaning is made easier and the store appears neat and clean for a longer period of time.</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After returning from the expo, the parts manager spent about a week making a place for everything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and putting everything in its place. Now instead of placing cores on the floor or on the steps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leading to the upper level of shelving, the parts manager purchased plastic bins and placed the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cores in the plastic bins on a shelf. Larger cores, such as rack and pinion assemblies, were kept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on a shelf and off the floor. After about a week, the parts manager finally had a handle on the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store.</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By keeping almost everything off the floor, cleaning was a lot easier. Customers even noticed that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the store always looked clean and neat.</a:t>
            </a:r>
          </a:p>
          <a:p>
            <a:pPr marL="0" marR="0" lvl="0" indent="0" algn="l"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a:ea typeface="Arial"/>
                <a:cs typeface="Arial"/>
                <a:sym typeface="Arial"/>
              </a:rPr>
              <a:t>Summary:</a:t>
            </a:r>
          </a:p>
          <a:p>
            <a:pPr marL="0" marR="0" lvl="0" indent="0" algn="l"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a:ea typeface="Arial"/>
                <a:cs typeface="Arial"/>
                <a:sym typeface="Arial"/>
              </a:rPr>
              <a:t>Complaint—The parts store always seemed to be messy and was hard to keep clean, making the parts manager feel overwhelmed.</a:t>
            </a:r>
          </a:p>
          <a:p>
            <a:pPr marL="0" marR="0" lvl="0" indent="0" algn="l"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a:ea typeface="Arial"/>
                <a:cs typeface="Arial"/>
                <a:sym typeface="Arial"/>
              </a:rPr>
              <a:t>Cause—Almost everything, especially cores, were on the floor of the parts store, making it difficult to clean and keep clean.</a:t>
            </a:r>
          </a:p>
          <a:p>
            <a:pPr marL="0" marR="0" lvl="0" indent="0" algn="l"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a:ea typeface="Arial"/>
                <a:cs typeface="Arial"/>
                <a:sym typeface="Arial"/>
              </a:rPr>
              <a:t>Correction—The parts store manager learned to keep the store looking clean by keeping almost everything off the floor.</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9522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Point-of-Purchase </a:t>
            </a:r>
            <a:r>
              <a:rPr lang="en-US" dirty="0"/>
              <a:t> The best place for a display is in an open area near the front of the store. An </a:t>
            </a:r>
          </a:p>
          <a:p>
            <a:r>
              <a:rPr lang="en-US" dirty="0"/>
              <a:t>attractive display will catch customers’ eyes when they enter. A display should be large and </a:t>
            </a:r>
          </a:p>
          <a:p>
            <a:r>
              <a:rPr lang="en-US" dirty="0"/>
              <a:t>appealing to the customer. This can be accomplished by building the display out of the product </a:t>
            </a:r>
          </a:p>
          <a:p>
            <a:r>
              <a:rPr lang="en-US" dirty="0"/>
              <a:t>being sold with the intent of the customer picking the item from the display. Many times, the OEM </a:t>
            </a:r>
          </a:p>
          <a:p>
            <a:r>
              <a:rPr lang="en-US" dirty="0"/>
              <a:t>of a product will send a display kit, which is assembled in the store. Often included with such </a:t>
            </a:r>
          </a:p>
          <a:p>
            <a:r>
              <a:rPr lang="en-US" dirty="0"/>
              <a:t>kits are shelves, banners, signs, and handouts. Displays are also often built near the cash </a:t>
            </a:r>
          </a:p>
          <a:p>
            <a:r>
              <a:rPr lang="en-US" dirty="0"/>
              <a:t>register as a point of purchase (POP) display, so that customers</a:t>
            </a:r>
          </a:p>
          <a:p>
            <a:r>
              <a:rPr lang="en-US" dirty="0"/>
              <a:t>notice the product when they pay. ● SEE FIGURE 134–10.</a:t>
            </a:r>
          </a:p>
          <a:p>
            <a:r>
              <a:rPr lang="en-US" b="1" u="sng" dirty="0"/>
              <a:t>Price Display Products  </a:t>
            </a:r>
            <a:r>
              <a:rPr lang="en-US" dirty="0"/>
              <a:t>The practice of display pricing is to feature an item that is specially </a:t>
            </a:r>
          </a:p>
          <a:p>
            <a:r>
              <a:rPr lang="en-US" dirty="0"/>
              <a:t>priced as a display in an open part of the store or department. Along with the display is a </a:t>
            </a:r>
          </a:p>
          <a:p>
            <a:r>
              <a:rPr lang="en-US" dirty="0"/>
              <a:t>noticeable sign that calls out the special pricing. The product that is specially priced may remain </a:t>
            </a:r>
          </a:p>
          <a:p>
            <a:r>
              <a:rPr lang="en-US" dirty="0"/>
              <a:t>in its assigned shelf position, but this additional display lets customers know the part is on </a:t>
            </a:r>
          </a:p>
          <a:p>
            <a:r>
              <a:rPr lang="en-US" dirty="0"/>
              <a:t>sale. A customer is more likely to notice a display with a posted price than notice a specially </a:t>
            </a:r>
          </a:p>
          <a:p>
            <a:r>
              <a:rPr lang="en-US" dirty="0"/>
              <a:t>priced item on the shelf in its normal position. This type of display and pricing is also used to </a:t>
            </a:r>
          </a:p>
          <a:p>
            <a:r>
              <a:rPr lang="en-US" dirty="0"/>
              <a:t>introduce new items. A vendor may also choose to put up a display when certain items are </a:t>
            </a:r>
          </a:p>
          <a:p>
            <a:r>
              <a:rPr lang="en-US" dirty="0"/>
              <a:t>overstocked. This helps promote the item and possibly leads to increased sales.</a:t>
            </a:r>
          </a:p>
          <a:p>
            <a:r>
              <a:rPr lang="en-US" b="1" u="sng" dirty="0"/>
              <a:t>Identifying Seasonal, Impulse, And Related Items</a:t>
            </a:r>
          </a:p>
          <a:p>
            <a:r>
              <a:rPr lang="en-US" dirty="0"/>
              <a:t>A seasonal item is something that is stocked only at certain times of the year or throughout the </a:t>
            </a:r>
          </a:p>
          <a:p>
            <a:r>
              <a:rPr lang="en-US" dirty="0"/>
              <a:t>entire year but not in large quantities. For example, dry gas is an alcohol-based product used to </a:t>
            </a:r>
          </a:p>
          <a:p>
            <a:r>
              <a:rPr lang="en-US" dirty="0"/>
              <a:t>remove moisture from fuel lines and tanks on gasoline- fueled vehicles in the winter months. </a:t>
            </a:r>
          </a:p>
          <a:p>
            <a:r>
              <a:rPr lang="en-US" dirty="0"/>
              <a:t>Batteries fail more often in the winter, so more of them should be kept in stock during the impulse </a:t>
            </a:r>
          </a:p>
          <a:p>
            <a:r>
              <a:rPr lang="en-US" dirty="0"/>
              <a:t>item is a product that the customer t rather than a need. Some examples include</a:t>
            </a:r>
          </a:p>
          <a:p>
            <a:r>
              <a:rPr lang="en-US" dirty="0"/>
              <a:t>■ speakers</a:t>
            </a:r>
          </a:p>
          <a:p>
            <a:r>
              <a:rPr lang="en-US" dirty="0"/>
              <a:t>■ phone adapters and cables</a:t>
            </a:r>
          </a:p>
          <a:p>
            <a:r>
              <a:rPr lang="en-US" dirty="0"/>
              <a:t>■ chrome accessories</a:t>
            </a:r>
          </a:p>
          <a:p>
            <a:r>
              <a:rPr lang="en-US" dirty="0"/>
              <a:t>■ interior items like extra cup holders or seat covers</a:t>
            </a:r>
          </a:p>
          <a:p>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1262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89178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sng" strike="noStrike" cap="none" dirty="0">
                <a:solidFill>
                  <a:schemeClr val="dk1"/>
                </a:solidFill>
                <a:latin typeface="Arial"/>
                <a:ea typeface="Arial"/>
                <a:cs typeface="Arial"/>
                <a:sym typeface="Arial"/>
              </a:rPr>
              <a:t>TECH TIP: End Caps</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An end cap is a rack or counter at the end of a store aisle used to display promotional or sale items. Studies repeatedly show that end caps sell better than in-aisle displays of the same product(s). Frequent rotation of products displayed on end caps rather than the regular shelves often makes economic sense because they grab customers’ attention. Figure 134–11.</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56887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10313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56736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251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500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37</a:t>
            </a:fld>
            <a:endParaRPr lang="en-US" dirty="0"/>
          </a:p>
        </p:txBody>
      </p:sp>
    </p:spTree>
    <p:extLst>
      <p:ext uri="{BB962C8B-B14F-4D97-AF65-F5344CB8AC3E}">
        <p14:creationId xmlns:p14="http://schemas.microsoft.com/office/powerpoint/2010/main" val="3288889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PARTS INDUSTRY TERMINOLOGY  The parts industry has many terms relating to ordering, stocking, </a:t>
            </a:r>
          </a:p>
          <a:p>
            <a:r>
              <a:rPr lang="en-US" dirty="0"/>
              <a:t>selling, or returning parts:</a:t>
            </a:r>
          </a:p>
          <a:p>
            <a:r>
              <a:rPr lang="en-US" dirty="0"/>
              <a:t>■ The invoice lists all parts by name and is used to track inventory and purchases for billing </a:t>
            </a:r>
          </a:p>
          <a:p>
            <a:r>
              <a:rPr lang="en-US" dirty="0"/>
              <a:t>purposes.</a:t>
            </a:r>
          </a:p>
          <a:p>
            <a:r>
              <a:rPr lang="en-US" dirty="0"/>
              <a:t>■ A purchase order (PO) is used to enable a store or business to purchase parts. It describes the </a:t>
            </a:r>
          </a:p>
          <a:p>
            <a:r>
              <a:rPr lang="en-US" dirty="0"/>
              <a:t>component and the quantity being purchased along with billing information.</a:t>
            </a:r>
          </a:p>
          <a:p>
            <a:r>
              <a:rPr lang="en-US" dirty="0"/>
              <a:t>■ A stock order is used to order more parts from the supplier on a routine basis.</a:t>
            </a:r>
          </a:p>
          <a:p>
            <a:r>
              <a:rPr lang="en-US" dirty="0"/>
              <a:t>■ A backorder is for parts ordered from a supplier but not shipped due to them being out of stock.</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48221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Businesses often offer discounts and special sales to promote customer interest. Parts specialists might be expected </a:t>
            </a:r>
          </a:p>
          <a:p>
            <a:r>
              <a:rPr lang="en-US" dirty="0"/>
              <a:t>to calculate such discount. A discount is often expressed in percentages such as “20% off.”</a:t>
            </a:r>
          </a:p>
          <a:p>
            <a:r>
              <a:rPr lang="en-US" b="1" dirty="0"/>
              <a:t>Special Orders And Stocking Fees  </a:t>
            </a:r>
            <a:r>
              <a:rPr lang="en-US" dirty="0"/>
              <a:t>A special order is placed whenever a customer purchases a part </a:t>
            </a:r>
          </a:p>
          <a:p>
            <a:r>
              <a:rPr lang="en-US" dirty="0"/>
              <a:t>that the business does not normally keep in stock. A customer who places a special order may be </a:t>
            </a:r>
          </a:p>
          <a:p>
            <a:r>
              <a:rPr lang="en-US" dirty="0"/>
              <a:t>asked to pay shipping or handling charges, which may be based on the purchase price. If a customer </a:t>
            </a:r>
          </a:p>
          <a:p>
            <a:r>
              <a:rPr lang="en-US" dirty="0"/>
              <a:t>returns a part, a stocking fee may be charged based on the original purchase price. For example, if </a:t>
            </a:r>
          </a:p>
          <a:p>
            <a:r>
              <a:rPr lang="en-US" dirty="0"/>
              <a:t>a customer returns a $50 component and is charged a 5% restocking fee, 5% of $50 is $2.50 and </a:t>
            </a:r>
          </a:p>
          <a:p>
            <a:r>
              <a:rPr lang="en-US" dirty="0"/>
              <a:t>Subtracting $2.50 from $50 equals $47.50.</a:t>
            </a:r>
          </a:p>
          <a:p>
            <a:endParaRPr lang="en-US" dirty="0"/>
          </a:p>
          <a:p>
            <a:r>
              <a:rPr lang="en-US" dirty="0"/>
              <a:t>Unit  Conversions  And  Measuring  Parts  specialists should have a working knowledge of units of </a:t>
            </a:r>
          </a:p>
          <a:p>
            <a:r>
              <a:rPr lang="en-US" dirty="0"/>
              <a:t>measurement, measuring, and converting from conventional to metric units. For example, engine </a:t>
            </a:r>
          </a:p>
          <a:p>
            <a:r>
              <a:rPr lang="en-US" dirty="0"/>
              <a:t>displacement can be specified in either cubic inches or liters. Converting liters to cubic inches </a:t>
            </a:r>
          </a:p>
          <a:p>
            <a:r>
              <a:rPr lang="en-US" dirty="0"/>
              <a:t>or cubic inches to liters is performed by dividing the volume value of cubic inches by 61 (liters = </a:t>
            </a:r>
          </a:p>
          <a:p>
            <a:r>
              <a:rPr lang="en-US" dirty="0"/>
              <a:t>cubic inches/61).</a:t>
            </a:r>
          </a:p>
          <a:p>
            <a:r>
              <a:rPr lang="en-US" dirty="0"/>
              <a:t>A ruler, dial caliper, or micrometer might be needed to verify the size and fit of a replacement </a:t>
            </a:r>
          </a:p>
          <a:p>
            <a:r>
              <a:rPr lang="en-US" dirty="0"/>
              <a:t>part, so parts specialists should know how to use and read these tools.</a:t>
            </a:r>
          </a:p>
          <a:p>
            <a:r>
              <a:rPr lang="en-US" dirty="0"/>
              <a:t>ALPHA, NUMERIC, AND ALPHANUMERIC SEQUENCES  An</a:t>
            </a:r>
          </a:p>
          <a:p>
            <a:r>
              <a:rPr lang="en-US" dirty="0"/>
              <a:t>alphanumeric listing is a series of numbers and letters starting from the left digit and working </a:t>
            </a:r>
          </a:p>
          <a:p>
            <a:r>
              <a:rPr lang="en-US" dirty="0"/>
              <a:t>across to the right. If the part numbers are the same but there are slightly different versions </a:t>
            </a:r>
          </a:p>
          <a:p>
            <a:r>
              <a:rPr lang="en-US" dirty="0"/>
              <a:t>of the part, then the order sequence might continue with an A, B, C suffix.</a:t>
            </a:r>
          </a:p>
          <a:p>
            <a:r>
              <a:rPr lang="en-US" dirty="0"/>
              <a:t>CASH, CHECKS, AND CREDIT/DEBIT/GIFT CARDS Cash sales are more profitable than credit card sales because there method. Follow these steps when accepting payment using a personal check:</a:t>
            </a:r>
          </a:p>
          <a:p>
            <a:r>
              <a:rPr lang="en-US" dirty="0"/>
              <a:t>1. Get a driver’s license number and write it on the check.</a:t>
            </a:r>
          </a:p>
          <a:p>
            <a:r>
              <a:rPr lang="en-US" dirty="0"/>
              <a:t>2. Compare the license photo ID to the customer’s appearance.</a:t>
            </a:r>
          </a:p>
          <a:p>
            <a:r>
              <a:rPr lang="en-US" dirty="0"/>
              <a:t>3. Use a check verification process.</a:t>
            </a:r>
          </a:p>
          <a:p>
            <a:r>
              <a:rPr lang="en-US" dirty="0"/>
              <a:t>4. Apply store endorsement to the check before placing it in the cash drawer.</a:t>
            </a:r>
          </a:p>
          <a:p>
            <a:r>
              <a:rPr lang="en-US" dirty="0"/>
              <a:t>5. Post the check number.</a:t>
            </a:r>
          </a:p>
          <a:p>
            <a:r>
              <a:rPr lang="en-US" dirty="0"/>
              <a:t>Credit cards and debit card concerns include the following:</a:t>
            </a:r>
          </a:p>
          <a:p>
            <a:r>
              <a:rPr lang="en-US" dirty="0"/>
              <a:t>■ Make sure the credit/debit card belongs to the customer.</a:t>
            </a:r>
          </a:p>
          <a:p>
            <a:r>
              <a:rPr lang="en-US" dirty="0"/>
              <a:t>■ Check the information on the credit/debit card against the customer’s photo ID.</a:t>
            </a:r>
          </a:p>
          <a:p>
            <a:r>
              <a:rPr lang="en-US" dirty="0"/>
              <a:t>E-Commerce refers to the process of buying or selling products or services over the Internet. E-commerce sales</a:t>
            </a:r>
          </a:p>
          <a:p>
            <a:r>
              <a:rPr lang="en-US" dirty="0"/>
              <a:t>involve the following:</a:t>
            </a:r>
          </a:p>
          <a:p>
            <a:r>
              <a:rPr lang="en-US" dirty="0"/>
              <a:t>1. The online order is received.</a:t>
            </a:r>
          </a:p>
          <a:p>
            <a:r>
              <a:rPr lang="en-US" dirty="0"/>
              <a:t>2. The order is processed using the store’s back-office system.</a:t>
            </a:r>
          </a:p>
          <a:p>
            <a:r>
              <a:rPr lang="en-US" dirty="0"/>
              <a:t>3. The customer is notified that the order has been received.</a:t>
            </a:r>
          </a:p>
          <a:p>
            <a:r>
              <a:rPr lang="en-US" dirty="0"/>
              <a:t>4. A request for fulfillment is sent to the warehouse.</a:t>
            </a:r>
          </a:p>
          <a:p>
            <a:r>
              <a:rPr lang="en-US" dirty="0"/>
              <a:t>5. The order is picked from stock at the warehouse.</a:t>
            </a:r>
          </a:p>
          <a:p>
            <a:r>
              <a:rPr lang="en-US" dirty="0"/>
              <a:t>6. The order is packed at the warehouse.</a:t>
            </a:r>
          </a:p>
          <a:p>
            <a:r>
              <a:rPr lang="en-US" dirty="0"/>
              <a:t>7. The order is shipped from the warehouse.</a:t>
            </a:r>
          </a:p>
          <a:p>
            <a:r>
              <a:rPr lang="en-US" dirty="0"/>
              <a:t>8. A shipping notification is sent to the customer.</a:t>
            </a:r>
          </a:p>
          <a:p>
            <a:r>
              <a:rPr lang="en-US" dirty="0"/>
              <a:t>9. The customer receives the order.</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69175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12798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REFUNDS AND CREDIT INVOICING  Parts specialists need to be familiar with the store’s charge policy </a:t>
            </a:r>
          </a:p>
          <a:p>
            <a:r>
              <a:rPr lang="en-US" dirty="0"/>
              <a:t>to provide the best customer service. If a sale needs to be voided or credited, parts specialists should know the steps necessary to complete this action. The procedure for refunds should be specific to the business and to the specific processor.</a:t>
            </a:r>
          </a:p>
          <a:p>
            <a:r>
              <a:rPr lang="en-US" dirty="0"/>
              <a:t>HOUSEKEEPING SKILLS  Housekeeping relates to keeping all areas of the business clean and orderly; </a:t>
            </a:r>
          </a:p>
          <a:p>
            <a:r>
              <a:rPr lang="en-US" dirty="0"/>
              <a:t>everyone in a parts store must have housekeeping skills. Lost sales can result from a disorderly and sloppy appearance. </a:t>
            </a:r>
          </a:p>
          <a:p>
            <a:r>
              <a:rPr lang="en-US" dirty="0"/>
              <a:t>Countertops, shelves, and displays should all be neat and clean. Good housekeeping leads to a safe, </a:t>
            </a:r>
          </a:p>
          <a:p>
            <a:r>
              <a:rPr lang="en-US" dirty="0"/>
              <a:t>clean, and productive environment. The following are some general housekeeping guidelines:</a:t>
            </a:r>
          </a:p>
          <a:p>
            <a:r>
              <a:rPr lang="en-US" dirty="0"/>
              <a:t>■ Keep aisles and walkways clear of tools, equipment, and other items. ● SEE FIGURE 134–2.</a:t>
            </a:r>
          </a:p>
          <a:p>
            <a:r>
              <a:rPr lang="en-US" dirty="0"/>
              <a:t>■ Make sure that garbage containers are conveniently located and emptied regularly.</a:t>
            </a:r>
          </a:p>
          <a:p>
            <a:r>
              <a:rPr lang="en-US" dirty="0"/>
              <a:t>■ Keep all lights in working order.</a:t>
            </a:r>
          </a:p>
          <a:p>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67051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61639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Address Customer Concerns </a:t>
            </a:r>
            <a:r>
              <a:rPr lang="en-US" dirty="0"/>
              <a:t>Parts specialists should always sell the right parts to customers. This may involve educating</a:t>
            </a:r>
          </a:p>
          <a:p>
            <a:r>
              <a:rPr lang="en-US" dirty="0"/>
              <a:t>the customer about the parts being bought and the importance of related items or tasks to be performed in combination with the parts installation. If a customer comes in for a starter while carrying a pair of jumper cables, the wise parts specialist will ask: “What is the problem that makes you think you need a starter motor?”  The specialist may also mention that the battery or wiring could be the problem. ● SEE FIGURE 134–3. </a:t>
            </a:r>
          </a:p>
          <a:p>
            <a:r>
              <a:rPr lang="en-US" b="1" dirty="0"/>
              <a:t>Proper Safety Practices  </a:t>
            </a:r>
            <a:r>
              <a:rPr lang="en-US" dirty="0"/>
              <a:t>All parts specialists must maintain a safe environment to avoid personal </a:t>
            </a:r>
          </a:p>
          <a:p>
            <a:r>
              <a:rPr lang="en-US" dirty="0"/>
              <a:t>injury or damage to the merchandise or customers. Safety includes the following:</a:t>
            </a:r>
          </a:p>
          <a:p>
            <a:r>
              <a:rPr lang="en-US" dirty="0"/>
              <a:t>■ Learning about all safety precautions.</a:t>
            </a:r>
          </a:p>
          <a:p>
            <a:r>
              <a:rPr lang="en-US" dirty="0"/>
              <a:t>■ Applying this safety precaution knowledge while working by developing safe working habits.</a:t>
            </a:r>
          </a:p>
          <a:p>
            <a:r>
              <a:rPr lang="en-US" dirty="0"/>
              <a:t>■ Receiving training on how to lift heavy objects. Some heavy components should be moved with </a:t>
            </a:r>
          </a:p>
          <a:p>
            <a:r>
              <a:rPr lang="en-US" dirty="0"/>
              <a:t>handling equipment like a forklift.</a:t>
            </a:r>
          </a:p>
          <a:p>
            <a:r>
              <a:rPr lang="en-US" dirty="0"/>
              <a:t>Following safety practices results in protecting employees and customers from harm.</a:t>
            </a:r>
          </a:p>
          <a:p>
            <a:r>
              <a:rPr lang="en-US" b="1" dirty="0"/>
              <a:t>Potential Security Risks  </a:t>
            </a:r>
            <a:r>
              <a:rPr lang="en-US" dirty="0"/>
              <a:t>Expensive items should be displayed behind the counter in locked cases. </a:t>
            </a:r>
          </a:p>
          <a:p>
            <a:r>
              <a:rPr lang="en-US" dirty="0"/>
              <a:t>Parts specialists should give thought as to what is displayed near entrances and exits to avoid </a:t>
            </a:r>
          </a:p>
          <a:p>
            <a:r>
              <a:rPr lang="en-US" dirty="0"/>
              <a:t>theft. It is best to use a video surveillance system</a:t>
            </a:r>
          </a:p>
          <a:p>
            <a:r>
              <a:rPr lang="en-US" dirty="0"/>
              <a:t>areas around entrances clear.</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64002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553998"/>
          </a:xfrm>
        </p:spPr>
        <p:txBody>
          <a:bodyPr anchor="t" anchorCtr="0"/>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666319"/>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441450"/>
            <a:ext cx="8232775" cy="4709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Logo" descr="Pearson Logo"/>
          <p:cNvPicPr preferRelativeResize="0"/>
          <p:nvPr userDrawn="1"/>
        </p:nvPicPr>
        <p:blipFill rotWithShape="1">
          <a:blip r:embed="rId2">
            <a:alphaModFix/>
          </a:blip>
          <a:srcRect/>
          <a:stretch/>
        </p:blipFill>
        <p:spPr>
          <a:xfrm>
            <a:off x="443972" y="6430074"/>
            <a:ext cx="917999" cy="279914"/>
          </a:xfrm>
          <a:prstGeom prst="rect">
            <a:avLst/>
          </a:prstGeom>
          <a:noFill/>
          <a:ln>
            <a:noFill/>
          </a:ln>
        </p:spPr>
      </p:pic>
      <p:sp>
        <p:nvSpPr>
          <p:cNvPr id="7"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1907631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57200" y="666319"/>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pic>
        <p:nvPicPr>
          <p:cNvPr id="9" name="Logo" descr="Pearson Logo"/>
          <p:cNvPicPr preferRelativeResize="0"/>
          <p:nvPr userDrawn="1"/>
        </p:nvPicPr>
        <p:blipFill rotWithShape="1">
          <a:blip r:embed="rId2">
            <a:alphaModFix/>
          </a:blip>
          <a:srcRect/>
          <a:stretch/>
        </p:blipFill>
        <p:spPr>
          <a:xfrm>
            <a:off x="443972" y="6430074"/>
            <a:ext cx="917999" cy="279914"/>
          </a:xfrm>
          <a:prstGeom prst="rect">
            <a:avLst/>
          </a:prstGeom>
          <a:noFill/>
          <a:ln>
            <a:noFill/>
          </a:ln>
        </p:spPr>
      </p:pic>
      <p:sp>
        <p:nvSpPr>
          <p:cNvPr id="10"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599574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553998"/>
          </a:xfrm>
        </p:spPr>
        <p:txBody>
          <a:bodyPr anchor="t" anchorCtr="0"/>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1369196407"/>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74140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792339"/>
            <a:ext cx="8229600" cy="276999"/>
          </a:xfrm>
          <a:prstGeom prst="rect">
            <a:avLst/>
          </a:prstGeom>
          <a:noFill/>
          <a:ln>
            <a:noFill/>
          </a:ln>
        </p:spPr>
        <p:txBody>
          <a:bodyPr lIns="0" tIns="45720" rIns="0" bIns="45720"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pic>
        <p:nvPicPr>
          <p:cNvPr id="7" name="Logo" descr="Pearson Logo"/>
          <p:cNvPicPr preferRelativeResize="0"/>
          <p:nvPr userDrawn="1"/>
        </p:nvPicPr>
        <p:blipFill rotWithShape="1">
          <a:blip r:embed="rId2">
            <a:alphaModFix/>
          </a:blip>
          <a:srcRect/>
          <a:stretch/>
        </p:blipFill>
        <p:spPr>
          <a:xfrm>
            <a:off x="443972" y="6430074"/>
            <a:ext cx="917999" cy="279914"/>
          </a:xfrm>
          <a:prstGeom prst="rect">
            <a:avLst/>
          </a:prstGeom>
          <a:noFill/>
          <a:ln>
            <a:noFill/>
          </a:ln>
        </p:spPr>
      </p:pic>
      <p:sp>
        <p:nvSpPr>
          <p:cNvPr id="8"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2306157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8" name="Logo" descr="Pearson Logo"/>
          <p:cNvPicPr preferRelativeResize="0"/>
          <p:nvPr userDrawn="1"/>
        </p:nvPicPr>
        <p:blipFill rotWithShape="1">
          <a:blip r:embed="rId2">
            <a:alphaModFix/>
          </a:blip>
          <a:srcRect/>
          <a:stretch/>
        </p:blipFill>
        <p:spPr>
          <a:xfrm>
            <a:off x="443972" y="6430074"/>
            <a:ext cx="917999" cy="279914"/>
          </a:xfrm>
          <a:prstGeom prst="rect">
            <a:avLst/>
          </a:prstGeom>
          <a:noFill/>
          <a:ln>
            <a:noFill/>
          </a:ln>
        </p:spPr>
      </p:pic>
    </p:spTree>
    <p:extLst>
      <p:ext uri="{BB962C8B-B14F-4D97-AF65-F5344CB8AC3E}">
        <p14:creationId xmlns:p14="http://schemas.microsoft.com/office/powerpoint/2010/main" val="3951836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2052645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646331"/>
          </a:xfrm>
          <a:prstGeom prst="rect">
            <a:avLst/>
          </a:prstGeom>
          <a:noFill/>
          <a:ln>
            <a:noFill/>
          </a:ln>
        </p:spPr>
        <p:txBody>
          <a:bodyPr lIns="0" tIns="45720" rIns="0" bIns="45720" anchor="t"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338554"/>
          </a:xfrm>
          <a:prstGeom prst="rect">
            <a:avLst/>
          </a:prstGeom>
          <a:noFill/>
          <a:ln>
            <a:noFill/>
          </a:ln>
        </p:spPr>
        <p:txBody>
          <a:bodyPr lIns="0" tIns="45720" rIns="0" bIns="45720" anchor="t" anchorCtr="0">
            <a:spAutoFit/>
          </a:bodyPr>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pic>
        <p:nvPicPr>
          <p:cNvPr id="4" name="Logo" descr="Pearson Logo"/>
          <p:cNvPicPr preferRelativeResize="0"/>
          <p:nvPr userDrawn="1"/>
        </p:nvPicPr>
        <p:blipFill rotWithShape="1">
          <a:blip r:embed="rId9">
            <a:alphaModFix/>
          </a:blip>
          <a:srcRect/>
          <a:stretch/>
        </p:blipFill>
        <p:spPr>
          <a:xfrm>
            <a:off x="443972" y="6430074"/>
            <a:ext cx="917999" cy="279914"/>
          </a:xfrm>
          <a:prstGeom prst="rect">
            <a:avLst/>
          </a:prstGeom>
          <a:noFill/>
          <a:ln>
            <a:noFill/>
          </a:ln>
        </p:spPr>
      </p:pic>
      <p:sp>
        <p:nvSpPr>
          <p:cNvPr id="5"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 id="2147483680" r:id="rId2"/>
    <p:sldLayoutId id="2147483685" r:id="rId3"/>
    <p:sldLayoutId id="2147483686" r:id="rId4"/>
    <p:sldLayoutId id="2147483687" r:id="rId5"/>
    <p:sldLayoutId id="2147483688" r:id="rId6"/>
    <p:sldLayoutId id="214748368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jameshalderman.com/a0_vid_lib_page/"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s://jameshalderman.com/a0_anim_lib_page/"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134</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430887"/>
          </a:xfrm>
        </p:spPr>
        <p:txBody>
          <a:bodyPr lIns="0" tIns="45720" rIns="0" bIns="45720">
            <a:spAutoFit/>
          </a:bodyPr>
          <a:lstStyle/>
          <a:p>
            <a:r>
              <a:rPr lang="en-US" dirty="0"/>
              <a:t>Parts Specialist (P2)</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389714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002" y="1351027"/>
            <a:ext cx="8229600" cy="4935024"/>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6001" y="150698"/>
            <a:ext cx="8229600" cy="1200329"/>
          </a:xfrm>
        </p:spPr>
        <p:txBody>
          <a:bodyPr/>
          <a:lstStyle/>
          <a:p>
            <a:r>
              <a:rPr lang="en-US" dirty="0"/>
              <a:t>Frequently Asked Question: How Is Margin Determined?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8649" y="2499714"/>
            <a:ext cx="7820407" cy="3693319"/>
          </a:xfrm>
        </p:spPr>
        <p:txBody>
          <a:bodyPr/>
          <a:lstStyle/>
          <a:p>
            <a:r>
              <a:rPr lang="en-US" sz="1800" b="1" dirty="0"/>
              <a:t>How Is Margin Determined? </a:t>
            </a:r>
            <a:r>
              <a:rPr lang="en-US" sz="1800" dirty="0"/>
              <a:t>All businesses must earn money from every sale in order to pay their employees, rent on the building, as well as insurance and other expenses. It is typical in the automotive parts business for each level in the parts distribution chain to earn a 35% (or higher) margin on the parts handled. For example, take a part that costs the manufacturer $5 to produce: First level The manufacturer needs to make money and sells the part to a warehouse distributor  for $10 (50% margin). Second level The warehouse distributor sells the part to a parts store and adds its markup, usually 35%. To determine what the parts store pays, divide $10 by 0.65. This equals $15.38. Third level The parts store wants to make a 35% margin, so the cost that it paid ($15.38) is  divided by 0.65 = $23.66, which is a 35% margin. This $23.66 is the price that retail customers pay for the part</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695323" y="1512273"/>
            <a:ext cx="7534275" cy="601886"/>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1844840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General Parts Operations </a:t>
            </a:r>
            <a:r>
              <a:rPr lang="en-US" sz="2800" dirty="0"/>
              <a:t>(3 of 3)</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014413"/>
            <a:ext cx="8232775" cy="4439677"/>
          </a:xfrm>
        </p:spPr>
        <p:txBody>
          <a:bodyPr/>
          <a:lstStyle/>
          <a:p>
            <a:r>
              <a:rPr lang="en-US" sz="2400" dirty="0"/>
              <a:t> Address Customer Concerns </a:t>
            </a:r>
          </a:p>
          <a:p>
            <a:pPr lvl="1"/>
            <a:r>
              <a:rPr lang="en-US" sz="2400" dirty="0"/>
              <a:t>Always sell the right parts to customers</a:t>
            </a:r>
          </a:p>
          <a:p>
            <a:pPr lvl="1"/>
            <a:r>
              <a:rPr lang="en-US" sz="2400" dirty="0"/>
              <a:t>If a customer comes in for a starter while carrying a pair of jumper cables</a:t>
            </a:r>
          </a:p>
          <a:p>
            <a:pPr lvl="1"/>
            <a:r>
              <a:rPr lang="en-US" sz="2400" dirty="0"/>
              <a:t>Mention battery or wiring could be the problem </a:t>
            </a:r>
          </a:p>
          <a:p>
            <a:r>
              <a:rPr lang="en-US" sz="2400" dirty="0"/>
              <a:t>Proper Safety Practices  </a:t>
            </a:r>
          </a:p>
          <a:p>
            <a:pPr lvl="1"/>
            <a:r>
              <a:rPr lang="en-US" sz="2400" dirty="0"/>
              <a:t>Maintain safe environment to avoid personal injury </a:t>
            </a:r>
          </a:p>
          <a:p>
            <a:pPr lvl="1"/>
            <a:r>
              <a:rPr lang="en-US" sz="2400" dirty="0"/>
              <a:t>Damage to the merchandise or customers. </a:t>
            </a:r>
          </a:p>
          <a:p>
            <a:pPr lvl="1"/>
            <a:r>
              <a:rPr lang="en-US" sz="2400" dirty="0"/>
              <a:t>Potential Security Risks  Expensive items should be displayed behind the counter in locked cases</a:t>
            </a:r>
          </a:p>
        </p:txBody>
      </p:sp>
    </p:spTree>
    <p:extLst>
      <p:ext uri="{BB962C8B-B14F-4D97-AF65-F5344CB8AC3E}">
        <p14:creationId xmlns:p14="http://schemas.microsoft.com/office/powerpoint/2010/main" val="184260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134.3 Starter/Alternator Test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787634" y="1014412"/>
            <a:ext cx="5851407" cy="479603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37626" y="941388"/>
            <a:ext cx="2350008" cy="3046988"/>
          </a:xfrm>
        </p:spPr>
        <p:txBody>
          <a:bodyPr/>
          <a:lstStyle/>
          <a:p>
            <a:pPr marL="101600" indent="0">
              <a:buNone/>
            </a:pPr>
            <a:r>
              <a:rPr lang="en-US" sz="2400" dirty="0"/>
              <a:t>Most parts stores offer starter and alternator testing as part of their customer service policy.</a:t>
            </a:r>
          </a:p>
        </p:txBody>
      </p:sp>
    </p:spTree>
    <p:extLst>
      <p:ext uri="{BB962C8B-B14F-4D97-AF65-F5344CB8AC3E}">
        <p14:creationId xmlns:p14="http://schemas.microsoft.com/office/powerpoint/2010/main" val="432019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Customer Relations </a:t>
            </a:r>
            <a:r>
              <a:rPr lang="en-US" sz="2800" dirty="0"/>
              <a:t>(1 of 3)</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014413"/>
            <a:ext cx="8232775" cy="5409173"/>
          </a:xfrm>
        </p:spPr>
        <p:txBody>
          <a:bodyPr/>
          <a:lstStyle/>
          <a:p>
            <a:r>
              <a:rPr lang="en-US" sz="2400" dirty="0"/>
              <a:t>Customer Satisfaction </a:t>
            </a:r>
          </a:p>
          <a:p>
            <a:pPr lvl="1"/>
            <a:r>
              <a:rPr lang="en-US" sz="2400" dirty="0"/>
              <a:t>Overall feeling of satisfaction with an interaction</a:t>
            </a:r>
          </a:p>
          <a:p>
            <a:pPr lvl="1"/>
            <a:r>
              <a:rPr lang="en-US" sz="2400" dirty="0"/>
              <a:t>Satisfaction may develop quickly or may be refined over time.</a:t>
            </a:r>
          </a:p>
          <a:p>
            <a:r>
              <a:rPr lang="en-US" sz="2400" dirty="0"/>
              <a:t>Appearance </a:t>
            </a:r>
          </a:p>
          <a:p>
            <a:pPr lvl="1"/>
            <a:r>
              <a:rPr lang="en-US" sz="2400" dirty="0"/>
              <a:t>All aspects of the parts specialist’s appearance, including clothing, personal hygiene, and outward demeanor, create a first impression with customers. </a:t>
            </a:r>
          </a:p>
          <a:p>
            <a:r>
              <a:rPr lang="en-US" sz="2400" dirty="0"/>
              <a:t>Acknowledging &amp; Greeting Customers </a:t>
            </a:r>
          </a:p>
          <a:p>
            <a:pPr lvl="1"/>
            <a:r>
              <a:rPr lang="en-US" sz="2400" dirty="0"/>
              <a:t>Welcome and acknowledge them in a friendly manner. Good morning/afternoon” </a:t>
            </a:r>
          </a:p>
          <a:p>
            <a:endParaRPr lang="en-US" sz="2400" dirty="0"/>
          </a:p>
        </p:txBody>
      </p:sp>
    </p:spTree>
    <p:extLst>
      <p:ext uri="{BB962C8B-B14F-4D97-AF65-F5344CB8AC3E}">
        <p14:creationId xmlns:p14="http://schemas.microsoft.com/office/powerpoint/2010/main" val="2417630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Customer Relations </a:t>
            </a:r>
            <a:r>
              <a:rPr lang="en-US" sz="2800" dirty="0"/>
              <a:t>(2 of 3)</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014413"/>
            <a:ext cx="8232775" cy="4324261"/>
          </a:xfrm>
        </p:spPr>
        <p:txBody>
          <a:bodyPr/>
          <a:lstStyle/>
          <a:p>
            <a:r>
              <a:rPr lang="en-US" sz="2400" dirty="0"/>
              <a:t>Handling Difficult Customers  </a:t>
            </a:r>
          </a:p>
          <a:p>
            <a:pPr lvl="1"/>
            <a:r>
              <a:rPr lang="en-US" sz="2400" dirty="0"/>
              <a:t>Do the following:</a:t>
            </a:r>
          </a:p>
          <a:p>
            <a:pPr lvl="2"/>
            <a:r>
              <a:rPr lang="en-US" sz="2400" dirty="0"/>
              <a:t>Listen. allow customer to explain the problem </a:t>
            </a:r>
          </a:p>
          <a:p>
            <a:pPr lvl="2"/>
            <a:r>
              <a:rPr lang="en-US" sz="2400" dirty="0"/>
              <a:t>Do not get angry. </a:t>
            </a:r>
          </a:p>
          <a:p>
            <a:pPr lvl="2"/>
            <a:r>
              <a:rPr lang="en-US" sz="2400" dirty="0"/>
              <a:t>Ask questions. Seek clarification of problem and determine variables</a:t>
            </a:r>
          </a:p>
          <a:p>
            <a:pPr lvl="2"/>
            <a:r>
              <a:rPr lang="en-US" sz="2400" dirty="0"/>
              <a:t>Show empathy. </a:t>
            </a:r>
          </a:p>
          <a:p>
            <a:pPr lvl="2"/>
            <a:r>
              <a:rPr lang="en-US" sz="2400" dirty="0"/>
              <a:t>Determine most appropriate solution</a:t>
            </a:r>
          </a:p>
          <a:p>
            <a:pPr lvl="2"/>
            <a:r>
              <a:rPr lang="en-US" sz="2400" dirty="0"/>
              <a:t>Follow-Up Restate what has been decided and how the situation is being resolved.</a:t>
            </a:r>
          </a:p>
        </p:txBody>
      </p:sp>
    </p:spTree>
    <p:extLst>
      <p:ext uri="{BB962C8B-B14F-4D97-AF65-F5344CB8AC3E}">
        <p14:creationId xmlns:p14="http://schemas.microsoft.com/office/powerpoint/2010/main" val="955982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Customer Relations </a:t>
            </a:r>
            <a:r>
              <a:rPr lang="en-US" sz="2800" dirty="0"/>
              <a:t>(3 of 3)</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014413"/>
            <a:ext cx="8232775" cy="5932393"/>
          </a:xfrm>
        </p:spPr>
        <p:txBody>
          <a:bodyPr/>
          <a:lstStyle/>
          <a:p>
            <a:r>
              <a:rPr lang="en-US" sz="2400" dirty="0"/>
              <a:t>Answering Telephone</a:t>
            </a:r>
          </a:p>
          <a:p>
            <a:pPr marL="1016000" lvl="1" indent="-457200">
              <a:buFont typeface="+mj-lt"/>
              <a:buAutoNum type="arabicPeriod"/>
            </a:pPr>
            <a:r>
              <a:rPr lang="en-US" sz="2400" dirty="0"/>
              <a:t>Answer calls promptly </a:t>
            </a:r>
          </a:p>
          <a:p>
            <a:pPr marL="1016000" lvl="1" indent="-457200">
              <a:buFont typeface="+mj-lt"/>
              <a:buAutoNum type="arabicPeriod"/>
            </a:pPr>
            <a:r>
              <a:rPr lang="en-US" sz="2400" dirty="0"/>
              <a:t>Have  paper  and  pens  handy  to  take  notes</a:t>
            </a:r>
          </a:p>
          <a:p>
            <a:pPr marL="1016000" lvl="1" indent="-457200">
              <a:buFont typeface="+mj-lt"/>
              <a:buAutoNum type="arabicPeriod"/>
            </a:pPr>
            <a:r>
              <a:rPr lang="en-US" sz="2400" dirty="0"/>
              <a:t>“How may I help you?”</a:t>
            </a:r>
          </a:p>
          <a:p>
            <a:pPr marL="1016000" lvl="1" indent="-457200">
              <a:buFont typeface="+mj-lt"/>
              <a:buAutoNum type="arabicPeriod"/>
            </a:pPr>
            <a:r>
              <a:rPr lang="en-US" sz="2400" dirty="0"/>
              <a:t>Use proper titles for people when communicating</a:t>
            </a:r>
          </a:p>
          <a:p>
            <a:pPr marL="1016000" lvl="1" indent="-457200">
              <a:buFont typeface="+mj-lt"/>
              <a:buAutoNum type="arabicPeriod"/>
            </a:pPr>
            <a:r>
              <a:rPr lang="en-US" sz="2400" dirty="0"/>
              <a:t>“Thank you” is most powerful phrase </a:t>
            </a:r>
          </a:p>
          <a:p>
            <a:pPr marL="1016000" lvl="1" indent="-457200">
              <a:buFont typeface="+mj-lt"/>
              <a:buAutoNum type="arabicPeriod"/>
            </a:pPr>
            <a:r>
              <a:rPr lang="en-US" sz="2400" dirty="0"/>
              <a:t>Keep conversation businesslike</a:t>
            </a:r>
          </a:p>
          <a:p>
            <a:pPr marL="1016000" lvl="1" indent="-457200">
              <a:buFont typeface="+mj-lt"/>
              <a:buAutoNum type="arabicPeriod"/>
            </a:pPr>
            <a:r>
              <a:rPr lang="en-US" sz="2400" dirty="0"/>
              <a:t>Speak clearly and distinctly</a:t>
            </a:r>
          </a:p>
          <a:p>
            <a:pPr marL="1016000" lvl="1" indent="-457200">
              <a:buFont typeface="+mj-lt"/>
              <a:buAutoNum type="arabicPeriod"/>
            </a:pPr>
            <a:r>
              <a:rPr lang="en-US" sz="2400" dirty="0"/>
              <a:t> Do not allow “dead air.” </a:t>
            </a:r>
          </a:p>
          <a:p>
            <a:pPr marL="1016000" lvl="1" indent="-457200">
              <a:buFont typeface="+mj-lt"/>
              <a:buAutoNum type="arabicPeriod"/>
            </a:pPr>
            <a:r>
              <a:rPr lang="en-US" sz="2400" dirty="0"/>
              <a:t> Take messages cheerfully and accurately.</a:t>
            </a:r>
          </a:p>
          <a:p>
            <a:pPr marL="1016000" lvl="1" indent="-457200">
              <a:buFont typeface="+mj-lt"/>
              <a:buAutoNum type="arabicPeriod"/>
            </a:pPr>
            <a:r>
              <a:rPr lang="en-US" sz="2400" dirty="0"/>
              <a:t>  Try to picture customers on the phone, Smile</a:t>
            </a:r>
          </a:p>
          <a:p>
            <a:pPr lvl="1"/>
            <a:endParaRPr lang="en-US" sz="2400" dirty="0"/>
          </a:p>
          <a:p>
            <a:endParaRPr lang="en-US" sz="2400" dirty="0"/>
          </a:p>
        </p:txBody>
      </p:sp>
    </p:spTree>
    <p:extLst>
      <p:ext uri="{BB962C8B-B14F-4D97-AF65-F5344CB8AC3E}">
        <p14:creationId xmlns:p14="http://schemas.microsoft.com/office/powerpoint/2010/main" val="1663242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59" y="1360164"/>
            <a:ext cx="8039101" cy="4775459"/>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6001" y="150698"/>
            <a:ext cx="8229600" cy="1200329"/>
          </a:xfrm>
        </p:spPr>
        <p:txBody>
          <a:bodyPr/>
          <a:lstStyle/>
          <a:p>
            <a:r>
              <a:rPr lang="en-US" dirty="0"/>
              <a:t>Frequently Asked Question: What Is a Customer Satisfaction Survey?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8650" y="2443097"/>
            <a:ext cx="7667625" cy="3619598"/>
          </a:xfrm>
        </p:spPr>
        <p:txBody>
          <a:bodyPr/>
          <a:lstStyle/>
          <a:p>
            <a:pPr marL="101600" indent="0">
              <a:buNone/>
            </a:pPr>
            <a:r>
              <a:rPr lang="en-US" sz="2400" b="1" dirty="0"/>
              <a:t>What Is a Customer Satisfaction Survey? </a:t>
            </a:r>
            <a:r>
              <a:rPr lang="en-US" sz="2400" dirty="0"/>
              <a:t>A customer satisfaction survey is a study of customers’ perceived satisfaction with a product or  service. A completed survey provides answers for a list of questions that a company has concerning its products or services. Identifying unhappy customers is as important as identifying extremely happy ones (i.e., potential advocates). Parts stores can use a number of survey websites to help determine their level of customer satisfaction.</a:t>
            </a:r>
          </a:p>
          <a:p>
            <a:endParaRPr lang="en-US" sz="2400"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743373" y="1526894"/>
            <a:ext cx="7534275" cy="601886"/>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1217664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134.4 Phone Etiquette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927357" y="1014413"/>
            <a:ext cx="5740393" cy="470504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19100" y="1014413"/>
            <a:ext cx="2121408" cy="2707195"/>
          </a:xfrm>
        </p:spPr>
        <p:txBody>
          <a:bodyPr/>
          <a:lstStyle/>
          <a:p>
            <a:pPr marL="101600" indent="0">
              <a:buNone/>
            </a:pPr>
            <a:r>
              <a:rPr lang="en-US" sz="2400" dirty="0"/>
              <a:t>Smiling while talking on the telephone conveys a positive attitude to customers.</a:t>
            </a:r>
          </a:p>
        </p:txBody>
      </p:sp>
    </p:spTree>
    <p:extLst>
      <p:ext uri="{BB962C8B-B14F-4D97-AF65-F5344CB8AC3E}">
        <p14:creationId xmlns:p14="http://schemas.microsoft.com/office/powerpoint/2010/main" val="657845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134.5 Products Arrangement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837143" y="941832"/>
            <a:ext cx="5801898" cy="475545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19100" y="941388"/>
            <a:ext cx="2350008" cy="2677656"/>
          </a:xfrm>
        </p:spPr>
        <p:txBody>
          <a:bodyPr/>
          <a:lstStyle/>
          <a:p>
            <a:pPr marL="101600" indent="0">
              <a:buNone/>
            </a:pPr>
            <a:r>
              <a:rPr lang="en-US" sz="2400" dirty="0"/>
              <a:t>Products that are related are often arranged together so customers see related items while shopping.</a:t>
            </a:r>
          </a:p>
        </p:txBody>
      </p:sp>
    </p:spTree>
    <p:extLst>
      <p:ext uri="{BB962C8B-B14F-4D97-AF65-F5344CB8AC3E}">
        <p14:creationId xmlns:p14="http://schemas.microsoft.com/office/powerpoint/2010/main" val="104298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134.6 Battery Testing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864608" y="1000044"/>
            <a:ext cx="3742531" cy="524500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48640" y="1014413"/>
            <a:ext cx="3877056" cy="1938992"/>
          </a:xfrm>
        </p:spPr>
        <p:txBody>
          <a:bodyPr/>
          <a:lstStyle/>
          <a:p>
            <a:pPr marL="101600" indent="0">
              <a:buNone/>
            </a:pPr>
            <a:r>
              <a:rPr lang="en-US" sz="2400" dirty="0"/>
              <a:t>Many parts stores are able to test batteries for their retail customers.</a:t>
            </a:r>
          </a:p>
        </p:txBody>
      </p:sp>
    </p:spTree>
    <p:extLst>
      <p:ext uri="{BB962C8B-B14F-4D97-AF65-F5344CB8AC3E}">
        <p14:creationId xmlns:p14="http://schemas.microsoft.com/office/powerpoint/2010/main" val="600622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Learning Objectives </a:t>
            </a:r>
            <a:r>
              <a:rPr lang="en-US" sz="2800" dirty="0"/>
              <a:t>(1 of 2)</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014413"/>
            <a:ext cx="8232775" cy="4555093"/>
          </a:xfrm>
        </p:spPr>
        <p:txBody>
          <a:bodyPr/>
          <a:lstStyle/>
          <a:p>
            <a:pPr marL="850392" indent="-850392">
              <a:buNone/>
            </a:pPr>
            <a:r>
              <a:rPr lang="en-US" sz="2400" b="1" dirty="0">
                <a:solidFill>
                  <a:srgbClr val="007FA3"/>
                </a:solidFill>
              </a:rPr>
              <a:t>134.1 </a:t>
            </a:r>
            <a:r>
              <a:rPr lang="en-US" sz="2400" dirty="0">
                <a:solidFill>
                  <a:schemeClr val="tx1"/>
                </a:solidFill>
              </a:rPr>
              <a:t>Discuss the terminology of a typical automotive parts business.</a:t>
            </a:r>
          </a:p>
          <a:p>
            <a:pPr marL="850392" indent="-850392">
              <a:buNone/>
            </a:pPr>
            <a:r>
              <a:rPr lang="en-US" sz="2400" b="1" dirty="0">
                <a:solidFill>
                  <a:srgbClr val="007FA3"/>
                </a:solidFill>
              </a:rPr>
              <a:t>134.2 </a:t>
            </a:r>
            <a:r>
              <a:rPr lang="en-US" sz="2400" dirty="0">
                <a:solidFill>
                  <a:schemeClr val="tx1"/>
                </a:solidFill>
              </a:rPr>
              <a:t>Discuss the general operations of a typical automotive parts business.</a:t>
            </a:r>
          </a:p>
          <a:p>
            <a:pPr marL="850392" indent="-850392">
              <a:buNone/>
            </a:pPr>
            <a:r>
              <a:rPr lang="en-US" sz="2400" b="1" dirty="0">
                <a:solidFill>
                  <a:srgbClr val="007FA3"/>
                </a:solidFill>
              </a:rPr>
              <a:t>134.3 </a:t>
            </a:r>
            <a:r>
              <a:rPr lang="en-US" sz="2400" dirty="0">
                <a:solidFill>
                  <a:schemeClr val="tx1"/>
                </a:solidFill>
              </a:rPr>
              <a:t>Describe the customer relations and sales skills needed by a parts specialist.</a:t>
            </a:r>
          </a:p>
          <a:p>
            <a:pPr marL="850392" indent="-850392">
              <a:buNone/>
            </a:pPr>
            <a:r>
              <a:rPr lang="en-US" sz="2400" b="1" dirty="0">
                <a:solidFill>
                  <a:srgbClr val="007FA3"/>
                </a:solidFill>
              </a:rPr>
              <a:t>134.4 </a:t>
            </a:r>
            <a:r>
              <a:rPr lang="en-US" sz="2400" dirty="0">
                <a:solidFill>
                  <a:schemeClr val="tx1"/>
                </a:solidFill>
              </a:rPr>
              <a:t>Explain how to identify a vehicle, including the VIN, body style, and paint codes.</a:t>
            </a:r>
          </a:p>
          <a:p>
            <a:pPr marL="850392" indent="-850392">
              <a:buNone/>
            </a:pPr>
            <a:r>
              <a:rPr lang="en-US" sz="2400" b="1" dirty="0">
                <a:solidFill>
                  <a:srgbClr val="007FA3"/>
                </a:solidFill>
              </a:rPr>
              <a:t>134.5 </a:t>
            </a:r>
            <a:r>
              <a:rPr lang="en-US" sz="2400" dirty="0">
                <a:solidFill>
                  <a:schemeClr val="tx1"/>
                </a:solidFill>
              </a:rPr>
              <a:t>Demonstrate basic knowledge of the systems common to every vehicle.</a:t>
            </a:r>
          </a:p>
        </p:txBody>
      </p:sp>
    </p:spTree>
    <p:extLst>
      <p:ext uri="{BB962C8B-B14F-4D97-AF65-F5344CB8AC3E}">
        <p14:creationId xmlns:p14="http://schemas.microsoft.com/office/powerpoint/2010/main" val="3236255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134.7 Drum/Rotor Machining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889504" y="1014413"/>
            <a:ext cx="5749537" cy="471253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48640" y="1014413"/>
            <a:ext cx="2194560" cy="2308324"/>
          </a:xfrm>
        </p:spPr>
        <p:txBody>
          <a:bodyPr/>
          <a:lstStyle/>
          <a:p>
            <a:pPr marL="101600" indent="0">
              <a:buNone/>
            </a:pPr>
            <a:r>
              <a:rPr lang="en-US" sz="2400" dirty="0"/>
              <a:t>Many parts stores are also equipped to handle brake drum and rotor machining.</a:t>
            </a:r>
          </a:p>
        </p:txBody>
      </p:sp>
    </p:spTree>
    <p:extLst>
      <p:ext uri="{BB962C8B-B14F-4D97-AF65-F5344CB8AC3E}">
        <p14:creationId xmlns:p14="http://schemas.microsoft.com/office/powerpoint/2010/main" val="2883852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352376"/>
            <a:ext cx="788027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6001" y="150698"/>
            <a:ext cx="8229600" cy="1200329"/>
          </a:xfrm>
        </p:spPr>
        <p:txBody>
          <a:bodyPr/>
          <a:lstStyle/>
          <a:p>
            <a:r>
              <a:rPr lang="en-US" dirty="0"/>
              <a:t>Frequently Asked Question: What Is a Loss Leader?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49308" y="2453385"/>
            <a:ext cx="7667625" cy="3670236"/>
          </a:xfrm>
        </p:spPr>
        <p:txBody>
          <a:bodyPr/>
          <a:lstStyle/>
          <a:p>
            <a:r>
              <a:rPr lang="en-US" sz="2800" b="1" dirty="0">
                <a:solidFill>
                  <a:srgbClr val="231F20"/>
                </a:solidFill>
                <a:latin typeface="+mn-lt"/>
              </a:rPr>
              <a:t>What Is a Loss Leader? </a:t>
            </a:r>
            <a:r>
              <a:rPr lang="en-US" sz="2400" dirty="0">
                <a:solidFill>
                  <a:srgbClr val="231F20"/>
                </a:solidFill>
                <a:latin typeface="+mn-lt"/>
              </a:rPr>
              <a:t>A loss leader is a product that is sold for less than the usual or expected price in an effort to entice customers to visit the parts store to purchase the item. Once customers are in the store, they often purchase other items or services that are not highly discounted. It is these purchases of the higher-priced items that make selling a loss leader at a discount worth it to the store.</a:t>
            </a:r>
          </a:p>
          <a:p>
            <a:endParaRPr lang="en-US" sz="2400"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782658" y="1512273"/>
            <a:ext cx="7534275" cy="601886"/>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34468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321" y="1361774"/>
            <a:ext cx="7880279" cy="4847001"/>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6001" y="150698"/>
            <a:ext cx="8229600" cy="1200329"/>
          </a:xfrm>
        </p:spPr>
        <p:txBody>
          <a:bodyPr/>
          <a:lstStyle/>
          <a:p>
            <a:r>
              <a:rPr lang="en-US" dirty="0"/>
              <a:t>Frequently Asked Question: What Is Meant by “Upselling”?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94444" y="2404873"/>
            <a:ext cx="7667625" cy="3730752"/>
          </a:xfrm>
        </p:spPr>
        <p:txBody>
          <a:bodyPr/>
          <a:lstStyle/>
          <a:p>
            <a:pPr marL="101600" indent="0">
              <a:buNone/>
            </a:pPr>
            <a:r>
              <a:rPr lang="en-US" sz="2000" b="1" dirty="0"/>
              <a:t>What Is Meant by “Upselling”? </a:t>
            </a:r>
            <a:r>
              <a:rPr lang="en-US" sz="2000" dirty="0"/>
              <a:t>Upselling refers to the attempt to increase sales above and beyond what the customer first wanted. For example, parts specialists could suggest that brake cleaner would also be helpful when they sell brake pads to a retail customer. Other examples of upselling include Recommending a funnel and gloves to a customer purchasing engine oil and an oil filter. Recommending a new accessory drive belt to a customer purchasing an alternator. Recommending a new battery or battery cable to a customer purchasing a new starter. Recommending microfiber cloths to a customer purchasing wax or polish. Additional sales help the store be more profitable by increasing the total revenue of the store.</a:t>
            </a:r>
          </a:p>
          <a:p>
            <a:endParaRPr lang="en-US" sz="2000"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761999" y="1512273"/>
            <a:ext cx="7534275" cy="601886"/>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3050392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Product Application Information VIN</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014413"/>
            <a:ext cx="8232775" cy="4401205"/>
          </a:xfrm>
        </p:spPr>
        <p:txBody>
          <a:bodyPr/>
          <a:lstStyle/>
          <a:p>
            <a:r>
              <a:rPr lang="en-US" sz="2400" dirty="0"/>
              <a:t>To get correct part, parts specialists </a:t>
            </a:r>
          </a:p>
          <a:p>
            <a:pPr lvl="1"/>
            <a:r>
              <a:rPr lang="en-US" sz="2400" dirty="0"/>
              <a:t>Must obtain right vehicle information:</a:t>
            </a:r>
          </a:p>
          <a:p>
            <a:pPr lvl="2"/>
            <a:r>
              <a:rPr lang="en-US" sz="2400" dirty="0"/>
              <a:t>Year</a:t>
            </a:r>
          </a:p>
          <a:p>
            <a:pPr lvl="2"/>
            <a:r>
              <a:rPr lang="en-US" sz="2400" dirty="0"/>
              <a:t>Make</a:t>
            </a:r>
          </a:p>
          <a:p>
            <a:pPr lvl="2"/>
            <a:r>
              <a:rPr lang="en-US" sz="2400" dirty="0"/>
              <a:t>Model</a:t>
            </a:r>
          </a:p>
          <a:p>
            <a:pPr lvl="2"/>
            <a:r>
              <a:rPr lang="en-US" sz="2400" dirty="0"/>
              <a:t>Engine</a:t>
            </a:r>
          </a:p>
          <a:p>
            <a:pPr lvl="2"/>
            <a:r>
              <a:rPr lang="en-US" sz="2400" dirty="0"/>
              <a:t>Drive Line</a:t>
            </a:r>
          </a:p>
          <a:p>
            <a:pPr lvl="2"/>
            <a:r>
              <a:rPr lang="en-US" sz="2400" dirty="0"/>
              <a:t>Wheel or tire size, wheelbase, presence or absence of air conditioning</a:t>
            </a:r>
          </a:p>
          <a:p>
            <a:pPr lvl="2"/>
            <a:r>
              <a:rPr lang="en-US" sz="2400" dirty="0"/>
              <a:t>17-character VIN may be needed </a:t>
            </a:r>
          </a:p>
        </p:txBody>
      </p:sp>
    </p:spTree>
    <p:extLst>
      <p:ext uri="{BB962C8B-B14F-4D97-AF65-F5344CB8AC3E}">
        <p14:creationId xmlns:p14="http://schemas.microsoft.com/office/powerpoint/2010/main" val="1294207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134.8 VIN</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816352" y="1067230"/>
            <a:ext cx="5857749" cy="460937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48640" y="1014412"/>
            <a:ext cx="2121408" cy="4097083"/>
          </a:xfrm>
        </p:spPr>
        <p:txBody>
          <a:bodyPr/>
          <a:lstStyle/>
          <a:p>
            <a:pPr marL="101600" indent="0">
              <a:buNone/>
            </a:pPr>
            <a:r>
              <a:rPr lang="en-US" sz="2400" dirty="0"/>
              <a:t>Explanation of the VIN code located on the dash visible through the windshield and also on the driver’s side door pillar.</a:t>
            </a:r>
          </a:p>
        </p:txBody>
      </p:sp>
    </p:spTree>
    <p:extLst>
      <p:ext uri="{BB962C8B-B14F-4D97-AF65-F5344CB8AC3E}">
        <p14:creationId xmlns:p14="http://schemas.microsoft.com/office/powerpoint/2010/main" val="1161029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Vehicle Systems Knowledge</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014413"/>
            <a:ext cx="8232775" cy="1585049"/>
          </a:xfrm>
        </p:spPr>
        <p:txBody>
          <a:bodyPr/>
          <a:lstStyle/>
          <a:p>
            <a:r>
              <a:rPr lang="en-US" sz="2400" dirty="0"/>
              <a:t>Parts specialists need basic knowledge of vehicle systems</a:t>
            </a:r>
          </a:p>
          <a:p>
            <a:r>
              <a:rPr lang="en-US" sz="2400" dirty="0"/>
              <a:t>and components. Review the chapters in ● CHART 134–1</a:t>
            </a:r>
          </a:p>
          <a:p>
            <a:r>
              <a:rPr lang="en-US" sz="2400" dirty="0"/>
              <a:t>for more information</a:t>
            </a:r>
            <a:r>
              <a:rPr lang="en-US" dirty="0"/>
              <a:t>.</a:t>
            </a:r>
          </a:p>
        </p:txBody>
      </p:sp>
    </p:spTree>
    <p:extLst>
      <p:ext uri="{BB962C8B-B14F-4D97-AF65-F5344CB8AC3E}">
        <p14:creationId xmlns:p14="http://schemas.microsoft.com/office/powerpoint/2010/main" val="3532498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Chart 134.1 ATE7 Chapters</a:t>
            </a: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68096" y="5149840"/>
            <a:ext cx="6949440" cy="1200329"/>
          </a:xfrm>
        </p:spPr>
        <p:txBody>
          <a:bodyPr/>
          <a:lstStyle/>
          <a:p>
            <a:pPr marL="101600" indent="0">
              <a:buNone/>
            </a:pPr>
            <a:r>
              <a:rPr lang="en-US" sz="2400" dirty="0"/>
              <a:t>Chapters containing information regarding vehicle systems information and parts identification.</a:t>
            </a: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623004211"/>
              </p:ext>
            </p:extLst>
          </p:nvPr>
        </p:nvGraphicFramePr>
        <p:xfrm>
          <a:off x="987552" y="1161288"/>
          <a:ext cx="6876288" cy="3763519"/>
        </p:xfrm>
        <a:graphic>
          <a:graphicData uri="http://schemas.openxmlformats.org/drawingml/2006/table">
            <a:tbl>
              <a:tblPr firstRow="1"/>
              <a:tblGrid>
                <a:gridCol w="3616644">
                  <a:extLst>
                    <a:ext uri="{9D8B030D-6E8A-4147-A177-3AD203B41FA5}">
                      <a16:colId xmlns:a16="http://schemas.microsoft.com/office/drawing/2014/main" val="20000"/>
                    </a:ext>
                  </a:extLst>
                </a:gridCol>
                <a:gridCol w="3259644">
                  <a:extLst>
                    <a:ext uri="{9D8B030D-6E8A-4147-A177-3AD203B41FA5}">
                      <a16:colId xmlns:a16="http://schemas.microsoft.com/office/drawing/2014/main" val="20001"/>
                    </a:ext>
                  </a:extLst>
                </a:gridCol>
              </a:tblGrid>
              <a:tr h="256463">
                <a:tc>
                  <a:txBody>
                    <a:bodyPr/>
                    <a:lstStyle/>
                    <a:p>
                      <a:pPr marL="88900" marR="0" eaLnBrk="0" hangingPunct="0">
                        <a:lnSpc>
                          <a:spcPct val="100000"/>
                        </a:lnSpc>
                        <a:spcBef>
                          <a:spcPts val="450"/>
                        </a:spcBef>
                        <a:spcAft>
                          <a:spcPts val="0"/>
                        </a:spcAft>
                      </a:pPr>
                      <a:r>
                        <a:rPr lang="en-US" sz="14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Engine</a:t>
                      </a:r>
                      <a:r>
                        <a:rPr lang="en-US" sz="1400" spc="-4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Mechanical</a:t>
                      </a:r>
                      <a:r>
                        <a:rPr lang="en-US" sz="1400" spc="-4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Parts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A7A9AC"/>
                      </a:solidFill>
                      <a:prstDash val="solid"/>
                      <a:round/>
                      <a:headEnd type="none" w="med" len="med"/>
                      <a:tailEnd type="none" w="med" len="med"/>
                    </a:lnB>
                    <a:solidFill>
                      <a:srgbClr val="E2EFD9"/>
                    </a:solidFill>
                  </a:tcPr>
                </a:tc>
                <a:tc>
                  <a:txBody>
                    <a:bodyPr/>
                    <a:lstStyle/>
                    <a:p>
                      <a:pPr marL="218440" marR="0" eaLnBrk="0" hangingPunct="0">
                        <a:lnSpc>
                          <a:spcPct val="100000"/>
                        </a:lnSpc>
                        <a:spcBef>
                          <a:spcPts val="450"/>
                        </a:spcBef>
                        <a:spcAft>
                          <a:spcPts val="0"/>
                        </a:spcAft>
                      </a:pP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Chapter</a:t>
                      </a:r>
                      <a:r>
                        <a:rPr lang="en-US" sz="1400" spc="-3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0"/>
                  </a:ext>
                </a:extLst>
              </a:tr>
              <a:tr h="202768">
                <a:tc>
                  <a:txBody>
                    <a:bodyPr/>
                    <a:lstStyle/>
                    <a:p>
                      <a:pPr marL="88265" marR="0" eaLnBrk="0" hangingPunct="0">
                        <a:lnSpc>
                          <a:spcPct val="100000"/>
                        </a:lnSpc>
                        <a:spcBef>
                          <a:spcPts val="70"/>
                        </a:spcBef>
                        <a:spcAft>
                          <a:spcPts val="0"/>
                        </a:spcAft>
                      </a:pP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Cooling</a:t>
                      </a:r>
                      <a:r>
                        <a:rPr lang="en-US" sz="1400" spc="-3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Systems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218440" marR="0" eaLnBrk="0" hangingPunct="0">
                        <a:lnSpc>
                          <a:spcPct val="100000"/>
                        </a:lnSpc>
                        <a:spcBef>
                          <a:spcPts val="70"/>
                        </a:spcBef>
                        <a:spcAft>
                          <a:spcPts val="0"/>
                        </a:spcAft>
                      </a:pP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Chapters</a:t>
                      </a:r>
                      <a:r>
                        <a:rPr lang="en-US" sz="1400" spc="-8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17–18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202768">
                <a:tc>
                  <a:txBody>
                    <a:bodyPr/>
                    <a:lstStyle/>
                    <a:p>
                      <a:pPr marL="88265" marR="0" eaLnBrk="0" hangingPunct="0">
                        <a:lnSpc>
                          <a:spcPct val="100000"/>
                        </a:lnSpc>
                        <a:spcBef>
                          <a:spcPts val="70"/>
                        </a:spcBef>
                        <a:spcAft>
                          <a:spcPts val="0"/>
                        </a:spcAft>
                      </a:pP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Fuel</a:t>
                      </a:r>
                      <a:r>
                        <a:rPr lang="en-US" sz="1400" spc="-3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Systems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218440" marR="0" eaLnBrk="0" hangingPunct="0">
                        <a:lnSpc>
                          <a:spcPct val="100000"/>
                        </a:lnSpc>
                        <a:spcBef>
                          <a:spcPts val="70"/>
                        </a:spcBef>
                        <a:spcAft>
                          <a:spcPts val="0"/>
                        </a:spcAft>
                      </a:pP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Chapters</a:t>
                      </a:r>
                      <a:r>
                        <a:rPr lang="en-US" sz="1400" spc="-8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74–76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202768">
                <a:tc>
                  <a:txBody>
                    <a:bodyPr/>
                    <a:lstStyle/>
                    <a:p>
                      <a:pPr marL="88265" marR="0" eaLnBrk="0" hangingPunct="0">
                        <a:lnSpc>
                          <a:spcPct val="100000"/>
                        </a:lnSpc>
                        <a:spcBef>
                          <a:spcPts val="70"/>
                        </a:spcBef>
                        <a:spcAft>
                          <a:spcPts val="0"/>
                        </a:spcAft>
                      </a:pP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Ignition</a:t>
                      </a:r>
                      <a:r>
                        <a:rPr lang="en-US" sz="1400" spc="-3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Systems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218440" marR="0" eaLnBrk="0" hangingPunct="0">
                        <a:lnSpc>
                          <a:spcPct val="100000"/>
                        </a:lnSpc>
                        <a:spcBef>
                          <a:spcPts val="70"/>
                        </a:spcBef>
                        <a:spcAft>
                          <a:spcPts val="0"/>
                        </a:spcAft>
                      </a:pP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Chapters</a:t>
                      </a:r>
                      <a:r>
                        <a:rPr lang="en-US" sz="1400" spc="-8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68–69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202768">
                <a:tc>
                  <a:txBody>
                    <a:bodyPr/>
                    <a:lstStyle/>
                    <a:p>
                      <a:pPr marL="88265" marR="0" eaLnBrk="0" hangingPunct="0">
                        <a:lnSpc>
                          <a:spcPct val="100000"/>
                        </a:lnSpc>
                        <a:spcBef>
                          <a:spcPts val="70"/>
                        </a:spcBef>
                        <a:spcAft>
                          <a:spcPts val="0"/>
                        </a:spcAft>
                      </a:pP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Exhaust</a:t>
                      </a:r>
                      <a:r>
                        <a:rPr lang="en-US" sz="1400" spc="-3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Systems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218440" marR="0" eaLnBrk="0" hangingPunct="0">
                        <a:lnSpc>
                          <a:spcPct val="100000"/>
                        </a:lnSpc>
                        <a:spcBef>
                          <a:spcPts val="70"/>
                        </a:spcBef>
                        <a:spcAft>
                          <a:spcPts val="0"/>
                        </a:spcAft>
                      </a:pP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Chapters</a:t>
                      </a:r>
                      <a:r>
                        <a:rPr lang="en-US" sz="14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21</a:t>
                      </a:r>
                      <a:r>
                        <a:rPr lang="en-US" sz="14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and</a:t>
                      </a:r>
                      <a:r>
                        <a:rPr lang="en-US" sz="14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136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4"/>
                  </a:ext>
                </a:extLst>
              </a:tr>
              <a:tr h="202768">
                <a:tc>
                  <a:txBody>
                    <a:bodyPr/>
                    <a:lstStyle/>
                    <a:p>
                      <a:pPr marL="88900" marR="0" eaLnBrk="0" hangingPunct="0">
                        <a:lnSpc>
                          <a:spcPct val="100000"/>
                        </a:lnSpc>
                        <a:spcBef>
                          <a:spcPts val="70"/>
                        </a:spcBef>
                        <a:spcAft>
                          <a:spcPts val="0"/>
                        </a:spcAft>
                      </a:pPr>
                      <a:r>
                        <a:rPr lang="en-US" sz="14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Emission</a:t>
                      </a:r>
                      <a:r>
                        <a:rPr lang="en-US" sz="1400" spc="-4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Control</a:t>
                      </a:r>
                      <a:r>
                        <a:rPr lang="en-US" sz="1400" spc="-4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Systems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218440" marR="0" eaLnBrk="0" hangingPunct="0">
                        <a:lnSpc>
                          <a:spcPct val="100000"/>
                        </a:lnSpc>
                        <a:spcBef>
                          <a:spcPts val="70"/>
                        </a:spcBef>
                        <a:spcAft>
                          <a:spcPts val="0"/>
                        </a:spcAft>
                      </a:pP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Chapters</a:t>
                      </a:r>
                      <a:r>
                        <a:rPr lang="en-US" sz="1400" spc="-8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80–82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5"/>
                  </a:ext>
                </a:extLst>
              </a:tr>
              <a:tr h="202768">
                <a:tc>
                  <a:txBody>
                    <a:bodyPr/>
                    <a:lstStyle/>
                    <a:p>
                      <a:pPr marL="88265" marR="0" eaLnBrk="0" hangingPunct="0">
                        <a:lnSpc>
                          <a:spcPct val="100000"/>
                        </a:lnSpc>
                        <a:spcBef>
                          <a:spcPts val="70"/>
                        </a:spcBef>
                        <a:spcAft>
                          <a:spcPts val="0"/>
                        </a:spcAft>
                      </a:pPr>
                      <a:r>
                        <a:rPr lang="en-US" sz="14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Manual</a:t>
                      </a:r>
                      <a:r>
                        <a:rPr lang="en-US" sz="1400" spc="-7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Transmissions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218440" marR="0" eaLnBrk="0" hangingPunct="0">
                        <a:lnSpc>
                          <a:spcPct val="100000"/>
                        </a:lnSpc>
                        <a:spcBef>
                          <a:spcPts val="70"/>
                        </a:spcBef>
                        <a:spcAft>
                          <a:spcPts val="0"/>
                        </a:spcAft>
                      </a:pPr>
                      <a:r>
                        <a:rPr lang="en-US" sz="14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Chapters</a:t>
                      </a:r>
                      <a:r>
                        <a:rPr lang="en-US" sz="1400" spc="-7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121–122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6"/>
                  </a:ext>
                </a:extLst>
              </a:tr>
              <a:tr h="202768">
                <a:tc>
                  <a:txBody>
                    <a:bodyPr/>
                    <a:lstStyle/>
                    <a:p>
                      <a:pPr marL="88900" marR="0" eaLnBrk="0" hangingPunct="0">
                        <a:lnSpc>
                          <a:spcPct val="100000"/>
                        </a:lnSpc>
                        <a:spcBef>
                          <a:spcPts val="70"/>
                        </a:spcBef>
                        <a:spcAft>
                          <a:spcPts val="0"/>
                        </a:spcAft>
                      </a:pPr>
                      <a:r>
                        <a:rPr lang="en-US" sz="1400" spc="-3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Automatic</a:t>
                      </a:r>
                      <a:r>
                        <a:rPr lang="en-US" sz="1400" spc="-7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spc="-3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Transmissions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218440" marR="0" eaLnBrk="0" hangingPunct="0">
                        <a:lnSpc>
                          <a:spcPct val="100000"/>
                        </a:lnSpc>
                        <a:spcBef>
                          <a:spcPts val="70"/>
                        </a:spcBef>
                        <a:spcAft>
                          <a:spcPts val="0"/>
                        </a:spcAft>
                      </a:pPr>
                      <a:r>
                        <a:rPr lang="en-US" sz="14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Chapters</a:t>
                      </a:r>
                      <a:r>
                        <a:rPr lang="en-US" sz="1400" spc="-7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128–133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7"/>
                  </a:ext>
                </a:extLst>
              </a:tr>
              <a:tr h="202768">
                <a:tc>
                  <a:txBody>
                    <a:bodyPr/>
                    <a:lstStyle/>
                    <a:p>
                      <a:pPr marL="88900" marR="0" eaLnBrk="0" hangingPunct="0">
                        <a:lnSpc>
                          <a:spcPct val="100000"/>
                        </a:lnSpc>
                        <a:spcBef>
                          <a:spcPts val="70"/>
                        </a:spcBef>
                        <a:spcAft>
                          <a:spcPts val="0"/>
                        </a:spcAft>
                      </a:pPr>
                      <a:r>
                        <a:rPr lang="en-US" sz="14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Drive</a:t>
                      </a:r>
                      <a:r>
                        <a:rPr lang="en-US" sz="1400" spc="-5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Train</a:t>
                      </a:r>
                      <a:r>
                        <a:rPr lang="en-US" sz="1400" spc="-5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Components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218440" marR="0" eaLnBrk="0" hangingPunct="0">
                        <a:lnSpc>
                          <a:spcPct val="100000"/>
                        </a:lnSpc>
                        <a:spcBef>
                          <a:spcPts val="70"/>
                        </a:spcBef>
                        <a:spcAft>
                          <a:spcPts val="0"/>
                        </a:spcAft>
                      </a:pPr>
                      <a:r>
                        <a:rPr lang="en-US" sz="14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Chapters</a:t>
                      </a:r>
                      <a:r>
                        <a:rPr lang="en-US" sz="1400" spc="-7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123–126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8"/>
                  </a:ext>
                </a:extLst>
              </a:tr>
              <a:tr h="202768">
                <a:tc>
                  <a:txBody>
                    <a:bodyPr/>
                    <a:lstStyle/>
                    <a:p>
                      <a:pPr marL="88900" marR="0" eaLnBrk="0" hangingPunct="0">
                        <a:lnSpc>
                          <a:spcPct val="100000"/>
                        </a:lnSpc>
                        <a:spcBef>
                          <a:spcPts val="70"/>
                        </a:spcBef>
                        <a:spcAft>
                          <a:spcPts val="0"/>
                        </a:spcAft>
                      </a:pPr>
                      <a:r>
                        <a:rPr lang="en-US" sz="14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Brakes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218440" marR="0" eaLnBrk="0" hangingPunct="0">
                        <a:lnSpc>
                          <a:spcPct val="100000"/>
                        </a:lnSpc>
                        <a:spcBef>
                          <a:spcPts val="70"/>
                        </a:spcBef>
                        <a:spcAft>
                          <a:spcPts val="0"/>
                        </a:spcAft>
                      </a:pPr>
                      <a:r>
                        <a:rPr lang="en-US" sz="14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Chapters</a:t>
                      </a:r>
                      <a:r>
                        <a:rPr lang="en-US" sz="1400" spc="-7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93–107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9"/>
                  </a:ext>
                </a:extLst>
              </a:tr>
              <a:tr h="372331">
                <a:tc>
                  <a:txBody>
                    <a:bodyPr/>
                    <a:lstStyle/>
                    <a:p>
                      <a:pPr marL="88900" marR="28575" eaLnBrk="0" hangingPunct="0">
                        <a:lnSpc>
                          <a:spcPct val="100000"/>
                        </a:lnSpc>
                        <a:spcBef>
                          <a:spcPts val="120"/>
                        </a:spcBef>
                        <a:spcAft>
                          <a:spcPts val="0"/>
                        </a:spcAft>
                      </a:pP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Suspension,</a:t>
                      </a:r>
                      <a:r>
                        <a:rPr lang="en-US" sz="1400" spc="-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Steering, Wheels, and Tires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218440" marR="0" eaLnBrk="0" hangingPunct="0">
                        <a:lnSpc>
                          <a:spcPct val="100000"/>
                        </a:lnSpc>
                        <a:spcBef>
                          <a:spcPts val="70"/>
                        </a:spcBef>
                        <a:spcAft>
                          <a:spcPts val="0"/>
                        </a:spcAft>
                      </a:pPr>
                      <a:r>
                        <a:rPr lang="en-US" sz="14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Chapters</a:t>
                      </a:r>
                      <a:r>
                        <a:rPr lang="en-US" sz="1400" spc="-7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108–118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10"/>
                  </a:ext>
                </a:extLst>
              </a:tr>
              <a:tr h="372331">
                <a:tc>
                  <a:txBody>
                    <a:bodyPr/>
                    <a:lstStyle/>
                    <a:p>
                      <a:pPr marL="88900" marR="0" eaLnBrk="0" hangingPunct="0">
                        <a:lnSpc>
                          <a:spcPct val="100000"/>
                        </a:lnSpc>
                        <a:spcBef>
                          <a:spcPts val="120"/>
                        </a:spcBef>
                        <a:spcAft>
                          <a:spcPts val="0"/>
                        </a:spcAft>
                      </a:pP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Heating and Air- Conditioning Systems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218440" marR="0" eaLnBrk="0" hangingPunct="0">
                        <a:lnSpc>
                          <a:spcPct val="100000"/>
                        </a:lnSpc>
                        <a:spcBef>
                          <a:spcPts val="70"/>
                        </a:spcBef>
                        <a:spcAft>
                          <a:spcPts val="0"/>
                        </a:spcAft>
                      </a:pP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Chapters</a:t>
                      </a:r>
                      <a:r>
                        <a:rPr lang="en-US" sz="1400" spc="-8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60–66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11"/>
                  </a:ext>
                </a:extLst>
              </a:tr>
              <a:tr h="26891">
                <a:tc>
                  <a:txBody>
                    <a:bodyPr/>
                    <a:lstStyle/>
                    <a:p>
                      <a:pPr marL="88900" marR="0" eaLnBrk="0" hangingPunct="0">
                        <a:lnSpc>
                          <a:spcPct val="100000"/>
                        </a:lnSpc>
                        <a:spcBef>
                          <a:spcPts val="70"/>
                        </a:spcBef>
                        <a:spcAft>
                          <a:spcPts val="0"/>
                        </a:spcAft>
                      </a:pPr>
                      <a:r>
                        <a:rPr lang="en-US" sz="14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Electrical</a:t>
                      </a:r>
                      <a:r>
                        <a:rPr lang="en-US" sz="1400" spc="-5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Systems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218440" marR="0" eaLnBrk="0" hangingPunct="0">
                        <a:lnSpc>
                          <a:spcPct val="100000"/>
                        </a:lnSpc>
                        <a:spcBef>
                          <a:spcPts val="70"/>
                        </a:spcBef>
                        <a:spcAft>
                          <a:spcPts val="0"/>
                        </a:spcAft>
                      </a:pPr>
                      <a:r>
                        <a:rPr lang="en-US" sz="1400" spc="-3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Chapters</a:t>
                      </a:r>
                      <a:r>
                        <a:rPr lang="en-US" sz="1400" spc="-7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spc="-3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36</a:t>
                      </a:r>
                      <a:r>
                        <a:rPr lang="en-US" sz="1400" spc="-7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spc="-3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and</a:t>
                      </a:r>
                      <a:r>
                        <a:rPr lang="en-US" sz="1400" spc="-7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spc="-3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41–42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12"/>
                  </a:ext>
                </a:extLst>
              </a:tr>
              <a:tr h="372331">
                <a:tc>
                  <a:txBody>
                    <a:bodyPr/>
                    <a:lstStyle/>
                    <a:p>
                      <a:pPr marL="88900" marR="0" eaLnBrk="0" hangingPunct="0">
                        <a:lnSpc>
                          <a:spcPct val="100000"/>
                        </a:lnSpc>
                        <a:spcBef>
                          <a:spcPts val="120"/>
                        </a:spcBef>
                        <a:spcAft>
                          <a:spcPts val="0"/>
                        </a:spcAft>
                      </a:pP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Battery, Charging, and Starting</a:t>
                      </a:r>
                      <a:r>
                        <a:rPr lang="en-US" sz="1400" spc="-3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Systems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218440" marR="0" eaLnBrk="0" hangingPunct="0">
                        <a:lnSpc>
                          <a:spcPct val="100000"/>
                        </a:lnSpc>
                        <a:spcBef>
                          <a:spcPts val="70"/>
                        </a:spcBef>
                        <a:spcAft>
                          <a:spcPts val="0"/>
                        </a:spcAft>
                      </a:pP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Chapters</a:t>
                      </a:r>
                      <a:r>
                        <a:rPr lang="en-US" sz="1400" spc="-8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47–52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13"/>
                  </a:ext>
                </a:extLst>
              </a:tr>
              <a:tr h="256463">
                <a:tc>
                  <a:txBody>
                    <a:bodyPr/>
                    <a:lstStyle/>
                    <a:p>
                      <a:pPr marL="88900" marR="0" eaLnBrk="0" hangingPunct="0">
                        <a:lnSpc>
                          <a:spcPct val="100000"/>
                        </a:lnSpc>
                        <a:spcBef>
                          <a:spcPts val="70"/>
                        </a:spcBef>
                        <a:spcAft>
                          <a:spcPts val="0"/>
                        </a:spcAft>
                      </a:pPr>
                      <a:r>
                        <a:rPr lang="en-US" sz="14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Miscellaneous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218440" marR="0" eaLnBrk="0" hangingPunct="0">
                        <a:lnSpc>
                          <a:spcPct val="100000"/>
                        </a:lnSpc>
                        <a:spcBef>
                          <a:spcPts val="70"/>
                        </a:spcBef>
                        <a:spcAft>
                          <a:spcPts val="0"/>
                        </a:spcAft>
                      </a:pPr>
                      <a:r>
                        <a:rPr lang="en-US" sz="14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Chapters</a:t>
                      </a:r>
                      <a:r>
                        <a:rPr lang="en-US" sz="1400" spc="-7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8–9</a:t>
                      </a:r>
                      <a:r>
                        <a:rPr lang="en-US" sz="1400" spc="-7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and</a:t>
                      </a:r>
                      <a:r>
                        <a:rPr lang="en-US" sz="1400" spc="-7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534662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Catalog/Information Skills</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941388"/>
            <a:ext cx="8232775" cy="5386090"/>
          </a:xfrm>
        </p:spPr>
        <p:txBody>
          <a:bodyPr/>
          <a:lstStyle/>
          <a:p>
            <a:r>
              <a:rPr lang="en-US" sz="2400" dirty="0"/>
              <a:t>Cataloging Systems digital and/or online systems</a:t>
            </a:r>
          </a:p>
          <a:p>
            <a:r>
              <a:rPr lang="en-US" sz="2400" dirty="0"/>
              <a:t>Using Proper Resource To Identify Parts  </a:t>
            </a:r>
          </a:p>
          <a:p>
            <a:r>
              <a:rPr lang="en-US" sz="2400" dirty="0"/>
              <a:t>Interpreting Additional Information</a:t>
            </a:r>
            <a:r>
              <a:rPr lang="en-US" dirty="0"/>
              <a:t>:  </a:t>
            </a:r>
          </a:p>
          <a:p>
            <a:r>
              <a:rPr lang="en-US" sz="2400" dirty="0"/>
              <a:t>Consulting Additional Reference Material:</a:t>
            </a:r>
          </a:p>
          <a:p>
            <a:pPr lvl="1"/>
            <a:r>
              <a:rPr lang="en-US" sz="2400" dirty="0"/>
              <a:t>New item &amp; Product information bulletins</a:t>
            </a:r>
          </a:p>
          <a:p>
            <a:pPr lvl="1"/>
            <a:r>
              <a:rPr lang="en-US" sz="2400" dirty="0"/>
              <a:t>Correction bulletins</a:t>
            </a:r>
          </a:p>
          <a:p>
            <a:pPr lvl="1"/>
            <a:r>
              <a:rPr lang="en-US" sz="2400" dirty="0"/>
              <a:t>Parts specification guides</a:t>
            </a:r>
          </a:p>
          <a:p>
            <a:pPr lvl="1"/>
            <a:r>
              <a:rPr lang="en-US" sz="2400" dirty="0"/>
              <a:t>Illustrated part guides</a:t>
            </a:r>
          </a:p>
          <a:p>
            <a:pPr lvl="1"/>
            <a:r>
              <a:rPr lang="en-US" sz="2400" dirty="0"/>
              <a:t>Cross-reference lists/supersession lists</a:t>
            </a:r>
          </a:p>
          <a:p>
            <a:pPr lvl="1"/>
            <a:r>
              <a:rPr lang="en-US" sz="2400" dirty="0"/>
              <a:t>Identifying Terminology &amp; Abbreviations</a:t>
            </a:r>
          </a:p>
          <a:p>
            <a:endParaRPr lang="en-US" sz="2400" dirty="0"/>
          </a:p>
        </p:txBody>
      </p:sp>
    </p:spTree>
    <p:extLst>
      <p:ext uri="{BB962C8B-B14F-4D97-AF65-F5344CB8AC3E}">
        <p14:creationId xmlns:p14="http://schemas.microsoft.com/office/powerpoint/2010/main" val="656563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9593" y="133123"/>
            <a:ext cx="8229600" cy="646331"/>
          </a:xfrm>
        </p:spPr>
        <p:txBody>
          <a:bodyPr lIns="0" tIns="45720" rIns="0" bIns="45720">
            <a:spAutoFit/>
          </a:bodyPr>
          <a:lstStyle/>
          <a:p>
            <a:r>
              <a:rPr lang="en-US" dirty="0"/>
              <a:t>Inventory Management </a:t>
            </a:r>
          </a:p>
        </p:txBody>
      </p:sp>
      <p:sp>
        <p:nvSpPr>
          <p:cNvPr id="6" name="Content Placeholder 5"/>
          <p:cNvSpPr>
            <a:spLocks noGrp="1"/>
          </p:cNvSpPr>
          <p:nvPr>
            <p:ph sz="quarter" idx="15"/>
          </p:nvPr>
        </p:nvSpPr>
        <p:spPr>
          <a:xfrm>
            <a:off x="621792" y="1020260"/>
            <a:ext cx="7534656" cy="4955203"/>
          </a:xfrm>
        </p:spPr>
        <p:txBody>
          <a:bodyPr/>
          <a:lstStyle/>
          <a:p>
            <a:r>
              <a:rPr lang="en-US" sz="2400" dirty="0"/>
              <a:t>Lost Sales Reporting </a:t>
            </a:r>
          </a:p>
          <a:p>
            <a:r>
              <a:rPr lang="en-US" sz="2400" dirty="0"/>
              <a:t>Verifying Incoming &amp; Outgoing Merchandise</a:t>
            </a:r>
          </a:p>
          <a:p>
            <a:r>
              <a:rPr lang="en-US" sz="2400" dirty="0"/>
              <a:t> Knowing Reasons For Physical Inventory </a:t>
            </a:r>
          </a:p>
          <a:p>
            <a:r>
              <a:rPr lang="en-US" sz="2400" dirty="0"/>
              <a:t>Identifying and Reporting Inventory Discrepancies</a:t>
            </a:r>
          </a:p>
          <a:p>
            <a:r>
              <a:rPr lang="en-US" sz="2400" dirty="0"/>
              <a:t>Stock Rotation </a:t>
            </a:r>
          </a:p>
          <a:p>
            <a:r>
              <a:rPr lang="en-US" sz="2400" dirty="0"/>
              <a:t> Outside Purchases </a:t>
            </a:r>
          </a:p>
          <a:p>
            <a:r>
              <a:rPr lang="en-US" sz="2400" dirty="0"/>
              <a:t>Core Handling </a:t>
            </a:r>
          </a:p>
          <a:p>
            <a:r>
              <a:rPr lang="en-US" sz="2400" dirty="0"/>
              <a:t>Product Packaging </a:t>
            </a:r>
          </a:p>
          <a:p>
            <a:r>
              <a:rPr lang="en-US" sz="2400" dirty="0"/>
              <a:t>Returns and Exchange Parts </a:t>
            </a:r>
          </a:p>
        </p:txBody>
      </p:sp>
    </p:spTree>
    <p:extLst>
      <p:ext uri="{BB962C8B-B14F-4D97-AF65-F5344CB8AC3E}">
        <p14:creationId xmlns:p14="http://schemas.microsoft.com/office/powerpoint/2010/main" val="2073170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134.9 Batteries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729171" y="1014413"/>
            <a:ext cx="4909870" cy="402431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48640" y="1002578"/>
            <a:ext cx="2779776" cy="4108918"/>
          </a:xfrm>
        </p:spPr>
        <p:txBody>
          <a:bodyPr/>
          <a:lstStyle/>
          <a:p>
            <a:pPr marL="101600" indent="0">
              <a:buNone/>
            </a:pPr>
            <a:r>
              <a:rPr lang="en-US" sz="2000" dirty="0"/>
              <a:t>Batteries are one example of a product that shops need to keep up to date because batteries lose capacity over time. Most batteries have a date sticker, which can help parts specialists determine when batteries have been on the shelf unsold for a period of time.</a:t>
            </a:r>
          </a:p>
        </p:txBody>
      </p:sp>
    </p:spTree>
    <p:extLst>
      <p:ext uri="{BB962C8B-B14F-4D97-AF65-F5344CB8AC3E}">
        <p14:creationId xmlns:p14="http://schemas.microsoft.com/office/powerpoint/2010/main" val="2012130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Learning Objectives </a:t>
            </a:r>
            <a:r>
              <a:rPr lang="en-US" sz="2800" dirty="0"/>
              <a:t>(2 of 2)</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941388"/>
            <a:ext cx="8232775" cy="2323713"/>
          </a:xfrm>
        </p:spPr>
        <p:txBody>
          <a:bodyPr/>
          <a:lstStyle/>
          <a:p>
            <a:pPr marL="850392" indent="-850392">
              <a:buNone/>
            </a:pPr>
            <a:r>
              <a:rPr lang="en-US" sz="2400" b="1" dirty="0">
                <a:solidFill>
                  <a:srgbClr val="007FA3"/>
                </a:solidFill>
              </a:rPr>
              <a:t>134.6 </a:t>
            </a:r>
            <a:r>
              <a:rPr lang="en-US" sz="2400" dirty="0">
                <a:solidFill>
                  <a:schemeClr val="tx1"/>
                </a:solidFill>
              </a:rPr>
              <a:t>Describe catalog and information system skills that a parts specialist must have.</a:t>
            </a:r>
          </a:p>
          <a:p>
            <a:pPr marL="850392" indent="-850392">
              <a:buNone/>
            </a:pPr>
            <a:r>
              <a:rPr lang="en-US" sz="2400" b="1" dirty="0">
                <a:solidFill>
                  <a:srgbClr val="007FA3"/>
                </a:solidFill>
              </a:rPr>
              <a:t>134.7 </a:t>
            </a:r>
            <a:r>
              <a:rPr lang="en-US" sz="2400" dirty="0">
                <a:solidFill>
                  <a:schemeClr val="tx1"/>
                </a:solidFill>
              </a:rPr>
              <a:t>Explain inventory management, including physical inventory, stock rotation, and parts returns.</a:t>
            </a:r>
          </a:p>
          <a:p>
            <a:pPr marL="850392" indent="-850392">
              <a:buNone/>
            </a:pPr>
            <a:r>
              <a:rPr lang="en-US" sz="2400" b="1" dirty="0">
                <a:solidFill>
                  <a:srgbClr val="007FA3"/>
                </a:solidFill>
              </a:rPr>
              <a:t>134.8 </a:t>
            </a:r>
            <a:r>
              <a:rPr lang="en-US" sz="2400" dirty="0">
                <a:solidFill>
                  <a:schemeClr val="tx1"/>
                </a:solidFill>
              </a:rPr>
              <a:t>Describe merchandising strategies</a:t>
            </a:r>
          </a:p>
        </p:txBody>
      </p:sp>
    </p:spTree>
    <p:extLst>
      <p:ext uri="{BB962C8B-B14F-4D97-AF65-F5344CB8AC3E}">
        <p14:creationId xmlns:p14="http://schemas.microsoft.com/office/powerpoint/2010/main" val="2266396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Merchandizing</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014413"/>
            <a:ext cx="8232775" cy="4401205"/>
          </a:xfrm>
        </p:spPr>
        <p:txBody>
          <a:bodyPr/>
          <a:lstStyle/>
          <a:p>
            <a:r>
              <a:rPr lang="en-US" sz="2400" dirty="0"/>
              <a:t>Point-of-Purchase</a:t>
            </a:r>
          </a:p>
          <a:p>
            <a:pPr lvl="1"/>
            <a:r>
              <a:rPr lang="en-US" sz="2400" dirty="0"/>
              <a:t>Best place for a display is in an open area near front of the store</a:t>
            </a:r>
          </a:p>
          <a:p>
            <a:r>
              <a:rPr lang="en-US" sz="2400" dirty="0"/>
              <a:t>Price Display Products </a:t>
            </a:r>
          </a:p>
          <a:p>
            <a:pPr lvl="1"/>
            <a:r>
              <a:rPr lang="en-US" sz="2400" dirty="0"/>
              <a:t>Customer is more likely to notice a display with a posted price than notice a specially priced item on shelf in its normal position. </a:t>
            </a:r>
          </a:p>
          <a:p>
            <a:r>
              <a:rPr lang="en-US" sz="2400" dirty="0"/>
              <a:t>Identifying Seasonal, Impulse, &amp; Related Items</a:t>
            </a:r>
          </a:p>
          <a:p>
            <a:pPr lvl="1"/>
            <a:r>
              <a:rPr lang="en-US" sz="2400" dirty="0"/>
              <a:t>A seasonal item is something that is stocked only at certain times of year  </a:t>
            </a:r>
          </a:p>
        </p:txBody>
      </p:sp>
    </p:spTree>
    <p:extLst>
      <p:ext uri="{BB962C8B-B14F-4D97-AF65-F5344CB8AC3E}">
        <p14:creationId xmlns:p14="http://schemas.microsoft.com/office/powerpoint/2010/main" val="1045551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134.10 Point of Sale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283390" y="1014412"/>
            <a:ext cx="5355651" cy="438969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75488" y="1014413"/>
            <a:ext cx="2350008" cy="4154984"/>
          </a:xfrm>
        </p:spPr>
        <p:txBody>
          <a:bodyPr/>
          <a:lstStyle/>
          <a:p>
            <a:pPr marL="101600" indent="0">
              <a:buNone/>
            </a:pPr>
            <a:r>
              <a:rPr lang="en-US" sz="2400" dirty="0"/>
              <a:t>The point of sale is often another place where a potential sale can be made by displaying small and popular items near where customers pay.</a:t>
            </a:r>
          </a:p>
        </p:txBody>
      </p:sp>
    </p:spTree>
    <p:extLst>
      <p:ext uri="{BB962C8B-B14F-4D97-AF65-F5344CB8AC3E}">
        <p14:creationId xmlns:p14="http://schemas.microsoft.com/office/powerpoint/2010/main" val="2134575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134.11 End Caps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864608" y="1014413"/>
            <a:ext cx="3676186" cy="515202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48640" y="941388"/>
            <a:ext cx="3877056" cy="1938992"/>
          </a:xfrm>
        </p:spPr>
        <p:txBody>
          <a:bodyPr/>
          <a:lstStyle/>
          <a:p>
            <a:pPr marL="101600" indent="0">
              <a:buNone/>
            </a:pPr>
            <a:r>
              <a:rPr lang="en-US" sz="2400" dirty="0"/>
              <a:t>End caps are a highly visible location where select products are showcased.</a:t>
            </a:r>
          </a:p>
        </p:txBody>
      </p:sp>
    </p:spTree>
    <p:extLst>
      <p:ext uri="{BB962C8B-B14F-4D97-AF65-F5344CB8AC3E}">
        <p14:creationId xmlns:p14="http://schemas.microsoft.com/office/powerpoint/2010/main" val="3034532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813215"/>
            <a:ext cx="7880279" cy="4472835"/>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6001" y="150698"/>
            <a:ext cx="8229600" cy="1754326"/>
          </a:xfrm>
        </p:spPr>
        <p:txBody>
          <a:bodyPr/>
          <a:lstStyle/>
          <a:p>
            <a:r>
              <a:rPr lang="en-US" dirty="0"/>
              <a:t>Frequently Asked Question: What Is included in the Parts Specialist (P2) Test?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8650" y="2771237"/>
            <a:ext cx="7667625" cy="1454244"/>
          </a:xfrm>
        </p:spPr>
        <p:txBody>
          <a:bodyPr/>
          <a:lstStyle/>
          <a:p>
            <a:pPr marL="101600" indent="0">
              <a:buNone/>
            </a:pPr>
            <a:r>
              <a:rPr lang="en-US" sz="2000" b="1" dirty="0"/>
              <a:t>What Is included in the Parts Specialist (P2) Test? </a:t>
            </a:r>
            <a:r>
              <a:rPr lang="en-US" sz="2000" dirty="0"/>
              <a:t>Test Specifications and Task List Automobile Parts Specialist (Test P2) include</a:t>
            </a:r>
          </a:p>
          <a:p>
            <a:endParaRPr lang="en-US"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762000" y="1905024"/>
            <a:ext cx="7534275" cy="601886"/>
          </a:xfrm>
        </p:spPr>
        <p:txBody>
          <a:bodyPr/>
          <a:lstStyle/>
          <a:p>
            <a:pPr marL="101600" indent="0">
              <a:buNone/>
            </a:pPr>
            <a:r>
              <a:rPr lang="en-US" sz="3600" b="1" dirty="0">
                <a:solidFill>
                  <a:schemeClr val="bg1"/>
                </a:solidFill>
              </a:rPr>
              <a:t>?   Frequently Asked Question</a:t>
            </a:r>
          </a:p>
        </p:txBody>
      </p:sp>
      <p:graphicFrame>
        <p:nvGraphicFramePr>
          <p:cNvPr id="3" name="Table 2"/>
          <p:cNvGraphicFramePr>
            <a:graphicFrameLocks noGrp="1"/>
          </p:cNvGraphicFramePr>
          <p:nvPr>
            <p:extLst>
              <p:ext uri="{D42A27DB-BD31-4B8C-83A1-F6EECF244321}">
                <p14:modId xmlns:p14="http://schemas.microsoft.com/office/powerpoint/2010/main" val="3096016444"/>
              </p:ext>
            </p:extLst>
          </p:nvPr>
        </p:nvGraphicFramePr>
        <p:xfrm>
          <a:off x="2377629" y="3737662"/>
          <a:ext cx="4169665" cy="2384035"/>
        </p:xfrm>
        <a:graphic>
          <a:graphicData uri="http://schemas.openxmlformats.org/drawingml/2006/table">
            <a:tbl>
              <a:tblPr firstRow="1"/>
              <a:tblGrid>
                <a:gridCol w="2197189">
                  <a:extLst>
                    <a:ext uri="{9D8B030D-6E8A-4147-A177-3AD203B41FA5}">
                      <a16:colId xmlns:a16="http://schemas.microsoft.com/office/drawing/2014/main" val="20000"/>
                    </a:ext>
                  </a:extLst>
                </a:gridCol>
                <a:gridCol w="1972476">
                  <a:extLst>
                    <a:ext uri="{9D8B030D-6E8A-4147-A177-3AD203B41FA5}">
                      <a16:colId xmlns:a16="http://schemas.microsoft.com/office/drawing/2014/main" val="20001"/>
                    </a:ext>
                  </a:extLst>
                </a:gridCol>
              </a:tblGrid>
              <a:tr h="628021">
                <a:tc>
                  <a:txBody>
                    <a:bodyPr/>
                    <a:lstStyle/>
                    <a:p>
                      <a:pPr marL="0" marR="0" eaLnBrk="0" hangingPunct="0">
                        <a:lnSpc>
                          <a:spcPct val="107000"/>
                        </a:lnSpc>
                        <a:spcBef>
                          <a:spcPts val="50"/>
                        </a:spcBef>
                        <a:spcAft>
                          <a:spcPts val="0"/>
                        </a:spcAft>
                      </a:pPr>
                      <a:r>
                        <a:rPr lang="en-US" sz="1100" b="1" dirty="0">
                          <a:effectLst/>
                          <a:latin typeface="+mn-lt"/>
                          <a:ea typeface="Calibri" panose="020F0502020204030204" pitchFamily="34" charset="0"/>
                          <a:cs typeface="Times New Roman" panose="02020603050405020304" pitchFamily="18" charset="0"/>
                        </a:rPr>
                        <a:t> </a:t>
                      </a:r>
                    </a:p>
                    <a:p>
                      <a:pPr marL="50800" marR="0" eaLnBrk="0" hangingPunct="0">
                        <a:lnSpc>
                          <a:spcPts val="1240"/>
                        </a:lnSpc>
                        <a:spcBef>
                          <a:spcPts val="5"/>
                        </a:spcBef>
                        <a:spcAft>
                          <a:spcPts val="0"/>
                        </a:spcAft>
                      </a:pPr>
                      <a:r>
                        <a:rPr lang="en-US" sz="1100" b="1" dirty="0">
                          <a:solidFill>
                            <a:srgbClr val="FFFFFF"/>
                          </a:solidFill>
                          <a:effectLst/>
                          <a:latin typeface="+mn-lt"/>
                          <a:ea typeface="Calibri" panose="020F0502020204030204" pitchFamily="34" charset="0"/>
                          <a:cs typeface="Arial Black" panose="020B0A04020102020204" pitchFamily="34" charset="0"/>
                        </a:rPr>
                        <a:t>CONTENT</a:t>
                      </a:r>
                      <a:r>
                        <a:rPr lang="en-US" sz="1100" b="1" spc="-30" dirty="0">
                          <a:solidFill>
                            <a:srgbClr val="FFFFFF"/>
                          </a:solidFill>
                          <a:effectLst/>
                          <a:latin typeface="+mn-lt"/>
                          <a:ea typeface="Calibri" panose="020F0502020204030204" pitchFamily="34" charset="0"/>
                          <a:cs typeface="Arial Black" panose="020B0A04020102020204" pitchFamily="34" charset="0"/>
                        </a:rPr>
                        <a:t> </a:t>
                      </a:r>
                      <a:r>
                        <a:rPr lang="en-US" sz="1100" b="1" dirty="0">
                          <a:solidFill>
                            <a:srgbClr val="FFFFFF"/>
                          </a:solidFill>
                          <a:effectLst/>
                          <a:latin typeface="+mn-lt"/>
                          <a:ea typeface="Calibri" panose="020F0502020204030204" pitchFamily="34" charset="0"/>
                          <a:cs typeface="Arial Black" panose="020B0A04020102020204" pitchFamily="34" charset="0"/>
                        </a:rPr>
                        <a:t>AREA</a:t>
                      </a:r>
                      <a:endParaRPr lang="en-US" sz="1100" b="1"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7B7B"/>
                    </a:solidFill>
                  </a:tcPr>
                </a:tc>
                <a:tc>
                  <a:txBody>
                    <a:bodyPr/>
                    <a:lstStyle/>
                    <a:p>
                      <a:pPr marL="88900" marR="49530" eaLnBrk="0" hangingPunct="0">
                        <a:lnSpc>
                          <a:spcPts val="1200"/>
                        </a:lnSpc>
                        <a:spcBef>
                          <a:spcPts val="265"/>
                        </a:spcBef>
                        <a:spcAft>
                          <a:spcPts val="0"/>
                        </a:spcAft>
                      </a:pPr>
                      <a:r>
                        <a:rPr lang="en-US" sz="1100" b="1" dirty="0">
                          <a:solidFill>
                            <a:srgbClr val="FFFFFF"/>
                          </a:solidFill>
                          <a:effectLst/>
                          <a:latin typeface="+mn-lt"/>
                          <a:ea typeface="Calibri" panose="020F0502020204030204" pitchFamily="34" charset="0"/>
                          <a:cs typeface="Arial Black" panose="020B0A04020102020204" pitchFamily="34" charset="0"/>
                        </a:rPr>
                        <a:t>NUMBER</a:t>
                      </a:r>
                      <a:r>
                        <a:rPr lang="en-US" sz="1100" b="1" spc="-30" dirty="0">
                          <a:solidFill>
                            <a:srgbClr val="FFFFFF"/>
                          </a:solidFill>
                          <a:effectLst/>
                          <a:latin typeface="+mn-lt"/>
                          <a:ea typeface="Calibri" panose="020F0502020204030204" pitchFamily="34" charset="0"/>
                          <a:cs typeface="Arial Black" panose="020B0A04020102020204" pitchFamily="34" charset="0"/>
                        </a:rPr>
                        <a:t> </a:t>
                      </a:r>
                      <a:r>
                        <a:rPr lang="en-US" sz="1100" b="1" dirty="0">
                          <a:solidFill>
                            <a:srgbClr val="FFFFFF"/>
                          </a:solidFill>
                          <a:effectLst/>
                          <a:latin typeface="+mn-lt"/>
                          <a:ea typeface="Calibri" panose="020F0502020204030204" pitchFamily="34" charset="0"/>
                          <a:cs typeface="Arial Black" panose="020B0A04020102020204" pitchFamily="34" charset="0"/>
                        </a:rPr>
                        <a:t>OF </a:t>
                      </a:r>
                      <a:r>
                        <a:rPr lang="en-US" sz="1100" b="1" spc="-10" dirty="0">
                          <a:solidFill>
                            <a:srgbClr val="FFFFFF"/>
                          </a:solidFill>
                          <a:effectLst/>
                          <a:latin typeface="+mn-lt"/>
                          <a:ea typeface="Calibri" panose="020F0502020204030204" pitchFamily="34" charset="0"/>
                          <a:cs typeface="Arial Black" panose="020B0A04020102020204" pitchFamily="34" charset="0"/>
                        </a:rPr>
                        <a:t>QUESTIONS</a:t>
                      </a:r>
                      <a:r>
                        <a:rPr lang="en-US" sz="1100" b="1" spc="-25" dirty="0">
                          <a:solidFill>
                            <a:srgbClr val="FFFFFF"/>
                          </a:solidFill>
                          <a:effectLst/>
                          <a:latin typeface="+mn-lt"/>
                          <a:ea typeface="Calibri" panose="020F0502020204030204" pitchFamily="34" charset="0"/>
                          <a:cs typeface="Arial Black" panose="020B0A04020102020204" pitchFamily="34" charset="0"/>
                        </a:rPr>
                        <a:t> </a:t>
                      </a:r>
                      <a:r>
                        <a:rPr lang="en-US" sz="1100" b="1" spc="-10" dirty="0">
                          <a:solidFill>
                            <a:srgbClr val="FFFFFF"/>
                          </a:solidFill>
                          <a:effectLst/>
                          <a:latin typeface="+mn-lt"/>
                          <a:ea typeface="Calibri" panose="020F0502020204030204" pitchFamily="34" charset="0"/>
                          <a:cs typeface="Arial Black" panose="020B0A04020102020204" pitchFamily="34" charset="0"/>
                        </a:rPr>
                        <a:t>IN</a:t>
                      </a:r>
                      <a:r>
                        <a:rPr lang="en-US" sz="1100" b="1" spc="-25" dirty="0">
                          <a:solidFill>
                            <a:srgbClr val="FFFFFF"/>
                          </a:solidFill>
                          <a:effectLst/>
                          <a:latin typeface="+mn-lt"/>
                          <a:ea typeface="Calibri" panose="020F0502020204030204" pitchFamily="34" charset="0"/>
                          <a:cs typeface="Arial Black" panose="020B0A04020102020204" pitchFamily="34" charset="0"/>
                        </a:rPr>
                        <a:t> </a:t>
                      </a:r>
                      <a:r>
                        <a:rPr lang="en-US" sz="1100" b="1" spc="-10" dirty="0">
                          <a:solidFill>
                            <a:srgbClr val="FFFFFF"/>
                          </a:solidFill>
                          <a:effectLst/>
                          <a:latin typeface="+mn-lt"/>
                          <a:ea typeface="Calibri" panose="020F0502020204030204" pitchFamily="34" charset="0"/>
                          <a:cs typeface="Arial Black" panose="020B0A04020102020204" pitchFamily="34" charset="0"/>
                        </a:rPr>
                        <a:t>THE</a:t>
                      </a:r>
                      <a:r>
                        <a:rPr lang="en-US" sz="1100" b="1" spc="-25" dirty="0">
                          <a:solidFill>
                            <a:srgbClr val="FFFFFF"/>
                          </a:solidFill>
                          <a:effectLst/>
                          <a:latin typeface="+mn-lt"/>
                          <a:ea typeface="Calibri" panose="020F0502020204030204" pitchFamily="34" charset="0"/>
                          <a:cs typeface="Arial Black" panose="020B0A04020102020204" pitchFamily="34" charset="0"/>
                        </a:rPr>
                        <a:t> </a:t>
                      </a:r>
                      <a:r>
                        <a:rPr lang="en-US" sz="1100" b="1" spc="-10" dirty="0">
                          <a:solidFill>
                            <a:srgbClr val="FFFFFF"/>
                          </a:solidFill>
                          <a:effectLst/>
                          <a:latin typeface="+mn-lt"/>
                          <a:ea typeface="Calibri" panose="020F0502020204030204" pitchFamily="34" charset="0"/>
                          <a:cs typeface="Arial Black" panose="020B0A04020102020204" pitchFamily="34" charset="0"/>
                        </a:rPr>
                        <a:t>TEST</a:t>
                      </a:r>
                      <a:endParaRPr lang="en-US" sz="1100" b="1"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7B7B"/>
                    </a:solidFill>
                  </a:tcPr>
                </a:tc>
                <a:extLst>
                  <a:ext uri="{0D108BD9-81ED-4DB2-BD59-A6C34878D82A}">
                    <a16:rowId xmlns:a16="http://schemas.microsoft.com/office/drawing/2014/main" val="10000"/>
                  </a:ext>
                </a:extLst>
              </a:tr>
              <a:tr h="44446">
                <a:tc>
                  <a:txBody>
                    <a:bodyPr/>
                    <a:lstStyle/>
                    <a:p>
                      <a:pPr marL="50800" marR="0" eaLnBrk="0" hangingPunct="0">
                        <a:lnSpc>
                          <a:spcPct val="100000"/>
                        </a:lnSpc>
                        <a:spcBef>
                          <a:spcPts val="190"/>
                        </a:spcBef>
                        <a:spcAft>
                          <a:spcPts val="0"/>
                        </a:spcAft>
                      </a:pPr>
                      <a:r>
                        <a:rPr lang="en-US" sz="1100" dirty="0">
                          <a:solidFill>
                            <a:srgbClr val="231F20"/>
                          </a:solidFill>
                          <a:effectLst/>
                          <a:latin typeface="+mn-lt"/>
                          <a:ea typeface="Calibri" panose="020F0502020204030204" pitchFamily="34" charset="0"/>
                          <a:cs typeface="Trebuchet MS" panose="020B0603020202020204" pitchFamily="34" charset="0"/>
                        </a:rPr>
                        <a:t>A. General Operations</a:t>
                      </a:r>
                      <a:endParaRPr lang="en-US" sz="11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4F6B79"/>
                      </a:solidFill>
                      <a:prstDash val="solid"/>
                      <a:round/>
                      <a:headEnd type="none" w="med" len="med"/>
                      <a:tailEnd type="none" w="med" len="med"/>
                    </a:lnL>
                    <a:lnR w="12700" cap="flat" cmpd="sng" algn="ctr">
                      <a:solidFill>
                        <a:srgbClr val="4F6B79"/>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F2EEDE"/>
                    </a:solidFill>
                  </a:tcPr>
                </a:tc>
                <a:tc>
                  <a:txBody>
                    <a:bodyPr/>
                    <a:lstStyle/>
                    <a:p>
                      <a:pPr marL="88900" marR="0" eaLnBrk="0" hangingPunct="0">
                        <a:lnSpc>
                          <a:spcPct val="100000"/>
                        </a:lnSpc>
                        <a:spcBef>
                          <a:spcPts val="195"/>
                        </a:spcBef>
                        <a:spcAft>
                          <a:spcPts val="0"/>
                        </a:spcAft>
                      </a:pPr>
                      <a:r>
                        <a:rPr lang="en-US" sz="1100" dirty="0">
                          <a:solidFill>
                            <a:srgbClr val="231F20"/>
                          </a:solidFill>
                          <a:effectLst/>
                          <a:latin typeface="+mn-lt"/>
                          <a:ea typeface="Calibri" panose="020F0502020204030204" pitchFamily="34" charset="0"/>
                          <a:cs typeface="Times New Roman" panose="02020603050405020304" pitchFamily="18" charset="0"/>
                        </a:rPr>
                        <a:t>10 (13%)</a:t>
                      </a:r>
                      <a:endParaRPr lang="en-US" sz="11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4F6B79"/>
                      </a:solidFill>
                      <a:prstDash val="solid"/>
                      <a:round/>
                      <a:headEnd type="none" w="med" len="med"/>
                      <a:tailEnd type="none" w="med" len="med"/>
                    </a:lnL>
                    <a:lnR w="12700" cap="flat" cmpd="sng" algn="ctr">
                      <a:solidFill>
                        <a:srgbClr val="4F6B79"/>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F2EEDE"/>
                    </a:solidFill>
                  </a:tcPr>
                </a:tc>
                <a:extLst>
                  <a:ext uri="{0D108BD9-81ED-4DB2-BD59-A6C34878D82A}">
                    <a16:rowId xmlns:a16="http://schemas.microsoft.com/office/drawing/2014/main" val="10001"/>
                  </a:ext>
                </a:extLst>
              </a:tr>
              <a:tr h="247254">
                <a:tc>
                  <a:txBody>
                    <a:bodyPr/>
                    <a:lstStyle/>
                    <a:p>
                      <a:pPr marL="184785" marR="0" indent="-134620" eaLnBrk="0" hangingPunct="0">
                        <a:lnSpc>
                          <a:spcPct val="100000"/>
                        </a:lnSpc>
                        <a:spcBef>
                          <a:spcPts val="30"/>
                        </a:spcBef>
                        <a:spcAft>
                          <a:spcPts val="0"/>
                        </a:spcAft>
                      </a:pPr>
                      <a:r>
                        <a:rPr lang="en-US" sz="1100" dirty="0">
                          <a:solidFill>
                            <a:srgbClr val="231F20"/>
                          </a:solidFill>
                          <a:effectLst/>
                          <a:latin typeface="+mn-lt"/>
                          <a:ea typeface="Calibri" panose="020F0502020204030204" pitchFamily="34" charset="0"/>
                          <a:cs typeface="Times New Roman" panose="02020603050405020304" pitchFamily="18" charset="0"/>
                        </a:rPr>
                        <a:t>B. Customer Relations and Sales Skills</a:t>
                      </a:r>
                      <a:endParaRPr lang="en-US" sz="11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4F6B79"/>
                      </a:solidFill>
                      <a:prstDash val="solid"/>
                      <a:round/>
                      <a:headEnd type="none" w="med" len="med"/>
                      <a:tailEnd type="none" w="med" len="med"/>
                    </a:lnL>
                    <a:lnR w="12700" cap="flat" cmpd="sng" algn="ctr">
                      <a:solidFill>
                        <a:srgbClr val="4F6B79"/>
                      </a:solidFill>
                      <a:prstDash val="solid"/>
                      <a:round/>
                      <a:headEnd type="none" w="med" len="med"/>
                      <a:tailEnd type="none" w="med" len="med"/>
                    </a:lnR>
                    <a:lnT w="12700" cap="flat" cmpd="sng" algn="ctr">
                      <a:solidFill>
                        <a:srgbClr val="4F6B79"/>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F2EEDE"/>
                    </a:solidFill>
                  </a:tcPr>
                </a:tc>
                <a:tc>
                  <a:txBody>
                    <a:bodyPr/>
                    <a:lstStyle/>
                    <a:p>
                      <a:pPr marL="88900" marR="0" eaLnBrk="0" hangingPunct="0">
                        <a:lnSpc>
                          <a:spcPct val="100000"/>
                        </a:lnSpc>
                        <a:spcBef>
                          <a:spcPts val="195"/>
                        </a:spcBef>
                        <a:spcAft>
                          <a:spcPts val="0"/>
                        </a:spcAft>
                      </a:pPr>
                      <a:r>
                        <a:rPr lang="en-US" sz="1100" dirty="0">
                          <a:solidFill>
                            <a:srgbClr val="231F20"/>
                          </a:solidFill>
                          <a:effectLst/>
                          <a:latin typeface="+mn-lt"/>
                          <a:ea typeface="Calibri" panose="020F0502020204030204" pitchFamily="34" charset="0"/>
                          <a:cs typeface="Times New Roman" panose="02020603050405020304" pitchFamily="18" charset="0"/>
                        </a:rPr>
                        <a:t>11 (15%)</a:t>
                      </a:r>
                      <a:endParaRPr lang="en-US" sz="11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4F6B79"/>
                      </a:solidFill>
                      <a:prstDash val="solid"/>
                      <a:round/>
                      <a:headEnd type="none" w="med" len="med"/>
                      <a:tailEnd type="none" w="med" len="med"/>
                    </a:lnL>
                    <a:lnR w="12700" cap="flat" cmpd="sng" algn="ctr">
                      <a:solidFill>
                        <a:srgbClr val="4F6B79"/>
                      </a:solidFill>
                      <a:prstDash val="solid"/>
                      <a:round/>
                      <a:headEnd type="none" w="med" len="med"/>
                      <a:tailEnd type="none" w="med" len="med"/>
                    </a:lnR>
                    <a:lnT w="12700" cap="flat" cmpd="sng" algn="ctr">
                      <a:solidFill>
                        <a:srgbClr val="4F6B79"/>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F2EEDE"/>
                    </a:solidFill>
                  </a:tcPr>
                </a:tc>
                <a:extLst>
                  <a:ext uri="{0D108BD9-81ED-4DB2-BD59-A6C34878D82A}">
                    <a16:rowId xmlns:a16="http://schemas.microsoft.com/office/drawing/2014/main" val="10002"/>
                  </a:ext>
                </a:extLst>
              </a:tr>
              <a:tr h="44446">
                <a:tc>
                  <a:txBody>
                    <a:bodyPr/>
                    <a:lstStyle/>
                    <a:p>
                      <a:pPr marL="50800" marR="0" eaLnBrk="0" hangingPunct="0">
                        <a:lnSpc>
                          <a:spcPct val="100000"/>
                        </a:lnSpc>
                        <a:spcBef>
                          <a:spcPts val="195"/>
                        </a:spcBef>
                        <a:spcAft>
                          <a:spcPts val="0"/>
                        </a:spcAft>
                      </a:pPr>
                      <a:r>
                        <a:rPr lang="en-US" sz="1100" dirty="0">
                          <a:solidFill>
                            <a:srgbClr val="231F20"/>
                          </a:solidFill>
                          <a:effectLst/>
                          <a:latin typeface="+mn-lt"/>
                          <a:ea typeface="Calibri" panose="020F0502020204030204" pitchFamily="34" charset="0"/>
                          <a:cs typeface="Times New Roman" panose="02020603050405020304" pitchFamily="18" charset="0"/>
                        </a:rPr>
                        <a:t>C.</a:t>
                      </a:r>
                      <a:r>
                        <a:rPr lang="en-US" sz="1100" spc="-5" dirty="0">
                          <a:solidFill>
                            <a:srgbClr val="231F20"/>
                          </a:solidFill>
                          <a:effectLst/>
                          <a:latin typeface="+mn-lt"/>
                          <a:ea typeface="Calibri" panose="020F0502020204030204" pitchFamily="34" charset="0"/>
                          <a:cs typeface="Times New Roman" panose="02020603050405020304" pitchFamily="18" charset="0"/>
                        </a:rPr>
                        <a:t> </a:t>
                      </a:r>
                      <a:r>
                        <a:rPr lang="en-US" sz="1100" dirty="0">
                          <a:solidFill>
                            <a:srgbClr val="231F20"/>
                          </a:solidFill>
                          <a:effectLst/>
                          <a:latin typeface="+mn-lt"/>
                          <a:ea typeface="Calibri" panose="020F0502020204030204" pitchFamily="34" charset="0"/>
                          <a:cs typeface="Times New Roman" panose="02020603050405020304" pitchFamily="18" charset="0"/>
                        </a:rPr>
                        <a:t>Vehicle</a:t>
                      </a:r>
                      <a:r>
                        <a:rPr lang="en-US" sz="1100" spc="-5" dirty="0">
                          <a:solidFill>
                            <a:srgbClr val="231F20"/>
                          </a:solidFill>
                          <a:effectLst/>
                          <a:latin typeface="+mn-lt"/>
                          <a:ea typeface="Calibri" panose="020F0502020204030204" pitchFamily="34" charset="0"/>
                          <a:cs typeface="Times New Roman" panose="02020603050405020304" pitchFamily="18" charset="0"/>
                        </a:rPr>
                        <a:t> </a:t>
                      </a:r>
                      <a:r>
                        <a:rPr lang="en-US" sz="1100" dirty="0">
                          <a:solidFill>
                            <a:srgbClr val="231F20"/>
                          </a:solidFill>
                          <a:effectLst/>
                          <a:latin typeface="+mn-lt"/>
                          <a:ea typeface="Calibri" panose="020F0502020204030204" pitchFamily="34" charset="0"/>
                          <a:cs typeface="Times New Roman" panose="02020603050405020304" pitchFamily="18" charset="0"/>
                        </a:rPr>
                        <a:t>Systems</a:t>
                      </a:r>
                      <a:r>
                        <a:rPr lang="en-US" sz="1100" spc="-5" dirty="0">
                          <a:solidFill>
                            <a:srgbClr val="231F20"/>
                          </a:solidFill>
                          <a:effectLst/>
                          <a:latin typeface="+mn-lt"/>
                          <a:ea typeface="Calibri" panose="020F0502020204030204" pitchFamily="34" charset="0"/>
                          <a:cs typeface="Times New Roman" panose="02020603050405020304" pitchFamily="18" charset="0"/>
                        </a:rPr>
                        <a:t> </a:t>
                      </a:r>
                      <a:r>
                        <a:rPr lang="en-US" sz="1100" dirty="0">
                          <a:solidFill>
                            <a:srgbClr val="231F20"/>
                          </a:solidFill>
                          <a:effectLst/>
                          <a:latin typeface="+mn-lt"/>
                          <a:ea typeface="Calibri" panose="020F0502020204030204" pitchFamily="34" charset="0"/>
                          <a:cs typeface="Times New Roman" panose="02020603050405020304" pitchFamily="18" charset="0"/>
                        </a:rPr>
                        <a:t>Knowledge</a:t>
                      </a:r>
                      <a:endParaRPr lang="en-US" sz="11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4F6B79"/>
                      </a:solidFill>
                      <a:prstDash val="solid"/>
                      <a:round/>
                      <a:headEnd type="none" w="med" len="med"/>
                      <a:tailEnd type="none" w="med" len="med"/>
                    </a:lnL>
                    <a:lnR w="12700" cap="flat" cmpd="sng" algn="ctr">
                      <a:solidFill>
                        <a:srgbClr val="4F6B79"/>
                      </a:solidFill>
                      <a:prstDash val="solid"/>
                      <a:round/>
                      <a:headEnd type="none" w="med" len="med"/>
                      <a:tailEnd type="none" w="med" len="med"/>
                    </a:lnR>
                    <a:lnT w="12700" cap="flat" cmpd="sng" algn="ctr">
                      <a:solidFill>
                        <a:srgbClr val="4F6B79"/>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F2EEDE"/>
                    </a:solidFill>
                  </a:tcPr>
                </a:tc>
                <a:tc>
                  <a:txBody>
                    <a:bodyPr/>
                    <a:lstStyle/>
                    <a:p>
                      <a:pPr marL="88900" marR="0" eaLnBrk="0" hangingPunct="0">
                        <a:lnSpc>
                          <a:spcPct val="100000"/>
                        </a:lnSpc>
                        <a:spcBef>
                          <a:spcPts val="195"/>
                        </a:spcBef>
                        <a:spcAft>
                          <a:spcPts val="0"/>
                        </a:spcAft>
                      </a:pPr>
                      <a:r>
                        <a:rPr lang="en-US" sz="1100" dirty="0">
                          <a:solidFill>
                            <a:srgbClr val="231F20"/>
                          </a:solidFill>
                          <a:effectLst/>
                          <a:latin typeface="+mn-lt"/>
                          <a:ea typeface="Calibri" panose="020F0502020204030204" pitchFamily="34" charset="0"/>
                          <a:cs typeface="Times New Roman" panose="02020603050405020304" pitchFamily="18" charset="0"/>
                        </a:rPr>
                        <a:t>40 (53%)</a:t>
                      </a:r>
                      <a:endParaRPr lang="en-US" sz="11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4F6B79"/>
                      </a:solidFill>
                      <a:prstDash val="solid"/>
                      <a:round/>
                      <a:headEnd type="none" w="med" len="med"/>
                      <a:tailEnd type="none" w="med" len="med"/>
                    </a:lnL>
                    <a:lnR w="12700" cap="flat" cmpd="sng" algn="ctr">
                      <a:solidFill>
                        <a:srgbClr val="4F6B79"/>
                      </a:solidFill>
                      <a:prstDash val="solid"/>
                      <a:round/>
                      <a:headEnd type="none" w="med" len="med"/>
                      <a:tailEnd type="none" w="med" len="med"/>
                    </a:lnR>
                    <a:lnT w="12700" cap="flat" cmpd="sng" algn="ctr">
                      <a:solidFill>
                        <a:srgbClr val="4F6B79"/>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F2EEDE"/>
                    </a:solidFill>
                  </a:tcPr>
                </a:tc>
                <a:extLst>
                  <a:ext uri="{0D108BD9-81ED-4DB2-BD59-A6C34878D82A}">
                    <a16:rowId xmlns:a16="http://schemas.microsoft.com/office/drawing/2014/main" val="10003"/>
                  </a:ext>
                </a:extLst>
              </a:tr>
              <a:tr h="44446">
                <a:tc>
                  <a:txBody>
                    <a:bodyPr/>
                    <a:lstStyle/>
                    <a:p>
                      <a:pPr marL="50800" marR="0" eaLnBrk="0" hangingPunct="0">
                        <a:lnSpc>
                          <a:spcPct val="100000"/>
                        </a:lnSpc>
                        <a:spcBef>
                          <a:spcPts val="195"/>
                        </a:spcBef>
                        <a:spcAft>
                          <a:spcPts val="0"/>
                        </a:spcAft>
                      </a:pPr>
                      <a:r>
                        <a:rPr lang="en-US" sz="1100" dirty="0">
                          <a:solidFill>
                            <a:srgbClr val="231F20"/>
                          </a:solidFill>
                          <a:effectLst/>
                          <a:latin typeface="+mn-lt"/>
                          <a:ea typeface="Calibri" panose="020F0502020204030204" pitchFamily="34" charset="0"/>
                          <a:cs typeface="Times New Roman" panose="02020603050405020304" pitchFamily="18" charset="0"/>
                        </a:rPr>
                        <a:t>D. Vehicle Identification</a:t>
                      </a:r>
                      <a:endParaRPr lang="en-US" sz="11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4F6B79"/>
                      </a:solidFill>
                      <a:prstDash val="solid"/>
                      <a:round/>
                      <a:headEnd type="none" w="med" len="med"/>
                      <a:tailEnd type="none" w="med" len="med"/>
                    </a:lnL>
                    <a:lnR w="12700" cap="flat" cmpd="sng" algn="ctr">
                      <a:solidFill>
                        <a:srgbClr val="4F6B79"/>
                      </a:solidFill>
                      <a:prstDash val="solid"/>
                      <a:round/>
                      <a:headEnd type="none" w="med" len="med"/>
                      <a:tailEnd type="none" w="med" len="med"/>
                    </a:lnR>
                    <a:lnT w="12700" cap="flat" cmpd="sng" algn="ctr">
                      <a:solidFill>
                        <a:srgbClr val="4F6B79"/>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F2EEDE"/>
                    </a:solidFill>
                  </a:tcPr>
                </a:tc>
                <a:tc>
                  <a:txBody>
                    <a:bodyPr/>
                    <a:lstStyle/>
                    <a:p>
                      <a:pPr marL="88900" marR="0" eaLnBrk="0" hangingPunct="0">
                        <a:lnSpc>
                          <a:spcPct val="100000"/>
                        </a:lnSpc>
                        <a:spcBef>
                          <a:spcPts val="195"/>
                        </a:spcBef>
                        <a:spcAft>
                          <a:spcPts val="0"/>
                        </a:spcAft>
                      </a:pPr>
                      <a:r>
                        <a:rPr lang="en-US" sz="1100" dirty="0">
                          <a:solidFill>
                            <a:srgbClr val="231F20"/>
                          </a:solidFill>
                          <a:effectLst/>
                          <a:latin typeface="+mn-lt"/>
                          <a:ea typeface="Calibri" panose="020F0502020204030204" pitchFamily="34" charset="0"/>
                          <a:cs typeface="Times New Roman" panose="02020603050405020304" pitchFamily="18" charset="0"/>
                        </a:rPr>
                        <a:t>3 (4%)</a:t>
                      </a:r>
                      <a:endParaRPr lang="en-US" sz="11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4F6B79"/>
                      </a:solidFill>
                      <a:prstDash val="solid"/>
                      <a:round/>
                      <a:headEnd type="none" w="med" len="med"/>
                      <a:tailEnd type="none" w="med" len="med"/>
                    </a:lnL>
                    <a:lnR w="12700" cap="flat" cmpd="sng" algn="ctr">
                      <a:solidFill>
                        <a:srgbClr val="4F6B79"/>
                      </a:solidFill>
                      <a:prstDash val="solid"/>
                      <a:round/>
                      <a:headEnd type="none" w="med" len="med"/>
                      <a:tailEnd type="none" w="med" len="med"/>
                    </a:lnR>
                    <a:lnT w="12700" cap="flat" cmpd="sng" algn="ctr">
                      <a:solidFill>
                        <a:srgbClr val="4F6B79"/>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F2EEDE"/>
                    </a:solidFill>
                  </a:tcPr>
                </a:tc>
                <a:extLst>
                  <a:ext uri="{0D108BD9-81ED-4DB2-BD59-A6C34878D82A}">
                    <a16:rowId xmlns:a16="http://schemas.microsoft.com/office/drawing/2014/main" val="10004"/>
                  </a:ext>
                </a:extLst>
              </a:tr>
              <a:tr h="247254">
                <a:tc>
                  <a:txBody>
                    <a:bodyPr/>
                    <a:lstStyle/>
                    <a:p>
                      <a:pPr marL="173990" marR="0" indent="-123825" eaLnBrk="0" hangingPunct="0">
                        <a:lnSpc>
                          <a:spcPct val="100000"/>
                        </a:lnSpc>
                        <a:spcBef>
                          <a:spcPts val="25"/>
                        </a:spcBef>
                        <a:spcAft>
                          <a:spcPts val="0"/>
                        </a:spcAft>
                      </a:pPr>
                      <a:r>
                        <a:rPr lang="en-US" sz="1100" dirty="0">
                          <a:solidFill>
                            <a:srgbClr val="231F20"/>
                          </a:solidFill>
                          <a:effectLst/>
                          <a:latin typeface="+mn-lt"/>
                          <a:ea typeface="Calibri" panose="020F0502020204030204" pitchFamily="34" charset="0"/>
                          <a:cs typeface="Times New Roman" panose="02020603050405020304" pitchFamily="18" charset="0"/>
                        </a:rPr>
                        <a:t>E. Catalog and Information Systems Skills</a:t>
                      </a:r>
                      <a:endParaRPr lang="en-US" sz="11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4F6B79"/>
                      </a:solidFill>
                      <a:prstDash val="solid"/>
                      <a:round/>
                      <a:headEnd type="none" w="med" len="med"/>
                      <a:tailEnd type="none" w="med" len="med"/>
                    </a:lnL>
                    <a:lnR w="12700" cap="flat" cmpd="sng" algn="ctr">
                      <a:solidFill>
                        <a:srgbClr val="4F6B79"/>
                      </a:solidFill>
                      <a:prstDash val="solid"/>
                      <a:round/>
                      <a:headEnd type="none" w="med" len="med"/>
                      <a:tailEnd type="none" w="med" len="med"/>
                    </a:lnR>
                    <a:lnT w="12700" cap="flat" cmpd="sng" algn="ctr">
                      <a:solidFill>
                        <a:srgbClr val="4F6B79"/>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F2EEDE"/>
                    </a:solidFill>
                  </a:tcPr>
                </a:tc>
                <a:tc>
                  <a:txBody>
                    <a:bodyPr/>
                    <a:lstStyle/>
                    <a:p>
                      <a:pPr marL="88900" marR="0" eaLnBrk="0" hangingPunct="0">
                        <a:lnSpc>
                          <a:spcPct val="100000"/>
                        </a:lnSpc>
                        <a:spcBef>
                          <a:spcPts val="195"/>
                        </a:spcBef>
                        <a:spcAft>
                          <a:spcPts val="0"/>
                        </a:spcAft>
                      </a:pPr>
                      <a:r>
                        <a:rPr lang="en-US" sz="1100" dirty="0">
                          <a:solidFill>
                            <a:srgbClr val="231F20"/>
                          </a:solidFill>
                          <a:effectLst/>
                          <a:latin typeface="+mn-lt"/>
                          <a:ea typeface="Calibri" panose="020F0502020204030204" pitchFamily="34" charset="0"/>
                          <a:cs typeface="Times New Roman" panose="02020603050405020304" pitchFamily="18" charset="0"/>
                        </a:rPr>
                        <a:t>6 (8%)</a:t>
                      </a:r>
                      <a:endParaRPr lang="en-US" sz="11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4F6B79"/>
                      </a:solidFill>
                      <a:prstDash val="solid"/>
                      <a:round/>
                      <a:headEnd type="none" w="med" len="med"/>
                      <a:tailEnd type="none" w="med" len="med"/>
                    </a:lnL>
                    <a:lnR w="12700" cap="flat" cmpd="sng" algn="ctr">
                      <a:solidFill>
                        <a:srgbClr val="4F6B79"/>
                      </a:solidFill>
                      <a:prstDash val="solid"/>
                      <a:round/>
                      <a:headEnd type="none" w="med" len="med"/>
                      <a:tailEnd type="none" w="med" len="med"/>
                    </a:lnR>
                    <a:lnT w="12700" cap="flat" cmpd="sng" algn="ctr">
                      <a:solidFill>
                        <a:srgbClr val="4F6B79"/>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F2EEDE"/>
                    </a:solidFill>
                  </a:tcPr>
                </a:tc>
                <a:extLst>
                  <a:ext uri="{0D108BD9-81ED-4DB2-BD59-A6C34878D82A}">
                    <a16:rowId xmlns:a16="http://schemas.microsoft.com/office/drawing/2014/main" val="10005"/>
                  </a:ext>
                </a:extLst>
              </a:tr>
              <a:tr h="44446">
                <a:tc>
                  <a:txBody>
                    <a:bodyPr/>
                    <a:lstStyle/>
                    <a:p>
                      <a:pPr marL="50800" marR="0" eaLnBrk="0" hangingPunct="0">
                        <a:lnSpc>
                          <a:spcPct val="100000"/>
                        </a:lnSpc>
                        <a:spcBef>
                          <a:spcPts val="190"/>
                        </a:spcBef>
                        <a:spcAft>
                          <a:spcPts val="0"/>
                        </a:spcAft>
                      </a:pPr>
                      <a:r>
                        <a:rPr lang="en-US" sz="1100" dirty="0">
                          <a:solidFill>
                            <a:srgbClr val="231F20"/>
                          </a:solidFill>
                          <a:effectLst/>
                          <a:latin typeface="+mn-lt"/>
                          <a:ea typeface="Calibri" panose="020F0502020204030204" pitchFamily="34" charset="0"/>
                          <a:cs typeface="Times New Roman" panose="02020603050405020304" pitchFamily="18" charset="0"/>
                        </a:rPr>
                        <a:t>F. Inventory Management</a:t>
                      </a:r>
                      <a:endParaRPr lang="en-US" sz="11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4F6B79"/>
                      </a:solidFill>
                      <a:prstDash val="solid"/>
                      <a:round/>
                      <a:headEnd type="none" w="med" len="med"/>
                      <a:tailEnd type="none" w="med" len="med"/>
                    </a:lnL>
                    <a:lnR w="12700" cap="flat" cmpd="sng" algn="ctr">
                      <a:solidFill>
                        <a:srgbClr val="4F6B79"/>
                      </a:solidFill>
                      <a:prstDash val="solid"/>
                      <a:round/>
                      <a:headEnd type="none" w="med" len="med"/>
                      <a:tailEnd type="none" w="med" len="med"/>
                    </a:lnR>
                    <a:lnT w="12700" cap="flat" cmpd="sng" algn="ctr">
                      <a:solidFill>
                        <a:srgbClr val="4F6B79"/>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F2EEDE"/>
                    </a:solidFill>
                  </a:tcPr>
                </a:tc>
                <a:tc>
                  <a:txBody>
                    <a:bodyPr/>
                    <a:lstStyle/>
                    <a:p>
                      <a:pPr marL="88900" marR="0" eaLnBrk="0" hangingPunct="0">
                        <a:lnSpc>
                          <a:spcPct val="100000"/>
                        </a:lnSpc>
                        <a:spcBef>
                          <a:spcPts val="190"/>
                        </a:spcBef>
                        <a:spcAft>
                          <a:spcPts val="0"/>
                        </a:spcAft>
                      </a:pPr>
                      <a:r>
                        <a:rPr lang="en-US" sz="1100" dirty="0">
                          <a:solidFill>
                            <a:srgbClr val="231F20"/>
                          </a:solidFill>
                          <a:effectLst/>
                          <a:latin typeface="+mn-lt"/>
                          <a:ea typeface="Calibri" panose="020F0502020204030204" pitchFamily="34" charset="0"/>
                          <a:cs typeface="Times New Roman" panose="02020603050405020304" pitchFamily="18" charset="0"/>
                        </a:rPr>
                        <a:t>3 (4%)</a:t>
                      </a:r>
                      <a:endParaRPr lang="en-US" sz="11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4F6B79"/>
                      </a:solidFill>
                      <a:prstDash val="solid"/>
                      <a:round/>
                      <a:headEnd type="none" w="med" len="med"/>
                      <a:tailEnd type="none" w="med" len="med"/>
                    </a:lnL>
                    <a:lnR w="12700" cap="flat" cmpd="sng" algn="ctr">
                      <a:solidFill>
                        <a:srgbClr val="4F6B79"/>
                      </a:solidFill>
                      <a:prstDash val="solid"/>
                      <a:round/>
                      <a:headEnd type="none" w="med" len="med"/>
                      <a:tailEnd type="none" w="med" len="med"/>
                    </a:lnR>
                    <a:lnT w="12700" cap="flat" cmpd="sng" algn="ctr">
                      <a:solidFill>
                        <a:srgbClr val="4F6B79"/>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F2EEDE"/>
                    </a:solidFill>
                  </a:tcPr>
                </a:tc>
                <a:extLst>
                  <a:ext uri="{0D108BD9-81ED-4DB2-BD59-A6C34878D82A}">
                    <a16:rowId xmlns:a16="http://schemas.microsoft.com/office/drawing/2014/main" val="10006"/>
                  </a:ext>
                </a:extLst>
              </a:tr>
              <a:tr h="44446">
                <a:tc>
                  <a:txBody>
                    <a:bodyPr/>
                    <a:lstStyle/>
                    <a:p>
                      <a:pPr marL="50800" marR="0" eaLnBrk="0" hangingPunct="0">
                        <a:lnSpc>
                          <a:spcPct val="100000"/>
                        </a:lnSpc>
                        <a:spcBef>
                          <a:spcPts val="190"/>
                        </a:spcBef>
                        <a:spcAft>
                          <a:spcPts val="0"/>
                        </a:spcAft>
                      </a:pPr>
                      <a:r>
                        <a:rPr lang="en-US" sz="1100" dirty="0">
                          <a:solidFill>
                            <a:srgbClr val="231F20"/>
                          </a:solidFill>
                          <a:effectLst/>
                          <a:latin typeface="+mn-lt"/>
                          <a:ea typeface="Calibri" panose="020F0502020204030204" pitchFamily="34" charset="0"/>
                          <a:cs typeface="Trebuchet MS" panose="020B0603020202020204" pitchFamily="34" charset="0"/>
                        </a:rPr>
                        <a:t>G.</a:t>
                      </a:r>
                      <a:r>
                        <a:rPr lang="en-US" sz="1100" spc="-25" dirty="0">
                          <a:solidFill>
                            <a:srgbClr val="231F20"/>
                          </a:solidFill>
                          <a:effectLst/>
                          <a:latin typeface="+mn-lt"/>
                          <a:ea typeface="Calibri" panose="020F0502020204030204" pitchFamily="34" charset="0"/>
                          <a:cs typeface="Trebuchet MS" panose="020B0603020202020204" pitchFamily="34" charset="0"/>
                        </a:rPr>
                        <a:t> </a:t>
                      </a:r>
                      <a:r>
                        <a:rPr lang="en-US" sz="1100" dirty="0">
                          <a:solidFill>
                            <a:srgbClr val="231F20"/>
                          </a:solidFill>
                          <a:effectLst/>
                          <a:latin typeface="+mn-lt"/>
                          <a:ea typeface="Calibri" panose="020F0502020204030204" pitchFamily="34" charset="0"/>
                          <a:cs typeface="Trebuchet MS" panose="020B0603020202020204" pitchFamily="34" charset="0"/>
                        </a:rPr>
                        <a:t>Merchandising</a:t>
                      </a:r>
                      <a:endParaRPr lang="en-US" sz="11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4F6B79"/>
                      </a:solidFill>
                      <a:prstDash val="solid"/>
                      <a:round/>
                      <a:headEnd type="none" w="med" len="med"/>
                      <a:tailEnd type="none" w="med" len="med"/>
                    </a:lnL>
                    <a:lnR w="12700" cap="flat" cmpd="sng" algn="ctr">
                      <a:solidFill>
                        <a:srgbClr val="4F6B79"/>
                      </a:solidFill>
                      <a:prstDash val="solid"/>
                      <a:round/>
                      <a:headEnd type="none" w="med" len="med"/>
                      <a:tailEnd type="none" w="med" len="med"/>
                    </a:lnR>
                    <a:lnT w="12700" cap="flat" cmpd="sng" algn="ctr">
                      <a:solidFill>
                        <a:srgbClr val="4F6B79"/>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F2EEDE"/>
                    </a:solidFill>
                  </a:tcPr>
                </a:tc>
                <a:tc>
                  <a:txBody>
                    <a:bodyPr/>
                    <a:lstStyle/>
                    <a:p>
                      <a:pPr marL="88900" marR="0" eaLnBrk="0" hangingPunct="0">
                        <a:lnSpc>
                          <a:spcPct val="100000"/>
                        </a:lnSpc>
                        <a:spcBef>
                          <a:spcPts val="190"/>
                        </a:spcBef>
                        <a:spcAft>
                          <a:spcPts val="0"/>
                        </a:spcAft>
                      </a:pPr>
                      <a:r>
                        <a:rPr lang="en-US" sz="1100" dirty="0">
                          <a:solidFill>
                            <a:srgbClr val="231F20"/>
                          </a:solidFill>
                          <a:effectLst/>
                          <a:latin typeface="+mn-lt"/>
                          <a:ea typeface="Calibri" panose="020F0502020204030204" pitchFamily="34" charset="0"/>
                          <a:cs typeface="Times New Roman" panose="02020603050405020304" pitchFamily="18" charset="0"/>
                        </a:rPr>
                        <a:t>2 (3%)</a:t>
                      </a:r>
                      <a:endParaRPr lang="en-US" sz="11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4F6B79"/>
                      </a:solidFill>
                      <a:prstDash val="solid"/>
                      <a:round/>
                      <a:headEnd type="none" w="med" len="med"/>
                      <a:tailEnd type="none" w="med" len="med"/>
                    </a:lnL>
                    <a:lnR w="12700" cap="flat" cmpd="sng" algn="ctr">
                      <a:solidFill>
                        <a:srgbClr val="4F6B79"/>
                      </a:solidFill>
                      <a:prstDash val="solid"/>
                      <a:round/>
                      <a:headEnd type="none" w="med" len="med"/>
                      <a:tailEnd type="none" w="med" len="med"/>
                    </a:lnR>
                    <a:lnT w="12700" cap="flat" cmpd="sng" algn="ctr">
                      <a:solidFill>
                        <a:srgbClr val="4F6B79"/>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F2EEDE"/>
                    </a:solidFill>
                  </a:tcPr>
                </a:tc>
                <a:extLst>
                  <a:ext uri="{0D108BD9-81ED-4DB2-BD59-A6C34878D82A}">
                    <a16:rowId xmlns:a16="http://schemas.microsoft.com/office/drawing/2014/main" val="10007"/>
                  </a:ext>
                </a:extLst>
              </a:tr>
              <a:tr h="247254">
                <a:tc>
                  <a:txBody>
                    <a:bodyPr/>
                    <a:lstStyle/>
                    <a:p>
                      <a:pPr marL="57150" marR="0" eaLnBrk="0" hangingPunct="0">
                        <a:lnSpc>
                          <a:spcPct val="100000"/>
                        </a:lnSpc>
                        <a:spcBef>
                          <a:spcPts val="60"/>
                        </a:spcBef>
                        <a:spcAft>
                          <a:spcPts val="0"/>
                        </a:spcAft>
                      </a:pPr>
                      <a:r>
                        <a:rPr lang="en-US" sz="1100" dirty="0">
                          <a:solidFill>
                            <a:srgbClr val="231F20"/>
                          </a:solidFill>
                          <a:effectLst/>
                          <a:latin typeface="+mn-lt"/>
                          <a:ea typeface="Calibri" panose="020F0502020204030204" pitchFamily="34" charset="0"/>
                          <a:cs typeface="Times New Roman" panose="02020603050405020304" pitchFamily="18" charset="0"/>
                        </a:rPr>
                        <a:t>Total = 75 Questions</a:t>
                      </a:r>
                      <a:endParaRPr lang="en-US" sz="11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4F6B79"/>
                      </a:solidFill>
                      <a:prstDash val="solid"/>
                      <a:round/>
                      <a:headEnd type="none" w="med" len="med"/>
                      <a:tailEnd type="none" w="med" len="med"/>
                    </a:lnL>
                    <a:lnR w="12700" cap="flat" cmpd="sng" algn="ctr">
                      <a:solidFill>
                        <a:srgbClr val="4F6B79"/>
                      </a:solidFill>
                      <a:prstDash val="solid"/>
                      <a:round/>
                      <a:headEnd type="none" w="med" len="med"/>
                      <a:tailEnd type="none" w="med" len="med"/>
                    </a:lnR>
                    <a:lnT w="12700" cap="flat" cmpd="sng" algn="ctr">
                      <a:solidFill>
                        <a:srgbClr val="4F6B79"/>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D0DBE1"/>
                    </a:solidFill>
                  </a:tcPr>
                </a:tc>
                <a:tc>
                  <a:txBody>
                    <a:bodyPr/>
                    <a:lstStyle/>
                    <a:p>
                      <a:pPr marL="88900" marR="0" eaLnBrk="0" hangingPunct="0">
                        <a:lnSpc>
                          <a:spcPct val="100000"/>
                        </a:lnSpc>
                        <a:spcBef>
                          <a:spcPts val="195"/>
                        </a:spcBef>
                        <a:spcAft>
                          <a:spcPts val="0"/>
                        </a:spcAft>
                      </a:pPr>
                      <a:r>
                        <a:rPr lang="en-US" sz="1100" spc="-20" dirty="0">
                          <a:solidFill>
                            <a:srgbClr val="231F20"/>
                          </a:solidFill>
                          <a:effectLst/>
                          <a:latin typeface="+mn-lt"/>
                          <a:ea typeface="Calibri" panose="020F0502020204030204" pitchFamily="34" charset="0"/>
                          <a:cs typeface="Times New Roman" panose="02020603050405020304" pitchFamily="18" charset="0"/>
                        </a:rPr>
                        <a:t>100%</a:t>
                      </a:r>
                      <a:endParaRPr lang="en-US" sz="11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4F6B79"/>
                      </a:solidFill>
                      <a:prstDash val="solid"/>
                      <a:round/>
                      <a:headEnd type="none" w="med" len="med"/>
                      <a:tailEnd type="none" w="med" len="med"/>
                    </a:lnL>
                    <a:lnR w="12700" cap="flat" cmpd="sng" algn="ctr">
                      <a:solidFill>
                        <a:srgbClr val="4F6B79"/>
                      </a:solidFill>
                      <a:prstDash val="solid"/>
                      <a:round/>
                      <a:headEnd type="none" w="med" len="med"/>
                      <a:tailEnd type="none" w="med" len="med"/>
                    </a:lnR>
                    <a:lnT w="12700" cap="flat" cmpd="sng" algn="ctr">
                      <a:solidFill>
                        <a:srgbClr val="4F6B79"/>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D0DBE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61886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165286"/>
            <a:ext cx="8229600" cy="646331"/>
          </a:xfrm>
        </p:spPr>
        <p:txBody>
          <a:bodyPr/>
          <a:lstStyle/>
          <a:p>
            <a:r>
              <a:rPr lang="en-US" dirty="0"/>
              <a:t>Question 1? </a:t>
            </a:r>
          </a:p>
        </p:txBody>
      </p:sp>
      <p:sp>
        <p:nvSpPr>
          <p:cNvPr id="6" name="Content Placeholder 2"/>
          <p:cNvSpPr txBox="1">
            <a:spLocks/>
          </p:cNvSpPr>
          <p:nvPr/>
        </p:nvSpPr>
        <p:spPr>
          <a:xfrm>
            <a:off x="411500" y="989879"/>
            <a:ext cx="8229600" cy="279082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a:t>What is the purpose of an end cap?</a:t>
            </a:r>
          </a:p>
          <a:p>
            <a:pPr lvl="1"/>
            <a:r>
              <a:rPr lang="en-US" sz="2400" dirty="0"/>
              <a:t>a. To hide the end of the shelf</a:t>
            </a:r>
          </a:p>
          <a:p>
            <a:pPr lvl="1"/>
            <a:r>
              <a:rPr lang="en-US" sz="2400" dirty="0"/>
              <a:t>b. To showcase merchandise</a:t>
            </a:r>
          </a:p>
          <a:p>
            <a:pPr lvl="1"/>
            <a:r>
              <a:rPr lang="en-US" sz="2400" dirty="0"/>
              <a:t>c. To store unneeded parts</a:t>
            </a:r>
          </a:p>
          <a:p>
            <a:pPr lvl="1"/>
            <a:r>
              <a:rPr lang="en-US" sz="2400" dirty="0"/>
              <a:t>d. Any of the above</a:t>
            </a:r>
          </a:p>
        </p:txBody>
      </p:sp>
    </p:spTree>
    <p:extLst>
      <p:ext uri="{BB962C8B-B14F-4D97-AF65-F5344CB8AC3E}">
        <p14:creationId xmlns:p14="http://schemas.microsoft.com/office/powerpoint/2010/main" val="2242269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38150" y="209550"/>
            <a:ext cx="8229600" cy="630052"/>
          </a:xfrm>
        </p:spPr>
        <p:txBody>
          <a:bodyPr/>
          <a:lstStyle/>
          <a:p>
            <a:r>
              <a:rPr lang="en-US" dirty="0"/>
              <a:t>Answer 1 </a:t>
            </a:r>
          </a:p>
        </p:txBody>
      </p:sp>
      <p:sp>
        <p:nvSpPr>
          <p:cNvPr id="6" name="Content Placeholder 2"/>
          <p:cNvSpPr txBox="1">
            <a:spLocks/>
          </p:cNvSpPr>
          <p:nvPr/>
        </p:nvSpPr>
        <p:spPr>
          <a:xfrm>
            <a:off x="440100" y="941388"/>
            <a:ext cx="8229600" cy="157162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a:t>What is the purpose of an end cap?</a:t>
            </a:r>
          </a:p>
          <a:p>
            <a:pPr lvl="1"/>
            <a:r>
              <a:rPr lang="en-US" sz="2400" dirty="0"/>
              <a:t>b. To showcase merchandise</a:t>
            </a:r>
          </a:p>
        </p:txBody>
      </p:sp>
    </p:spTree>
    <p:extLst>
      <p:ext uri="{BB962C8B-B14F-4D97-AF65-F5344CB8AC3E}">
        <p14:creationId xmlns:p14="http://schemas.microsoft.com/office/powerpoint/2010/main" val="2677871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Automotive Fundamentals Videos and Animations</a:t>
            </a:r>
          </a:p>
        </p:txBody>
      </p:sp>
      <p:sp>
        <p:nvSpPr>
          <p:cNvPr id="4" name="TextBox 3">
            <a:extLst>
              <a:ext uri="{FF2B5EF4-FFF2-40B4-BE49-F238E27FC236}">
                <a16:creationId xmlns:a16="http://schemas.microsoft.com/office/drawing/2014/main" id="{41055372-B073-AA11-A0E7-1B98DA28FD9A}"/>
              </a:ext>
            </a:extLst>
          </p:cNvPr>
          <p:cNvSpPr txBox="1"/>
          <p:nvPr/>
        </p:nvSpPr>
        <p:spPr>
          <a:xfrm>
            <a:off x="381000" y="2438400"/>
            <a:ext cx="8305800" cy="461665"/>
          </a:xfrm>
          <a:prstGeom prst="rect">
            <a:avLst/>
          </a:prstGeom>
          <a:noFill/>
        </p:spPr>
        <p:txBody>
          <a:bodyPr wrap="square" rtlCol="0">
            <a:spAutoFit/>
          </a:bodyPr>
          <a:lstStyle/>
          <a:p>
            <a:r>
              <a:rPr lang="en-US" sz="2400" dirty="0"/>
              <a:t>Videos Link: </a:t>
            </a:r>
            <a:r>
              <a:rPr lang="en-US" sz="2400" dirty="0">
                <a:hlinkClick r:id="rId3"/>
              </a:rPr>
              <a:t>(A0) Automotive Fundamentals Videos </a:t>
            </a:r>
            <a:endParaRPr lang="en-US" sz="2400" dirty="0"/>
          </a:p>
        </p:txBody>
      </p:sp>
      <p:sp>
        <p:nvSpPr>
          <p:cNvPr id="2" name="TextBox 1">
            <a:extLst>
              <a:ext uri="{FF2B5EF4-FFF2-40B4-BE49-F238E27FC236}">
                <a16:creationId xmlns:a16="http://schemas.microsoft.com/office/drawing/2014/main" id="{BB444EDD-99FE-DD4C-8EED-63C74DF64ED4}"/>
              </a:ext>
            </a:extLst>
          </p:cNvPr>
          <p:cNvSpPr txBox="1"/>
          <p:nvPr/>
        </p:nvSpPr>
        <p:spPr>
          <a:xfrm>
            <a:off x="381000" y="3124200"/>
            <a:ext cx="8305800" cy="461665"/>
          </a:xfrm>
          <a:prstGeom prst="rect">
            <a:avLst/>
          </a:prstGeom>
          <a:noFill/>
        </p:spPr>
        <p:txBody>
          <a:bodyPr wrap="square" rtlCol="0">
            <a:spAutoFit/>
          </a:bodyPr>
          <a:lstStyle/>
          <a:p>
            <a:r>
              <a:rPr lang="en-US" sz="2400" dirty="0"/>
              <a:t>Animations Link: </a:t>
            </a:r>
            <a:r>
              <a:rPr lang="en-US" sz="2400" dirty="0">
                <a:hlinkClick r:id="rId4"/>
              </a:rPr>
              <a:t>(A0) Automotive Fundamentals Animations </a:t>
            </a:r>
            <a:endParaRPr lang="en-US" sz="2400" dirty="0"/>
          </a:p>
        </p:txBody>
      </p:sp>
    </p:spTree>
    <p:extLst>
      <p:ext uri="{BB962C8B-B14F-4D97-AF65-F5344CB8AC3E}">
        <p14:creationId xmlns:p14="http://schemas.microsoft.com/office/powerpoint/2010/main" val="3380904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sp>
        <p:nvSpPr>
          <p:cNvPr id="2" name="Text Placeholder 1">
            <a:extLst>
              <a:ext uri="{FF2B5EF4-FFF2-40B4-BE49-F238E27FC236}">
                <a16:creationId xmlns:a16="http://schemas.microsoft.com/office/drawing/2014/main" id="{AD5FAE7B-F718-4307-B112-AD6256157E8F}"/>
              </a:ext>
            </a:extLst>
          </p:cNvPr>
          <p:cNvSpPr>
            <a:spLocks noGrp="1"/>
          </p:cNvSpPr>
          <p:nvPr>
            <p:ph sz="quarter" idx="13"/>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2074890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Definitions &amp; Terminology </a:t>
            </a:r>
            <a:r>
              <a:rPr lang="en-US" sz="3200" dirty="0"/>
              <a:t>(1 of 2)</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014413"/>
            <a:ext cx="8232775" cy="2708434"/>
          </a:xfrm>
        </p:spPr>
        <p:txBody>
          <a:bodyPr/>
          <a:lstStyle/>
          <a:p>
            <a:r>
              <a:rPr lang="en-US" sz="2400" dirty="0"/>
              <a:t>Parts Specialist </a:t>
            </a:r>
          </a:p>
          <a:p>
            <a:r>
              <a:rPr lang="en-US" sz="2400" dirty="0"/>
              <a:t>OEM Parts</a:t>
            </a:r>
          </a:p>
          <a:p>
            <a:r>
              <a:rPr lang="en-US" sz="2400" dirty="0"/>
              <a:t>Jobber Parts</a:t>
            </a:r>
          </a:p>
          <a:p>
            <a:r>
              <a:rPr lang="en-US" sz="2400" dirty="0"/>
              <a:t>OSHA</a:t>
            </a:r>
          </a:p>
          <a:p>
            <a:r>
              <a:rPr lang="en-US" sz="2400" dirty="0"/>
              <a:t>Safety Data Sheets (SDS)</a:t>
            </a:r>
          </a:p>
        </p:txBody>
      </p:sp>
    </p:spTree>
    <p:extLst>
      <p:ext uri="{BB962C8B-B14F-4D97-AF65-F5344CB8AC3E}">
        <p14:creationId xmlns:p14="http://schemas.microsoft.com/office/powerpoint/2010/main" val="1033643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134.1 SDS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436861" y="993900"/>
            <a:ext cx="5202180" cy="42639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48640" y="993900"/>
            <a:ext cx="2350008" cy="4893647"/>
          </a:xfrm>
        </p:spPr>
        <p:txBody>
          <a:bodyPr/>
          <a:lstStyle/>
          <a:p>
            <a:pPr marL="101600" indent="0">
              <a:buNone/>
            </a:pPr>
            <a:r>
              <a:rPr lang="en-US" sz="2400" dirty="0"/>
              <a:t>The SDS and Globally Harmonized System (GHS) information are displayed in a parts store. The GHS includes health, physical, and environmental hazards as well as SDSs.</a:t>
            </a:r>
          </a:p>
        </p:txBody>
      </p:sp>
    </p:spTree>
    <p:extLst>
      <p:ext uri="{BB962C8B-B14F-4D97-AF65-F5344CB8AC3E}">
        <p14:creationId xmlns:p14="http://schemas.microsoft.com/office/powerpoint/2010/main" val="248051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Definitions &amp; Terminology </a:t>
            </a:r>
            <a:r>
              <a:rPr lang="en-US" sz="2800" dirty="0"/>
              <a:t>(2 of 2)</a:t>
            </a:r>
            <a:endParaRPr lang="en-US" dirty="0"/>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014413"/>
            <a:ext cx="8232775" cy="4285789"/>
          </a:xfrm>
        </p:spPr>
        <p:txBody>
          <a:bodyPr/>
          <a:lstStyle/>
          <a:p>
            <a:r>
              <a:rPr lang="en-US" sz="2400" dirty="0"/>
              <a:t>Parts Industry Terminology </a:t>
            </a:r>
          </a:p>
          <a:p>
            <a:pPr lvl="1"/>
            <a:r>
              <a:rPr lang="en-US" sz="2400" dirty="0"/>
              <a:t>Invoice lists all parts by name and is used to track inventory and purchases for billing purposes.</a:t>
            </a:r>
          </a:p>
          <a:p>
            <a:pPr lvl="1"/>
            <a:r>
              <a:rPr lang="en-US" sz="2400" dirty="0"/>
              <a:t>Purchase order (PO) is used to enable a store or business to purchase parts.</a:t>
            </a:r>
          </a:p>
          <a:p>
            <a:pPr lvl="1"/>
            <a:r>
              <a:rPr lang="en-US" sz="2400" dirty="0"/>
              <a:t>Stock order is used to order more parts from the supplier on a routine basis.</a:t>
            </a:r>
          </a:p>
          <a:p>
            <a:pPr lvl="1"/>
            <a:r>
              <a:rPr lang="en-US" sz="2400" dirty="0"/>
              <a:t>Backorder is for parts ordered from a supplier but not shipped due to them being out of stock.</a:t>
            </a:r>
          </a:p>
          <a:p>
            <a:endParaRPr lang="en-US" sz="2400" dirty="0"/>
          </a:p>
        </p:txBody>
      </p:sp>
    </p:spTree>
    <p:extLst>
      <p:ext uri="{BB962C8B-B14F-4D97-AF65-F5344CB8AC3E}">
        <p14:creationId xmlns:p14="http://schemas.microsoft.com/office/powerpoint/2010/main" val="1364489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General Parts Operations </a:t>
            </a:r>
            <a:r>
              <a:rPr lang="en-US" sz="2800" dirty="0"/>
              <a:t>(1 of 3)</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014413"/>
            <a:ext cx="8232775" cy="4455066"/>
          </a:xfrm>
        </p:spPr>
        <p:txBody>
          <a:bodyPr/>
          <a:lstStyle/>
          <a:p>
            <a:r>
              <a:rPr lang="en-US" sz="2400" dirty="0"/>
              <a:t>Special Orders and Stocking Fees </a:t>
            </a:r>
          </a:p>
          <a:p>
            <a:r>
              <a:rPr lang="en-US" sz="2400" dirty="0"/>
              <a:t>Unit  Conversions  And  Measuring  </a:t>
            </a:r>
          </a:p>
          <a:p>
            <a:pPr lvl="1"/>
            <a:r>
              <a:rPr lang="en-US" sz="2400" dirty="0"/>
              <a:t>Working knowledge of units of measurement, measuring, and converting </a:t>
            </a:r>
          </a:p>
          <a:p>
            <a:r>
              <a:rPr lang="en-US" sz="2400" dirty="0"/>
              <a:t>Alpha, Numeric, Alphanumeric Sequences  </a:t>
            </a:r>
          </a:p>
          <a:p>
            <a:r>
              <a:rPr lang="en-US" sz="2400" dirty="0"/>
              <a:t>Cash, Checks, Credit/Debit/Gift Cards Cash</a:t>
            </a:r>
          </a:p>
          <a:p>
            <a:r>
              <a:rPr lang="en-US" sz="2400" dirty="0"/>
              <a:t>E-commerce buying or selling products or services over the Internet. </a:t>
            </a:r>
          </a:p>
          <a:p>
            <a:endParaRPr lang="en-US" sz="2400" dirty="0"/>
          </a:p>
        </p:txBody>
      </p:sp>
    </p:spTree>
    <p:extLst>
      <p:ext uri="{BB962C8B-B14F-4D97-AF65-F5344CB8AC3E}">
        <p14:creationId xmlns:p14="http://schemas.microsoft.com/office/powerpoint/2010/main" val="509995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134.2 Clear Of Clutter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729171" y="1014413"/>
            <a:ext cx="4909870" cy="402431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2350008" cy="3046988"/>
          </a:xfrm>
        </p:spPr>
        <p:txBody>
          <a:bodyPr/>
          <a:lstStyle/>
          <a:p>
            <a:pPr marL="101600" indent="0">
              <a:buNone/>
            </a:pPr>
            <a:r>
              <a:rPr lang="en-US" sz="2400" dirty="0"/>
              <a:t>Even areas customers do not see should be clear of clutter to provide a path for employees to walk.</a:t>
            </a:r>
          </a:p>
        </p:txBody>
      </p:sp>
    </p:spTree>
    <p:extLst>
      <p:ext uri="{BB962C8B-B14F-4D97-AF65-F5344CB8AC3E}">
        <p14:creationId xmlns:p14="http://schemas.microsoft.com/office/powerpoint/2010/main" val="2232052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General Parts Operations </a:t>
            </a:r>
            <a:r>
              <a:rPr lang="en-US" sz="2800" dirty="0"/>
              <a:t>(2 of 3)</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014413"/>
            <a:ext cx="8232775" cy="6124754"/>
          </a:xfrm>
        </p:spPr>
        <p:txBody>
          <a:bodyPr/>
          <a:lstStyle/>
          <a:p>
            <a:r>
              <a:rPr lang="en-US" sz="2400" dirty="0"/>
              <a:t>Refunds Credit Invoicing  </a:t>
            </a:r>
          </a:p>
          <a:p>
            <a:pPr lvl="1"/>
            <a:r>
              <a:rPr lang="en-US" sz="2400" dirty="0"/>
              <a:t>Familiar with the store’s charge policy </a:t>
            </a:r>
          </a:p>
          <a:p>
            <a:pPr lvl="1"/>
            <a:r>
              <a:rPr lang="en-US" sz="2400" dirty="0"/>
              <a:t>know the steps necessary to complete transactions</a:t>
            </a:r>
          </a:p>
          <a:p>
            <a:pPr lvl="1"/>
            <a:r>
              <a:rPr lang="en-US" sz="2400" dirty="0"/>
              <a:t>Procedure for refunds .</a:t>
            </a:r>
          </a:p>
          <a:p>
            <a:r>
              <a:rPr lang="en-US" sz="2400" dirty="0"/>
              <a:t>Housekeeping Skills  </a:t>
            </a:r>
          </a:p>
          <a:p>
            <a:pPr lvl="1"/>
            <a:r>
              <a:rPr lang="en-US" sz="2400" dirty="0"/>
              <a:t>Keeping all areas of the business clean and orderly</a:t>
            </a:r>
          </a:p>
          <a:p>
            <a:pPr lvl="1"/>
            <a:r>
              <a:rPr lang="en-US" sz="2400" dirty="0"/>
              <a:t>Lost sales can result from a disorderly and sloppy appearance. </a:t>
            </a:r>
          </a:p>
          <a:p>
            <a:pPr lvl="1"/>
            <a:r>
              <a:rPr lang="en-US" sz="2400" dirty="0"/>
              <a:t>Good housekeeping leads to a safe, clean, and productive environment. </a:t>
            </a:r>
          </a:p>
          <a:p>
            <a:pPr lvl="1"/>
            <a:r>
              <a:rPr lang="en-US" sz="2400" dirty="0"/>
              <a:t>Keep all lights in working order.</a:t>
            </a:r>
          </a:p>
          <a:p>
            <a:endParaRPr lang="en-US" sz="2400" dirty="0"/>
          </a:p>
          <a:p>
            <a:endParaRPr lang="en-US" sz="2400" dirty="0"/>
          </a:p>
        </p:txBody>
      </p:sp>
    </p:spTree>
    <p:extLst>
      <p:ext uri="{BB962C8B-B14F-4D97-AF65-F5344CB8AC3E}">
        <p14:creationId xmlns:p14="http://schemas.microsoft.com/office/powerpoint/2010/main" val="272688073"/>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6752</Words>
  <Application>Microsoft Office PowerPoint</Application>
  <PresentationFormat>On-screen Show (4:3)</PresentationFormat>
  <Paragraphs>492</Paragraphs>
  <Slides>37</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Verdana</vt:lpstr>
      <vt:lpstr>Times New Roman</vt:lpstr>
      <vt:lpstr>Arial</vt:lpstr>
      <vt:lpstr>Calibri</vt:lpstr>
      <vt:lpstr>USHE</vt:lpstr>
      <vt:lpstr>Automotive Technology: Principles, Diagnosis, and Service</vt:lpstr>
      <vt:lpstr>Learning Objectives (1 of 2)</vt:lpstr>
      <vt:lpstr>Learning Objectives (2 of 2)</vt:lpstr>
      <vt:lpstr>Definitions &amp; Terminology (1 of 2)</vt:lpstr>
      <vt:lpstr>Figure 134.1 SDS</vt:lpstr>
      <vt:lpstr>Definitions &amp; Terminology (2 of 2)</vt:lpstr>
      <vt:lpstr>General Parts Operations (1 of 3)</vt:lpstr>
      <vt:lpstr>Figure 134.2 Clear Of Clutter  </vt:lpstr>
      <vt:lpstr>General Parts Operations (2 of 3)</vt:lpstr>
      <vt:lpstr>Frequently Asked Question: How Is Margin Determined?   </vt:lpstr>
      <vt:lpstr>General Parts Operations (3 of 3)</vt:lpstr>
      <vt:lpstr>Figure 134.3 Starter/Alternator Test </vt:lpstr>
      <vt:lpstr>Customer Relations (1 of 3)</vt:lpstr>
      <vt:lpstr>Customer Relations (2 of 3)</vt:lpstr>
      <vt:lpstr>Customer Relations (3 of 3)</vt:lpstr>
      <vt:lpstr>Frequently Asked Question: What Is a Customer Satisfaction Survey?   </vt:lpstr>
      <vt:lpstr>Figure 134.4 Phone Etiquette</vt:lpstr>
      <vt:lpstr>Figure 134.5 Products Arrangement</vt:lpstr>
      <vt:lpstr>Figure 134.6 Battery Testing</vt:lpstr>
      <vt:lpstr>Figure 134.7 Drum/Rotor Machining</vt:lpstr>
      <vt:lpstr>Frequently Asked Question: What Is a Loss Leader?   </vt:lpstr>
      <vt:lpstr>Frequently Asked Question: What Is Meant by “Upselling”?   </vt:lpstr>
      <vt:lpstr>Product Application Information VIN</vt:lpstr>
      <vt:lpstr>Figure 134.8 VIN</vt:lpstr>
      <vt:lpstr>Vehicle Systems Knowledge</vt:lpstr>
      <vt:lpstr>Chart 134.1 ATE7 Chapters</vt:lpstr>
      <vt:lpstr>Catalog/Information Skills</vt:lpstr>
      <vt:lpstr>Inventory Management </vt:lpstr>
      <vt:lpstr>Figure 134.9 Batteries </vt:lpstr>
      <vt:lpstr>Merchandizing</vt:lpstr>
      <vt:lpstr>Figure 134.10 Point of Sale</vt:lpstr>
      <vt:lpstr>Figure 134.11 End Caps </vt:lpstr>
      <vt:lpstr>Frequently Asked Question: What Is included in the Parts Specialist (P2) Test?   </vt:lpstr>
      <vt:lpstr>Question 1? </vt:lpstr>
      <vt:lpstr>Answer 1 </vt:lpstr>
      <vt:lpstr>Automotive Fundamentals Videos and Animations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Continuously</dc:title>
  <dc:subject/>
  <dc:creator/>
  <cp:keywords>Instructor Notes in Notes Section</cp:keywords>
  <dc:description>This presentation includes text explanation notes, you can use to teach the course.  When in SLIDE SHOW mode, you RIGHT CLICK and select SHOW PRESENTER VIEW, to use the notes.</dc:description>
  <cp:lastModifiedBy/>
  <cp:revision>1</cp:revision>
  <dcterms:modified xsi:type="dcterms:W3CDTF">2023-06-24T11:41:20Z</dcterms:modified>
</cp:coreProperties>
</file>