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104"/>
  </p:notesMasterIdLst>
  <p:handoutMasterIdLst>
    <p:handoutMasterId r:id="rId105"/>
  </p:handoutMasterIdLst>
  <p:sldIdLst>
    <p:sldId id="347" r:id="rId2"/>
    <p:sldId id="350" r:id="rId3"/>
    <p:sldId id="436" r:id="rId4"/>
    <p:sldId id="351" r:id="rId5"/>
    <p:sldId id="437" r:id="rId6"/>
    <p:sldId id="439" r:id="rId7"/>
    <p:sldId id="438" r:id="rId8"/>
    <p:sldId id="440" r:id="rId9"/>
    <p:sldId id="356" r:id="rId10"/>
    <p:sldId id="441" r:id="rId11"/>
    <p:sldId id="443" r:id="rId12"/>
    <p:sldId id="1178" r:id="rId13"/>
    <p:sldId id="444" r:id="rId14"/>
    <p:sldId id="445" r:id="rId15"/>
    <p:sldId id="359" r:id="rId16"/>
    <p:sldId id="446" r:id="rId17"/>
    <p:sldId id="363" r:id="rId18"/>
    <p:sldId id="447" r:id="rId19"/>
    <p:sldId id="455" r:id="rId20"/>
    <p:sldId id="448" r:id="rId21"/>
    <p:sldId id="449" r:id="rId22"/>
    <p:sldId id="450" r:id="rId23"/>
    <p:sldId id="369" r:id="rId24"/>
    <p:sldId id="370" r:id="rId25"/>
    <p:sldId id="371" r:id="rId26"/>
    <p:sldId id="451" r:id="rId27"/>
    <p:sldId id="452" r:id="rId28"/>
    <p:sldId id="453" r:id="rId29"/>
    <p:sldId id="454" r:id="rId30"/>
    <p:sldId id="1179" r:id="rId31"/>
    <p:sldId id="376" r:id="rId32"/>
    <p:sldId id="377" r:id="rId33"/>
    <p:sldId id="378" r:id="rId34"/>
    <p:sldId id="456" r:id="rId35"/>
    <p:sldId id="1180" r:id="rId36"/>
    <p:sldId id="457" r:id="rId37"/>
    <p:sldId id="1181" r:id="rId38"/>
    <p:sldId id="458" r:id="rId39"/>
    <p:sldId id="1182" r:id="rId40"/>
    <p:sldId id="459" r:id="rId41"/>
    <p:sldId id="460" r:id="rId42"/>
    <p:sldId id="461" r:id="rId43"/>
    <p:sldId id="1183" r:id="rId44"/>
    <p:sldId id="462" r:id="rId45"/>
    <p:sldId id="463" r:id="rId46"/>
    <p:sldId id="464" r:id="rId47"/>
    <p:sldId id="1184" r:id="rId48"/>
    <p:sldId id="465" r:id="rId49"/>
    <p:sldId id="466" r:id="rId50"/>
    <p:sldId id="1185" r:id="rId51"/>
    <p:sldId id="1186" r:id="rId52"/>
    <p:sldId id="1187" r:id="rId53"/>
    <p:sldId id="390" r:id="rId54"/>
    <p:sldId id="391" r:id="rId55"/>
    <p:sldId id="467" r:id="rId56"/>
    <p:sldId id="468" r:id="rId57"/>
    <p:sldId id="394" r:id="rId58"/>
    <p:sldId id="469" r:id="rId59"/>
    <p:sldId id="396" r:id="rId60"/>
    <p:sldId id="470" r:id="rId61"/>
    <p:sldId id="398" r:id="rId62"/>
    <p:sldId id="471" r:id="rId63"/>
    <p:sldId id="472" r:id="rId64"/>
    <p:sldId id="473" r:id="rId65"/>
    <p:sldId id="474" r:id="rId66"/>
    <p:sldId id="475" r:id="rId67"/>
    <p:sldId id="476" r:id="rId68"/>
    <p:sldId id="477" r:id="rId69"/>
    <p:sldId id="478" r:id="rId70"/>
    <p:sldId id="479" r:id="rId71"/>
    <p:sldId id="480" r:id="rId72"/>
    <p:sldId id="481" r:id="rId73"/>
    <p:sldId id="482" r:id="rId74"/>
    <p:sldId id="411" r:id="rId75"/>
    <p:sldId id="483" r:id="rId76"/>
    <p:sldId id="484" r:id="rId77"/>
    <p:sldId id="485" r:id="rId78"/>
    <p:sldId id="486" r:id="rId79"/>
    <p:sldId id="487" r:id="rId80"/>
    <p:sldId id="488" r:id="rId81"/>
    <p:sldId id="489" r:id="rId82"/>
    <p:sldId id="490" r:id="rId83"/>
    <p:sldId id="491" r:id="rId84"/>
    <p:sldId id="492" r:id="rId85"/>
    <p:sldId id="493" r:id="rId86"/>
    <p:sldId id="494" r:id="rId87"/>
    <p:sldId id="495" r:id="rId88"/>
    <p:sldId id="496" r:id="rId89"/>
    <p:sldId id="497" r:id="rId90"/>
    <p:sldId id="498" r:id="rId91"/>
    <p:sldId id="499" r:id="rId92"/>
    <p:sldId id="500" r:id="rId93"/>
    <p:sldId id="501" r:id="rId94"/>
    <p:sldId id="502" r:id="rId95"/>
    <p:sldId id="503" r:id="rId96"/>
    <p:sldId id="504" r:id="rId97"/>
    <p:sldId id="505" r:id="rId98"/>
    <p:sldId id="506" r:id="rId99"/>
    <p:sldId id="507" r:id="rId100"/>
    <p:sldId id="508" r:id="rId101"/>
    <p:sldId id="1177" r:id="rId102"/>
    <p:sldId id="509" r:id="rId103"/>
  </p:sldIdLst>
  <p:sldSz cx="9144000" cy="6858000" type="screen4x3"/>
  <p:notesSz cx="6858000" cy="9144000"/>
  <p:embeddedFontLst>
    <p:embeddedFont>
      <p:font typeface="Verdana" panose="020B0604030504040204" pitchFamily="34" charset="0"/>
      <p:regular r:id="rId106"/>
      <p:bold r:id="rId107"/>
      <p:italic r:id="rId108"/>
      <p:boldItalic r:id="rId10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0"/>
            <p14:sldId id="436"/>
            <p14:sldId id="351"/>
            <p14:sldId id="437"/>
            <p14:sldId id="439"/>
            <p14:sldId id="438"/>
            <p14:sldId id="440"/>
            <p14:sldId id="356"/>
            <p14:sldId id="441"/>
            <p14:sldId id="443"/>
            <p14:sldId id="1178"/>
            <p14:sldId id="444"/>
            <p14:sldId id="445"/>
            <p14:sldId id="359"/>
            <p14:sldId id="446"/>
            <p14:sldId id="363"/>
            <p14:sldId id="447"/>
            <p14:sldId id="455"/>
            <p14:sldId id="448"/>
            <p14:sldId id="449"/>
            <p14:sldId id="450"/>
            <p14:sldId id="369"/>
            <p14:sldId id="370"/>
            <p14:sldId id="371"/>
            <p14:sldId id="451"/>
            <p14:sldId id="452"/>
            <p14:sldId id="453"/>
            <p14:sldId id="454"/>
            <p14:sldId id="1179"/>
            <p14:sldId id="376"/>
            <p14:sldId id="377"/>
            <p14:sldId id="378"/>
            <p14:sldId id="456"/>
            <p14:sldId id="1180"/>
            <p14:sldId id="457"/>
            <p14:sldId id="1181"/>
            <p14:sldId id="458"/>
            <p14:sldId id="1182"/>
            <p14:sldId id="459"/>
            <p14:sldId id="460"/>
            <p14:sldId id="461"/>
            <p14:sldId id="1183"/>
            <p14:sldId id="462"/>
            <p14:sldId id="463"/>
            <p14:sldId id="464"/>
            <p14:sldId id="1184"/>
            <p14:sldId id="465"/>
            <p14:sldId id="466"/>
            <p14:sldId id="1185"/>
            <p14:sldId id="1186"/>
            <p14:sldId id="1187"/>
            <p14:sldId id="390"/>
            <p14:sldId id="391"/>
            <p14:sldId id="467"/>
            <p14:sldId id="468"/>
            <p14:sldId id="394"/>
            <p14:sldId id="469"/>
            <p14:sldId id="396"/>
            <p14:sldId id="470"/>
            <p14:sldId id="398"/>
            <p14:sldId id="471"/>
            <p14:sldId id="472"/>
            <p14:sldId id="473"/>
            <p14:sldId id="474"/>
            <p14:sldId id="475"/>
            <p14:sldId id="476"/>
            <p14:sldId id="477"/>
            <p14:sldId id="478"/>
            <p14:sldId id="479"/>
            <p14:sldId id="480"/>
            <p14:sldId id="481"/>
            <p14:sldId id="482"/>
            <p14:sldId id="411"/>
            <p14:sldId id="483"/>
            <p14:sldId id="484"/>
            <p14:sldId id="485"/>
            <p14:sldId id="486"/>
            <p14:sldId id="487"/>
            <p14:sldId id="488"/>
            <p14:sldId id="489"/>
            <p14:sldId id="490"/>
            <p14:sldId id="491"/>
            <p14:sldId id="492"/>
            <p14:sldId id="493"/>
            <p14:sldId id="494"/>
            <p14:sldId id="495"/>
            <p14:sldId id="496"/>
            <p14:sldId id="497"/>
            <p14:sldId id="498"/>
            <p14:sldId id="499"/>
            <p14:sldId id="500"/>
            <p14:sldId id="501"/>
            <p14:sldId id="502"/>
            <p14:sldId id="503"/>
            <p14:sldId id="504"/>
            <p14:sldId id="505"/>
            <p14:sldId id="506"/>
            <p14:sldId id="507"/>
            <p14:sldId id="508"/>
            <p14:sldId id="1177"/>
            <p14:sldId id="509"/>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0175" autoAdjust="0"/>
  </p:normalViewPr>
  <p:slideViewPr>
    <p:cSldViewPr snapToObjects="1">
      <p:cViewPr varScale="1">
        <p:scale>
          <a:sx n="103" d="100"/>
          <a:sy n="103" d="100"/>
        </p:scale>
        <p:origin x="1428" y="108"/>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2.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commentAuthors" Target="commentAuthor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fntdata"/><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font" Target="fonts/font4.fntdata"/><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0954049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102</a:t>
            </a:fld>
            <a:endParaRPr lang="en-US" dirty="0"/>
          </a:p>
        </p:txBody>
      </p:sp>
    </p:spTree>
    <p:extLst>
      <p:ext uri="{BB962C8B-B14F-4D97-AF65-F5344CB8AC3E}">
        <p14:creationId xmlns:p14="http://schemas.microsoft.com/office/powerpoint/2010/main" val="1328302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6212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929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Check the Flex Plate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After removing the transmission or transaxle, carefully inspect the flexplate for the following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faults: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1. Cracks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2. Warpage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3. Stripped starter ring gear teeth</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8742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30459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Replace the Torque Converter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automotive transmission/transaxle experts recommend that the torque converter be replaced when the automatic transmission is rebuilt or replaced. This is because the torque converter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generally considered to be the “garbage pit” of the entire unit in that it often collects wear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particles from the clutches and bands that can cause future problems. According to remanufacturers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of torque converters, the majority of the torque converters being returned as cores have little, if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any, friction material remaining for the torque converter clutch. ●       FIGURE 133–7.</a:t>
            </a: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223379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5144372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3674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The Valve Body Cardboard Trick</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 help remember where each bolt goes in the valve body, draw an outline of the valve body 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cardboard and then stick the bolts through the cardboard in the position where they were removed. Often the lengths of the bolts are different, so this method saves time and helps prevent possible harm to the valve body of the case of the transmission/transaxle when reassembling the unit.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9380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29494158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62812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35296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76209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0152815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3111860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21562968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a:t>
            </a:r>
            <a:r>
              <a:rPr lang="en-US" sz="1200" b="1" i="0" u="sng" strike="noStrike" cap="none" baseline="0" dirty="0">
                <a:solidFill>
                  <a:schemeClr val="dk1"/>
                </a:solidFill>
                <a:latin typeface="Arial"/>
                <a:ea typeface="Arial"/>
                <a:cs typeface="Arial"/>
                <a:sym typeface="Arial"/>
              </a:rPr>
              <a:t> A Picture Is Worth a Thousand Words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During disassembly, note items such as direction of snap rings front and back and clock position of</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the snap ring openings. Instead of taking numerous detailed notes, use a digital or phone camera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and take pictures as the unit is being disassembled. Then the photos can be reviewed during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reassembly to be sure that everything is installed in the same position as 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baseline="0" dirty="0">
                <a:solidFill>
                  <a:schemeClr val="dk1"/>
                </a:solidFill>
                <a:latin typeface="Arial"/>
                <a:ea typeface="Arial"/>
                <a:cs typeface="Arial"/>
                <a:sym typeface="Arial"/>
              </a:rPr>
              <a:t>was when it was disassembled.</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200855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Smooth Is In; Rough Is Out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It used to be common practice in the automatic transmission business for the rebuilder to use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sandpaper to “roughen up” the surface of the steel discs to achieve a good clutch apply. This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not true now. Sanding creates grooves and sharp peaks that decrease the oil film between the paper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on the friction plate and the steel plates. There should be a thin oil film between the paper and the steel to create a holding bond and make it possible for a clutch pack to apply and release thousands of times without wear. Therefore, for consistent shifts and a long-lasting transmission/transaxle, do not sand the steel discs.  Steels are often replaced with new steels along with new friction discs during an overhaul.</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723112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65452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3070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195807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071099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3055709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136386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27515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35136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1479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39</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5511945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40045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7291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92415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3407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1172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9918092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47</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Avoid Using Red Assembly Lube</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Assembly lube is used during the reassembly of automatic transmissions. If red assembly lube is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used on seals, it may look like an automatic transmission fluid leak when the transmission gets hot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and the lube melts. If you use blue, green, brown, or clear assembly lube, then the color will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immediately identify it as assembly lube. ● SEE FIGURE 133–26.</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Many transmissions have been disassembled because the service technician thought that the red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liquid dripping from parts of the transmission was automatic transmission fluid when, in fact, it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was only assembly lube that melted and ran when the transmission reached normal operating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temperature.</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54459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Change the Bolts and Washers</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When reassembling an automatic transmission, always replace the pump bolts and sealing washers to avoid the possibility of a leak. A leak in the area of the pump can cause quite a headache for the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technician because the entire assembly must be removed from the vehicle again to fix it.</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795897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030730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52</a:t>
            </a:fld>
            <a:endParaRPr lang="en-US" dirty="0"/>
          </a:p>
        </p:txBody>
      </p:sp>
    </p:spTree>
    <p:extLst>
      <p:ext uri="{BB962C8B-B14F-4D97-AF65-F5344CB8AC3E}">
        <p14:creationId xmlns:p14="http://schemas.microsoft.com/office/powerpoint/2010/main" val="29130147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Chart</a:t>
            </a:r>
            <a:r>
              <a:rPr lang="en-US" baseline="0" dirty="0"/>
              <a:t> 133-1 on page 1701 for t</a:t>
            </a:r>
            <a:r>
              <a:rPr lang="en-US" dirty="0"/>
              <a:t>he location of the cooler-out lines varies by vehicle and transmission/transaxle. Check service information for location of the cooler lines on the vehicle being serviced.</a:t>
            </a:r>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22858637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54</a:t>
            </a:fld>
            <a:endParaRPr lang="en-US" dirty="0"/>
          </a:p>
        </p:txBody>
      </p:sp>
    </p:spTree>
    <p:extLst>
      <p:ext uri="{BB962C8B-B14F-4D97-AF65-F5344CB8AC3E}">
        <p14:creationId xmlns:p14="http://schemas.microsoft.com/office/powerpoint/2010/main" val="39369758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3526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9541550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5751272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943620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59</a:t>
            </a:fld>
            <a:endParaRPr lang="en-US" dirty="0"/>
          </a:p>
        </p:txBody>
      </p:sp>
    </p:spTree>
    <p:extLst>
      <p:ext uri="{BB962C8B-B14F-4D97-AF65-F5344CB8AC3E}">
        <p14:creationId xmlns:p14="http://schemas.microsoft.com/office/powerpoint/2010/main" val="1174246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65666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TECH TIP: Install a Transmission Cooler</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An auxiliary transmission fluid cooler is recommended by most experts to help keep the temperature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from becoming excessive, especially when towing or performing other heavy-duty vehicle operation.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SEE FIGURE 133–31. Most experts recommend that the cooler be connected so that the hot fluids travel through the auxiliary cooler and then through the factory cooler and return to the transmission/transaxle. Using this method of plumbing allows the radiator to warm the transmission fluid in cold weather as well as provide additional cooling of the fluid when the fluid temperature is high.</a:t>
            </a:r>
            <a:endParaRPr lang="en-US" sz="1200" b="1" i="0" u="sng"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ct val="25000"/>
              <a:buFont typeface="Arial"/>
              <a:buNone/>
            </a:pPr>
            <a:r>
              <a:rPr lang="en-US" sz="1200" b="1" i="0" u="sng" strike="noStrike" cap="none" dirty="0">
                <a:solidFill>
                  <a:schemeClr val="dk1"/>
                </a:solidFill>
                <a:latin typeface="Arial"/>
                <a:ea typeface="Arial"/>
                <a:cs typeface="Arial"/>
                <a:sym typeface="Arial"/>
              </a:rPr>
              <a:t>TECH TIP: If the Torque Converter Is Dropped, Replace It</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Torque converters include plastic thrust plates, which are very strong under the compressive forces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of normal torque converter operation. However, if a torque converter is dropped, even from a </a:t>
            </a:r>
          </a:p>
          <a:p>
            <a:pPr marL="0" marR="0" lvl="0" indent="0" algn="l" rtl="0">
              <a:lnSpc>
                <a:spcPct val="100000"/>
              </a:lnSpc>
              <a:spcBef>
                <a:spcPts val="0"/>
              </a:spcBef>
              <a:spcAft>
                <a:spcPts val="0"/>
              </a:spcAft>
              <a:buClr>
                <a:schemeClr val="dk1"/>
              </a:buClr>
              <a:buSzPct val="25000"/>
              <a:buFont typeface="Arial"/>
              <a:buNone/>
            </a:pPr>
            <a:r>
              <a:rPr lang="en-US" sz="1200" b="0" i="0" u="none" strike="noStrike" cap="none" dirty="0">
                <a:solidFill>
                  <a:schemeClr val="dk1"/>
                </a:solidFill>
                <a:latin typeface="Arial"/>
                <a:ea typeface="Arial"/>
                <a:cs typeface="Arial"/>
                <a:sym typeface="Arial"/>
              </a:rPr>
              <a:t>distance of less than 6 inches (15 cm), the thrust washer can easily break, ruining the torque converter. Even though torque converts look strong and feel heavy, handle them as if they are glass.</a:t>
            </a:r>
          </a:p>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360916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61</a:t>
            </a:fld>
            <a:endParaRPr lang="en-US" dirty="0"/>
          </a:p>
        </p:txBody>
      </p:sp>
    </p:spTree>
    <p:extLst>
      <p:ext uri="{BB962C8B-B14F-4D97-AF65-F5344CB8AC3E}">
        <p14:creationId xmlns:p14="http://schemas.microsoft.com/office/powerpoint/2010/main" val="27326823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496504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389714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3535170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79156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923609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30415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208367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091998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507108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5333006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726131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457657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24529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74</a:t>
            </a:fld>
            <a:endParaRPr lang="en-US" dirty="0"/>
          </a:p>
        </p:txBody>
      </p:sp>
    </p:spTree>
    <p:extLst>
      <p:ext uri="{BB962C8B-B14F-4D97-AF65-F5344CB8AC3E}">
        <p14:creationId xmlns:p14="http://schemas.microsoft.com/office/powerpoint/2010/main" val="22019158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282514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465570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205248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10824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61911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8225028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112633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229490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5651247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1634075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788914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477740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668942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76556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5063759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82771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241171846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717325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2485840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58701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4936622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7195760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215906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8721437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2755684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871606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101</a:t>
            </a:fld>
            <a:endParaRPr lang="en-US" dirty="0"/>
          </a:p>
        </p:txBody>
      </p:sp>
    </p:spTree>
    <p:extLst>
      <p:ext uri="{BB962C8B-B14F-4D97-AF65-F5344CB8AC3E}">
        <p14:creationId xmlns:p14="http://schemas.microsoft.com/office/powerpoint/2010/main" val="2345508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64404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471774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6562325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19306091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380836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7735908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1098451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553998"/>
          </a:xfrm>
        </p:spPr>
        <p:txBody>
          <a:bodyPr anchor="t" anchorCtr="0"/>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nd Two Content">
    <p:spTree>
      <p:nvGrpSpPr>
        <p:cNvPr id="1" name="Shape 30"/>
        <p:cNvGrpSpPr/>
        <p:nvPr/>
      </p:nvGrpSpPr>
      <p:grpSpPr>
        <a:xfrm>
          <a:off x="0" y="0"/>
          <a:ext cx="0" cy="0"/>
          <a:chOff x="0" y="0"/>
          <a:chExt cx="0" cy="0"/>
        </a:xfrm>
      </p:grpSpPr>
      <p:sp>
        <p:nvSpPr>
          <p:cNvPr id="31" name="Title Placeholder"/>
          <p:cNvSpPr txBox="1">
            <a:spLocks noGrp="1"/>
          </p:cNvSpPr>
          <p:nvPr>
            <p:ph type="title"/>
          </p:nvPr>
        </p:nvSpPr>
        <p:spPr>
          <a:xfrm>
            <a:off x="457200" y="215371"/>
            <a:ext cx="8229600" cy="738633"/>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p>
            <a:pPr lvl="0"/>
            <a:r>
              <a:rPr lang="en-US" dirty="0"/>
              <a:t>Edit Master text styles</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p>
            <a:pPr lvl="0"/>
            <a:r>
              <a:rPr lang="en-US" dirty="0"/>
              <a:t>Edit Master text styles</a:t>
            </a:r>
          </a:p>
        </p:txBody>
      </p:sp>
      <p:pic>
        <p:nvPicPr>
          <p:cNvPr id="8"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Tree>
    <p:extLst>
      <p:ext uri="{BB962C8B-B14F-4D97-AF65-F5344CB8AC3E}">
        <p14:creationId xmlns:p14="http://schemas.microsoft.com/office/powerpoint/2010/main" val="1239398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305206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341432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716119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Tree>
    <p:extLst>
      <p:ext uri="{BB962C8B-B14F-4D97-AF65-F5344CB8AC3E}">
        <p14:creationId xmlns:p14="http://schemas.microsoft.com/office/powerpoint/2010/main" val="298325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1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hyperlink" Target="https://jameshalderman.com/a2_vid_lib_page/" TargetMode="External"/><Relationship Id="rId2" Type="http://schemas.openxmlformats.org/officeDocument/2006/relationships/notesSlide" Target="../notesSlides/notesSlide99.xml"/><Relationship Id="rId1" Type="http://schemas.openxmlformats.org/officeDocument/2006/relationships/slideLayout" Target="../slideLayouts/slideLayout6.xml"/><Relationship Id="rId4" Type="http://schemas.openxmlformats.org/officeDocument/2006/relationships/hyperlink" Target="https://jameshalderman.com/a2_anim_lib_page/" TargetMode="Externa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4.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6.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39.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40.png"/><Relationship Id="rId4"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1.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133</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1107996"/>
          </a:xfrm>
        </p:spPr>
        <p:txBody>
          <a:bodyPr lIns="0" tIns="45720" rIns="0" bIns="45720">
            <a:spAutoFit/>
          </a:bodyPr>
          <a:lstStyle/>
          <a:p>
            <a:r>
              <a:rPr lang="en-US" dirty="0"/>
              <a:t>Automatic Transmission/Transaxle Unit Repair</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133.3 Engine Holding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1627" y="989091"/>
            <a:ext cx="5234165" cy="39761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416320"/>
          </a:xfrm>
        </p:spPr>
        <p:txBody>
          <a:bodyPr/>
          <a:lstStyle/>
          <a:p>
            <a:pPr marL="101600" indent="0">
              <a:buNone/>
            </a:pPr>
            <a:r>
              <a:rPr lang="en-US" sz="2400" dirty="0"/>
              <a:t>A chain and holding fixture being used on this front-wheel-drive vehicle to support the engine when the transaxle is removed</a:t>
            </a:r>
          </a:p>
        </p:txBody>
      </p:sp>
    </p:spTree>
    <p:extLst>
      <p:ext uri="{BB962C8B-B14F-4D97-AF65-F5344CB8AC3E}">
        <p14:creationId xmlns:p14="http://schemas.microsoft.com/office/powerpoint/2010/main" val="9124076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09973"/>
          </a:xfrm>
        </p:spPr>
        <p:txBody>
          <a:bodyPr/>
          <a:lstStyle/>
          <a:p>
            <a:r>
              <a:rPr lang="en-US" dirty="0"/>
              <a:t>Answer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907941"/>
          </a:xfrm>
        </p:spPr>
        <p:txBody>
          <a:bodyPr/>
          <a:lstStyle/>
          <a:p>
            <a:r>
              <a:rPr lang="en-US" sz="2400" dirty="0"/>
              <a:t>Air pressure checking is used to test ____________.</a:t>
            </a:r>
          </a:p>
          <a:p>
            <a:pPr lvl="1"/>
            <a:r>
              <a:rPr lang="en-US" sz="2400" dirty="0"/>
              <a:t>a. clutch packs</a:t>
            </a:r>
          </a:p>
        </p:txBody>
      </p:sp>
    </p:spTree>
    <p:extLst>
      <p:ext uri="{BB962C8B-B14F-4D97-AF65-F5344CB8AC3E}">
        <p14:creationId xmlns:p14="http://schemas.microsoft.com/office/powerpoint/2010/main" val="6179564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Automatic Transmissions and Transaxles Videos and Animations</a:t>
            </a:r>
          </a:p>
        </p:txBody>
      </p:sp>
      <p:sp>
        <p:nvSpPr>
          <p:cNvPr id="4" name="TextBox 3">
            <a:extLst>
              <a:ext uri="{FF2B5EF4-FFF2-40B4-BE49-F238E27FC236}">
                <a16:creationId xmlns:a16="http://schemas.microsoft.com/office/drawing/2014/main" id="{41055372-B073-AA11-A0E7-1B98DA28FD9A}"/>
              </a:ext>
            </a:extLst>
          </p:cNvPr>
          <p:cNvSpPr txBox="1"/>
          <p:nvPr/>
        </p:nvSpPr>
        <p:spPr>
          <a:xfrm>
            <a:off x="381000" y="2438400"/>
            <a:ext cx="8305800" cy="769441"/>
          </a:xfrm>
          <a:prstGeom prst="rect">
            <a:avLst/>
          </a:prstGeom>
          <a:noFill/>
        </p:spPr>
        <p:txBody>
          <a:bodyPr wrap="square" rtlCol="0">
            <a:spAutoFit/>
          </a:bodyPr>
          <a:lstStyle/>
          <a:p>
            <a:r>
              <a:rPr lang="en-US" sz="2200" dirty="0"/>
              <a:t>Videos Link: </a:t>
            </a:r>
            <a:r>
              <a:rPr lang="en-US" sz="2200" dirty="0">
                <a:hlinkClick r:id="rId3"/>
              </a:rPr>
              <a:t>(A2) Automatic Transmissions and Transaxles Videos</a:t>
            </a:r>
            <a:endParaRPr lang="en-US" sz="2200" dirty="0"/>
          </a:p>
        </p:txBody>
      </p:sp>
      <p:sp>
        <p:nvSpPr>
          <p:cNvPr id="2" name="TextBox 1">
            <a:extLst>
              <a:ext uri="{FF2B5EF4-FFF2-40B4-BE49-F238E27FC236}">
                <a16:creationId xmlns:a16="http://schemas.microsoft.com/office/drawing/2014/main" id="{BB444EDD-99FE-DD4C-8EED-63C74DF64ED4}"/>
              </a:ext>
            </a:extLst>
          </p:cNvPr>
          <p:cNvSpPr txBox="1"/>
          <p:nvPr/>
        </p:nvSpPr>
        <p:spPr>
          <a:xfrm>
            <a:off x="380074" y="3269397"/>
            <a:ext cx="8305800" cy="769441"/>
          </a:xfrm>
          <a:prstGeom prst="rect">
            <a:avLst/>
          </a:prstGeom>
          <a:noFill/>
        </p:spPr>
        <p:txBody>
          <a:bodyPr wrap="square" rtlCol="0">
            <a:spAutoFit/>
          </a:bodyPr>
          <a:lstStyle/>
          <a:p>
            <a:r>
              <a:rPr lang="en-US" sz="2200" dirty="0"/>
              <a:t>Animations Link: </a:t>
            </a:r>
            <a:r>
              <a:rPr lang="en-US" sz="2200" dirty="0">
                <a:hlinkClick r:id="rId4"/>
              </a:rPr>
              <a:t>(A2) Automatic Transmissions and Transaxles Animations</a:t>
            </a:r>
            <a:endParaRPr lang="en-US" sz="2200" dirty="0"/>
          </a:p>
        </p:txBody>
      </p:sp>
    </p:spTree>
    <p:extLst>
      <p:ext uri="{BB962C8B-B14F-4D97-AF65-F5344CB8AC3E}">
        <p14:creationId xmlns:p14="http://schemas.microsoft.com/office/powerpoint/2010/main" val="33809045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lstStyle/>
          <a:p>
            <a:r>
              <a:rPr lang="en-US" dirty="0"/>
              <a:t>Copyright</a:t>
            </a:r>
          </a:p>
        </p:txBody>
      </p:sp>
      <p:sp>
        <p:nvSpPr>
          <p:cNvPr id="2" name="Text Placeholder 1">
            <a:extLst>
              <a:ext uri="{FF2B5EF4-FFF2-40B4-BE49-F238E27FC236}">
                <a16:creationId xmlns:a16="http://schemas.microsoft.com/office/drawing/2014/main" id="{AD5FAE7B-F718-4307-B112-AD6256157E8F}"/>
              </a:ext>
            </a:extLst>
          </p:cNvPr>
          <p:cNvSpPr>
            <a:spLocks noGrp="1"/>
          </p:cNvSpPr>
          <p:nvPr>
            <p:ph sz="quarter" idx="13"/>
          </p:nvPr>
        </p:nvSpPr>
        <p:spPr>
          <a:xfrm>
            <a:off x="1142999"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151315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133.4 Transmission Jack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89214" y="1014413"/>
            <a:ext cx="5053076" cy="41461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569464" cy="2677656"/>
          </a:xfrm>
        </p:spPr>
        <p:txBody>
          <a:bodyPr/>
          <a:lstStyle/>
          <a:p>
            <a:pPr marL="101600" indent="0">
              <a:buNone/>
            </a:pPr>
            <a:r>
              <a:rPr lang="en-US" sz="2400" dirty="0"/>
              <a:t>A transaxle being supported by a transmission jack prior to removal of the unit from underneath the vehicle</a:t>
            </a:r>
          </a:p>
        </p:txBody>
      </p:sp>
    </p:spTree>
    <p:extLst>
      <p:ext uri="{BB962C8B-B14F-4D97-AF65-F5344CB8AC3E}">
        <p14:creationId xmlns:p14="http://schemas.microsoft.com/office/powerpoint/2010/main" val="1365185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38664"/>
          </a:xfrm>
        </p:spPr>
        <p:txBody>
          <a:bodyPr wrap="square" tIns="45720" bIns="45720">
            <a:spAutoFit/>
          </a:bodyPr>
          <a:lstStyle/>
          <a:p>
            <a:r>
              <a:rPr lang="en-US" sz="2200" dirty="0"/>
              <a:t>Animation: Automatic Transmission Remove and Replace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auto_trans_r_r">
            <a:hlinkClick r:id="" action="ppaction://media"/>
            <a:extLst>
              <a:ext uri="{FF2B5EF4-FFF2-40B4-BE49-F238E27FC236}">
                <a16:creationId xmlns:a16="http://schemas.microsoft.com/office/drawing/2014/main" id="{659E2378-3269-D194-ED6C-D4E8FF5930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2361" y="1128959"/>
            <a:ext cx="8953500" cy="5036344"/>
          </a:xfrm>
          <a:prstGeom prst="rect">
            <a:avLst/>
          </a:prstGeom>
        </p:spPr>
      </p:pic>
    </p:spTree>
    <p:extLst>
      <p:ext uri="{BB962C8B-B14F-4D97-AF65-F5344CB8AC3E}">
        <p14:creationId xmlns:p14="http://schemas.microsoft.com/office/powerpoint/2010/main" val="1589445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8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133.5 Holding Fixture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82112" y="1014413"/>
            <a:ext cx="5261299" cy="49096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2340864" cy="1975675"/>
          </a:xfrm>
        </p:spPr>
        <p:txBody>
          <a:bodyPr/>
          <a:lstStyle/>
          <a:p>
            <a:pPr marL="101600" indent="0">
              <a:buNone/>
            </a:pPr>
            <a:r>
              <a:rPr lang="en-US" sz="2400" dirty="0"/>
              <a:t>A holding fixture makes working on a transmission easier</a:t>
            </a:r>
          </a:p>
        </p:txBody>
      </p:sp>
    </p:spTree>
    <p:extLst>
      <p:ext uri="{BB962C8B-B14F-4D97-AF65-F5344CB8AC3E}">
        <p14:creationId xmlns:p14="http://schemas.microsoft.com/office/powerpoint/2010/main" val="18971096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133.6 Converter Endplay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645152" y="1014413"/>
            <a:ext cx="3776757" cy="48913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00984" cy="1938992"/>
          </a:xfrm>
        </p:spPr>
        <p:txBody>
          <a:bodyPr/>
          <a:lstStyle/>
          <a:p>
            <a:pPr marL="101600" indent="0">
              <a:buNone/>
            </a:pPr>
            <a:r>
              <a:rPr lang="en-US" sz="2400" dirty="0"/>
              <a:t>A special tool being used to check the end play of the stator inside the torque converter</a:t>
            </a:r>
          </a:p>
        </p:txBody>
      </p:sp>
    </p:spTree>
    <p:extLst>
      <p:ext uri="{BB962C8B-B14F-4D97-AF65-F5344CB8AC3E}">
        <p14:creationId xmlns:p14="http://schemas.microsoft.com/office/powerpoint/2010/main" val="2420564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4932"/>
            <a:ext cx="8229600" cy="1066800"/>
          </a:xfrm>
        </p:spPr>
        <p:txBody>
          <a:bodyPr>
            <a:noAutofit/>
          </a:bodyPr>
          <a:lstStyle/>
          <a:p>
            <a:r>
              <a:rPr lang="en-US" dirty="0"/>
              <a:t>Automatic Transmission/Transaxle Disassembly </a:t>
            </a:r>
            <a:r>
              <a:rPr lang="en-US" sz="2800" dirty="0"/>
              <a:t>(1 of 5)</a:t>
            </a:r>
          </a:p>
        </p:txBody>
      </p:sp>
      <p:sp>
        <p:nvSpPr>
          <p:cNvPr id="4" name="Content Placeholder 3"/>
          <p:cNvSpPr>
            <a:spLocks noGrp="1"/>
          </p:cNvSpPr>
          <p:nvPr>
            <p:ph idx="4294967295"/>
          </p:nvPr>
        </p:nvSpPr>
        <p:spPr>
          <a:xfrm>
            <a:off x="457200" y="1440441"/>
            <a:ext cx="8229600" cy="4873526"/>
          </a:xfrm>
          <a:prstGeom prst="rect">
            <a:avLst/>
          </a:prstGeom>
        </p:spPr>
        <p:txBody>
          <a:bodyPr>
            <a:noAutofit/>
          </a:bodyPr>
          <a:lstStyle/>
          <a:p>
            <a:r>
              <a:rPr lang="en-US" sz="2400" dirty="0"/>
              <a:t>Mount to a Holding Fixture</a:t>
            </a:r>
          </a:p>
          <a:p>
            <a:pPr lvl="1"/>
            <a:r>
              <a:rPr lang="en-US" sz="2400" dirty="0"/>
              <a:t>For best results, the automatic transmission/transaxle should be attached to a holding fixture that allows the unit to be rotated yet properly supported during disassembly and reassembly.</a:t>
            </a:r>
          </a:p>
          <a:p>
            <a:r>
              <a:rPr lang="en-US" sz="2400" dirty="0"/>
              <a:t>Torque Converter Checks</a:t>
            </a:r>
          </a:p>
          <a:p>
            <a:pPr lvl="1"/>
            <a:r>
              <a:rPr lang="en-US" sz="2400" dirty="0"/>
              <a:t>Visually check for wetness that could indicate a leak such as at the welded seam.</a:t>
            </a:r>
          </a:p>
          <a:p>
            <a:pPr lvl="1"/>
            <a:r>
              <a:rPr lang="en-US" sz="2400" dirty="0"/>
              <a:t>Inspect the hub for seal and wear.</a:t>
            </a:r>
          </a:p>
          <a:p>
            <a:pPr lvl="1"/>
            <a:r>
              <a:rPr lang="en-US" sz="2400" dirty="0"/>
              <a:t>Check that the one-way clutch of the stator is working.</a:t>
            </a:r>
          </a:p>
          <a:p>
            <a:pPr lvl="1"/>
            <a:r>
              <a:rPr lang="en-US" sz="2400" dirty="0"/>
              <a:t>Check for end play of the stator.</a:t>
            </a:r>
          </a:p>
        </p:txBody>
      </p:sp>
    </p:spTree>
    <p:extLst>
      <p:ext uri="{BB962C8B-B14F-4D97-AF65-F5344CB8AC3E}">
        <p14:creationId xmlns:p14="http://schemas.microsoft.com/office/powerpoint/2010/main" val="17727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133.7</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37657" y="990814"/>
            <a:ext cx="6186074" cy="43675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09670" y="5505458"/>
            <a:ext cx="7242048" cy="830997"/>
          </a:xfrm>
        </p:spPr>
        <p:txBody>
          <a:bodyPr/>
          <a:lstStyle/>
          <a:p>
            <a:pPr marL="101600" indent="0">
              <a:buNone/>
            </a:pPr>
            <a:r>
              <a:rPr lang="en-US" sz="2400" dirty="0"/>
              <a:t>Cutaway of the torque converter clutch showing the paper-thin friction material</a:t>
            </a:r>
          </a:p>
        </p:txBody>
      </p:sp>
    </p:spTree>
    <p:extLst>
      <p:ext uri="{BB962C8B-B14F-4D97-AF65-F5344CB8AC3E}">
        <p14:creationId xmlns:p14="http://schemas.microsoft.com/office/powerpoint/2010/main" val="212590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9550" y="119976"/>
            <a:ext cx="8229600" cy="1013635"/>
          </a:xfrm>
        </p:spPr>
        <p:txBody>
          <a:bodyPr>
            <a:noAutofit/>
          </a:bodyPr>
          <a:lstStyle/>
          <a:p>
            <a:r>
              <a:rPr lang="en-US" dirty="0"/>
              <a:t>Automatic Transmission/Transaxle Disassembly </a:t>
            </a:r>
            <a:r>
              <a:rPr lang="en-US" sz="2800" dirty="0"/>
              <a:t>(2 of 5)</a:t>
            </a:r>
          </a:p>
        </p:txBody>
      </p:sp>
      <p:sp>
        <p:nvSpPr>
          <p:cNvPr id="4" name="Content Placeholder 3"/>
          <p:cNvSpPr>
            <a:spLocks noGrp="1"/>
          </p:cNvSpPr>
          <p:nvPr>
            <p:ph idx="4294967295"/>
          </p:nvPr>
        </p:nvSpPr>
        <p:spPr>
          <a:xfrm>
            <a:off x="457200" y="1366010"/>
            <a:ext cx="8229600" cy="4044190"/>
          </a:xfrm>
          <a:prstGeom prst="rect">
            <a:avLst/>
          </a:prstGeom>
        </p:spPr>
        <p:txBody>
          <a:bodyPr>
            <a:noAutofit/>
          </a:bodyPr>
          <a:lstStyle/>
          <a:p>
            <a:r>
              <a:rPr lang="en-US" sz="2400" dirty="0"/>
              <a:t>Valve Body</a:t>
            </a:r>
          </a:p>
          <a:p>
            <a:pPr lvl="1"/>
            <a:r>
              <a:rPr lang="en-US" sz="2400" dirty="0"/>
              <a:t>Carefully check the operation of all shift valves by using a plastic tool or compressed air to move the valves in their bores. All valves should be free to move and should return to the home position by spring pressure.</a:t>
            </a:r>
          </a:p>
          <a:p>
            <a:r>
              <a:rPr lang="en-US" sz="2400" dirty="0"/>
              <a:t>Pump Assembly</a:t>
            </a:r>
          </a:p>
          <a:p>
            <a:pPr lvl="1"/>
            <a:r>
              <a:rPr lang="en-US" sz="2400" dirty="0"/>
              <a:t>Check the pump for wear by checking service information for the recommended procedure and specifications.</a:t>
            </a:r>
          </a:p>
        </p:txBody>
      </p:sp>
    </p:spTree>
    <p:extLst>
      <p:ext uri="{BB962C8B-B14F-4D97-AF65-F5344CB8AC3E}">
        <p14:creationId xmlns:p14="http://schemas.microsoft.com/office/powerpoint/2010/main" val="529370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133.8 Separator Plate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51760"/>
            <a:ext cx="4484687" cy="367974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046988"/>
          </a:xfrm>
        </p:spPr>
        <p:txBody>
          <a:bodyPr/>
          <a:lstStyle/>
          <a:p>
            <a:pPr marL="101600" indent="0">
              <a:buNone/>
            </a:pPr>
            <a:r>
              <a:rPr lang="en-US" sz="2400" dirty="0"/>
              <a:t>A typical separator plate. Check holes over check balls to make sure that the metal balls have not caused damage to the separator plate during operation</a:t>
            </a:r>
          </a:p>
        </p:txBody>
      </p:sp>
    </p:spTree>
    <p:extLst>
      <p:ext uri="{BB962C8B-B14F-4D97-AF65-F5344CB8AC3E}">
        <p14:creationId xmlns:p14="http://schemas.microsoft.com/office/powerpoint/2010/main" val="2411786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133.9 Valve Body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7603" y="1088136"/>
            <a:ext cx="4484687" cy="328030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3272"/>
            <a:ext cx="3364992" cy="5632311"/>
          </a:xfrm>
        </p:spPr>
        <p:txBody>
          <a:bodyPr/>
          <a:lstStyle/>
          <a:p>
            <a:pPr marL="101600" indent="0">
              <a:buNone/>
            </a:pPr>
            <a:r>
              <a:rPr lang="en-US" sz="2400" dirty="0"/>
              <a:t>Check that all valves are free to move, and look for signs that the valves have caused wear to the valve bore. This causes fluid to leak around the valves, which can also cause shifting problems. If the bore is found to be worn, then the valve body will require repair using specialized tools or replacement</a:t>
            </a:r>
          </a:p>
        </p:txBody>
      </p:sp>
    </p:spTree>
    <p:extLst>
      <p:ext uri="{BB962C8B-B14F-4D97-AF65-F5344CB8AC3E}">
        <p14:creationId xmlns:p14="http://schemas.microsoft.com/office/powerpoint/2010/main" val="26658000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4747453"/>
          </a:xfrm>
          <a:prstGeom prst="rect">
            <a:avLst/>
          </a:prstGeom>
        </p:spPr>
        <p:txBody>
          <a:bodyPr>
            <a:spAutoFit/>
          </a:bodyPr>
          <a:lstStyle/>
          <a:p>
            <a:pPr marL="876300" indent="-876300">
              <a:buNone/>
            </a:pPr>
            <a:r>
              <a:rPr lang="en-US" sz="2400" b="1" dirty="0">
                <a:solidFill>
                  <a:srgbClr val="007FA3"/>
                </a:solidFill>
                <a:latin typeface="+mj-lt"/>
                <a:ea typeface="+mj-ea"/>
                <a:cs typeface="Times New Roman" panose="02020603050405020304" pitchFamily="18" charset="0"/>
              </a:rPr>
              <a:t>133.1</a:t>
            </a:r>
            <a:r>
              <a:rPr lang="en-US" sz="2400" dirty="0"/>
              <a:t> Explain how to verify the need for unit repair.</a:t>
            </a:r>
          </a:p>
          <a:p>
            <a:pPr marL="876300" indent="-876300">
              <a:buNone/>
            </a:pPr>
            <a:r>
              <a:rPr lang="en-US" sz="2400" b="1" dirty="0">
                <a:solidFill>
                  <a:srgbClr val="007FA3"/>
                </a:solidFill>
                <a:cs typeface="Times New Roman" panose="02020603050405020304" pitchFamily="18" charset="0"/>
              </a:rPr>
              <a:t>133.2 </a:t>
            </a:r>
            <a:r>
              <a:rPr lang="en-US" sz="2400" dirty="0"/>
              <a:t>Discuss the steps involved in removing the automatic transmission/transaxle.</a:t>
            </a:r>
          </a:p>
          <a:p>
            <a:pPr marL="876300" indent="-876300">
              <a:buNone/>
            </a:pPr>
            <a:r>
              <a:rPr lang="en-US" sz="2400" b="1" dirty="0">
                <a:solidFill>
                  <a:srgbClr val="007FA3"/>
                </a:solidFill>
                <a:cs typeface="Times New Roman" panose="02020603050405020304" pitchFamily="18" charset="0"/>
              </a:rPr>
              <a:t>133.3 </a:t>
            </a:r>
            <a:r>
              <a:rPr lang="en-US" sz="2400" dirty="0"/>
              <a:t>Discuss the steps involved in disassembling the automatic transmission/transaxle.</a:t>
            </a:r>
          </a:p>
          <a:p>
            <a:pPr marL="876300" indent="-876300">
              <a:buNone/>
            </a:pPr>
            <a:r>
              <a:rPr lang="en-US" sz="2400" b="1" dirty="0">
                <a:solidFill>
                  <a:srgbClr val="007FA3"/>
                </a:solidFill>
                <a:cs typeface="Times New Roman" panose="02020603050405020304" pitchFamily="18" charset="0"/>
              </a:rPr>
              <a:t>133.4 </a:t>
            </a:r>
            <a:r>
              <a:rPr lang="en-US" sz="2400" dirty="0"/>
              <a:t>Describe how to reassemble an automatic transmission/transaxle.</a:t>
            </a:r>
          </a:p>
          <a:p>
            <a:pPr marL="876300" indent="-876300">
              <a:buNone/>
            </a:pPr>
            <a:r>
              <a:rPr lang="en-US" sz="2400" b="1" dirty="0">
                <a:solidFill>
                  <a:srgbClr val="007FA3"/>
                </a:solidFill>
                <a:cs typeface="Times New Roman" panose="02020603050405020304" pitchFamily="18" charset="0"/>
              </a:rPr>
              <a:t>133.5 </a:t>
            </a:r>
            <a:r>
              <a:rPr lang="en-US" sz="2400" dirty="0"/>
              <a:t>Discuss how to flush the cooler and torque converter.</a:t>
            </a:r>
          </a:p>
          <a:p>
            <a:pPr marL="876300" indent="-876300">
              <a:buNone/>
            </a:pPr>
            <a:r>
              <a:rPr lang="en-US" sz="2400" b="1" dirty="0">
                <a:solidFill>
                  <a:srgbClr val="007FA3"/>
                </a:solidFill>
                <a:cs typeface="Times New Roman" panose="02020603050405020304" pitchFamily="18" charset="0"/>
              </a:rPr>
              <a:t>133.6 </a:t>
            </a:r>
            <a:r>
              <a:rPr lang="en-US" sz="2400" dirty="0"/>
              <a:t>Discuss dynamometer testing the automatic transmission/transaxle.</a:t>
            </a:r>
          </a:p>
        </p:txBody>
      </p:sp>
    </p:spTree>
    <p:extLst>
      <p:ext uri="{BB962C8B-B14F-4D97-AF65-F5344CB8AC3E}">
        <p14:creationId xmlns:p14="http://schemas.microsoft.com/office/powerpoint/2010/main" val="2970101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133.10 Front Pump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12178" y="962372"/>
            <a:ext cx="4861032" cy="51001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50039"/>
            <a:ext cx="3011384" cy="1938992"/>
          </a:xfrm>
        </p:spPr>
        <p:txBody>
          <a:bodyPr/>
          <a:lstStyle/>
          <a:p>
            <a:pPr marL="101600" indent="0">
              <a:buNone/>
            </a:pPr>
            <a:r>
              <a:rPr lang="en-US" sz="2400" dirty="0"/>
              <a:t>Two slide hammers are often used to remove a pump from older automatic transmissions</a:t>
            </a:r>
          </a:p>
        </p:txBody>
      </p:sp>
    </p:spTree>
    <p:extLst>
      <p:ext uri="{BB962C8B-B14F-4D97-AF65-F5344CB8AC3E}">
        <p14:creationId xmlns:p14="http://schemas.microsoft.com/office/powerpoint/2010/main" val="17604772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133.11 Pump Puller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8" y="1032820"/>
            <a:ext cx="3728316" cy="49624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34865" y="982825"/>
            <a:ext cx="3657600" cy="3834995"/>
          </a:xfrm>
        </p:spPr>
        <p:txBody>
          <a:bodyPr/>
          <a:lstStyle/>
          <a:p>
            <a:pPr marL="101600" indent="0">
              <a:buNone/>
            </a:pPr>
            <a:r>
              <a:rPr lang="en-US" sz="2400" dirty="0"/>
              <a:t>A special puller is usually specified to remove aluminum pumps from automatic transmission/transaxles. Alignment pins (arrows) are used to properly align the gasket and pump on the case during reassembly</a:t>
            </a:r>
          </a:p>
        </p:txBody>
      </p:sp>
    </p:spTree>
    <p:extLst>
      <p:ext uri="{BB962C8B-B14F-4D97-AF65-F5344CB8AC3E}">
        <p14:creationId xmlns:p14="http://schemas.microsoft.com/office/powerpoint/2010/main" val="4085314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133.12</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03195" y="1014413"/>
            <a:ext cx="4712835" cy="504805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7732"/>
            <a:ext cx="2852928" cy="3026484"/>
          </a:xfrm>
        </p:spPr>
        <p:txBody>
          <a:bodyPr/>
          <a:lstStyle/>
          <a:p>
            <a:pPr marL="101600" indent="0">
              <a:buNone/>
            </a:pPr>
            <a:r>
              <a:rPr lang="en-US" sz="2400" dirty="0"/>
              <a:t>Checking a transmission pump assembly for wear using a feeler gauge. Compare the reading to factory specifications</a:t>
            </a:r>
          </a:p>
        </p:txBody>
      </p:sp>
    </p:spTree>
    <p:extLst>
      <p:ext uri="{BB962C8B-B14F-4D97-AF65-F5344CB8AC3E}">
        <p14:creationId xmlns:p14="http://schemas.microsoft.com/office/powerpoint/2010/main" val="32880661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 y="136525"/>
            <a:ext cx="8229600" cy="1013635"/>
          </a:xfrm>
        </p:spPr>
        <p:txBody>
          <a:bodyPr>
            <a:noAutofit/>
          </a:bodyPr>
          <a:lstStyle/>
          <a:p>
            <a:r>
              <a:rPr lang="en-US" dirty="0"/>
              <a:t>Automatic Transmission/Transaxle Disassembly </a:t>
            </a:r>
            <a:r>
              <a:rPr lang="en-US" sz="2800" dirty="0"/>
              <a:t>(3 of 5)</a:t>
            </a:r>
          </a:p>
        </p:txBody>
      </p:sp>
      <p:sp>
        <p:nvSpPr>
          <p:cNvPr id="4" name="Content Placeholder 3"/>
          <p:cNvSpPr>
            <a:spLocks noGrp="1"/>
          </p:cNvSpPr>
          <p:nvPr>
            <p:ph idx="4294967295"/>
          </p:nvPr>
        </p:nvSpPr>
        <p:spPr>
          <a:xfrm>
            <a:off x="457200" y="1366010"/>
            <a:ext cx="8229600" cy="3891790"/>
          </a:xfrm>
          <a:prstGeom prst="rect">
            <a:avLst/>
          </a:prstGeom>
        </p:spPr>
        <p:txBody>
          <a:bodyPr>
            <a:noAutofit/>
          </a:bodyPr>
          <a:lstStyle/>
          <a:p>
            <a:r>
              <a:rPr lang="en-US" sz="2400" dirty="0"/>
              <a:t>Unit Disassembly</a:t>
            </a:r>
          </a:p>
          <a:p>
            <a:pPr lvl="1"/>
            <a:r>
              <a:rPr lang="en-US" sz="2400" dirty="0"/>
              <a:t>Before disassembly, measure input shaft end play.</a:t>
            </a:r>
          </a:p>
          <a:p>
            <a:pPr lvl="1"/>
            <a:r>
              <a:rPr lang="en-US" sz="2400" dirty="0"/>
              <a:t>Some transmissions require the measurement of output shaft end play.</a:t>
            </a:r>
          </a:p>
          <a:p>
            <a:pPr lvl="1"/>
            <a:r>
              <a:rPr lang="en-US" sz="2400" dirty="0"/>
              <a:t>Always check service information for the specified procedures to follow.</a:t>
            </a:r>
          </a:p>
          <a:p>
            <a:r>
              <a:rPr lang="en-US" sz="2400" dirty="0"/>
              <a:t>Clutch Packs</a:t>
            </a:r>
          </a:p>
          <a:p>
            <a:pPr lvl="1"/>
            <a:r>
              <a:rPr lang="en-US" sz="2400" dirty="0"/>
              <a:t>Begin disassembling a clutch pack by removing the snap ring that holds the discs in the housing.</a:t>
            </a:r>
          </a:p>
        </p:txBody>
      </p:sp>
    </p:spTree>
    <p:extLst>
      <p:ext uri="{BB962C8B-B14F-4D97-AF65-F5344CB8AC3E}">
        <p14:creationId xmlns:p14="http://schemas.microsoft.com/office/powerpoint/2010/main" val="26959461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1369"/>
            <a:ext cx="8229600" cy="1013635"/>
          </a:xfrm>
        </p:spPr>
        <p:txBody>
          <a:bodyPr>
            <a:noAutofit/>
          </a:bodyPr>
          <a:lstStyle/>
          <a:p>
            <a:r>
              <a:rPr lang="en-US" dirty="0"/>
              <a:t>Automatic Transmission/Transaxle Disassembly </a:t>
            </a:r>
            <a:r>
              <a:rPr lang="en-US" sz="2800" dirty="0"/>
              <a:t>(4 of 5)</a:t>
            </a:r>
          </a:p>
        </p:txBody>
      </p:sp>
      <p:sp>
        <p:nvSpPr>
          <p:cNvPr id="4" name="Content Placeholder 3"/>
          <p:cNvSpPr>
            <a:spLocks noGrp="1"/>
          </p:cNvSpPr>
          <p:nvPr>
            <p:ph idx="4294967295"/>
          </p:nvPr>
        </p:nvSpPr>
        <p:spPr>
          <a:xfrm>
            <a:off x="457200" y="1371600"/>
            <a:ext cx="8229600" cy="4800600"/>
          </a:xfrm>
          <a:prstGeom prst="rect">
            <a:avLst/>
          </a:prstGeom>
        </p:spPr>
        <p:txBody>
          <a:bodyPr>
            <a:noAutofit/>
          </a:bodyPr>
          <a:lstStyle/>
          <a:p>
            <a:r>
              <a:rPr lang="en-US" sz="2400" dirty="0"/>
              <a:t>Friction Disc Inspection</a:t>
            </a:r>
          </a:p>
          <a:p>
            <a:pPr lvl="1"/>
            <a:r>
              <a:rPr lang="en-US" sz="2400" dirty="0"/>
              <a:t>If any friction disc shows signs of one or more of the defects, replace the entire set.</a:t>
            </a:r>
          </a:p>
          <a:p>
            <a:r>
              <a:rPr lang="en-US" sz="2400" dirty="0"/>
              <a:t>Steel Disc Inspection</a:t>
            </a:r>
          </a:p>
          <a:p>
            <a:pPr lvl="1"/>
            <a:r>
              <a:rPr lang="en-US" sz="2400" dirty="0"/>
              <a:t>Replace the entire set of steels if you note a rough surface or there is uneven or spotty discoloration on any of the discs.</a:t>
            </a:r>
          </a:p>
          <a:p>
            <a:r>
              <a:rPr lang="en-US" sz="2400" dirty="0"/>
              <a:t>Clutch Piston Removal and Inspection</a:t>
            </a:r>
          </a:p>
          <a:p>
            <a:pPr lvl="1"/>
            <a:r>
              <a:rPr lang="en-US" sz="2400" dirty="0"/>
              <a:t>To remove the snap ring holding the clutch piston in place, compress the piston return springs using the proper compressor tool.</a:t>
            </a:r>
          </a:p>
        </p:txBody>
      </p:sp>
    </p:spTree>
    <p:extLst>
      <p:ext uri="{BB962C8B-B14F-4D97-AF65-F5344CB8AC3E}">
        <p14:creationId xmlns:p14="http://schemas.microsoft.com/office/powerpoint/2010/main" val="2687878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13635"/>
          </a:xfrm>
        </p:spPr>
        <p:txBody>
          <a:bodyPr>
            <a:noAutofit/>
          </a:bodyPr>
          <a:lstStyle/>
          <a:p>
            <a:r>
              <a:rPr lang="en-US" dirty="0"/>
              <a:t>Automatic Transmission/Transaxle Disassembly </a:t>
            </a:r>
            <a:r>
              <a:rPr lang="en-US" sz="2800" dirty="0"/>
              <a:t>(5 of 5)</a:t>
            </a:r>
          </a:p>
        </p:txBody>
      </p:sp>
      <p:sp>
        <p:nvSpPr>
          <p:cNvPr id="4" name="Content Placeholder 3"/>
          <p:cNvSpPr>
            <a:spLocks noGrp="1"/>
          </p:cNvSpPr>
          <p:nvPr>
            <p:ph idx="4294967295"/>
          </p:nvPr>
        </p:nvSpPr>
        <p:spPr>
          <a:xfrm>
            <a:off x="457200" y="1371600"/>
            <a:ext cx="8229600" cy="4800600"/>
          </a:xfrm>
          <a:prstGeom prst="rect">
            <a:avLst/>
          </a:prstGeom>
        </p:spPr>
        <p:txBody>
          <a:bodyPr>
            <a:noAutofit/>
          </a:bodyPr>
          <a:lstStyle/>
          <a:p>
            <a:r>
              <a:rPr lang="en-US" sz="2400" dirty="0"/>
              <a:t>Return Spring Inspection</a:t>
            </a:r>
          </a:p>
          <a:p>
            <a:pPr lvl="1"/>
            <a:r>
              <a:rPr lang="en-US" sz="2400" dirty="0"/>
              <a:t>Coil springs should be straight and provide proper pressure.</a:t>
            </a:r>
          </a:p>
          <a:p>
            <a:r>
              <a:rPr lang="en-US" sz="2400" dirty="0"/>
              <a:t>Clutch Piston Inspection</a:t>
            </a:r>
          </a:p>
          <a:p>
            <a:pPr lvl="1"/>
            <a:r>
              <a:rPr lang="en-US" sz="2400" dirty="0"/>
              <a:t>Check the piston for cracks, scoring, seal damage, and ensure any check valve works normally.</a:t>
            </a:r>
          </a:p>
          <a:p>
            <a:r>
              <a:rPr lang="en-US" sz="2400" dirty="0"/>
              <a:t>Hubs, Drums, Shells, and Planetaries</a:t>
            </a:r>
          </a:p>
          <a:p>
            <a:pPr lvl="1"/>
            <a:r>
              <a:rPr lang="en-US" sz="2400" dirty="0"/>
              <a:t>Carefully check drums and shells for cracks before reusing.</a:t>
            </a:r>
          </a:p>
          <a:p>
            <a:pPr lvl="1"/>
            <a:r>
              <a:rPr lang="en-US" sz="2400" dirty="0"/>
              <a:t>Gear sets should be checked for proper pinion gear end play</a:t>
            </a:r>
          </a:p>
        </p:txBody>
      </p:sp>
    </p:spTree>
    <p:extLst>
      <p:ext uri="{BB962C8B-B14F-4D97-AF65-F5344CB8AC3E}">
        <p14:creationId xmlns:p14="http://schemas.microsoft.com/office/powerpoint/2010/main" val="18750893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133.13 Removing Snap 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059937" y="941388"/>
            <a:ext cx="4599264" cy="42763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2677656"/>
          </a:xfrm>
        </p:spPr>
        <p:txBody>
          <a:bodyPr/>
          <a:lstStyle/>
          <a:p>
            <a:pPr marL="101600" indent="0">
              <a:buNone/>
            </a:pPr>
            <a:r>
              <a:rPr lang="en-US" sz="2400" dirty="0"/>
              <a:t>A straight-blade screwdriver can help remove the snap ring that is used to retain the frictions and steels in the clutch pack</a:t>
            </a:r>
          </a:p>
        </p:txBody>
      </p:sp>
    </p:spTree>
    <p:extLst>
      <p:ext uri="{BB962C8B-B14F-4D97-AF65-F5344CB8AC3E}">
        <p14:creationId xmlns:p14="http://schemas.microsoft.com/office/powerpoint/2010/main" val="19580801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133.14 Compressor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72001" y="1014413"/>
            <a:ext cx="4070290" cy="51583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799" y="1014413"/>
            <a:ext cx="3520441" cy="1938992"/>
          </a:xfrm>
        </p:spPr>
        <p:txBody>
          <a:bodyPr/>
          <a:lstStyle/>
          <a:p>
            <a:pPr marL="101600" indent="0">
              <a:buNone/>
            </a:pPr>
            <a:r>
              <a:rPr lang="en-US" sz="2400" dirty="0"/>
              <a:t>A compressor tool is usually necessary to compress the springs of the clutch piston to remove the snap ring</a:t>
            </a:r>
          </a:p>
        </p:txBody>
      </p:sp>
    </p:spTree>
    <p:extLst>
      <p:ext uri="{BB962C8B-B14F-4D97-AF65-F5344CB8AC3E}">
        <p14:creationId xmlns:p14="http://schemas.microsoft.com/office/powerpoint/2010/main" val="7653867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133.15 Damaged Ring Gear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31891"/>
            <a:ext cx="4484687" cy="371948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785652"/>
          </a:xfrm>
        </p:spPr>
        <p:txBody>
          <a:bodyPr/>
          <a:lstStyle/>
          <a:p>
            <a:pPr marL="101600" indent="0">
              <a:buNone/>
            </a:pPr>
            <a:r>
              <a:rPr lang="en-US" sz="2400" dirty="0"/>
              <a:t>The ring gear has damaged gear teeth. This entire planetary gear set must be replaced because the damage also affected the gear teeth of the planetary pinion gears and the sun gear</a:t>
            </a:r>
          </a:p>
        </p:txBody>
      </p:sp>
    </p:spTree>
    <p:extLst>
      <p:ext uri="{BB962C8B-B14F-4D97-AF65-F5344CB8AC3E}">
        <p14:creationId xmlns:p14="http://schemas.microsoft.com/office/powerpoint/2010/main" val="7214086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133.16 Pinion End Play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53723"/>
            <a:ext cx="4484687" cy="3675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1200329"/>
          </a:xfrm>
        </p:spPr>
        <p:txBody>
          <a:bodyPr/>
          <a:lstStyle/>
          <a:p>
            <a:pPr marL="101600" indent="0">
              <a:buNone/>
            </a:pPr>
            <a:r>
              <a:rPr lang="en-US" sz="2400" dirty="0"/>
              <a:t>Pinion gear end play can be checked using a feeler gauge</a:t>
            </a:r>
          </a:p>
        </p:txBody>
      </p:sp>
    </p:spTree>
    <p:extLst>
      <p:ext uri="{BB962C8B-B14F-4D97-AF65-F5344CB8AC3E}">
        <p14:creationId xmlns:p14="http://schemas.microsoft.com/office/powerpoint/2010/main" val="4136223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1392689"/>
          </a:xfrm>
          <a:prstGeom prst="rect">
            <a:avLst/>
          </a:prstGeom>
        </p:spPr>
        <p:txBody>
          <a:bodyPr>
            <a:spAutoFit/>
          </a:bodyPr>
          <a:lstStyle/>
          <a:p>
            <a:pPr marL="876300" indent="-876300">
              <a:buNone/>
            </a:pPr>
            <a:r>
              <a:rPr lang="en-US" sz="2400" b="1" dirty="0">
                <a:solidFill>
                  <a:srgbClr val="007FA3"/>
                </a:solidFill>
                <a:latin typeface="+mj-lt"/>
                <a:ea typeface="+mj-ea"/>
                <a:cs typeface="Times New Roman" panose="02020603050405020304" pitchFamily="18" charset="0"/>
              </a:rPr>
              <a:t>133.7 </a:t>
            </a:r>
            <a:r>
              <a:rPr lang="en-US" sz="2400" dirty="0"/>
              <a:t>Describe how to reinstall the automatic transmission/transaxle.</a:t>
            </a:r>
          </a:p>
          <a:p>
            <a:pPr marL="876300" indent="-876300">
              <a:buNone/>
            </a:pPr>
            <a:r>
              <a:rPr lang="en-US" sz="2400" b="1" dirty="0">
                <a:solidFill>
                  <a:srgbClr val="007FA3"/>
                </a:solidFill>
                <a:cs typeface="Times New Roman" panose="02020603050405020304" pitchFamily="18" charset="0"/>
              </a:rPr>
              <a:t>133.8 </a:t>
            </a:r>
            <a:r>
              <a:rPr lang="en-US" sz="2400" dirty="0"/>
              <a:t>Describe road testing.</a:t>
            </a:r>
          </a:p>
        </p:txBody>
      </p:sp>
    </p:spTree>
    <p:extLst>
      <p:ext uri="{BB962C8B-B14F-4D97-AF65-F5344CB8AC3E}">
        <p14:creationId xmlns:p14="http://schemas.microsoft.com/office/powerpoint/2010/main" val="11834250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Check Carrier Pinion End Play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check_carrier_pinion_end_play">
            <a:hlinkClick r:id="" action="ppaction://media"/>
            <a:extLst>
              <a:ext uri="{FF2B5EF4-FFF2-40B4-BE49-F238E27FC236}">
                <a16:creationId xmlns:a16="http://schemas.microsoft.com/office/drawing/2014/main" id="{EDAE2B0E-4E5D-DD10-85E9-7CC4E5D996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38940"/>
            <a:ext cx="8816281" cy="4959158"/>
          </a:xfrm>
          <a:prstGeom prst="rect">
            <a:avLst/>
          </a:prstGeom>
        </p:spPr>
      </p:pic>
    </p:spTree>
    <p:extLst>
      <p:ext uri="{BB962C8B-B14F-4D97-AF65-F5344CB8AC3E}">
        <p14:creationId xmlns:p14="http://schemas.microsoft.com/office/powerpoint/2010/main" val="2777656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525"/>
            <a:ext cx="8229600" cy="1034901"/>
          </a:xfrm>
        </p:spPr>
        <p:txBody>
          <a:bodyPr>
            <a:noAutofit/>
          </a:bodyPr>
          <a:lstStyle/>
          <a:p>
            <a:r>
              <a:rPr lang="en-US" dirty="0"/>
              <a:t>Reassembling An Automatic Transmission/Transaxle </a:t>
            </a:r>
            <a:r>
              <a:rPr lang="en-US" sz="2800" dirty="0"/>
              <a:t>(1 of 3)</a:t>
            </a:r>
            <a:r>
              <a:rPr lang="en-US" dirty="0"/>
              <a:t> </a:t>
            </a:r>
            <a:endParaRPr lang="en-US" sz="2800" dirty="0"/>
          </a:p>
        </p:txBody>
      </p:sp>
      <p:sp>
        <p:nvSpPr>
          <p:cNvPr id="4" name="Content Placeholder 3"/>
          <p:cNvSpPr>
            <a:spLocks noGrp="1"/>
          </p:cNvSpPr>
          <p:nvPr>
            <p:ph idx="4294967295"/>
          </p:nvPr>
        </p:nvSpPr>
        <p:spPr>
          <a:xfrm>
            <a:off x="457200" y="1371600"/>
            <a:ext cx="8229600" cy="4343400"/>
          </a:xfrm>
          <a:prstGeom prst="rect">
            <a:avLst/>
          </a:prstGeom>
        </p:spPr>
        <p:txBody>
          <a:bodyPr>
            <a:noAutofit/>
          </a:bodyPr>
          <a:lstStyle/>
          <a:p>
            <a:r>
              <a:rPr lang="en-US" sz="2400" dirty="0"/>
              <a:t>Clutch Assembly</a:t>
            </a:r>
          </a:p>
          <a:p>
            <a:pPr lvl="1"/>
            <a:r>
              <a:rPr lang="en-US" sz="2400" dirty="0"/>
              <a:t>Before assembling a clutch assembly, soak all friction plates in automatic transmission fluid (</a:t>
            </a:r>
            <a:r>
              <a:rPr lang="en-US" sz="2400" spc="-300" dirty="0"/>
              <a:t>A T </a:t>
            </a:r>
            <a:r>
              <a:rPr lang="en-US" sz="2400" dirty="0"/>
              <a:t>F).</a:t>
            </a:r>
          </a:p>
          <a:p>
            <a:r>
              <a:rPr lang="en-US" sz="2400" dirty="0"/>
              <a:t>Air Pressure Checks</a:t>
            </a:r>
          </a:p>
          <a:p>
            <a:pPr lvl="1"/>
            <a:r>
              <a:rPr lang="en-US" sz="2400" dirty="0"/>
              <a:t>An air pressure check uses air to apply clutches and/or bands to verify that components such as clutch packs perform correctly.</a:t>
            </a:r>
          </a:p>
          <a:p>
            <a:r>
              <a:rPr lang="en-US" sz="2400" dirty="0"/>
              <a:t>Bushings</a:t>
            </a:r>
          </a:p>
          <a:p>
            <a:pPr lvl="1"/>
            <a:r>
              <a:rPr lang="en-US" sz="2400" dirty="0"/>
              <a:t>All bushings should be inspected and replaced if necessary.</a:t>
            </a:r>
          </a:p>
        </p:txBody>
      </p:sp>
    </p:spTree>
    <p:extLst>
      <p:ext uri="{BB962C8B-B14F-4D97-AF65-F5344CB8AC3E}">
        <p14:creationId xmlns:p14="http://schemas.microsoft.com/office/powerpoint/2010/main" val="34455051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4762"/>
            <a:ext cx="8229600" cy="1034901"/>
          </a:xfrm>
        </p:spPr>
        <p:txBody>
          <a:bodyPr>
            <a:noAutofit/>
          </a:bodyPr>
          <a:lstStyle/>
          <a:p>
            <a:r>
              <a:rPr lang="en-US" dirty="0"/>
              <a:t>Reassembling An Automatic Transmission/Transaxle </a:t>
            </a:r>
            <a:r>
              <a:rPr lang="en-US" sz="2800" dirty="0"/>
              <a:t>(2 of 3)</a:t>
            </a:r>
            <a:r>
              <a:rPr lang="en-US" dirty="0"/>
              <a:t> </a:t>
            </a:r>
            <a:endParaRPr lang="en-US" sz="2800" dirty="0"/>
          </a:p>
        </p:txBody>
      </p:sp>
      <p:sp>
        <p:nvSpPr>
          <p:cNvPr id="4" name="Content Placeholder 3"/>
          <p:cNvSpPr>
            <a:spLocks noGrp="1"/>
          </p:cNvSpPr>
          <p:nvPr>
            <p:ph idx="4294967295"/>
          </p:nvPr>
        </p:nvSpPr>
        <p:spPr>
          <a:xfrm>
            <a:off x="457200" y="1371600"/>
            <a:ext cx="8229600" cy="3962400"/>
          </a:xfrm>
          <a:prstGeom prst="rect">
            <a:avLst/>
          </a:prstGeom>
        </p:spPr>
        <p:txBody>
          <a:bodyPr>
            <a:noAutofit/>
          </a:bodyPr>
          <a:lstStyle/>
          <a:p>
            <a:r>
              <a:rPr lang="en-US" sz="2400" dirty="0"/>
              <a:t>One-Way Clutches</a:t>
            </a:r>
          </a:p>
          <a:p>
            <a:pPr lvl="1"/>
            <a:r>
              <a:rPr lang="en-US" sz="2400" dirty="0"/>
              <a:t>Always double check that all one-way roller clutches are installed correctly.</a:t>
            </a:r>
          </a:p>
          <a:p>
            <a:r>
              <a:rPr lang="en-US" sz="2400" dirty="0"/>
              <a:t>Special Tools</a:t>
            </a:r>
          </a:p>
          <a:p>
            <a:pPr lvl="1"/>
            <a:r>
              <a:rPr lang="en-US" sz="2400" dirty="0"/>
              <a:t>Special tools are often specified by the vehicle manufacturer.</a:t>
            </a:r>
          </a:p>
          <a:p>
            <a:r>
              <a:rPr lang="en-US" sz="2400" dirty="0"/>
              <a:t>Pump Assembly</a:t>
            </a:r>
          </a:p>
          <a:p>
            <a:pPr lvl="1"/>
            <a:r>
              <a:rPr lang="en-US" sz="2400" dirty="0"/>
              <a:t>Follow the vehicle manufacturer’s recommended procedures.</a:t>
            </a:r>
          </a:p>
        </p:txBody>
      </p:sp>
    </p:spTree>
    <p:extLst>
      <p:ext uri="{BB962C8B-B14F-4D97-AF65-F5344CB8AC3E}">
        <p14:creationId xmlns:p14="http://schemas.microsoft.com/office/powerpoint/2010/main" val="15835757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6468"/>
            <a:ext cx="8229600" cy="1034901"/>
          </a:xfrm>
        </p:spPr>
        <p:txBody>
          <a:bodyPr>
            <a:noAutofit/>
          </a:bodyPr>
          <a:lstStyle/>
          <a:p>
            <a:r>
              <a:rPr lang="en-US" dirty="0"/>
              <a:t>Reassembling An Automatic Transmission/Transaxle </a:t>
            </a:r>
            <a:r>
              <a:rPr lang="en-US" sz="2800" dirty="0"/>
              <a:t>(3 of 3)</a:t>
            </a:r>
            <a:r>
              <a:rPr lang="en-US" dirty="0"/>
              <a:t> </a:t>
            </a:r>
            <a:endParaRPr lang="en-US" sz="2800" dirty="0"/>
          </a:p>
        </p:txBody>
      </p:sp>
      <p:sp>
        <p:nvSpPr>
          <p:cNvPr id="4" name="Content Placeholder 3"/>
          <p:cNvSpPr>
            <a:spLocks noGrp="1"/>
          </p:cNvSpPr>
          <p:nvPr>
            <p:ph idx="4294967295"/>
          </p:nvPr>
        </p:nvSpPr>
        <p:spPr>
          <a:xfrm>
            <a:off x="457200" y="1371600"/>
            <a:ext cx="8229600" cy="2971800"/>
          </a:xfrm>
          <a:prstGeom prst="rect">
            <a:avLst/>
          </a:prstGeom>
        </p:spPr>
        <p:txBody>
          <a:bodyPr>
            <a:noAutofit/>
          </a:bodyPr>
          <a:lstStyle/>
          <a:p>
            <a:r>
              <a:rPr lang="en-US" sz="2400" dirty="0"/>
              <a:t>End Play Checks</a:t>
            </a:r>
          </a:p>
          <a:p>
            <a:pPr lvl="1"/>
            <a:r>
              <a:rPr lang="en-US" sz="2400" dirty="0"/>
              <a:t>Perform all end play checks during assembly to ensure that the unit was properly assembled and that the proper internal clearances are achieved.</a:t>
            </a:r>
          </a:p>
          <a:p>
            <a:r>
              <a:rPr lang="en-US" sz="2400" dirty="0"/>
              <a:t>Valve Body Checks</a:t>
            </a:r>
          </a:p>
          <a:p>
            <a:pPr lvl="1"/>
            <a:r>
              <a:rPr lang="en-US" sz="2400" dirty="0"/>
              <a:t>The valve body should be checked for leaks and to ensure all valves move freely.</a:t>
            </a:r>
          </a:p>
        </p:txBody>
      </p:sp>
    </p:spTree>
    <p:extLst>
      <p:ext uri="{BB962C8B-B14F-4D97-AF65-F5344CB8AC3E}">
        <p14:creationId xmlns:p14="http://schemas.microsoft.com/office/powerpoint/2010/main" val="37064283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133.17 Clutch Pack Clearance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50478" y="963595"/>
            <a:ext cx="4484687" cy="33153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3416320"/>
          </a:xfrm>
        </p:spPr>
        <p:txBody>
          <a:bodyPr/>
          <a:lstStyle/>
          <a:p>
            <a:pPr marL="101600" indent="0">
              <a:buNone/>
            </a:pPr>
            <a:r>
              <a:rPr lang="en-US" sz="2400" dirty="0"/>
              <a:t>All clutch packs should be checked for proper clearance. Here, a feeler (thickness) gauge is used to check the clearance to make sure it is within factory specifications</a:t>
            </a:r>
          </a:p>
        </p:txBody>
      </p:sp>
    </p:spTree>
    <p:extLst>
      <p:ext uri="{BB962C8B-B14F-4D97-AF65-F5344CB8AC3E}">
        <p14:creationId xmlns:p14="http://schemas.microsoft.com/office/powerpoint/2010/main" val="30542551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07886"/>
          </a:xfrm>
        </p:spPr>
        <p:txBody>
          <a:bodyPr wrap="square" tIns="45720" bIns="45720">
            <a:spAutoFit/>
          </a:bodyPr>
          <a:lstStyle/>
          <a:p>
            <a:r>
              <a:rPr lang="en-US" sz="2000" dirty="0"/>
              <a:t>Animation: Measure Clutch Plate Clearance, Feeler Gauge</a:t>
            </a:r>
            <a:br>
              <a:rPr lang="en-US" sz="2000"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meas_clutch_plate_clearance_feeler_gauge">
            <a:hlinkClick r:id="" action="ppaction://media"/>
            <a:extLst>
              <a:ext uri="{FF2B5EF4-FFF2-40B4-BE49-F238E27FC236}">
                <a16:creationId xmlns:a16="http://schemas.microsoft.com/office/drawing/2014/main" id="{50858301-A894-9EEB-0876-D1808E805C8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4134" y="1196347"/>
            <a:ext cx="8775732" cy="4936349"/>
          </a:xfrm>
          <a:prstGeom prst="rect">
            <a:avLst/>
          </a:prstGeom>
        </p:spPr>
      </p:pic>
    </p:spTree>
    <p:extLst>
      <p:ext uri="{BB962C8B-B14F-4D97-AF65-F5344CB8AC3E}">
        <p14:creationId xmlns:p14="http://schemas.microsoft.com/office/powerpoint/2010/main" val="5437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133.18 Using Dial Indicator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47527" y="982782"/>
            <a:ext cx="4375287"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00951"/>
            <a:ext cx="3011384" cy="3046988"/>
          </a:xfrm>
        </p:spPr>
        <p:txBody>
          <a:bodyPr/>
          <a:lstStyle/>
          <a:p>
            <a:pPr marL="101600" indent="0">
              <a:buNone/>
            </a:pPr>
            <a:r>
              <a:rPr lang="en-US" sz="2400" dirty="0"/>
              <a:t>Checking clutch pack clearance using a dial indicator. This method is used when a feeler gauge cannot be inserted to check for proper clearance</a:t>
            </a:r>
          </a:p>
        </p:txBody>
      </p:sp>
    </p:spTree>
    <p:extLst>
      <p:ext uri="{BB962C8B-B14F-4D97-AF65-F5344CB8AC3E}">
        <p14:creationId xmlns:p14="http://schemas.microsoft.com/office/powerpoint/2010/main" val="15103743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769441"/>
          </a:xfrm>
        </p:spPr>
        <p:txBody>
          <a:bodyPr wrap="square" tIns="45720" bIns="45720">
            <a:spAutoFit/>
          </a:bodyPr>
          <a:lstStyle/>
          <a:p>
            <a:r>
              <a:rPr lang="en-US" sz="2400" dirty="0"/>
              <a:t>Animation: Measure Clutch Clearance, Dial Indicator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meas_clutch_plate_clearance_dial_indicator">
            <a:hlinkClick r:id="" action="ppaction://media"/>
            <a:extLst>
              <a:ext uri="{FF2B5EF4-FFF2-40B4-BE49-F238E27FC236}">
                <a16:creationId xmlns:a16="http://schemas.microsoft.com/office/drawing/2014/main" id="{F5F340A0-AC40-5337-5FBD-6B7C9A6CED2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0946" y="1241478"/>
            <a:ext cx="8925908" cy="5020823"/>
          </a:xfrm>
          <a:prstGeom prst="rect">
            <a:avLst/>
          </a:prstGeom>
        </p:spPr>
      </p:pic>
    </p:spTree>
    <p:extLst>
      <p:ext uri="{BB962C8B-B14F-4D97-AF65-F5344CB8AC3E}">
        <p14:creationId xmlns:p14="http://schemas.microsoft.com/office/powerpoint/2010/main" val="309788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133.19 Air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6" y="1030920"/>
            <a:ext cx="4191418" cy="50218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6123"/>
            <a:ext cx="3438144" cy="1938992"/>
          </a:xfrm>
        </p:spPr>
        <p:txBody>
          <a:bodyPr/>
          <a:lstStyle/>
          <a:p>
            <a:pPr marL="101600" indent="0">
              <a:buNone/>
            </a:pPr>
            <a:r>
              <a:rPr lang="en-US" sz="2400" dirty="0"/>
              <a:t>Air testing a clutch pack before installing it into an automatic transmission or transaxle</a:t>
            </a:r>
          </a:p>
        </p:txBody>
      </p:sp>
    </p:spTree>
    <p:extLst>
      <p:ext uri="{BB962C8B-B14F-4D97-AF65-F5344CB8AC3E}">
        <p14:creationId xmlns:p14="http://schemas.microsoft.com/office/powerpoint/2010/main" val="2653834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Air Check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air_check_clutch">
            <a:hlinkClick r:id="" action="ppaction://media"/>
            <a:extLst>
              <a:ext uri="{FF2B5EF4-FFF2-40B4-BE49-F238E27FC236}">
                <a16:creationId xmlns:a16="http://schemas.microsoft.com/office/drawing/2014/main" id="{626D352C-DD97-DE7F-E0E4-710CC5656AD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1526" y="1271093"/>
            <a:ext cx="8964747" cy="5042670"/>
          </a:xfrm>
          <a:prstGeom prst="rect">
            <a:avLst/>
          </a:prstGeom>
        </p:spPr>
      </p:pic>
    </p:spTree>
    <p:extLst>
      <p:ext uri="{BB962C8B-B14F-4D97-AF65-F5344CB8AC3E}">
        <p14:creationId xmlns:p14="http://schemas.microsoft.com/office/powerpoint/2010/main" val="4099237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Verify The Need For Unit Repair</a:t>
            </a:r>
          </a:p>
        </p:txBody>
      </p:sp>
      <p:sp>
        <p:nvSpPr>
          <p:cNvPr id="4" name="Content Placeholder 3"/>
          <p:cNvSpPr>
            <a:spLocks noGrp="1"/>
          </p:cNvSpPr>
          <p:nvPr>
            <p:ph idx="4294967295"/>
          </p:nvPr>
        </p:nvSpPr>
        <p:spPr>
          <a:xfrm>
            <a:off x="457200" y="917674"/>
            <a:ext cx="8229600" cy="4492526"/>
          </a:xfrm>
          <a:prstGeom prst="rect">
            <a:avLst/>
          </a:prstGeom>
        </p:spPr>
        <p:txBody>
          <a:bodyPr>
            <a:noAutofit/>
          </a:bodyPr>
          <a:lstStyle/>
          <a:p>
            <a:r>
              <a:rPr lang="en-US" sz="2400" dirty="0"/>
              <a:t>Verify the Fault</a:t>
            </a:r>
          </a:p>
          <a:p>
            <a:pPr lvl="1"/>
            <a:r>
              <a:rPr lang="en-US" sz="2400" dirty="0"/>
              <a:t>Verify that the fault is inside, not outside, the unit.</a:t>
            </a:r>
          </a:p>
          <a:p>
            <a:r>
              <a:rPr lang="en-US" sz="2400" dirty="0"/>
              <a:t>In-Vehicle Repairs</a:t>
            </a:r>
          </a:p>
          <a:p>
            <a:pPr lvl="1"/>
            <a:r>
              <a:rPr lang="en-US" sz="2400" dirty="0"/>
              <a:t>Parts and components that may be replaced with the transmission/transaxle still in the vehicle include:</a:t>
            </a:r>
          </a:p>
          <a:p>
            <a:pPr lvl="1"/>
            <a:r>
              <a:rPr lang="en-US" sz="2400" dirty="0"/>
              <a:t>Pressure switches</a:t>
            </a:r>
          </a:p>
          <a:p>
            <a:pPr lvl="1"/>
            <a:r>
              <a:rPr lang="en-US" sz="2400" dirty="0"/>
              <a:t>Transmission range switch</a:t>
            </a:r>
          </a:p>
          <a:p>
            <a:pPr lvl="1"/>
            <a:r>
              <a:rPr lang="en-US" sz="2400" dirty="0"/>
              <a:t>Turbine and output speed sensors</a:t>
            </a:r>
          </a:p>
          <a:p>
            <a:pPr lvl="1"/>
            <a:r>
              <a:rPr lang="en-US" sz="2400" dirty="0"/>
              <a:t>Valve body replacement</a:t>
            </a:r>
          </a:p>
          <a:p>
            <a:pPr lvl="1"/>
            <a:r>
              <a:rPr lang="en-US" sz="2400" dirty="0"/>
              <a:t>Select gaskets and seals</a:t>
            </a:r>
          </a:p>
        </p:txBody>
      </p:sp>
    </p:spTree>
    <p:extLst>
      <p:ext uri="{BB962C8B-B14F-4D97-AF65-F5344CB8AC3E}">
        <p14:creationId xmlns:p14="http://schemas.microsoft.com/office/powerpoint/2010/main" val="18956813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133.29 Seals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1009089"/>
            <a:ext cx="4979924" cy="40557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1938992"/>
          </a:xfrm>
        </p:spPr>
        <p:txBody>
          <a:bodyPr/>
          <a:lstStyle/>
          <a:p>
            <a:pPr marL="101600" indent="0">
              <a:buNone/>
            </a:pPr>
            <a:r>
              <a:rPr lang="en-US" sz="2400" dirty="0"/>
              <a:t>Both the inner and outer seals are checked when air testing a clutch pack assembly</a:t>
            </a:r>
          </a:p>
        </p:txBody>
      </p:sp>
    </p:spTree>
    <p:extLst>
      <p:ext uri="{BB962C8B-B14F-4D97-AF65-F5344CB8AC3E}">
        <p14:creationId xmlns:p14="http://schemas.microsoft.com/office/powerpoint/2010/main" val="23714001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133.21 Bushing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01569" y="1049445"/>
            <a:ext cx="5272532" cy="40052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130552" cy="1975675"/>
          </a:xfrm>
        </p:spPr>
        <p:txBody>
          <a:bodyPr/>
          <a:lstStyle/>
          <a:p>
            <a:pPr marL="101600" indent="0">
              <a:buNone/>
            </a:pPr>
            <a:r>
              <a:rPr lang="en-US" sz="2400" dirty="0"/>
              <a:t>A typical brass bushing used in an automatic transmission</a:t>
            </a:r>
          </a:p>
        </p:txBody>
      </p:sp>
    </p:spTree>
    <p:extLst>
      <p:ext uri="{BB962C8B-B14F-4D97-AF65-F5344CB8AC3E}">
        <p14:creationId xmlns:p14="http://schemas.microsoft.com/office/powerpoint/2010/main" val="19563021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133.22 One-Way Roller Clutch</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08414" y="1161288"/>
            <a:ext cx="4484687" cy="28686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3785652"/>
          </a:xfrm>
        </p:spPr>
        <p:txBody>
          <a:bodyPr/>
          <a:lstStyle/>
          <a:p>
            <a:pPr marL="101600" indent="0">
              <a:buNone/>
            </a:pPr>
            <a:r>
              <a:rPr lang="en-US" sz="2400" dirty="0"/>
              <a:t>Service information states that this one-way roller clutch should be installed as shown. Check by holding the outer race so that the inner race is free to rotate counterclockwise as shown</a:t>
            </a:r>
          </a:p>
        </p:txBody>
      </p:sp>
    </p:spTree>
    <p:extLst>
      <p:ext uri="{BB962C8B-B14F-4D97-AF65-F5344CB8AC3E}">
        <p14:creationId xmlns:p14="http://schemas.microsoft.com/office/powerpoint/2010/main" val="24338870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Check One-Way Clutch</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check_one_way_clutch">
            <a:hlinkClick r:id="" action="ppaction://media"/>
            <a:extLst>
              <a:ext uri="{FF2B5EF4-FFF2-40B4-BE49-F238E27FC236}">
                <a16:creationId xmlns:a16="http://schemas.microsoft.com/office/drawing/2014/main" id="{BA960F44-8075-4DCF-9D61-C147A38FF4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144516"/>
            <a:ext cx="8799225" cy="4949564"/>
          </a:xfrm>
          <a:prstGeom prst="rect">
            <a:avLst/>
          </a:prstGeom>
        </p:spPr>
      </p:pic>
    </p:spTree>
    <p:extLst>
      <p:ext uri="{BB962C8B-B14F-4D97-AF65-F5344CB8AC3E}">
        <p14:creationId xmlns:p14="http://schemas.microsoft.com/office/powerpoint/2010/main" val="39395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133.23 Special Clamp Tool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6674" y="987219"/>
            <a:ext cx="5332927" cy="405112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1938992"/>
          </a:xfrm>
        </p:spPr>
        <p:txBody>
          <a:bodyPr/>
          <a:lstStyle/>
          <a:p>
            <a:pPr marL="101600" indent="0">
              <a:buNone/>
            </a:pPr>
            <a:r>
              <a:rPr lang="en-US" sz="2400" dirty="0"/>
              <a:t>A special clamp makes removal and reinstallation of this clutch pack easier</a:t>
            </a:r>
          </a:p>
        </p:txBody>
      </p:sp>
    </p:spTree>
    <p:extLst>
      <p:ext uri="{BB962C8B-B14F-4D97-AF65-F5344CB8AC3E}">
        <p14:creationId xmlns:p14="http://schemas.microsoft.com/office/powerpoint/2010/main" val="1587843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133.24 Pump Alignment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2333" y="1014412"/>
            <a:ext cx="5001768" cy="343871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3785652"/>
          </a:xfrm>
        </p:spPr>
        <p:txBody>
          <a:bodyPr/>
          <a:lstStyle/>
          <a:p>
            <a:pPr marL="101600" indent="0">
              <a:buNone/>
            </a:pPr>
            <a:r>
              <a:rPr lang="en-US" sz="2400" dirty="0"/>
              <a:t>Using an alignment clamp to assemble both pump halves. To ensure proper alignment, many experts recommend lightly tapping the outer edges of the pump while tightening the clamp</a:t>
            </a:r>
          </a:p>
        </p:txBody>
      </p:sp>
    </p:spTree>
    <p:extLst>
      <p:ext uri="{BB962C8B-B14F-4D97-AF65-F5344CB8AC3E}">
        <p14:creationId xmlns:p14="http://schemas.microsoft.com/office/powerpoint/2010/main" val="35353328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133.25 End Play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85731" y="976295"/>
            <a:ext cx="5010696" cy="375312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74039"/>
            <a:ext cx="3011384" cy="3416320"/>
          </a:xfrm>
        </p:spPr>
        <p:txBody>
          <a:bodyPr/>
          <a:lstStyle/>
          <a:p>
            <a:pPr marL="101600" indent="0">
              <a:buNone/>
            </a:pPr>
            <a:r>
              <a:rPr lang="en-US" sz="2400" dirty="0"/>
              <a:t>A dial indicator being used to measure the end play of an input shaft. If the end play is not within factory specifications, the unit may not have been assembled correctly</a:t>
            </a:r>
          </a:p>
        </p:txBody>
      </p:sp>
    </p:spTree>
    <p:extLst>
      <p:ext uri="{BB962C8B-B14F-4D97-AF65-F5344CB8AC3E}">
        <p14:creationId xmlns:p14="http://schemas.microsoft.com/office/powerpoint/2010/main" val="40802317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892552"/>
          </a:xfrm>
        </p:spPr>
        <p:txBody>
          <a:bodyPr wrap="square" tIns="45720" bIns="45720">
            <a:spAutoFit/>
          </a:bodyPr>
          <a:lstStyle/>
          <a:p>
            <a:r>
              <a:rPr lang="en-US" sz="3200" dirty="0"/>
              <a:t>Animation: Check Transmission End Play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transmission_end_play_check">
            <a:hlinkClick r:id="" action="ppaction://media"/>
            <a:extLst>
              <a:ext uri="{FF2B5EF4-FFF2-40B4-BE49-F238E27FC236}">
                <a16:creationId xmlns:a16="http://schemas.microsoft.com/office/drawing/2014/main" id="{6990C93F-050D-FFAD-5F7C-D291ABB8687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6448"/>
            <a:ext cx="9144000" cy="5143500"/>
          </a:xfrm>
          <a:prstGeom prst="rect">
            <a:avLst/>
          </a:prstGeom>
        </p:spPr>
      </p:pic>
    </p:spTree>
    <p:extLst>
      <p:ext uri="{BB962C8B-B14F-4D97-AF65-F5344CB8AC3E}">
        <p14:creationId xmlns:p14="http://schemas.microsoft.com/office/powerpoint/2010/main" val="704478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133.26 Blue Assembly Lube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826373" y="950770"/>
            <a:ext cx="5468533" cy="5134271"/>
          </a:xfrm>
        </p:spPr>
      </p:pic>
    </p:spTree>
    <p:extLst>
      <p:ext uri="{BB962C8B-B14F-4D97-AF65-F5344CB8AC3E}">
        <p14:creationId xmlns:p14="http://schemas.microsoft.com/office/powerpoint/2010/main" val="1794660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133.27 Valve Body Tester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1" y="1014413"/>
            <a:ext cx="4833620" cy="37497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3011384" cy="4893647"/>
          </a:xfrm>
        </p:spPr>
        <p:txBody>
          <a:bodyPr/>
          <a:lstStyle/>
          <a:p>
            <a:pPr marL="101600" indent="0">
              <a:buNone/>
            </a:pPr>
            <a:r>
              <a:rPr lang="en-US" sz="2400" dirty="0"/>
              <a:t>A valve body being tested on a valve body tester. While it takes some setup time to adapt each valve body to the proper hoses, this type of machine can find valve body problems before the transmission/transaxle is installed in the vehicle</a:t>
            </a:r>
          </a:p>
        </p:txBody>
      </p:sp>
    </p:spTree>
    <p:extLst>
      <p:ext uri="{BB962C8B-B14F-4D97-AF65-F5344CB8AC3E}">
        <p14:creationId xmlns:p14="http://schemas.microsoft.com/office/powerpoint/2010/main" val="760892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 Valve Body Fault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13632" y="1014413"/>
            <a:ext cx="4666659" cy="40773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3198"/>
            <a:ext cx="3011384" cy="3785652"/>
          </a:xfrm>
        </p:spPr>
        <p:txBody>
          <a:bodyPr/>
          <a:lstStyle/>
          <a:p>
            <a:pPr marL="101600" indent="0">
              <a:buNone/>
            </a:pPr>
            <a:r>
              <a:rPr lang="en-US" sz="2400" dirty="0"/>
              <a:t>(a) This Saturn did not shift correctly and one technician was ready to replace the unit; however, another technician thought that the problem could be due to a fault in the valve body</a:t>
            </a:r>
          </a:p>
        </p:txBody>
      </p:sp>
    </p:spTree>
    <p:extLst>
      <p:ext uri="{BB962C8B-B14F-4D97-AF65-F5344CB8AC3E}">
        <p14:creationId xmlns:p14="http://schemas.microsoft.com/office/powerpoint/2010/main" val="2123063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Inspect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inspect_valve_body">
            <a:hlinkClick r:id="" action="ppaction://media"/>
            <a:extLst>
              <a:ext uri="{FF2B5EF4-FFF2-40B4-BE49-F238E27FC236}">
                <a16:creationId xmlns:a16="http://schemas.microsoft.com/office/drawing/2014/main" id="{0BF78A0C-D665-4E23-1F1D-261C4F55FB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8362" y="1061692"/>
            <a:ext cx="9007275" cy="5066592"/>
          </a:xfrm>
          <a:prstGeom prst="rect">
            <a:avLst/>
          </a:prstGeom>
        </p:spPr>
      </p:pic>
    </p:spTree>
    <p:extLst>
      <p:ext uri="{BB962C8B-B14F-4D97-AF65-F5344CB8AC3E}">
        <p14:creationId xmlns:p14="http://schemas.microsoft.com/office/powerpoint/2010/main" val="251782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Inspect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vacuum_test_valve_body">
            <a:hlinkClick r:id="" action="ppaction://media"/>
            <a:extLst>
              <a:ext uri="{FF2B5EF4-FFF2-40B4-BE49-F238E27FC236}">
                <a16:creationId xmlns:a16="http://schemas.microsoft.com/office/drawing/2014/main" id="{10F9DF55-BD01-C956-DA23-107C0A5404C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6582" y="1131215"/>
            <a:ext cx="8842414" cy="4973858"/>
          </a:xfrm>
          <a:prstGeom prst="rect">
            <a:avLst/>
          </a:prstGeom>
        </p:spPr>
      </p:pic>
    </p:spTree>
    <p:extLst>
      <p:ext uri="{BB962C8B-B14F-4D97-AF65-F5344CB8AC3E}">
        <p14:creationId xmlns:p14="http://schemas.microsoft.com/office/powerpoint/2010/main" val="395157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30677"/>
            <a:ext cx="8229600" cy="954107"/>
          </a:xfrm>
        </p:spPr>
        <p:txBody>
          <a:bodyPr wrap="square" tIns="45720" bIns="45720">
            <a:spAutoFit/>
          </a:bodyPr>
          <a:lstStyle/>
          <a:p>
            <a:r>
              <a:rPr lang="en-US" dirty="0"/>
              <a:t>Animation: Assemble Valve Body</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Rectangle 6">
            <a:extLst>
              <a:ext uri="{FF2B5EF4-FFF2-40B4-BE49-F238E27FC236}">
                <a16:creationId xmlns:a16="http://schemas.microsoft.com/office/drawing/2014/main" id="{CA326EF9-C322-1DC2-B344-F395612C6664}"/>
              </a:ext>
            </a:extLst>
          </p:cNvPr>
          <p:cNvSpPr/>
          <p:nvPr/>
        </p:nvSpPr>
        <p:spPr>
          <a:xfrm>
            <a:off x="1524000" y="1046947"/>
            <a:ext cx="5943600" cy="224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A39252E6-C282-DE16-2451-D4F44C3192F7}"/>
              </a:ext>
            </a:extLst>
          </p:cNvPr>
          <p:cNvSpPr/>
          <p:nvPr/>
        </p:nvSpPr>
        <p:spPr>
          <a:xfrm>
            <a:off x="1600200" y="6165303"/>
            <a:ext cx="5867400" cy="191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2" name="assemble_valve_body">
            <a:hlinkClick r:id="" action="ppaction://media"/>
            <a:extLst>
              <a:ext uri="{FF2B5EF4-FFF2-40B4-BE49-F238E27FC236}">
                <a16:creationId xmlns:a16="http://schemas.microsoft.com/office/drawing/2014/main" id="{F896863D-DDAB-45B0-AD6E-EA77797352E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604" y="1149887"/>
            <a:ext cx="8960996" cy="5040560"/>
          </a:xfrm>
          <a:prstGeom prst="rect">
            <a:avLst/>
          </a:prstGeom>
        </p:spPr>
      </p:pic>
    </p:spTree>
    <p:extLst>
      <p:ext uri="{BB962C8B-B14F-4D97-AF65-F5344CB8AC3E}">
        <p14:creationId xmlns:p14="http://schemas.microsoft.com/office/powerpoint/2010/main" val="3333451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9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0419"/>
            <a:ext cx="8229600" cy="674919"/>
          </a:xfrm>
        </p:spPr>
        <p:txBody>
          <a:bodyPr>
            <a:noAutofit/>
          </a:bodyPr>
          <a:lstStyle/>
          <a:p>
            <a:r>
              <a:rPr lang="en-US" dirty="0"/>
              <a:t>Flushing Cooler/Torque Converter</a:t>
            </a:r>
            <a:endParaRPr lang="en-US" sz="2800" dirty="0"/>
          </a:p>
        </p:txBody>
      </p:sp>
      <p:sp>
        <p:nvSpPr>
          <p:cNvPr id="4" name="Content Placeholder 3"/>
          <p:cNvSpPr>
            <a:spLocks noGrp="1"/>
          </p:cNvSpPr>
          <p:nvPr>
            <p:ph idx="4294967295"/>
          </p:nvPr>
        </p:nvSpPr>
        <p:spPr>
          <a:xfrm>
            <a:off x="429125" y="941388"/>
            <a:ext cx="8229600" cy="2057400"/>
          </a:xfrm>
          <a:prstGeom prst="rect">
            <a:avLst/>
          </a:prstGeom>
        </p:spPr>
        <p:txBody>
          <a:bodyPr>
            <a:noAutofit/>
          </a:bodyPr>
          <a:lstStyle/>
          <a:p>
            <a:r>
              <a:rPr lang="en-US" sz="2400" dirty="0"/>
              <a:t>Purpose</a:t>
            </a:r>
          </a:p>
          <a:p>
            <a:pPr lvl="1"/>
            <a:r>
              <a:rPr lang="en-US" sz="2400" dirty="0"/>
              <a:t>Fluid cooler should be checked for proper flow.</a:t>
            </a:r>
          </a:p>
          <a:p>
            <a:pPr lvl="1"/>
            <a:r>
              <a:rPr lang="en-US" sz="2400" dirty="0"/>
              <a:t>The cooler can be flushed using special machines that pulsate </a:t>
            </a:r>
            <a:r>
              <a:rPr lang="en-US" sz="2400" spc="-300" dirty="0"/>
              <a:t>A T </a:t>
            </a:r>
            <a:r>
              <a:rPr lang="en-US" sz="2400" dirty="0"/>
              <a:t>F through the cooler.</a:t>
            </a:r>
          </a:p>
        </p:txBody>
      </p:sp>
    </p:spTree>
    <p:extLst>
      <p:ext uri="{BB962C8B-B14F-4D97-AF65-F5344CB8AC3E}">
        <p14:creationId xmlns:p14="http://schemas.microsoft.com/office/powerpoint/2010/main" val="30468271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3850" y="162718"/>
            <a:ext cx="8229600" cy="1034901"/>
          </a:xfrm>
        </p:spPr>
        <p:txBody>
          <a:bodyPr>
            <a:noAutofit/>
          </a:bodyPr>
          <a:lstStyle/>
          <a:p>
            <a:r>
              <a:rPr lang="en-US" dirty="0"/>
              <a:t>Dynamometer Testing The Automatic Transmission/Transaxle</a:t>
            </a:r>
            <a:endParaRPr lang="en-US" sz="2800" dirty="0"/>
          </a:p>
        </p:txBody>
      </p:sp>
      <p:sp>
        <p:nvSpPr>
          <p:cNvPr id="4" name="Content Placeholder 3"/>
          <p:cNvSpPr>
            <a:spLocks noGrp="1"/>
          </p:cNvSpPr>
          <p:nvPr>
            <p:ph idx="4294967295"/>
          </p:nvPr>
        </p:nvSpPr>
        <p:spPr>
          <a:xfrm>
            <a:off x="457200" y="1371600"/>
            <a:ext cx="8229600" cy="3048000"/>
          </a:xfrm>
          <a:prstGeom prst="rect">
            <a:avLst/>
          </a:prstGeom>
        </p:spPr>
        <p:txBody>
          <a:bodyPr>
            <a:noAutofit/>
          </a:bodyPr>
          <a:lstStyle/>
          <a:p>
            <a:r>
              <a:rPr lang="en-US" sz="2400" dirty="0"/>
              <a:t>A rebuilt automatic transmission/transaxle can be tested on a dynamometer powered by:</a:t>
            </a:r>
          </a:p>
          <a:p>
            <a:pPr lvl="1"/>
            <a:r>
              <a:rPr lang="en-US" sz="2400" dirty="0"/>
              <a:t>An electric motor</a:t>
            </a:r>
          </a:p>
          <a:p>
            <a:pPr lvl="1"/>
            <a:r>
              <a:rPr lang="en-US" sz="2400" dirty="0"/>
              <a:t> A gasoline engine</a:t>
            </a:r>
          </a:p>
          <a:p>
            <a:r>
              <a:rPr lang="en-US" sz="2400" dirty="0"/>
              <a:t>Most dynamometers are equipped with pressure gauges to provide a load so the operation of the unit can be checked before being installing in the vehicle.</a:t>
            </a:r>
          </a:p>
        </p:txBody>
      </p:sp>
    </p:spTree>
    <p:extLst>
      <p:ext uri="{BB962C8B-B14F-4D97-AF65-F5344CB8AC3E}">
        <p14:creationId xmlns:p14="http://schemas.microsoft.com/office/powerpoint/2010/main" val="392622106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133.28 Dyno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3407" y="1053722"/>
            <a:ext cx="4950694" cy="40577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2639"/>
            <a:ext cx="3011384" cy="1938992"/>
          </a:xfrm>
        </p:spPr>
        <p:txBody>
          <a:bodyPr/>
          <a:lstStyle/>
          <a:p>
            <a:pPr marL="101600" indent="0">
              <a:buNone/>
            </a:pPr>
            <a:r>
              <a:rPr lang="en-US" sz="2400" dirty="0"/>
              <a:t>An electric motor-driven dynamometer being used to check the operation of a 41TE transaxle</a:t>
            </a:r>
          </a:p>
        </p:txBody>
      </p:sp>
    </p:spTree>
    <p:extLst>
      <p:ext uri="{BB962C8B-B14F-4D97-AF65-F5344CB8AC3E}">
        <p14:creationId xmlns:p14="http://schemas.microsoft.com/office/powerpoint/2010/main" val="27609761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133.29 Dyno Testing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63373" y="1014412"/>
            <a:ext cx="5126228" cy="42016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569464" cy="2707195"/>
          </a:xfrm>
        </p:spPr>
        <p:txBody>
          <a:bodyPr/>
          <a:lstStyle/>
          <a:p>
            <a:pPr marL="101600" indent="0">
              <a:buNone/>
            </a:pPr>
            <a:r>
              <a:rPr lang="en-US" sz="2400" dirty="0"/>
              <a:t>A gasoline-powered dynamometer being used to test a rear-wheel-drive automatic transmission</a:t>
            </a:r>
          </a:p>
        </p:txBody>
      </p:sp>
    </p:spTree>
    <p:extLst>
      <p:ext uri="{BB962C8B-B14F-4D97-AF65-F5344CB8AC3E}">
        <p14:creationId xmlns:p14="http://schemas.microsoft.com/office/powerpoint/2010/main" val="32175526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6525"/>
            <a:ext cx="8229600" cy="1034901"/>
          </a:xfrm>
        </p:spPr>
        <p:txBody>
          <a:bodyPr>
            <a:noAutofit/>
          </a:bodyPr>
          <a:lstStyle/>
          <a:p>
            <a:r>
              <a:rPr lang="en-US" dirty="0"/>
              <a:t>Reinstalling The Automatic Transmission/Transaxle</a:t>
            </a:r>
            <a:endParaRPr lang="en-US" sz="2800" dirty="0"/>
          </a:p>
        </p:txBody>
      </p:sp>
      <p:sp>
        <p:nvSpPr>
          <p:cNvPr id="4" name="Content Placeholder 3"/>
          <p:cNvSpPr>
            <a:spLocks noGrp="1"/>
          </p:cNvSpPr>
          <p:nvPr>
            <p:ph idx="4294967295"/>
          </p:nvPr>
        </p:nvSpPr>
        <p:spPr>
          <a:xfrm>
            <a:off x="457200" y="1371600"/>
            <a:ext cx="8229600" cy="3733800"/>
          </a:xfrm>
          <a:prstGeom prst="rect">
            <a:avLst/>
          </a:prstGeom>
        </p:spPr>
        <p:txBody>
          <a:bodyPr>
            <a:noAutofit/>
          </a:bodyPr>
          <a:lstStyle/>
          <a:p>
            <a:r>
              <a:rPr lang="en-US" sz="2400" dirty="0"/>
              <a:t>Double Check End Play</a:t>
            </a:r>
          </a:p>
          <a:p>
            <a:pPr lvl="1"/>
            <a:r>
              <a:rPr lang="en-US" sz="2400" dirty="0"/>
              <a:t>After the unit has been reassembled and all end play checks indicate that the unit is properly assembled, reinstall the automatic transmission/transaxle in the vehicle.</a:t>
            </a:r>
          </a:p>
          <a:p>
            <a:r>
              <a:rPr lang="en-US" sz="2400" dirty="0"/>
              <a:t>Torque Converter Installation</a:t>
            </a:r>
          </a:p>
          <a:p>
            <a:pPr lvl="1"/>
            <a:r>
              <a:rPr lang="en-US" sz="2400" dirty="0"/>
              <a:t>Carefully install the torque converter onto the input shaft being sure to fully engage the pump gears, the stator splines and the turbine splines.</a:t>
            </a:r>
          </a:p>
        </p:txBody>
      </p:sp>
    </p:spTree>
    <p:extLst>
      <p:ext uri="{BB962C8B-B14F-4D97-AF65-F5344CB8AC3E}">
        <p14:creationId xmlns:p14="http://schemas.microsoft.com/office/powerpoint/2010/main" val="35981373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133.30 Linkage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22844"/>
            <a:ext cx="4484687" cy="33022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88920" cy="3046988"/>
          </a:xfrm>
        </p:spPr>
        <p:txBody>
          <a:bodyPr/>
          <a:lstStyle/>
          <a:p>
            <a:pPr marL="101600" indent="0">
              <a:buNone/>
            </a:pPr>
            <a:r>
              <a:rPr lang="en-US" sz="2400" dirty="0"/>
              <a:t>Check the linkage for proper adjustment so that the shift interlock works correctly and</a:t>
            </a:r>
            <a:br>
              <a:rPr lang="en-US" sz="2400" dirty="0"/>
            </a:br>
            <a:r>
              <a:rPr lang="en-US" sz="2400" dirty="0"/>
              <a:t>PR DL is aligned with transmission range switch</a:t>
            </a:r>
          </a:p>
        </p:txBody>
      </p:sp>
    </p:spTree>
    <p:extLst>
      <p:ext uri="{BB962C8B-B14F-4D97-AF65-F5344CB8AC3E}">
        <p14:creationId xmlns:p14="http://schemas.microsoft.com/office/powerpoint/2010/main" val="4082766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77604"/>
            <a:ext cx="8229600" cy="489099"/>
          </a:xfrm>
        </p:spPr>
        <p:txBody>
          <a:bodyPr>
            <a:noAutofit/>
          </a:bodyPr>
          <a:lstStyle/>
          <a:p>
            <a:r>
              <a:rPr lang="en-US" dirty="0"/>
              <a:t>Road Test</a:t>
            </a:r>
            <a:endParaRPr lang="en-US" sz="2800" dirty="0"/>
          </a:p>
        </p:txBody>
      </p:sp>
      <p:sp>
        <p:nvSpPr>
          <p:cNvPr id="4" name="Content Placeholder 3"/>
          <p:cNvSpPr>
            <a:spLocks noGrp="1"/>
          </p:cNvSpPr>
          <p:nvPr>
            <p:ph idx="4294967295"/>
          </p:nvPr>
        </p:nvSpPr>
        <p:spPr>
          <a:xfrm>
            <a:off x="457200" y="914400"/>
            <a:ext cx="8229600" cy="3886200"/>
          </a:xfrm>
          <a:prstGeom prst="rect">
            <a:avLst/>
          </a:prstGeom>
        </p:spPr>
        <p:txBody>
          <a:bodyPr>
            <a:noAutofit/>
          </a:bodyPr>
          <a:lstStyle/>
          <a:p>
            <a:r>
              <a:rPr lang="en-US" sz="2400" dirty="0"/>
              <a:t>Fast Learn the </a:t>
            </a:r>
            <a:r>
              <a:rPr lang="en-US" sz="2400" spc="-300" dirty="0"/>
              <a:t>P C </a:t>
            </a:r>
            <a:r>
              <a:rPr lang="en-US" sz="2400" dirty="0"/>
              <a:t>M/</a:t>
            </a:r>
            <a:r>
              <a:rPr lang="en-US" sz="2400" spc="-300" dirty="0"/>
              <a:t>T C </a:t>
            </a:r>
            <a:r>
              <a:rPr lang="en-US" sz="2400" dirty="0"/>
              <a:t>M</a:t>
            </a:r>
          </a:p>
          <a:p>
            <a:pPr lvl="1"/>
            <a:r>
              <a:rPr lang="en-US" sz="2400" dirty="0"/>
              <a:t>This action will get the adaptive settings close to what they should be and will help prevent damage to the unit if this procedure is not done.</a:t>
            </a:r>
          </a:p>
          <a:p>
            <a:r>
              <a:rPr lang="en-US" sz="2400" dirty="0"/>
              <a:t>Road Test Procedure</a:t>
            </a:r>
          </a:p>
          <a:p>
            <a:pPr lvl="1"/>
            <a:r>
              <a:rPr lang="en-US" sz="2400" dirty="0"/>
              <a:t>Carefully test drive the vehicle, checking for proper operation and shift points. </a:t>
            </a:r>
          </a:p>
          <a:p>
            <a:pPr lvl="1"/>
            <a:r>
              <a:rPr lang="en-US" sz="2400" dirty="0"/>
              <a:t>Hoist the vehicle and check for any possible </a:t>
            </a:r>
            <a:r>
              <a:rPr lang="en-US" sz="2400" spc="-300" dirty="0"/>
              <a:t>A T </a:t>
            </a:r>
            <a:r>
              <a:rPr lang="en-US" sz="2400" dirty="0"/>
              <a:t>F leaks before returning the vehicle to the customer.</a:t>
            </a:r>
          </a:p>
        </p:txBody>
      </p:sp>
    </p:spTree>
    <p:extLst>
      <p:ext uri="{BB962C8B-B14F-4D97-AF65-F5344CB8AC3E}">
        <p14:creationId xmlns:p14="http://schemas.microsoft.com/office/powerpoint/2010/main" val="21700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133.1.b Saturn Gears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9878" y="1014413"/>
            <a:ext cx="4940413"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2677656"/>
          </a:xfrm>
        </p:spPr>
        <p:txBody>
          <a:bodyPr/>
          <a:lstStyle/>
          <a:p>
            <a:pPr marL="101600" indent="0">
              <a:buNone/>
            </a:pPr>
            <a:r>
              <a:rPr lang="en-US" sz="2400" dirty="0"/>
              <a:t>(b) Removing the valve body shows the non-planetary gears used in the Saturn automatic transaxle</a:t>
            </a:r>
          </a:p>
        </p:txBody>
      </p:sp>
    </p:spTree>
    <p:extLst>
      <p:ext uri="{BB962C8B-B14F-4D97-AF65-F5344CB8AC3E}">
        <p14:creationId xmlns:p14="http://schemas.microsoft.com/office/powerpoint/2010/main" val="33315640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133.31 Auxiliary Cooler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19567" y="1014412"/>
            <a:ext cx="5154533" cy="39507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2677656"/>
          </a:xfrm>
        </p:spPr>
        <p:txBody>
          <a:bodyPr/>
          <a:lstStyle/>
          <a:p>
            <a:pPr marL="101600" indent="0">
              <a:buNone/>
            </a:pPr>
            <a:r>
              <a:rPr lang="en-US" sz="2400" dirty="0"/>
              <a:t>An auxiliary automatic transmission fluid cooler installed on a Chevrolet pickup truck used to haul a car trailer</a:t>
            </a:r>
          </a:p>
        </p:txBody>
      </p:sp>
    </p:spTree>
    <p:extLst>
      <p:ext uri="{BB962C8B-B14F-4D97-AF65-F5344CB8AC3E}">
        <p14:creationId xmlns:p14="http://schemas.microsoft.com/office/powerpoint/2010/main" val="34771677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95600"/>
            <a:ext cx="8229600" cy="630866"/>
          </a:xfrm>
        </p:spPr>
        <p:txBody>
          <a:bodyPr>
            <a:noAutofit/>
          </a:bodyPr>
          <a:lstStyle/>
          <a:p>
            <a:pPr algn="ctr"/>
            <a:r>
              <a:rPr lang="en-IN" sz="4400" dirty="0"/>
              <a:t>TRANSAXLE REMOVAL</a:t>
            </a:r>
            <a:endParaRPr lang="en-US" sz="4400" dirty="0"/>
          </a:p>
        </p:txBody>
      </p:sp>
    </p:spTree>
    <p:extLst>
      <p:ext uri="{BB962C8B-B14F-4D97-AF65-F5344CB8AC3E}">
        <p14:creationId xmlns:p14="http://schemas.microsoft.com/office/powerpoint/2010/main" val="6377486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Remove Negative Battery Cable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941388"/>
            <a:ext cx="5582066" cy="408842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350008" cy="3046988"/>
          </a:xfrm>
        </p:spPr>
        <p:txBody>
          <a:bodyPr/>
          <a:lstStyle/>
          <a:p>
            <a:pPr marL="101600" indent="0">
              <a:buNone/>
            </a:pPr>
            <a:r>
              <a:rPr lang="en-US" sz="2400" dirty="0"/>
              <a:t>1 For safety purposes, remove the negative battery cable before starting the removal procedure</a:t>
            </a:r>
          </a:p>
        </p:txBody>
      </p:sp>
    </p:spTree>
    <p:extLst>
      <p:ext uri="{BB962C8B-B14F-4D97-AF65-F5344CB8AC3E}">
        <p14:creationId xmlns:p14="http://schemas.microsoft.com/office/powerpoint/2010/main" val="108767400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Remove Bay Cross Members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983797"/>
            <a:ext cx="5638292" cy="41296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3797"/>
            <a:ext cx="2350008" cy="3046988"/>
          </a:xfrm>
        </p:spPr>
        <p:txBody>
          <a:bodyPr/>
          <a:lstStyle/>
          <a:p>
            <a:pPr marL="101600" indent="0">
              <a:buNone/>
            </a:pPr>
            <a:r>
              <a:rPr lang="en-US" sz="2400" dirty="0"/>
              <a:t>2 Remove engine bay cross members that may interfere with access to the transaxle fasteners</a:t>
            </a:r>
          </a:p>
        </p:txBody>
      </p:sp>
    </p:spTree>
    <p:extLst>
      <p:ext uri="{BB962C8B-B14F-4D97-AF65-F5344CB8AC3E}">
        <p14:creationId xmlns:p14="http://schemas.microsoft.com/office/powerpoint/2010/main" val="26461920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Remove Air Intake and Air Filter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87353" y="946398"/>
            <a:ext cx="5686748" cy="416509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1000" y="946398"/>
            <a:ext cx="2350008" cy="2677656"/>
          </a:xfrm>
        </p:spPr>
        <p:txBody>
          <a:bodyPr/>
          <a:lstStyle/>
          <a:p>
            <a:pPr marL="101600" indent="0">
              <a:buNone/>
            </a:pPr>
            <a:r>
              <a:rPr lang="en-US" sz="2400" dirty="0"/>
              <a:t>3 Remove the air intake and air filter assembly, which is covering the transaxle in this vehicle</a:t>
            </a:r>
          </a:p>
        </p:txBody>
      </p:sp>
    </p:spTree>
    <p:extLst>
      <p:ext uri="{BB962C8B-B14F-4D97-AF65-F5344CB8AC3E}">
        <p14:creationId xmlns:p14="http://schemas.microsoft.com/office/powerpoint/2010/main" val="22142613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Install Support Tool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96735" y="1014413"/>
            <a:ext cx="5893515"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618488" cy="1200329"/>
          </a:xfrm>
        </p:spPr>
        <p:txBody>
          <a:bodyPr/>
          <a:lstStyle/>
          <a:p>
            <a:pPr marL="101600" indent="0">
              <a:buNone/>
            </a:pPr>
            <a:r>
              <a:rPr lang="en-US" sz="2400" dirty="0"/>
              <a:t>4 Install a support for the engine</a:t>
            </a:r>
          </a:p>
        </p:txBody>
      </p:sp>
    </p:spTree>
    <p:extLst>
      <p:ext uri="{BB962C8B-B14F-4D97-AF65-F5344CB8AC3E}">
        <p14:creationId xmlns:p14="http://schemas.microsoft.com/office/powerpoint/2010/main" val="34399312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Hoist Vehicle Remove Wheels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2822" y="1047847"/>
            <a:ext cx="7095744" cy="5197078"/>
          </a:xfrm>
        </p:spPr>
      </p:pic>
    </p:spTree>
    <p:extLst>
      <p:ext uri="{BB962C8B-B14F-4D97-AF65-F5344CB8AC3E}">
        <p14:creationId xmlns:p14="http://schemas.microsoft.com/office/powerpoint/2010/main" val="3345301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Remove Retaining Nut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2657" y="941388"/>
            <a:ext cx="5705094" cy="41785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1569660"/>
          </a:xfrm>
        </p:spPr>
        <p:txBody>
          <a:bodyPr/>
          <a:lstStyle/>
          <a:p>
            <a:pPr marL="101600" indent="0">
              <a:buNone/>
            </a:pPr>
            <a:r>
              <a:rPr lang="en-US" sz="2400" dirty="0"/>
              <a:t>6 Remove the retaining nut from the drive axle shaft</a:t>
            </a:r>
          </a:p>
        </p:txBody>
      </p:sp>
    </p:spTree>
    <p:extLst>
      <p:ext uri="{BB962C8B-B14F-4D97-AF65-F5344CB8AC3E}">
        <p14:creationId xmlns:p14="http://schemas.microsoft.com/office/powerpoint/2010/main" val="18500945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Disconnect Lower Ball Joint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73526" y="941388"/>
            <a:ext cx="5793465" cy="42432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5226" y="941388"/>
            <a:ext cx="2151670" cy="3046988"/>
          </a:xfrm>
        </p:spPr>
        <p:txBody>
          <a:bodyPr/>
          <a:lstStyle/>
          <a:p>
            <a:pPr marL="101600" indent="0">
              <a:buNone/>
            </a:pPr>
            <a:r>
              <a:rPr lang="en-US" sz="2400" dirty="0"/>
              <a:t>7 Disconnect the lower ball joint on the front-wheel-drive vehicle to allow removal of the drive axle shaft</a:t>
            </a:r>
          </a:p>
        </p:txBody>
      </p:sp>
    </p:spTree>
    <p:extLst>
      <p:ext uri="{BB962C8B-B14F-4D97-AF65-F5344CB8AC3E}">
        <p14:creationId xmlns:p14="http://schemas.microsoft.com/office/powerpoint/2010/main" val="10430146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Remove Drive Axle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2" y="963360"/>
            <a:ext cx="5875323" cy="43089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3360"/>
            <a:ext cx="1975104" cy="2392487"/>
          </a:xfrm>
        </p:spPr>
        <p:txBody>
          <a:bodyPr/>
          <a:lstStyle/>
          <a:p>
            <a:pPr marL="101600" indent="0">
              <a:buNone/>
            </a:pPr>
            <a:r>
              <a:rPr lang="en-US" sz="2400" dirty="0"/>
              <a:t>8 Remove the drive axle shaft from the transaxle using a pry bar</a:t>
            </a:r>
          </a:p>
        </p:txBody>
      </p:sp>
    </p:spTree>
    <p:extLst>
      <p:ext uri="{BB962C8B-B14F-4D97-AF65-F5344CB8AC3E}">
        <p14:creationId xmlns:p14="http://schemas.microsoft.com/office/powerpoint/2010/main" val="2486239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133.1c Broken Valve Spring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70680" y="941388"/>
            <a:ext cx="4297070"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785652"/>
          </a:xfrm>
        </p:spPr>
        <p:txBody>
          <a:bodyPr/>
          <a:lstStyle/>
          <a:p>
            <a:pPr marL="101600" indent="0">
              <a:buNone/>
            </a:pPr>
            <a:r>
              <a:rPr lang="en-US" sz="2400" dirty="0"/>
              <a:t>(c) The valve body was disassembled and a broken pressure regulator spring was found to be the cause of the customer concern</a:t>
            </a:r>
          </a:p>
        </p:txBody>
      </p:sp>
    </p:spTree>
    <p:extLst>
      <p:ext uri="{BB962C8B-B14F-4D97-AF65-F5344CB8AC3E}">
        <p14:creationId xmlns:p14="http://schemas.microsoft.com/office/powerpoint/2010/main" val="189692921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Disconnect Cooler Lines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097" y="1122814"/>
            <a:ext cx="5346004" cy="391553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36200" y="1007548"/>
            <a:ext cx="2350008" cy="1938992"/>
          </a:xfrm>
        </p:spPr>
        <p:txBody>
          <a:bodyPr/>
          <a:lstStyle/>
          <a:p>
            <a:pPr marL="101600" indent="0">
              <a:buNone/>
            </a:pPr>
            <a:r>
              <a:rPr lang="en-US" sz="2400" dirty="0"/>
              <a:t>9. Disconnect the cooler lines from the transaxle using a line wrench</a:t>
            </a:r>
          </a:p>
        </p:txBody>
      </p:sp>
    </p:spTree>
    <p:extLst>
      <p:ext uri="{BB962C8B-B14F-4D97-AF65-F5344CB8AC3E}">
        <p14:creationId xmlns:p14="http://schemas.microsoft.com/office/powerpoint/2010/main" val="41843683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Unbolt Torque Converter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64132" y="941388"/>
            <a:ext cx="5493834" cy="4023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34523"/>
            <a:ext cx="2350008" cy="2677656"/>
          </a:xfrm>
        </p:spPr>
        <p:txBody>
          <a:bodyPr/>
          <a:lstStyle/>
          <a:p>
            <a:pPr marL="101600" indent="0">
              <a:buNone/>
            </a:pPr>
            <a:r>
              <a:rPr lang="en-US" sz="2400" dirty="0"/>
              <a:t>10 Unbolt the torque converter from the flexplate, then remove the transaxle mounts</a:t>
            </a:r>
          </a:p>
        </p:txBody>
      </p:sp>
    </p:spTree>
    <p:extLst>
      <p:ext uri="{BB962C8B-B14F-4D97-AF65-F5344CB8AC3E}">
        <p14:creationId xmlns:p14="http://schemas.microsoft.com/office/powerpoint/2010/main" val="31457796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Remove Bell Housing Bolts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3540" y="937469"/>
            <a:ext cx="5599062" cy="410087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3046988"/>
          </a:xfrm>
        </p:spPr>
        <p:txBody>
          <a:bodyPr/>
          <a:lstStyle/>
          <a:p>
            <a:pPr marL="101600" indent="0">
              <a:buNone/>
            </a:pPr>
            <a:r>
              <a:rPr lang="en-US" sz="2400" dirty="0"/>
              <a:t>11 With the transaxle supported on transmission jack, remove the retaining bolts from the bell housing</a:t>
            </a:r>
          </a:p>
        </p:txBody>
      </p:sp>
    </p:spTree>
    <p:extLst>
      <p:ext uri="{BB962C8B-B14F-4D97-AF65-F5344CB8AC3E}">
        <p14:creationId xmlns:p14="http://schemas.microsoft.com/office/powerpoint/2010/main" val="3874729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Remove Transaxle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66335" y="1014413"/>
            <a:ext cx="5893515" cy="4316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1569660"/>
          </a:xfrm>
        </p:spPr>
        <p:txBody>
          <a:bodyPr/>
          <a:lstStyle/>
          <a:p>
            <a:pPr marL="101600" indent="0">
              <a:buNone/>
            </a:pPr>
            <a:r>
              <a:rPr lang="en-US" sz="2400" dirty="0"/>
              <a:t>12 Carefully remove the transaxle from the vehicle</a:t>
            </a:r>
          </a:p>
        </p:txBody>
      </p:sp>
    </p:spTree>
    <p:extLst>
      <p:ext uri="{BB962C8B-B14F-4D97-AF65-F5344CB8AC3E}">
        <p14:creationId xmlns:p14="http://schemas.microsoft.com/office/powerpoint/2010/main" val="12472154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19401"/>
            <a:ext cx="8229600" cy="1405268"/>
          </a:xfrm>
        </p:spPr>
        <p:txBody>
          <a:bodyPr>
            <a:noAutofit/>
          </a:bodyPr>
          <a:lstStyle/>
          <a:p>
            <a:pPr algn="ctr"/>
            <a:r>
              <a:rPr lang="en-IN" sz="4400" dirty="0"/>
              <a:t>Transaxle Disassembly and Assembly</a:t>
            </a:r>
            <a:endParaRPr lang="en-US" sz="4400" dirty="0"/>
          </a:p>
        </p:txBody>
      </p:sp>
    </p:spTree>
    <p:extLst>
      <p:ext uri="{BB962C8B-B14F-4D97-AF65-F5344CB8AC3E}">
        <p14:creationId xmlns:p14="http://schemas.microsoft.com/office/powerpoint/2010/main" val="16711290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 GM 6T70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85282" y="798731"/>
            <a:ext cx="5542577" cy="43127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53302"/>
            <a:ext cx="2250948" cy="3353521"/>
          </a:xfrm>
        </p:spPr>
        <p:txBody>
          <a:bodyPr/>
          <a:lstStyle/>
          <a:p>
            <a:pPr marL="101600" indent="0">
              <a:buNone/>
            </a:pPr>
            <a:r>
              <a:rPr lang="en-US" sz="2400" dirty="0"/>
              <a:t>1 The GM  6T70  forward speed transaxle was a joint venture with Ford and therefore is similar to the 6F50</a:t>
            </a:r>
          </a:p>
        </p:txBody>
      </p:sp>
    </p:spTree>
    <p:extLst>
      <p:ext uri="{BB962C8B-B14F-4D97-AF65-F5344CB8AC3E}">
        <p14:creationId xmlns:p14="http://schemas.microsoft.com/office/powerpoint/2010/main" val="30174599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Torque Converter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4277" y="961220"/>
            <a:ext cx="4979987" cy="38361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423160" cy="2308324"/>
          </a:xfrm>
        </p:spPr>
        <p:txBody>
          <a:bodyPr/>
          <a:lstStyle/>
          <a:p>
            <a:pPr marL="101600" indent="0">
              <a:buNone/>
            </a:pPr>
            <a:r>
              <a:rPr lang="en-US" sz="2400" dirty="0"/>
              <a:t>2 A unique thin torque converter is used to help reduce the overall length of the transaxle</a:t>
            </a:r>
          </a:p>
        </p:txBody>
      </p:sp>
    </p:spTree>
    <p:extLst>
      <p:ext uri="{BB962C8B-B14F-4D97-AF65-F5344CB8AC3E}">
        <p14:creationId xmlns:p14="http://schemas.microsoft.com/office/powerpoint/2010/main" val="101986248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Remove Housing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39083" y="1010100"/>
            <a:ext cx="5335018" cy="41013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85338"/>
            <a:ext cx="2423160" cy="1938992"/>
          </a:xfrm>
        </p:spPr>
        <p:txBody>
          <a:bodyPr/>
          <a:lstStyle/>
          <a:p>
            <a:pPr marL="101600" indent="0">
              <a:buNone/>
            </a:pPr>
            <a:r>
              <a:rPr lang="en-US" sz="2400" dirty="0"/>
              <a:t>3 After removing the torque converter, the housing is being removed</a:t>
            </a:r>
          </a:p>
        </p:txBody>
      </p:sp>
    </p:spTree>
    <p:extLst>
      <p:ext uri="{BB962C8B-B14F-4D97-AF65-F5344CB8AC3E}">
        <p14:creationId xmlns:p14="http://schemas.microsoft.com/office/powerpoint/2010/main" val="4522097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a:t>
            </a:r>
            <a:r>
              <a:rPr lang="en-US" sz="2800" dirty="0">
                <a:solidFill>
                  <a:srgbClr val="FF0000"/>
                </a:solidFill>
              </a:rPr>
              <a:t> </a:t>
            </a:r>
            <a:r>
              <a:rPr lang="en-US" dirty="0"/>
              <a:t>Final Drive Assembly </a:t>
            </a:r>
            <a:endParaRPr lang="en-US" sz="2800" dirty="0"/>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95669" y="969444"/>
            <a:ext cx="5472082" cy="42152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4837"/>
            <a:ext cx="2423160" cy="1938992"/>
          </a:xfrm>
        </p:spPr>
        <p:txBody>
          <a:bodyPr/>
          <a:lstStyle/>
          <a:p>
            <a:pPr marL="101600" indent="0">
              <a:buNone/>
            </a:pPr>
            <a:r>
              <a:rPr lang="en-US" sz="2400" dirty="0"/>
              <a:t>4 The final drive assembly is exposed after the housing has been removed</a:t>
            </a:r>
          </a:p>
        </p:txBody>
      </p:sp>
    </p:spTree>
    <p:extLst>
      <p:ext uri="{BB962C8B-B14F-4D97-AF65-F5344CB8AC3E}">
        <p14:creationId xmlns:p14="http://schemas.microsoft.com/office/powerpoint/2010/main" val="29218597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Remove Final Drive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1" y="991331"/>
            <a:ext cx="5565140" cy="42825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68486"/>
            <a:ext cx="2423160" cy="1938992"/>
          </a:xfrm>
        </p:spPr>
        <p:txBody>
          <a:bodyPr/>
          <a:lstStyle/>
          <a:p>
            <a:pPr marL="101600" indent="0">
              <a:buNone/>
            </a:pPr>
            <a:r>
              <a:rPr lang="en-US" sz="2400" dirty="0"/>
              <a:t>5 The final drive is easily lifted out after the housing has been removed</a:t>
            </a:r>
          </a:p>
        </p:txBody>
      </p:sp>
    </p:spTree>
    <p:extLst>
      <p:ext uri="{BB962C8B-B14F-4D97-AF65-F5344CB8AC3E}">
        <p14:creationId xmlns:p14="http://schemas.microsoft.com/office/powerpoint/2010/main" val="121986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133.2 ID Tag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72181" y="957214"/>
            <a:ext cx="4795569" cy="39348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388"/>
            <a:ext cx="3011384" cy="5262979"/>
          </a:xfrm>
        </p:spPr>
        <p:txBody>
          <a:bodyPr/>
          <a:lstStyle/>
          <a:p>
            <a:pPr marL="101600" indent="0">
              <a:buNone/>
            </a:pPr>
            <a:r>
              <a:rPr lang="en-US" sz="2400" dirty="0"/>
              <a:t>A transmission identification number on the side of the unit. The information on this tag is needed when ordering parts, as there are often several versions of the same transmission used in similar vehicles and the differences could affect the parts needed</a:t>
            </a:r>
          </a:p>
        </p:txBody>
      </p:sp>
    </p:spTree>
    <p:extLst>
      <p:ext uri="{BB962C8B-B14F-4D97-AF65-F5344CB8AC3E}">
        <p14:creationId xmlns:p14="http://schemas.microsoft.com/office/powerpoint/2010/main" val="600398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Tapered Roller Bearing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781" y="987694"/>
            <a:ext cx="5638319" cy="43432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057400" cy="2634043"/>
          </a:xfrm>
        </p:spPr>
        <p:txBody>
          <a:bodyPr/>
          <a:lstStyle/>
          <a:p>
            <a:pPr marL="101600" indent="0">
              <a:buNone/>
            </a:pPr>
            <a:r>
              <a:rPr lang="en-US" sz="2400" dirty="0"/>
              <a:t>6 Note the tapered roller bearing used in the final drive assembly component</a:t>
            </a:r>
          </a:p>
        </p:txBody>
      </p:sp>
    </p:spTree>
    <p:extLst>
      <p:ext uri="{BB962C8B-B14F-4D97-AF65-F5344CB8AC3E}">
        <p14:creationId xmlns:p14="http://schemas.microsoft.com/office/powerpoint/2010/main" val="23058023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Rotate Transaxle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41388"/>
            <a:ext cx="5345684" cy="411783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1938992"/>
          </a:xfrm>
        </p:spPr>
        <p:txBody>
          <a:bodyPr/>
          <a:lstStyle/>
          <a:p>
            <a:pPr marL="101600" indent="0">
              <a:buNone/>
            </a:pPr>
            <a:r>
              <a:rPr lang="en-US" sz="2400" dirty="0"/>
              <a:t>7 The transaxle is rotated and the plastic side cover is removed</a:t>
            </a:r>
          </a:p>
        </p:txBody>
      </p:sp>
    </p:spTree>
    <p:extLst>
      <p:ext uri="{BB962C8B-B14F-4D97-AF65-F5344CB8AC3E}">
        <p14:creationId xmlns:p14="http://schemas.microsoft.com/office/powerpoint/2010/main" val="38238631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Integrated Solenoid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8484" y="1015718"/>
            <a:ext cx="5417437" cy="41689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308324"/>
          </a:xfrm>
        </p:spPr>
        <p:txBody>
          <a:bodyPr/>
          <a:lstStyle/>
          <a:p>
            <a:pPr marL="101600" indent="0">
              <a:buNone/>
            </a:pPr>
            <a:r>
              <a:rPr lang="en-US" sz="2400" dirty="0"/>
              <a:t>8 Under the side cover is the valve body and integrated solenoid assembly</a:t>
            </a:r>
          </a:p>
        </p:txBody>
      </p:sp>
    </p:spTree>
    <p:extLst>
      <p:ext uri="{BB962C8B-B14F-4D97-AF65-F5344CB8AC3E}">
        <p14:creationId xmlns:p14="http://schemas.microsoft.com/office/powerpoint/2010/main" val="23278972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Valve Body Assembly</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1014413"/>
            <a:ext cx="5331924" cy="40990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2308324"/>
          </a:xfrm>
        </p:spPr>
        <p:txBody>
          <a:bodyPr/>
          <a:lstStyle/>
          <a:p>
            <a:pPr marL="101600" indent="0">
              <a:buNone/>
            </a:pPr>
            <a:r>
              <a:rPr lang="en-US" sz="2400" dirty="0"/>
              <a:t>9 Under the plastic electrical solenoid assembly is the valve body assembly</a:t>
            </a:r>
          </a:p>
        </p:txBody>
      </p:sp>
    </p:spTree>
    <p:extLst>
      <p:ext uri="{BB962C8B-B14F-4D97-AF65-F5344CB8AC3E}">
        <p14:creationId xmlns:p14="http://schemas.microsoft.com/office/powerpoint/2010/main" val="16710335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10. Removing Valve Body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56428" y="941388"/>
            <a:ext cx="5611322" cy="43138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1200329"/>
          </a:xfrm>
        </p:spPr>
        <p:txBody>
          <a:bodyPr/>
          <a:lstStyle/>
          <a:p>
            <a:pPr marL="101600" indent="0">
              <a:buNone/>
            </a:pPr>
            <a:r>
              <a:rPr lang="en-US" sz="2400" dirty="0"/>
              <a:t>10 Removing valve body assembly</a:t>
            </a:r>
          </a:p>
        </p:txBody>
      </p:sp>
    </p:spTree>
    <p:extLst>
      <p:ext uri="{BB962C8B-B14F-4D97-AF65-F5344CB8AC3E}">
        <p14:creationId xmlns:p14="http://schemas.microsoft.com/office/powerpoint/2010/main" val="12674897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11. End Cover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8417" y="955520"/>
            <a:ext cx="5345684" cy="410959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057400" cy="1902523"/>
          </a:xfrm>
        </p:spPr>
        <p:txBody>
          <a:bodyPr/>
          <a:lstStyle/>
          <a:p>
            <a:pPr marL="101600" indent="0">
              <a:buNone/>
            </a:pPr>
            <a:r>
              <a:rPr lang="en-US" sz="2400" dirty="0"/>
              <a:t>11 Turning the assembly around, showing the end cover</a:t>
            </a:r>
          </a:p>
        </p:txBody>
      </p:sp>
    </p:spTree>
    <p:extLst>
      <p:ext uri="{BB962C8B-B14F-4D97-AF65-F5344CB8AC3E}">
        <p14:creationId xmlns:p14="http://schemas.microsoft.com/office/powerpoint/2010/main" val="712352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12. Removing End Cover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3688" y="1039176"/>
            <a:ext cx="5392353" cy="414547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1911096" cy="2560891"/>
          </a:xfrm>
        </p:spPr>
        <p:txBody>
          <a:bodyPr/>
          <a:lstStyle/>
          <a:p>
            <a:pPr marL="101600" indent="0">
              <a:buNone/>
            </a:pPr>
            <a:r>
              <a:rPr lang="en-US" sz="2400" dirty="0"/>
              <a:t>12 Removing the end cover shows the clutch packs and planetary gear set</a:t>
            </a:r>
          </a:p>
        </p:txBody>
      </p:sp>
    </p:spTree>
    <p:extLst>
      <p:ext uri="{BB962C8B-B14F-4D97-AF65-F5344CB8AC3E}">
        <p14:creationId xmlns:p14="http://schemas.microsoft.com/office/powerpoint/2010/main" val="30184743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13. Removing Clutches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1" y="1007271"/>
            <a:ext cx="5930900" cy="45686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07272"/>
            <a:ext cx="2194560" cy="2421728"/>
          </a:xfrm>
        </p:spPr>
        <p:txBody>
          <a:bodyPr/>
          <a:lstStyle/>
          <a:p>
            <a:pPr marL="101600" indent="0">
              <a:buNone/>
            </a:pPr>
            <a:r>
              <a:rPr lang="en-US" sz="2400" dirty="0"/>
              <a:t>13 Removing the first of five clutch packs (two driving and three holding)</a:t>
            </a:r>
          </a:p>
        </p:txBody>
      </p:sp>
    </p:spTree>
    <p:extLst>
      <p:ext uri="{BB962C8B-B14F-4D97-AF65-F5344CB8AC3E}">
        <p14:creationId xmlns:p14="http://schemas.microsoft.com/office/powerpoint/2010/main" val="20540325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14. Selective Clutch Plates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11244" y="922268"/>
            <a:ext cx="5248431" cy="40429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046988"/>
          </a:xfrm>
        </p:spPr>
        <p:txBody>
          <a:bodyPr/>
          <a:lstStyle/>
          <a:p>
            <a:pPr marL="101600" indent="0">
              <a:buNone/>
            </a:pPr>
            <a:r>
              <a:rPr lang="en-US" sz="2400" dirty="0"/>
              <a:t>14 A typical clutch pack in a 6T70 showing the selective thickness steel used to determine clutch pack clearance</a:t>
            </a:r>
          </a:p>
        </p:txBody>
      </p:sp>
    </p:spTree>
    <p:extLst>
      <p:ext uri="{BB962C8B-B14F-4D97-AF65-F5344CB8AC3E}">
        <p14:creationId xmlns:p14="http://schemas.microsoft.com/office/powerpoint/2010/main" val="291977552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15. Lower Clutches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54114" y="1014412"/>
            <a:ext cx="5710028" cy="43896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911096" cy="2677656"/>
          </a:xfrm>
        </p:spPr>
        <p:txBody>
          <a:bodyPr/>
          <a:lstStyle/>
          <a:p>
            <a:pPr marL="101600" indent="0">
              <a:buNone/>
            </a:pPr>
            <a:r>
              <a:rPr lang="en-US" sz="2400" dirty="0"/>
              <a:t>15 A view down into the case where multiple clutch packs are found</a:t>
            </a:r>
          </a:p>
        </p:txBody>
      </p:sp>
    </p:spTree>
    <p:extLst>
      <p:ext uri="{BB962C8B-B14F-4D97-AF65-F5344CB8AC3E}">
        <p14:creationId xmlns:p14="http://schemas.microsoft.com/office/powerpoint/2010/main" val="1033224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013635"/>
          </a:xfrm>
        </p:spPr>
        <p:txBody>
          <a:bodyPr>
            <a:noAutofit/>
          </a:bodyPr>
          <a:lstStyle/>
          <a:p>
            <a:r>
              <a:rPr lang="en-US" dirty="0"/>
              <a:t>Removing The Automatic Transmission/Transaxle For Service</a:t>
            </a:r>
          </a:p>
        </p:txBody>
      </p:sp>
      <p:sp>
        <p:nvSpPr>
          <p:cNvPr id="4" name="Content Placeholder 3"/>
          <p:cNvSpPr>
            <a:spLocks noGrp="1"/>
          </p:cNvSpPr>
          <p:nvPr>
            <p:ph idx="4294967295"/>
          </p:nvPr>
        </p:nvSpPr>
        <p:spPr>
          <a:xfrm>
            <a:off x="457200" y="1366010"/>
            <a:ext cx="8229600" cy="4263926"/>
          </a:xfrm>
          <a:prstGeom prst="rect">
            <a:avLst/>
          </a:prstGeom>
        </p:spPr>
        <p:txBody>
          <a:bodyPr>
            <a:noAutofit/>
          </a:bodyPr>
          <a:lstStyle/>
          <a:p>
            <a:r>
              <a:rPr lang="en-US" sz="2400" dirty="0"/>
              <a:t>Steps Involved</a:t>
            </a:r>
          </a:p>
          <a:p>
            <a:pPr lvl="1"/>
            <a:r>
              <a:rPr lang="en-US" sz="2400" dirty="0"/>
              <a:t>Disconnect the battery</a:t>
            </a:r>
          </a:p>
          <a:p>
            <a:pPr lvl="1"/>
            <a:r>
              <a:rPr lang="en-US" sz="2400" dirty="0"/>
              <a:t>Hoist the vehicle and drain the unit.</a:t>
            </a:r>
          </a:p>
          <a:p>
            <a:pPr lvl="1"/>
            <a:r>
              <a:rPr lang="en-US" sz="2400" dirty="0"/>
              <a:t>Disconnect the drive shaft or drive axle shafts.</a:t>
            </a:r>
          </a:p>
          <a:p>
            <a:pPr lvl="1"/>
            <a:r>
              <a:rPr lang="en-US" sz="2400" dirty="0"/>
              <a:t>Disconnect all cooler lines, linkage, and electrical connections.</a:t>
            </a:r>
          </a:p>
          <a:p>
            <a:pPr lvl="1"/>
            <a:r>
              <a:rPr lang="en-US" sz="2400" dirty="0"/>
              <a:t>Disconnect the torque converter from the flex plate.</a:t>
            </a:r>
          </a:p>
          <a:p>
            <a:pPr lvl="1"/>
            <a:r>
              <a:rPr lang="en-US" sz="2400" dirty="0"/>
              <a:t>Support the engine.</a:t>
            </a:r>
          </a:p>
          <a:p>
            <a:pPr lvl="1"/>
            <a:r>
              <a:rPr lang="en-US" sz="2400" dirty="0"/>
              <a:t>Remove the transmission fasteners and safely remove the transmission from the vehicle.</a:t>
            </a:r>
          </a:p>
        </p:txBody>
      </p:sp>
    </p:spTree>
    <p:extLst>
      <p:ext uri="{BB962C8B-B14F-4D97-AF65-F5344CB8AC3E}">
        <p14:creationId xmlns:p14="http://schemas.microsoft.com/office/powerpoint/2010/main" val="27173172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16. Output Planetary Gear Set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90120" y="969081"/>
            <a:ext cx="5760720" cy="443754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58274"/>
            <a:ext cx="2057400" cy="4154984"/>
          </a:xfrm>
        </p:spPr>
        <p:txBody>
          <a:bodyPr/>
          <a:lstStyle/>
          <a:p>
            <a:pPr marL="101600" indent="0">
              <a:buNone/>
            </a:pPr>
            <a:r>
              <a:rPr lang="en-US" sz="2400" dirty="0"/>
              <a:t>16 The output planetary gear set with four pinions used on 6T70 units. The 6T75 version uses a five pinion carrier and a reinforced case</a:t>
            </a:r>
          </a:p>
        </p:txBody>
      </p:sp>
    </p:spTree>
    <p:extLst>
      <p:ext uri="{BB962C8B-B14F-4D97-AF65-F5344CB8AC3E}">
        <p14:creationId xmlns:p14="http://schemas.microsoft.com/office/powerpoint/2010/main" val="311886707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17. Reassembly of Clutches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82322" y="1034720"/>
            <a:ext cx="5868043" cy="451568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1911096" cy="3416320"/>
          </a:xfrm>
        </p:spPr>
        <p:txBody>
          <a:bodyPr/>
          <a:lstStyle/>
          <a:p>
            <a:pPr marL="101600" indent="0">
              <a:buNone/>
            </a:pPr>
            <a:r>
              <a:rPr lang="en-US" sz="2400" dirty="0"/>
              <a:t>17 Reassembly of clutches. Check service information for specified clutch pack clearance</a:t>
            </a:r>
          </a:p>
        </p:txBody>
      </p:sp>
    </p:spTree>
    <p:extLst>
      <p:ext uri="{BB962C8B-B14F-4D97-AF65-F5344CB8AC3E}">
        <p14:creationId xmlns:p14="http://schemas.microsoft.com/office/powerpoint/2010/main" val="177235102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18. Final Drive Tapered Bearings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5905" y="910868"/>
            <a:ext cx="5358195" cy="41274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41388"/>
            <a:ext cx="2048256" cy="3785652"/>
          </a:xfrm>
        </p:spPr>
        <p:txBody>
          <a:bodyPr/>
          <a:lstStyle/>
          <a:p>
            <a:pPr marL="101600" indent="0">
              <a:buNone/>
            </a:pPr>
            <a:r>
              <a:rPr lang="en-US" sz="2400" dirty="0"/>
              <a:t>18 Notice that the final drive is equipped with tapered roller bearings and this means that the preload must be adjusted</a:t>
            </a:r>
          </a:p>
        </p:txBody>
      </p:sp>
    </p:spTree>
    <p:extLst>
      <p:ext uri="{BB962C8B-B14F-4D97-AF65-F5344CB8AC3E}">
        <p14:creationId xmlns:p14="http://schemas.microsoft.com/office/powerpoint/2010/main" val="29036921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19. Special Tools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6875" y="981043"/>
            <a:ext cx="5437226" cy="41883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057400" cy="4154984"/>
          </a:xfrm>
        </p:spPr>
        <p:txBody>
          <a:bodyPr/>
          <a:lstStyle/>
          <a:p>
            <a:pPr marL="101600" indent="0">
              <a:buNone/>
            </a:pPr>
            <a:r>
              <a:rPr lang="en-US" sz="2400" dirty="0"/>
              <a:t>19 A special set of spacers and blocks used to determine the preload needed. A feeler gauge is then used to measure the clearance</a:t>
            </a:r>
          </a:p>
        </p:txBody>
      </p:sp>
    </p:spTree>
    <p:extLst>
      <p:ext uri="{BB962C8B-B14F-4D97-AF65-F5344CB8AC3E}">
        <p14:creationId xmlns:p14="http://schemas.microsoft.com/office/powerpoint/2010/main" val="361047141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20. Shim Selection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27865" y="941388"/>
            <a:ext cx="5323910" cy="409695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44908"/>
            <a:ext cx="2423160" cy="4524315"/>
          </a:xfrm>
        </p:spPr>
        <p:txBody>
          <a:bodyPr/>
          <a:lstStyle/>
          <a:p>
            <a:pPr marL="101600" indent="0">
              <a:buNone/>
            </a:pPr>
            <a:r>
              <a:rPr lang="en-US" sz="2400" dirty="0"/>
              <a:t>20 Following the procedure in service information, the designated thickness of shim is selected, which is placed under the bearing race in the bearing packet</a:t>
            </a:r>
          </a:p>
        </p:txBody>
      </p:sp>
    </p:spTree>
    <p:extLst>
      <p:ext uri="{BB962C8B-B14F-4D97-AF65-F5344CB8AC3E}">
        <p14:creationId xmlns:p14="http://schemas.microsoft.com/office/powerpoint/2010/main" val="314893517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21. Selective Shim Under Cone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1" y="918469"/>
            <a:ext cx="5930900" cy="455949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1911096" cy="2677656"/>
          </a:xfrm>
        </p:spPr>
        <p:txBody>
          <a:bodyPr/>
          <a:lstStyle/>
          <a:p>
            <a:pPr marL="101600" indent="0">
              <a:buNone/>
            </a:pPr>
            <a:r>
              <a:rPr lang="en-US" sz="2400" dirty="0"/>
              <a:t>21 The selective shim and race before the race is driven into position</a:t>
            </a:r>
          </a:p>
        </p:txBody>
      </p:sp>
    </p:spTree>
    <p:extLst>
      <p:ext uri="{BB962C8B-B14F-4D97-AF65-F5344CB8AC3E}">
        <p14:creationId xmlns:p14="http://schemas.microsoft.com/office/powerpoint/2010/main" val="1360930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22. Driving Race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73761" y="1014412"/>
            <a:ext cx="5900339" cy="45359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2"/>
            <a:ext cx="1984248" cy="1902523"/>
          </a:xfrm>
        </p:spPr>
        <p:txBody>
          <a:bodyPr/>
          <a:lstStyle/>
          <a:p>
            <a:pPr marL="101600" indent="0">
              <a:buNone/>
            </a:pPr>
            <a:r>
              <a:rPr lang="en-US" sz="2400" dirty="0"/>
              <a:t>22 Driving the race into position using the specified driver</a:t>
            </a:r>
          </a:p>
        </p:txBody>
      </p:sp>
    </p:spTree>
    <p:extLst>
      <p:ext uri="{BB962C8B-B14F-4D97-AF65-F5344CB8AC3E}">
        <p14:creationId xmlns:p14="http://schemas.microsoft.com/office/powerpoint/2010/main" val="268625378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23. Reassemble Valve Body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55657" y="1022844"/>
            <a:ext cx="5318443" cy="4088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2677656"/>
          </a:xfrm>
        </p:spPr>
        <p:txBody>
          <a:bodyPr/>
          <a:lstStyle/>
          <a:p>
            <a:pPr marL="101600" indent="0">
              <a:buNone/>
            </a:pPr>
            <a:r>
              <a:rPr lang="en-US" sz="2400" dirty="0"/>
              <a:t>23 Reassembly of the valve body being sure that all fasteners are tightened to factory specifications</a:t>
            </a:r>
          </a:p>
        </p:txBody>
      </p:sp>
    </p:spTree>
    <p:extLst>
      <p:ext uri="{BB962C8B-B14F-4D97-AF65-F5344CB8AC3E}">
        <p14:creationId xmlns:p14="http://schemas.microsoft.com/office/powerpoint/2010/main" val="303109857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24. Solenoid Assembly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1014413"/>
            <a:ext cx="2423160" cy="3785652"/>
          </a:xfrm>
        </p:spPr>
        <p:txBody>
          <a:bodyPr/>
          <a:lstStyle/>
          <a:p>
            <a:pPr marL="101600" indent="0">
              <a:buNone/>
            </a:pPr>
            <a:r>
              <a:rPr lang="en-US" sz="2400" dirty="0"/>
              <a:t>24 The solenoid assembly is replaced as an assembly only if defective and all the fasteners need to be torqued to factory specifications</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314492" y="977844"/>
            <a:ext cx="5281821" cy="4060499"/>
          </a:xfrm>
        </p:spPr>
      </p:pic>
    </p:spTree>
    <p:extLst>
      <p:ext uri="{BB962C8B-B14F-4D97-AF65-F5344CB8AC3E}">
        <p14:creationId xmlns:p14="http://schemas.microsoft.com/office/powerpoint/2010/main" val="1043198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D912-8EF2-4BD8-A87C-20C7322F06AA}"/>
              </a:ext>
            </a:extLst>
          </p:cNvPr>
          <p:cNvSpPr>
            <a:spLocks noGrp="1"/>
          </p:cNvSpPr>
          <p:nvPr>
            <p:ph type="title"/>
          </p:nvPr>
        </p:nvSpPr>
        <p:spPr>
          <a:xfrm>
            <a:off x="457200" y="185365"/>
            <a:ext cx="8229600" cy="646331"/>
          </a:xfrm>
        </p:spPr>
        <p:txBody>
          <a:bodyPr/>
          <a:lstStyle/>
          <a:p>
            <a:r>
              <a:rPr lang="en-US" dirty="0"/>
              <a:t>Question 1?</a:t>
            </a:r>
          </a:p>
        </p:txBody>
      </p:sp>
      <p:sp>
        <p:nvSpPr>
          <p:cNvPr id="5" name="Content Placeholder 4">
            <a:extLst>
              <a:ext uri="{FF2B5EF4-FFF2-40B4-BE49-F238E27FC236}">
                <a16:creationId xmlns:a16="http://schemas.microsoft.com/office/drawing/2014/main" id="{9D121100-505B-4390-8EAB-8E81ECD541F1}"/>
              </a:ext>
            </a:extLst>
          </p:cNvPr>
          <p:cNvSpPr>
            <a:spLocks noGrp="1"/>
          </p:cNvSpPr>
          <p:nvPr>
            <p:ph sz="quarter" idx="13"/>
          </p:nvPr>
        </p:nvSpPr>
        <p:spPr>
          <a:xfrm>
            <a:off x="457200" y="941388"/>
            <a:ext cx="8232775" cy="2246769"/>
          </a:xfrm>
        </p:spPr>
        <p:txBody>
          <a:bodyPr/>
          <a:lstStyle/>
          <a:p>
            <a:r>
              <a:rPr lang="en-US" sz="2400" dirty="0"/>
              <a:t>Air pressure checking is used to test ____________.</a:t>
            </a:r>
          </a:p>
          <a:p>
            <a:pPr lvl="1"/>
            <a:r>
              <a:rPr lang="en-US" sz="2400" dirty="0"/>
              <a:t>a. clutch packs</a:t>
            </a:r>
          </a:p>
          <a:p>
            <a:pPr lvl="1"/>
            <a:r>
              <a:rPr lang="en-US" sz="2400" dirty="0"/>
              <a:t>b. transmission filters</a:t>
            </a:r>
          </a:p>
          <a:p>
            <a:pPr lvl="1"/>
            <a:r>
              <a:rPr lang="en-US" sz="2400" dirty="0"/>
              <a:t>c. TCC solenoids</a:t>
            </a:r>
          </a:p>
          <a:p>
            <a:pPr lvl="1"/>
            <a:r>
              <a:rPr lang="en-US" sz="2400" dirty="0"/>
              <a:t>d. shift valves</a:t>
            </a:r>
          </a:p>
        </p:txBody>
      </p:sp>
    </p:spTree>
    <p:extLst>
      <p:ext uri="{BB962C8B-B14F-4D97-AF65-F5344CB8AC3E}">
        <p14:creationId xmlns:p14="http://schemas.microsoft.com/office/powerpoint/2010/main" val="1695085576"/>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3958</Words>
  <Application>Microsoft Office PowerPoint</Application>
  <PresentationFormat>On-screen Show (4:3)</PresentationFormat>
  <Paragraphs>418</Paragraphs>
  <Slides>102</Slides>
  <Notes>100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102</vt:i4>
      </vt:variant>
    </vt:vector>
  </HeadingPairs>
  <TitlesOfParts>
    <vt:vector size="106" baseType="lpstr">
      <vt:lpstr>Verdana</vt:lpstr>
      <vt:lpstr>Times New Roman</vt:lpstr>
      <vt:lpstr>Arial</vt:lpstr>
      <vt:lpstr>USHE</vt:lpstr>
      <vt:lpstr>Automotive Technology: Principles, Diagnosis, and Service</vt:lpstr>
      <vt:lpstr>Learning Objectives (1 of 2)</vt:lpstr>
      <vt:lpstr>Learning Objectives (2 of 2)</vt:lpstr>
      <vt:lpstr>Verify The Need For Unit Repair</vt:lpstr>
      <vt:lpstr>Figure 133.1 Valve Body Fault</vt:lpstr>
      <vt:lpstr>Figure 133.1.b Saturn Gears</vt:lpstr>
      <vt:lpstr>Figure 133.1c Broken Valve Spring</vt:lpstr>
      <vt:lpstr>Figure 133.2 ID Tag</vt:lpstr>
      <vt:lpstr>Removing The Automatic Transmission/Transaxle For Service</vt:lpstr>
      <vt:lpstr>Figure 133.3 Engine Holding Tool</vt:lpstr>
      <vt:lpstr>Figure 133.4 Transmission Jack</vt:lpstr>
      <vt:lpstr>Animation: Automatic Transmission Remove and Replace (Animation will automatically start)</vt:lpstr>
      <vt:lpstr>Figure 133.5 Holding Fixture</vt:lpstr>
      <vt:lpstr>Figure 133.6 Converter Endplay</vt:lpstr>
      <vt:lpstr>Automatic Transmission/Transaxle Disassembly (1 of 5)</vt:lpstr>
      <vt:lpstr>Figure 133.7</vt:lpstr>
      <vt:lpstr>Automatic Transmission/Transaxle Disassembly (2 of 5)</vt:lpstr>
      <vt:lpstr>Figure 133.8 Separator Plate</vt:lpstr>
      <vt:lpstr>Figure 133.9 Valve Body</vt:lpstr>
      <vt:lpstr>Figure 133.10 Front Pump</vt:lpstr>
      <vt:lpstr>Figure 133.11 Pump Puller </vt:lpstr>
      <vt:lpstr>Figure 133.12</vt:lpstr>
      <vt:lpstr>Automatic Transmission/Transaxle Disassembly (3 of 5)</vt:lpstr>
      <vt:lpstr>Automatic Transmission/Transaxle Disassembly (4 of 5)</vt:lpstr>
      <vt:lpstr>Automatic Transmission/Transaxle Disassembly (5 of 5)</vt:lpstr>
      <vt:lpstr>Figure 133.13 Removing Snap Ring</vt:lpstr>
      <vt:lpstr>Figure 133.14 Compressor Tool</vt:lpstr>
      <vt:lpstr>Figure 133.15 Damaged Ring Gear</vt:lpstr>
      <vt:lpstr>Figure 133.16 Pinion End Play</vt:lpstr>
      <vt:lpstr>Animation: Check Carrier Pinion End Play (Animation will automatically start)</vt:lpstr>
      <vt:lpstr>Reassembling An Automatic Transmission/Transaxle (1 of 3) </vt:lpstr>
      <vt:lpstr>Reassembling An Automatic Transmission/Transaxle (2 of 3) </vt:lpstr>
      <vt:lpstr>Reassembling An Automatic Transmission/Transaxle (3 of 3) </vt:lpstr>
      <vt:lpstr>Figure 133.17 Clutch Pack Clearance</vt:lpstr>
      <vt:lpstr>Animation: Measure Clutch Plate Clearance, Feeler Gauge (Animation will automatically start)</vt:lpstr>
      <vt:lpstr>Figure 133.18 Using Dial Indicator</vt:lpstr>
      <vt:lpstr>Animation: Measure Clutch Clearance, Dial Indicator (Animation will automatically start)</vt:lpstr>
      <vt:lpstr>Figure 133.19 Air Testing</vt:lpstr>
      <vt:lpstr>Animation: Air Check Clutch (Animation will automatically start)</vt:lpstr>
      <vt:lpstr>Figure 133.29 Seals</vt:lpstr>
      <vt:lpstr>Figure 133.21 Bushing</vt:lpstr>
      <vt:lpstr>Figure 133.22 One-Way Roller Clutch</vt:lpstr>
      <vt:lpstr>Animation: Check One-Way Clutch (Animation will automatically start)</vt:lpstr>
      <vt:lpstr>Figure 133.23 Special Clamp Tool</vt:lpstr>
      <vt:lpstr>Figure 133.24 Pump Alignment</vt:lpstr>
      <vt:lpstr>Figure 133.25 End Play </vt:lpstr>
      <vt:lpstr>Animation: Check Transmission End Play (Animation will automatically start)</vt:lpstr>
      <vt:lpstr>Figure 133.26 Blue Assembly Lube</vt:lpstr>
      <vt:lpstr>Figure 133.27 Valve Body Tester</vt:lpstr>
      <vt:lpstr>Animation: Inspect Valve Body (Animation will automatically start)</vt:lpstr>
      <vt:lpstr>Animation: Inspect Valve Body (Animation will automatically start)</vt:lpstr>
      <vt:lpstr>Animation: Assemble Valve Body (Animation will automatically start)</vt:lpstr>
      <vt:lpstr>Flushing Cooler/Torque Converter</vt:lpstr>
      <vt:lpstr>Dynamometer Testing The Automatic Transmission/Transaxle</vt:lpstr>
      <vt:lpstr>Figure 133.28 Dyno Testing</vt:lpstr>
      <vt:lpstr>Figure 133.29 Dyno Testing</vt:lpstr>
      <vt:lpstr>Reinstalling The Automatic Transmission/Transaxle</vt:lpstr>
      <vt:lpstr>Figure 133.30 Linkage</vt:lpstr>
      <vt:lpstr>Road Test</vt:lpstr>
      <vt:lpstr>Figure 133.31 Auxiliary Cooler  </vt:lpstr>
      <vt:lpstr>TRANSAXLE REMOVAL</vt:lpstr>
      <vt:lpstr>1. Remove Negative Battery Cable  </vt:lpstr>
      <vt:lpstr>2. Remove Bay Cross Members </vt:lpstr>
      <vt:lpstr>3. Remove Air Intake and Air Filter </vt:lpstr>
      <vt:lpstr>4. Install Support Tool </vt:lpstr>
      <vt:lpstr>5. Hoist Vehicle Remove Wheels</vt:lpstr>
      <vt:lpstr>6. Remove Retaining Nut </vt:lpstr>
      <vt:lpstr>7. Disconnect Lower Ball Joint </vt:lpstr>
      <vt:lpstr>8. Remove Drive Axle </vt:lpstr>
      <vt:lpstr>9. Disconnect Cooler Lines </vt:lpstr>
      <vt:lpstr>10. Unbolt Torque Converter </vt:lpstr>
      <vt:lpstr>11. Remove Bell Housing Bolts </vt:lpstr>
      <vt:lpstr>12. Remove Transaxle </vt:lpstr>
      <vt:lpstr>Transaxle Disassembly and Assembly</vt:lpstr>
      <vt:lpstr>1. GM 6T70 </vt:lpstr>
      <vt:lpstr>2. Torque Converter</vt:lpstr>
      <vt:lpstr>3. Remove Housing</vt:lpstr>
      <vt:lpstr>4. Final Drive Assembly </vt:lpstr>
      <vt:lpstr>5. Remove Final Drive</vt:lpstr>
      <vt:lpstr>6. Tapered Roller Bearing </vt:lpstr>
      <vt:lpstr>7. Rotate Transaxle</vt:lpstr>
      <vt:lpstr>8. Integrated Solenoid Assembly</vt:lpstr>
      <vt:lpstr>9. Valve Body Assembly</vt:lpstr>
      <vt:lpstr>10. Removing Valve Body </vt:lpstr>
      <vt:lpstr>11. End Cover</vt:lpstr>
      <vt:lpstr>12. Removing End Cover </vt:lpstr>
      <vt:lpstr>13. Removing Clutches</vt:lpstr>
      <vt:lpstr>14. Selective Clutch Plates</vt:lpstr>
      <vt:lpstr>15. Lower Clutches</vt:lpstr>
      <vt:lpstr>16. Output Planetary Gear Set </vt:lpstr>
      <vt:lpstr>17. Reassembly of Clutches</vt:lpstr>
      <vt:lpstr>18. Final Drive Tapered Bearings</vt:lpstr>
      <vt:lpstr>19. Special Tools </vt:lpstr>
      <vt:lpstr>20. Shim Selection</vt:lpstr>
      <vt:lpstr>21. Selective Shim Under Cone</vt:lpstr>
      <vt:lpstr>22. Driving Race </vt:lpstr>
      <vt:lpstr>23. Reassemble Valve Body </vt:lpstr>
      <vt:lpstr>24. Solenoid Assembly </vt:lpstr>
      <vt:lpstr>Question 1?</vt:lpstr>
      <vt:lpstr>Answer 1</vt:lpstr>
      <vt:lpstr>Automatic Transmissions and Transaxles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2023-06-24T12:32:15Z</dcterms:modified>
</cp:coreProperties>
</file>