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3"/>
  </p:notesMasterIdLst>
  <p:handoutMasterIdLst>
    <p:handoutMasterId r:id="rId54"/>
  </p:handoutMasterIdLst>
  <p:sldIdLst>
    <p:sldId id="347" r:id="rId2"/>
    <p:sldId id="350" r:id="rId3"/>
    <p:sldId id="354" r:id="rId4"/>
    <p:sldId id="352" r:id="rId5"/>
    <p:sldId id="353" r:id="rId6"/>
    <p:sldId id="361" r:id="rId7"/>
    <p:sldId id="363" r:id="rId8"/>
    <p:sldId id="360" r:id="rId9"/>
    <p:sldId id="362" r:id="rId10"/>
    <p:sldId id="451" r:id="rId11"/>
    <p:sldId id="1187" r:id="rId12"/>
    <p:sldId id="367" r:id="rId13"/>
    <p:sldId id="450" r:id="rId14"/>
    <p:sldId id="452" r:id="rId15"/>
    <p:sldId id="366" r:id="rId16"/>
    <p:sldId id="374" r:id="rId17"/>
    <p:sldId id="473" r:id="rId18"/>
    <p:sldId id="453" r:id="rId19"/>
    <p:sldId id="454" r:id="rId20"/>
    <p:sldId id="458" r:id="rId21"/>
    <p:sldId id="1188" r:id="rId22"/>
    <p:sldId id="457" r:id="rId23"/>
    <p:sldId id="456" r:id="rId24"/>
    <p:sldId id="480" r:id="rId25"/>
    <p:sldId id="459" r:id="rId26"/>
    <p:sldId id="481" r:id="rId27"/>
    <p:sldId id="337" r:id="rId28"/>
    <p:sldId id="1189" r:id="rId29"/>
    <p:sldId id="1191" r:id="rId30"/>
    <p:sldId id="407" r:id="rId31"/>
    <p:sldId id="474" r:id="rId32"/>
    <p:sldId id="475" r:id="rId33"/>
    <p:sldId id="476" r:id="rId34"/>
    <p:sldId id="477" r:id="rId35"/>
    <p:sldId id="478" r:id="rId36"/>
    <p:sldId id="461" r:id="rId37"/>
    <p:sldId id="466" r:id="rId38"/>
    <p:sldId id="465" r:id="rId39"/>
    <p:sldId id="479" r:id="rId40"/>
    <p:sldId id="464" r:id="rId41"/>
    <p:sldId id="1192" r:id="rId42"/>
    <p:sldId id="482" r:id="rId43"/>
    <p:sldId id="463" r:id="rId44"/>
    <p:sldId id="462" r:id="rId45"/>
    <p:sldId id="467" r:id="rId46"/>
    <p:sldId id="424" r:id="rId47"/>
    <p:sldId id="425" r:id="rId48"/>
    <p:sldId id="447" r:id="rId49"/>
    <p:sldId id="448" r:id="rId50"/>
    <p:sldId id="1177" r:id="rId51"/>
    <p:sldId id="449" r:id="rId52"/>
  </p:sldIdLst>
  <p:sldSz cx="9144000" cy="6858000" type="screen4x3"/>
  <p:notesSz cx="6858000" cy="9144000"/>
  <p:embeddedFontLs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4"/>
            <p14:sldId id="352"/>
            <p14:sldId id="353"/>
            <p14:sldId id="361"/>
            <p14:sldId id="363"/>
            <p14:sldId id="360"/>
            <p14:sldId id="362"/>
            <p14:sldId id="451"/>
            <p14:sldId id="1187"/>
            <p14:sldId id="367"/>
            <p14:sldId id="450"/>
            <p14:sldId id="452"/>
            <p14:sldId id="366"/>
            <p14:sldId id="374"/>
            <p14:sldId id="473"/>
            <p14:sldId id="453"/>
            <p14:sldId id="454"/>
            <p14:sldId id="458"/>
            <p14:sldId id="1188"/>
            <p14:sldId id="457"/>
            <p14:sldId id="456"/>
            <p14:sldId id="480"/>
            <p14:sldId id="459"/>
            <p14:sldId id="481"/>
            <p14:sldId id="337"/>
            <p14:sldId id="1189"/>
            <p14:sldId id="1191"/>
            <p14:sldId id="407"/>
            <p14:sldId id="474"/>
            <p14:sldId id="475"/>
            <p14:sldId id="476"/>
            <p14:sldId id="477"/>
            <p14:sldId id="478"/>
            <p14:sldId id="461"/>
            <p14:sldId id="466"/>
            <p14:sldId id="465"/>
            <p14:sldId id="479"/>
            <p14:sldId id="464"/>
            <p14:sldId id="1192"/>
            <p14:sldId id="482"/>
            <p14:sldId id="463"/>
            <p14:sldId id="462"/>
            <p14:sldId id="467"/>
            <p14:sldId id="424"/>
            <p14:sldId id="425"/>
            <p14:sldId id="447"/>
            <p14:sldId id="448"/>
            <p14:sldId id="1177"/>
            <p14:sldId id="44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398" autoAdjust="0"/>
  </p:normalViewPr>
  <p:slideViewPr>
    <p:cSldViewPr snapToObjects="1">
      <p:cViewPr varScale="1">
        <p:scale>
          <a:sx n="106" d="100"/>
          <a:sy n="106" d="100"/>
        </p:scale>
        <p:origin x="1362" y="96"/>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05T19:24:58.133" idx="1">
    <p:pos x="569" y="3771"/>
    <p:text>I cannot fix this table warning</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606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automatic transmission test tools or scan tools can be used to actually cause the automatic transmission/transaxle to shift electrically. The tester is connected to the electrical connector at the automatic transmission/transaxle after disconnecting the factory connector. To perform this simple test, perform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1 Safely hoist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2 Start the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3  Place the gear selector in the drive position and use the tester or scan tool to command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various shift solenoids to actuate.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Results: If the shift occurs when commanded, the hydraulic sys- tem is functioning. If the tester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commands a shift to occur and a shift does not occur, the service technician knows that the problem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is either in the solenoid itself or the hydraulic system that actuates the clutch or band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accomplish the shift. ● Figure 132–4.</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171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1335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any diagnostic trouble codes (DTCs) stored in the memory of the vehicle computer, </a:t>
            </a:r>
          </a:p>
          <a:p>
            <a:r>
              <a:rPr lang="en-US" dirty="0"/>
              <a:t>then a problem has been detected that should be corrected before further testing. ● SEE CHART 132–1 for transmission-related diagnostic trouble codes. A weak or missing engine cylinder can cause the vehicle to lack power, jerk, and hesitate. These symptoms are often blamed on an incorrectly shifting or slipping automatic transmission/ transaxle. If a P0300 diagnostic code (random engine misfire code) is set, repair the cause of the misfire before trying to diagnose the transmission.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526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Chart 15–3</a:t>
            </a:r>
          </a:p>
          <a:p>
            <a:r>
              <a:rPr lang="en-US" dirty="0"/>
              <a:t>Transmission/transaxle-related diagnostic trouble codes (DTCs). For transmission-related diagnostic trouble codes for vehicles older than 1996, check service information on how to retrieve and read the codes.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253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As many as 30% of the vehicles can be repaired following the information, suggestions, or instructions concerning replacement parts found in a TSB. Before an accurate search of a TSB can be performed, the technician must know the following information about the vehicle under service: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Make, model, and year of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Engine size and VIN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Transmission type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Federal, high-altitude, or California emissions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Build date (sometimes)</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You’d Ask a Friend, Wouldn’t You?</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If you were stuck on a difficult transmission problem, you would probably ask a technician friend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for ideas. Think of the service information as a friend with some inside information. It is written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by the people who know how the system works in detail.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Such advice is available in service information. If the technician follows the recommended steps,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chances are excellent of finding the problem—just like getting the advice of an experienced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technician. ● Figure 132–6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269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Stalling Impala</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owner of a Chevrolet Impala complained that the vehicle would occasionally stall when slowing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a stop. The problem only occurred after at least 20 miles and occurred more frequently in warm weather. The owner also indicated even though this vehicle was equipped with an automatic transmission it felt like the clutch not being depressed on a manual transmission. Thankfully, the service technician was aware of this common problem and installed a new torque converter clutch solenoid.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the original solenoid got hot, it became stuck in the applied position. Even though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voltage was removed from the solenoid when the brakes were applied, the solenoid and the torque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converter clutch (TCC) remained applied. ● SEE FIGURE 132–7.</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Complaint—The owner of the vehicle complained that the engine would stall when slowing to a stop,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but only after the car was driven for 20 miles or further.</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Cause—A defective torque converter clutch (TCC) solenoid.</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Correction—Replacing the TCC solenoid cured the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510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Stall Testing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stall test is often performed to verify the proper operation of the torque converter.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Some vehicle manufacturers do not recommend performing a stall test because it can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dangerous if the brakes were to fail during the test and it places stress on the engine. Always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follow the manufacturer’s recommended service procedures.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Performing a stall test includes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1 Drive the vehicle until normal operating temperature is achieved.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2 Check the stall speed specifications for the vehicle being serviced and connect a tachometer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the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3  With your left foot firmly applied to the brake pedal, move the shift selector in the drive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position and depress the accelerator pedal to the floor. Observe the maximum engine speed. This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engine speed is the stall speed. ● SEE FIGURE 132–8.</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4 Release the accelerator as soon as possible to avoid the possibility of overheating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automatic transmission fluid. Repeat the test with the gear selector in reverse.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Checking the stall speed in reverse is just a double check. This is done because the line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pressure is higher in re- verse and, as a result, the higher pressure will hold clutches better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keep them from slipping. A slipping forward clutch could cause the engine speed to be higher than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normal and would affect the recorded stall speed.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5 Compare results with the specifications: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engine speed is higher than specifications, then a holding clutch or band is slipping.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engine speed is lower than specifications, then the torque converter is defective (one-way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clutch or stator is slipping) or the engine is not producing normal power output.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Both conditions can result in reduced vehicle performance and slow acceleration.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There are many other possible causes of poor performance or sluggish acceleration besides a fault with the automatic transmission/transaxle. The stall test is just one test that can be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performed to help narrow the problem to the root cause.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415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 leak from an automatic transmission/transaxle, the first step is to perform a thorough visual inspection. Start by checking the fluid level: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too high, then the fluid loss could be caused by it being overfilled and forced out of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vent opening located at the top of the unit.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too low, a fluid leak is the most likely cause and should be corrected as soon as possible to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prevent damage, wear, or harm to the transmission/transaxle parts due to low fluid level.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Perform a visual inspection using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1  Use a trouble light and start the visual inspection under the hood and look for signs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fluid leakage on the top of the unit. Because fluids flow downward due to gravity, the fluid will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be most likely seen from underneath the vehicle; however, the source could be at or the near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2 Hoist the vehicle safely and look for the highest and most forward place where fluid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seen. Due to gravity and the forward movement of the vehicle, leaking fluid will travel downward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toward the rear. ●          Figure 132–9.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96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0596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Often the exact location of a fluid leak is difficult to locate. Using a dye designed for ATF and a black light is an effective method to locate ATF leaks. To check for leaks using a dye, perform the following steps: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1 Add a small bottle of dye that is designed for use in ATF into the dipstick tube using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 funnel.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CAUTION: Do not use dye designed for use in coolant or air-conditioning systems or severe harm can occur to the automatic transmission/transaxle.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2 Drive the vehicle until the fluid has reached normal operating temperature.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3 Safely hoist the vehicle.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STEP 4 Using a black light, look for the highest and most forward place where a greenish stain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appears. This is the source of the leak. ● SEE FIGURE 132–10.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31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torque converter clutch is usually applied above 30 MPH (48 km/h) when the automatic </a:t>
            </a:r>
          </a:p>
          <a:p>
            <a:r>
              <a:rPr lang="en-US" dirty="0"/>
              <a:t>transmission/transaxle is in second, third, or overdrive gear, depending on the vehicle speed and </a:t>
            </a:r>
          </a:p>
          <a:p>
            <a:r>
              <a:rPr lang="en-US" dirty="0"/>
              <a:t>the throttle position. It is often difficult to distinguish between a normal shift and the </a:t>
            </a:r>
          </a:p>
          <a:p>
            <a:r>
              <a:rPr lang="en-US" dirty="0"/>
              <a:t>application of the torque converter clutch. The torque converter clutch (TCC) may not even be </a:t>
            </a:r>
          </a:p>
          <a:p>
            <a:r>
              <a:rPr lang="en-US" dirty="0"/>
              <a:t>applying due to a fault in the computer sensors, wiring, or the TCC solenoid.</a:t>
            </a:r>
          </a:p>
          <a:p>
            <a:r>
              <a:rPr lang="en-US" dirty="0"/>
              <a:t>To test for proper operation of the torque converter clutch, simply drive the vehicle and watch either the tachometer on the dash or connect a scan tool to observe the engine RPM:</a:t>
            </a:r>
          </a:p>
          <a:p>
            <a:r>
              <a:rPr lang="en-US" dirty="0"/>
              <a:t>STEP 1 Drive the vehicle until the engine has reached normal operating temperature.</a:t>
            </a:r>
          </a:p>
          <a:p>
            <a:r>
              <a:rPr lang="en-US" dirty="0"/>
              <a:t>STEP 2 Drive the vehicle on a flat, level road away from any traffic about 50 MPH (80 km/h).</a:t>
            </a:r>
          </a:p>
          <a:p>
            <a:r>
              <a:rPr lang="en-US" dirty="0"/>
              <a:t>STEP 3  While maintaining constant speed with your right foot on the accelerator, gently apply the </a:t>
            </a:r>
          </a:p>
          <a:p>
            <a:r>
              <a:rPr lang="en-US" dirty="0"/>
              <a:t>brake pedal with your left foot to open the electrical circuit for the torque converter clutch </a:t>
            </a:r>
          </a:p>
          <a:p>
            <a:r>
              <a:rPr lang="en-US" dirty="0"/>
              <a:t>through the brake switch. The TCC will disengage and the RPM should increase about 150 to 250 RPM and then drop back when the brake pedal is released. This RPM change is evidence that the TCC is, in fact, working. If the torque converter clutch is not operating, consult the factory information </a:t>
            </a:r>
          </a:p>
          <a:p>
            <a:r>
              <a:rPr lang="en-US" dirty="0"/>
              <a:t>for the exact procedures to follow.</a:t>
            </a:r>
          </a:p>
          <a:p>
            <a:r>
              <a:rPr lang="en-US" b="1" dirty="0"/>
              <a:t>TECH TIP: Look at the Command and the Engine Speed </a:t>
            </a:r>
          </a:p>
          <a:p>
            <a:r>
              <a:rPr lang="en-US" b="0" dirty="0"/>
              <a:t>Using a scan tool is very helpful when diagnosing automatic transmission problems. However, the display often shows when the shift has been commanded and may not show if the shift or the TCC engagement actually occurred. To help ensure that the shifts have in fact occurred, also watch the engine speed. Many factory or enhanced scan tools can also display the engagement speed. A slow engagement is usually caused by worn clutches. Check service information for the exact parameters and range of proper operation for the vehicle being diagnosed</a:t>
            </a:r>
            <a:r>
              <a:rPr lang="en-US" b="1" dirty="0"/>
              <a:t>.</a:t>
            </a:r>
          </a:p>
          <a:p>
            <a:endParaRPr lang="en-US" b="1" dirty="0"/>
          </a:p>
          <a:p>
            <a:r>
              <a:rPr lang="en-US" b="1" dirty="0"/>
              <a:t>TECH TIP: Vibration—Engine or Transmission?</a:t>
            </a:r>
          </a:p>
          <a:p>
            <a:r>
              <a:rPr lang="en-US" dirty="0"/>
              <a:t>A vibration is often difficult to diagnose. One method is to separate (unbolt) the torque converter </a:t>
            </a:r>
          </a:p>
          <a:p>
            <a:r>
              <a:rPr lang="en-US" dirty="0"/>
              <a:t>from the engine drive flex plate. Push the torque converter as far toward the transmission/transaxle as possible, then start the engine. If the vibration is gone, the problem is due to a fault in the torque converter, pump assembly, or other component that is constantly rotating with the engine running. If the vibration is still present, then the cause is due to an engine or accessory problem.</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469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Pressure testing involves connecting a pressure gauge to pressure taps located on the outside of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automatic transmission/transaxle. ● SEE FIGURE 132–11.</a:t>
            </a: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CASE STUDY: The Customized Van Story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owner of a customized General Motors van equipped with an electronically controlled automatic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 (4L80-E) complained that the automatic transmission downshifted into second gear and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stayed in second gear whenever the headlights were turned on. The transmission shifted okay when the headlights were turned off. After hours of troubleshooting, including the replacement of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vehicle computer (which did not help), the technician discovered that 4 volts DC were on the one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wire leading from the vehicle speed (VS) sensor to the vehicle computer whenever the headlights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were turned on. Obviously, there was a short to voltage between a light wire and the sensor wire.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Instead of totally disassembling the van, the technician decided to replace the wire with a new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one, and the problem was solved. The 4 volts DC apparently shut down the computer. With both solenoids A and B off, the transmission was in second gear. This is the default gear or the limp-in-mode gear for this transmission. After replacing the wire, the automatic transmission returned to normal operation:</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Complaint—The customer stated that whenever the headlights we on, the transmission would not shift.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The transmission worked fine if the headlights were turned off.</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Cause—A wiring fault caused a four-volt DC current to be applied to the vehicle speed sensor wiring.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Correction—A new wire was run and this corrected the default gear from being used when the headlights were on.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5858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CHARTS All vehicle manufacturers publish range charts that indicate which holding device is used for each gear selection. Knowing which component is being used for each gear</a:t>
            </a:r>
          </a:p>
          <a:p>
            <a:r>
              <a:rPr lang="en-US" dirty="0"/>
              <a:t>helps the service technician determine the cause of a failure or problem. SEE CHART 132–3.</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1983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242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Test Drive Before and After Every Service</a:t>
            </a:r>
          </a:p>
          <a:p>
            <a:r>
              <a:rPr lang="en-US" dirty="0"/>
              <a:t>The wise technician test drives any vehicle being serviced, especially one where a routine automatic transmission service is being requested. Sometimes, a vehicle owner will ask that a service be performed hoping that it will fix an issue that has been noticed. To help avoid misunderstandings and to insure good customer relations, test drive the vehicle and let the customer know if any transmission-related issues are discovered before performing a routine transmission service. Then, of course, test drive vehicle after the service has been performed to verify that everything is normal and operating properly.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1005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The Case of the Bent Pan: </a:t>
            </a:r>
            <a:r>
              <a:rPr lang="en-US" dirty="0"/>
              <a:t>A Nissan minivan van (147,000 mi) would go into neutral under varying conditions. During a test drive, it operated normally in all gears until accelerating from a stop but then it went to neutral and after a short period of time, back into gear. The fluid appeared and smelled normal. The transmission electrical connections were checked, and these were clean and tight. The pan was checked—it was bent upward, apparently blocking flow to the filter. The pan was removed, bent back to the proper shape, and was reinstalled. This repair fixed the problem.</a:t>
            </a:r>
          </a:p>
          <a:p>
            <a:r>
              <a:rPr lang="en-US" b="1" dirty="0"/>
              <a:t>Summary:</a:t>
            </a:r>
          </a:p>
          <a:p>
            <a:r>
              <a:rPr lang="en-US" b="1" dirty="0"/>
              <a:t>Complaint—Customer complained that the trans- axle would go into neutral when accelerating.</a:t>
            </a:r>
          </a:p>
          <a:p>
            <a:r>
              <a:rPr lang="en-US" b="1" dirty="0"/>
              <a:t>Cause—The pan was bent upward apparently blocking fluid flow to the filter.</a:t>
            </a:r>
          </a:p>
          <a:p>
            <a:r>
              <a:rPr lang="en-US" b="1" dirty="0"/>
              <a:t>Correction—The pan was straightened which corrected the customer concern.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851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procedure only changes the fluid in the pan, which is about one-quarter to one-third (1/4 to 1/3) of the total fluid capacity still in the transmission. The remaining fluid stays in torque converter, clutches and band servos, accumulators, cooler, and fluid passages.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20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5372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4717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8237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Check service information for the exact procedure to follow. Most are retained by a clip or a bolt. ●         132–15.</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242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TSB to the Rescue: </a:t>
            </a:r>
            <a:r>
              <a:rPr lang="en-US" dirty="0"/>
              <a:t>A Dodge Durango came in to shop with a customer complaint of delayed engagement into reverse after sitting for a while. A check of a </a:t>
            </a:r>
            <a:r>
              <a:rPr lang="en-US" b="1" u="sng" dirty="0"/>
              <a:t>TSB (21-016-05) </a:t>
            </a:r>
            <a:r>
              <a:rPr lang="en-US" dirty="0"/>
              <a:t>described filters with defective check valves. Replacement of filter cured problem.</a:t>
            </a:r>
          </a:p>
          <a:p>
            <a:r>
              <a:rPr lang="en-US" b="1" dirty="0"/>
              <a:t>Summary:</a:t>
            </a:r>
          </a:p>
          <a:p>
            <a:r>
              <a:rPr lang="en-US" b="1" dirty="0"/>
              <a:t>Complaint—Customer complained of a delayed engagement into reverse after the vehicle sat for a while.</a:t>
            </a:r>
          </a:p>
          <a:p>
            <a:r>
              <a:rPr lang="en-US" b="1" dirty="0"/>
              <a:t>Cause—The original filter had a defective check valve.</a:t>
            </a:r>
          </a:p>
          <a:p>
            <a:r>
              <a:rPr lang="en-US" b="1" dirty="0"/>
              <a:t>Correction—A replacement filter fixed the concern.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5430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4153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997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182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Use Old Headlights to Check Wiring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proper operation of any electronically controlled automatic transmission/transaxle depends 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having electrical power available to operate the solenoids. Before removing the unit from the vehicle, use a headlight to check if there is enough current being sent to the unit. Unplug the electrical connection that supplies 12 volts, usually from the ignition switch. Use a headlight and attach wires to the ground and the bright filament terminals. Attach one test lead from a headlight to the terminal that supplies 12 volts to the unit. Attach the other lead from the headlight to a good clean chassis or transmission ground such as the case.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Turn ignition key on, engine off (KOEO), and observe the headlight.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headlight is dim, there is a voltage drop be- tween the source (battery) and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 feed. Check the wires directly leaving the ignition switch or transmission control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relay. If the headlight is still dim, replace the ignition switch or transmission feed relay. ● SEE FIGURE 132–18.</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headlight is off, then there is an open circuit between the battery and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transmission/transaxle. Follow electrical troubleshooting procedures to find and repair the open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circuit.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If the headlight is bright, there is enough voltage and current being supplied to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transmission/transaxle to correctly operate all of the solenoids. ● SEE FIGURE 132–19.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272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425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To check transmission fluid with a dipstick, check the procedure stamped on the</a:t>
            </a:r>
          </a:p>
          <a:p>
            <a:r>
              <a:rPr lang="en-US" dirty="0"/>
              <a:t>dipstick. The usual procedure includes the following steps:</a:t>
            </a:r>
          </a:p>
          <a:p>
            <a:r>
              <a:rPr lang="en-US" dirty="0"/>
              <a:t>STEP 1 Park the vehicle on a level surface, apply the parking brake securely, and place the gear </a:t>
            </a:r>
          </a:p>
          <a:p>
            <a:r>
              <a:rPr lang="en-US" dirty="0"/>
              <a:t>selector in park or neutral as recommended by the manufacturer. Start the engine and let the </a:t>
            </a:r>
          </a:p>
          <a:p>
            <a:r>
              <a:rPr lang="en-US" dirty="0"/>
              <a:t>temperature of the transmission come up to operating temperature.</a:t>
            </a:r>
          </a:p>
          <a:p>
            <a:r>
              <a:rPr lang="en-US" dirty="0"/>
              <a:t>STEP 2  Apply the service brakes firmly and move the gear selector to each of the operating </a:t>
            </a:r>
          </a:p>
          <a:p>
            <a:r>
              <a:rPr lang="en-US" dirty="0"/>
              <a:t>ranges. Leave the selector in each position long enough for each gear to become completely engaged.</a:t>
            </a:r>
          </a:p>
          <a:p>
            <a:r>
              <a:rPr lang="en-US" dirty="0"/>
              <a:t>STEP 3  Return the selector lever to park or neutral, depending on the transmission. Leave the </a:t>
            </a:r>
          </a:p>
          <a:p>
            <a:r>
              <a:rPr lang="en-US" dirty="0"/>
              <a:t>engine running at idle speed.</a:t>
            </a:r>
          </a:p>
          <a:p>
            <a:r>
              <a:rPr lang="en-US" dirty="0"/>
              <a:t>STEP 4 Clean any dirt from the dipstick cap and remove the dipstick.</a:t>
            </a:r>
          </a:p>
          <a:p>
            <a:r>
              <a:rPr lang="en-US" dirty="0"/>
              <a:t>STEP 5 Wipe the dipstick clean and return it to the filler pipe, making sure that it is fully seated.</a:t>
            </a:r>
          </a:p>
          <a:p>
            <a:r>
              <a:rPr lang="en-US" dirty="0"/>
              <a:t>STEP 6 Pull the dipstick out again and read the fluid level. ● SEE FIGURE 132–2.</a:t>
            </a:r>
          </a:p>
          <a:p>
            <a:r>
              <a:rPr lang="en-US" dirty="0"/>
              <a:t>Carefully grip the end of the dipstick between two fingers to get an indication of the fluid temperature.</a:t>
            </a:r>
          </a:p>
          <a:p>
            <a:r>
              <a:rPr lang="en-US" dirty="0"/>
              <a:t>a. If it feels cold, use the COLD marks.</a:t>
            </a:r>
          </a:p>
          <a:p>
            <a:r>
              <a:rPr lang="en-US" dirty="0"/>
              <a:t>b. If it feels warm, the correct fluid level will be between the HOT and COLD marks.</a:t>
            </a:r>
          </a:p>
          <a:p>
            <a:r>
              <a:rPr lang="en-US" dirty="0"/>
              <a:t>c. If it is too hot to hold onto, use the HOT marks.</a:t>
            </a:r>
          </a:p>
          <a:p>
            <a:r>
              <a:rPr lang="en-US" dirty="0"/>
              <a:t>STEP 7 Replace the dipstick completely into the filler tube.</a:t>
            </a:r>
          </a:p>
          <a:p>
            <a:endParaRPr lang="en-US" dirty="0"/>
          </a:p>
          <a:p>
            <a:endParaRPr lang="en-US" dirty="0"/>
          </a:p>
        </p:txBody>
      </p:sp>
    </p:spTree>
    <p:extLst>
      <p:ext uri="{BB962C8B-B14F-4D97-AF65-F5344CB8AC3E}">
        <p14:creationId xmlns:p14="http://schemas.microsoft.com/office/powerpoint/2010/main" val="2006566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51</a:t>
            </a:fld>
            <a:endParaRPr lang="en-US" dirty="0"/>
          </a:p>
        </p:txBody>
      </p:sp>
    </p:spTree>
    <p:extLst>
      <p:ext uri="{BB962C8B-B14F-4D97-AF65-F5344CB8AC3E}">
        <p14:creationId xmlns:p14="http://schemas.microsoft.com/office/powerpoint/2010/main" val="232520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837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driver of a vehicle should periodically check the fluid level in an automatic transmission. A good time to check this is at every engine oil change. If the level is low, fluid of the correct type should be added. It usually takes 1 pint (0.5 L) to move the fluid level from low to the full mark on the dipstick. Most transmission dipsticks are marked for both cold and hot fluid temperatures. ● </a:t>
            </a:r>
            <a:r>
              <a:rPr lang="en-US" b="1" u="sng" dirty="0"/>
              <a:t>See Figure 132–2</a:t>
            </a:r>
            <a:r>
              <a:rPr lang="en-US" dirty="0"/>
              <a:t>. The most obvious markings are for the hot level, which is the normal operating temperature, about  150°F to 170°F (66°C to 77°C). Room temperature of about 65°F to 85°F (18°C to 29°C) is considered cold for transmission fluid. If the fluid at the end of the dipstick </a:t>
            </a:r>
          </a:p>
          <a:p>
            <a:r>
              <a:rPr lang="en-US" dirty="0"/>
              <a:t>is too hot to hold, then the fluid is hot. When the fluid is cold, use the cold markings on the  dipstick. Some transaxles use a thermostatic valve to raise the fluid level in the upper valve body pan as the transaxle warms up. These units have a lower hot level and a higher</a:t>
            </a:r>
          </a:p>
          <a:p>
            <a:r>
              <a:rPr lang="en-US" dirty="0"/>
              <a:t>cold level. The exact procedure for checking the fluid level can be found in the vehicle owner’s manual, or occasionally it is printed on the dipstick</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64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Using the Wrong ATF Could Cause Shifting Problems</a:t>
            </a:r>
          </a:p>
          <a:p>
            <a:r>
              <a:rPr lang="en-US" dirty="0"/>
              <a:t>If the incorrect automatic transmission fluid has been used, such as during a previous repair, the </a:t>
            </a:r>
          </a:p>
          <a:p>
            <a:r>
              <a:rPr lang="en-US" dirty="0"/>
              <a:t>following problems could occur:</a:t>
            </a:r>
          </a:p>
          <a:p>
            <a:r>
              <a:rPr lang="en-US" dirty="0"/>
              <a:t>• Hard shifts</a:t>
            </a:r>
          </a:p>
          <a:p>
            <a:r>
              <a:rPr lang="en-US" dirty="0"/>
              <a:t>• Slipping</a:t>
            </a:r>
          </a:p>
          <a:p>
            <a:r>
              <a:rPr lang="en-US" dirty="0"/>
              <a:t>• Shudder (feels like a vibration similar to driving over a rippled road surface)</a:t>
            </a:r>
          </a:p>
          <a:p>
            <a:r>
              <a:rPr lang="en-US" dirty="0"/>
              <a:t>If any of these conditions are present, check with the customer to find out if the transmission had </a:t>
            </a:r>
          </a:p>
          <a:p>
            <a:r>
              <a:rPr lang="en-US" dirty="0"/>
              <a:t>been recently serviced or if the customer added new fluid or some additive. Often, some of the </a:t>
            </a:r>
          </a:p>
          <a:p>
            <a:r>
              <a:rPr lang="en-US" dirty="0"/>
              <a:t>above concerns can</a:t>
            </a:r>
          </a:p>
          <a:p>
            <a:r>
              <a:rPr lang="en-US" dirty="0"/>
              <a:t>be solved by replacing fluid with the specified fluid.</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5410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CHECKING FLUID LEVEL WITHOUT A DIPSTICK  </a:t>
            </a:r>
          </a:p>
          <a:p>
            <a:r>
              <a:rPr lang="en-US" dirty="0"/>
              <a:t>Some manufacturers require a special procedure or tool in</a:t>
            </a:r>
          </a:p>
          <a:p>
            <a:r>
              <a:rPr lang="en-US" dirty="0"/>
              <a:t>order to check the fluid level of their sealed transmissions, so it is wise to review their </a:t>
            </a:r>
          </a:p>
          <a:p>
            <a:r>
              <a:rPr lang="en-US" dirty="0"/>
              <a:t>fluid-checking procedures. A general procedure follows.</a:t>
            </a:r>
          </a:p>
          <a:p>
            <a:r>
              <a:rPr lang="en-US" dirty="0"/>
              <a:t>To check transmission fluid level on a vehicle without a dipstick, perform the following steps:</a:t>
            </a:r>
          </a:p>
          <a:p>
            <a:r>
              <a:rPr lang="en-US" dirty="0"/>
              <a:t>STEP 1 Check service information for the correct checking procedure.</a:t>
            </a:r>
          </a:p>
          <a:p>
            <a:r>
              <a:rPr lang="en-US" dirty="0"/>
              <a:t>STEP 2  Check the transmission temperature using a scan tool. This is very important and the </a:t>
            </a:r>
          </a:p>
          <a:p>
            <a:r>
              <a:rPr lang="en-US" dirty="0"/>
              <a:t>vehicle will usually need to be driven for several miles before the specified fluid temperature is </a:t>
            </a:r>
          </a:p>
          <a:p>
            <a:r>
              <a:rPr lang="en-US" dirty="0"/>
              <a:t>achieved. ●Figure 132–3.</a:t>
            </a:r>
          </a:p>
          <a:p>
            <a:r>
              <a:rPr lang="en-US" dirty="0"/>
              <a:t>STEP 3 Locate and carefully remove the fluid level plug. Note that the level plug can be small, </a:t>
            </a:r>
          </a:p>
          <a:p>
            <a:r>
              <a:rPr lang="en-US" dirty="0"/>
              <a:t>like a pressure check plug, or large, like a conventional plug. The plug can be located in the </a:t>
            </a:r>
          </a:p>
          <a:p>
            <a:r>
              <a:rPr lang="en-US" dirty="0"/>
              <a:t>transmission case or on the bottom or side of the pan.</a:t>
            </a:r>
          </a:p>
          <a:p>
            <a:r>
              <a:rPr lang="en-US" dirty="0"/>
              <a:t>STEP 4 If fluid drips or seeps from the hole, the level is correct. Add additional fluid of the </a:t>
            </a:r>
          </a:p>
          <a:p>
            <a:r>
              <a:rPr lang="en-US" dirty="0"/>
              <a:t>correct type until the level is correct. If necessary, add additional fluid by pumping it into the </a:t>
            </a:r>
          </a:p>
          <a:p>
            <a:r>
              <a:rPr lang="en-US" dirty="0"/>
              <a:t>fill port located at the side of the case or up through the fluid level checking plug opening.</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570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291301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74140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369302"/>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363586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76737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jameshalderman.com/a2_anim_lib_page/"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132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446550"/>
          </a:xfrm>
        </p:spPr>
        <p:txBody>
          <a:bodyPr lIns="0" tIns="45720" rIns="0" bIns="45720">
            <a:spAutoFit/>
          </a:bodyPr>
          <a:lstStyle/>
          <a:p>
            <a:r>
              <a:rPr lang="en-US" dirty="0"/>
              <a:t>Automatic Transmission/Transaxle Diagnosis and In-Vehicle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1200329"/>
          </a:xfrm>
        </p:spPr>
        <p:txBody>
          <a:bodyPr/>
          <a:lstStyle/>
          <a:p>
            <a:r>
              <a:rPr lang="en-US" dirty="0"/>
              <a:t>Checking Fluid Level Without A Dipstick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453895"/>
            <a:ext cx="8232775" cy="4162678"/>
          </a:xfrm>
        </p:spPr>
        <p:txBody>
          <a:bodyPr/>
          <a:lstStyle/>
          <a:p>
            <a:r>
              <a:rPr lang="en-US" sz="2400" dirty="0"/>
              <a:t>Some units do not use dipsticks.</a:t>
            </a:r>
          </a:p>
          <a:p>
            <a:r>
              <a:rPr lang="en-US" sz="2400" dirty="0"/>
              <a:t>Fluid level is checked by following service information. </a:t>
            </a:r>
          </a:p>
          <a:p>
            <a:r>
              <a:rPr lang="en-US" sz="2400" dirty="0"/>
              <a:t>Bring transmission to operating temperature</a:t>
            </a:r>
          </a:p>
          <a:p>
            <a:r>
              <a:rPr lang="en-US" sz="2400" dirty="0"/>
              <a:t>Remove the fluid level plug. </a:t>
            </a:r>
          </a:p>
          <a:p>
            <a:r>
              <a:rPr lang="en-US" sz="2400" dirty="0"/>
              <a:t>Fluid will trickle or weep out of plug if level is correct.</a:t>
            </a:r>
          </a:p>
          <a:p>
            <a:pPr lvl="1"/>
            <a:r>
              <a:rPr lang="en-US" sz="2400" dirty="0"/>
              <a:t>If it runs out, the level is high.</a:t>
            </a:r>
          </a:p>
          <a:p>
            <a:pPr lvl="1"/>
            <a:r>
              <a:rPr lang="en-US" sz="2400" dirty="0"/>
              <a:t>If there is no fluid, the level is low.</a:t>
            </a:r>
          </a:p>
          <a:p>
            <a:endParaRPr lang="en-US" sz="2400" dirty="0"/>
          </a:p>
        </p:txBody>
      </p:sp>
    </p:spTree>
    <p:extLst>
      <p:ext uri="{BB962C8B-B14F-4D97-AF65-F5344CB8AC3E}">
        <p14:creationId xmlns:p14="http://schemas.microsoft.com/office/powerpoint/2010/main" val="148264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Check Fluid Level, No Dipstick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check_fluid_level_no_dipstick">
            <a:hlinkClick r:id="" action="ppaction://media"/>
            <a:extLst>
              <a:ext uri="{FF2B5EF4-FFF2-40B4-BE49-F238E27FC236}">
                <a16:creationId xmlns:a16="http://schemas.microsoft.com/office/drawing/2014/main" id="{3A10745C-0ECE-88BD-F2DE-000D104CE6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 y="1217958"/>
            <a:ext cx="8953500" cy="5036344"/>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8600" y="136525"/>
            <a:ext cx="8229600" cy="646331"/>
          </a:xfrm>
        </p:spPr>
        <p:txBody>
          <a:bodyPr/>
          <a:lstStyle/>
          <a:p>
            <a:r>
              <a:rPr lang="en-US" dirty="0"/>
              <a:t>Figure 132.3 Transmission Data</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3800" y="954934"/>
            <a:ext cx="3210376" cy="4814930"/>
          </a:xfrm>
        </p:spPr>
        <p:txBody>
          <a:bodyPr/>
          <a:lstStyle/>
          <a:p>
            <a:pPr marL="101600" indent="0">
              <a:buNone/>
            </a:pPr>
            <a:r>
              <a:rPr lang="en-US" sz="2400" dirty="0"/>
              <a:t>Temperature of automatic transmission fluid is displayed on a factory or factory-level scan tool. It may require that vehicle be driven under a load for the fluid to reach the specified temperature and can often not be achieved by simply allowing engine to idle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3088" y="954934"/>
            <a:ext cx="4498561" cy="3687188"/>
          </a:xfrm>
        </p:spPr>
      </p:pic>
    </p:spTree>
    <p:extLst>
      <p:ext uri="{BB962C8B-B14F-4D97-AF65-F5344CB8AC3E}">
        <p14:creationId xmlns:p14="http://schemas.microsoft.com/office/powerpoint/2010/main" val="1024226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132.4 Commanding Shifts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941388"/>
            <a:ext cx="5272532" cy="43447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706624" cy="3072828"/>
          </a:xfrm>
        </p:spPr>
        <p:txBody>
          <a:bodyPr/>
          <a:lstStyle/>
          <a:p>
            <a:pPr marL="101600" indent="0">
              <a:buNone/>
            </a:pPr>
            <a:r>
              <a:rPr lang="en-US" sz="2400" dirty="0"/>
              <a:t>Most factory or factory-level scan tools are capable of bidirectional control of the automatic transmission or transaxle.</a:t>
            </a:r>
          </a:p>
        </p:txBody>
      </p:sp>
    </p:spTree>
    <p:extLst>
      <p:ext uri="{BB962C8B-B14F-4D97-AF65-F5344CB8AC3E}">
        <p14:creationId xmlns:p14="http://schemas.microsoft.com/office/powerpoint/2010/main" val="288571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132.5 Solenoid Scan Data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33897"/>
            <a:ext cx="4484687" cy="37154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9004"/>
            <a:ext cx="3011384" cy="3785652"/>
          </a:xfrm>
        </p:spPr>
        <p:txBody>
          <a:bodyPr/>
          <a:lstStyle/>
          <a:p>
            <a:pPr marL="101600" indent="0">
              <a:buNone/>
            </a:pPr>
            <a:r>
              <a:rPr lang="en-US" sz="2400" dirty="0"/>
              <a:t>Tech 2 scan tool is able to display shift solenoid current. Use this information and check service information for the specified current to help diagnose shift solenoid-related faults.</a:t>
            </a:r>
          </a:p>
        </p:txBody>
      </p:sp>
    </p:spTree>
    <p:extLst>
      <p:ext uri="{BB962C8B-B14F-4D97-AF65-F5344CB8AC3E}">
        <p14:creationId xmlns:p14="http://schemas.microsoft.com/office/powerpoint/2010/main" val="1287357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36525"/>
            <a:ext cx="8229600" cy="646331"/>
          </a:xfrm>
        </p:spPr>
        <p:txBody>
          <a:bodyPr/>
          <a:lstStyle/>
          <a:p>
            <a:r>
              <a:rPr lang="en-US" dirty="0"/>
              <a:t>Retrieve Diagnostic Trouble Codes</a:t>
            </a:r>
          </a:p>
        </p:txBody>
      </p:sp>
      <p:sp>
        <p:nvSpPr>
          <p:cNvPr id="33795" name="Content Placeholder 2"/>
          <p:cNvSpPr>
            <a:spLocks noGrp="1"/>
          </p:cNvSpPr>
          <p:nvPr>
            <p:ph idx="4294967295"/>
          </p:nvPr>
        </p:nvSpPr>
        <p:spPr>
          <a:xfrm>
            <a:off x="419100" y="941388"/>
            <a:ext cx="8229600" cy="2316375"/>
          </a:xfrm>
          <a:prstGeom prst="rect">
            <a:avLst/>
          </a:prstGeom>
        </p:spPr>
        <p:txBody>
          <a:bodyPr/>
          <a:lstStyle/>
          <a:p>
            <a:r>
              <a:rPr lang="en-US" sz="2400" dirty="0"/>
              <a:t>When problem has been detected</a:t>
            </a:r>
          </a:p>
          <a:p>
            <a:pPr lvl="1"/>
            <a:r>
              <a:rPr lang="en-US" sz="2400" dirty="0"/>
              <a:t>PCM will generate a diagnostic trouble code (DTC). </a:t>
            </a:r>
          </a:p>
          <a:p>
            <a:pPr lvl="1"/>
            <a:r>
              <a:rPr lang="en-US" sz="2400" dirty="0"/>
              <a:t>May also place transmission in limp-home mode</a:t>
            </a:r>
          </a:p>
          <a:p>
            <a:pPr lvl="1"/>
            <a:r>
              <a:rPr lang="en-US" sz="2400" dirty="0"/>
              <a:t>Depending on what sort of problem has been detected.</a:t>
            </a:r>
          </a:p>
        </p:txBody>
      </p:sp>
    </p:spTree>
    <p:extLst>
      <p:ext uri="{BB962C8B-B14F-4D97-AF65-F5344CB8AC3E}">
        <p14:creationId xmlns:p14="http://schemas.microsoft.com/office/powerpoint/2010/main" val="37211617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046" y="58247"/>
            <a:ext cx="8068615" cy="663484"/>
          </a:xfrm>
        </p:spPr>
        <p:txBody>
          <a:bodyPr/>
          <a:lstStyle/>
          <a:p>
            <a:r>
              <a:rPr lang="en-US" dirty="0"/>
              <a:t>Chart 132.1 DTCs</a:t>
            </a:r>
          </a:p>
        </p:txBody>
      </p:sp>
      <p:sp>
        <p:nvSpPr>
          <p:cNvPr id="6" name="Rectangle 5"/>
          <p:cNvSpPr/>
          <p:nvPr/>
        </p:nvSpPr>
        <p:spPr>
          <a:xfrm>
            <a:off x="2741881" y="721731"/>
            <a:ext cx="2978701" cy="307777"/>
          </a:xfrm>
          <a:prstGeom prst="rect">
            <a:avLst/>
          </a:prstGeom>
          <a:solidFill>
            <a:schemeClr val="accent2"/>
          </a:solidFill>
        </p:spPr>
        <p:txBody>
          <a:bodyPr wrap="none">
            <a:spAutoFit/>
          </a:bodyPr>
          <a:lstStyle/>
          <a:p>
            <a:r>
              <a:rPr lang="en-US" b="1" dirty="0">
                <a:solidFill>
                  <a:schemeClr val="bg1"/>
                </a:solidFill>
                <a:latin typeface="HelveticaNeueLTW1G-BdCn"/>
              </a:rPr>
              <a:t>TRANSMISSION-RELATED DTCS</a:t>
            </a:r>
            <a:endParaRPr lang="en-US" b="1" dirty="0">
              <a:solidFill>
                <a:schemeClr val="bg1"/>
              </a:solidFill>
            </a:endParaRPr>
          </a:p>
        </p:txBody>
      </p:sp>
      <p:graphicFrame>
        <p:nvGraphicFramePr>
          <p:cNvPr id="9" name="Table 8"/>
          <p:cNvGraphicFramePr>
            <a:graphicFrameLocks noGrp="1"/>
          </p:cNvGraphicFramePr>
          <p:nvPr/>
        </p:nvGraphicFramePr>
        <p:xfrm>
          <a:off x="776177" y="992578"/>
          <a:ext cx="7432158" cy="5376336"/>
        </p:xfrm>
        <a:graphic>
          <a:graphicData uri="http://schemas.openxmlformats.org/drawingml/2006/table">
            <a:tbl>
              <a:tblPr firstRow="1"/>
              <a:tblGrid>
                <a:gridCol w="3761561">
                  <a:extLst>
                    <a:ext uri="{9D8B030D-6E8A-4147-A177-3AD203B41FA5}">
                      <a16:colId xmlns:a16="http://schemas.microsoft.com/office/drawing/2014/main" val="20000"/>
                    </a:ext>
                  </a:extLst>
                </a:gridCol>
                <a:gridCol w="57993">
                  <a:extLst>
                    <a:ext uri="{9D8B030D-6E8A-4147-A177-3AD203B41FA5}">
                      <a16:colId xmlns:a16="http://schemas.microsoft.com/office/drawing/2014/main" val="20001"/>
                    </a:ext>
                  </a:extLst>
                </a:gridCol>
                <a:gridCol w="3612604">
                  <a:extLst>
                    <a:ext uri="{9D8B030D-6E8A-4147-A177-3AD203B41FA5}">
                      <a16:colId xmlns:a16="http://schemas.microsoft.com/office/drawing/2014/main" val="20002"/>
                    </a:ext>
                  </a:extLst>
                </a:gridCol>
              </a:tblGrid>
              <a:tr h="198348">
                <a:tc>
                  <a:txBody>
                    <a:bodyPr/>
                    <a:lstStyle/>
                    <a:p>
                      <a:pPr marL="91440" marR="0" eaLnBrk="0" hangingPunct="0">
                        <a:lnSpc>
                          <a:spcPts val="1255"/>
                        </a:lnSpc>
                        <a:spcBef>
                          <a:spcPts val="23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P0703</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Brake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switch</a:t>
                      </a:r>
                      <a:r>
                        <a:rPr lang="en-US" sz="900" spc="-8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63717A"/>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P0740 Torque converter clutch system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0"/>
                  </a:ext>
                </a:extLst>
              </a:tr>
              <a:tr h="185676">
                <a:tc>
                  <a:txBody>
                    <a:bodyPr/>
                    <a:lstStyle/>
                    <a:p>
                      <a:pPr marL="786130" marR="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P0705  Transmission</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problem (PRNDL input)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P0741 Torque converter clutch system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185676">
                <a:tc>
                  <a:txBody>
                    <a:bodyPr/>
                    <a:lstStyle/>
                    <a:p>
                      <a:pPr marL="786130" marR="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P0706  Transmission</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range or performance</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P0742 Torque converter clutch system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185676">
                <a:tc>
                  <a:txBody>
                    <a:bodyPr/>
                    <a:lstStyle/>
                    <a:p>
                      <a:pPr marL="786130" marR="10033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P0707  Transmission</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low input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P0743 Torque converter clutch system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185676">
                <a:tc>
                  <a:txBody>
                    <a:bodyPr/>
                    <a:lstStyle/>
                    <a:p>
                      <a:pPr marL="786130" marR="10033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P0708  Transmission</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high input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P0745   Pressure control solenoid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185676">
                <a:tc>
                  <a:txBody>
                    <a:bodyPr/>
                    <a:lstStyle/>
                    <a:p>
                      <a:pPr marL="786130" marR="0" indent="-704215" eaLnBrk="0" hangingPunct="0">
                        <a:lnSpc>
                          <a:spcPts val="1200"/>
                        </a:lnSpc>
                        <a:spcBef>
                          <a:spcPts val="90"/>
                        </a:spcBef>
                        <a:spcAft>
                          <a:spcPts val="0"/>
                        </a:spcAft>
                      </a:pPr>
                      <a:r>
                        <a:rPr lang="en-US" sz="900" spc="-30" dirty="0">
                          <a:solidFill>
                            <a:srgbClr val="231F20"/>
                          </a:solidFill>
                          <a:effectLst/>
                          <a:latin typeface="+mn-lt"/>
                          <a:ea typeface="Calibri" panose="020F0502020204030204" pitchFamily="34" charset="0"/>
                          <a:cs typeface="Arial Black" panose="020B0A04020102020204" pitchFamily="34" charset="0"/>
                        </a:rPr>
                        <a:t>P0710</a:t>
                      </a:r>
                      <a:r>
                        <a:rPr lang="en-US" sz="900" spc="145" dirty="0">
                          <a:solidFill>
                            <a:srgbClr val="231F20"/>
                          </a:solidFill>
                          <a:effectLst/>
                          <a:latin typeface="+mn-lt"/>
                          <a:ea typeface="Calibri" panose="020F0502020204030204" pitchFamily="34" charset="0"/>
                          <a:cs typeface="Arial Black" panose="020B0A04020102020204" pitchFamily="34" charset="0"/>
                        </a:rPr>
                        <a:t> </a:t>
                      </a:r>
                      <a:r>
                        <a:rPr lang="en-US" sz="900" spc="-30" dirty="0">
                          <a:solidFill>
                            <a:srgbClr val="231F20"/>
                          </a:solidFill>
                          <a:effectLst/>
                          <a:latin typeface="+mn-lt"/>
                          <a:ea typeface="Calibri" panose="020F0502020204030204" pitchFamily="34" charset="0"/>
                          <a:cs typeface="Arial Black" panose="020B0A04020102020204" pitchFamily="34" charset="0"/>
                        </a:rPr>
                        <a:t>Transmission</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spc="-30" dirty="0">
                          <a:solidFill>
                            <a:srgbClr val="231F20"/>
                          </a:solidFill>
                          <a:effectLst/>
                          <a:latin typeface="+mn-lt"/>
                          <a:ea typeface="Calibri" panose="020F0502020204030204" pitchFamily="34" charset="0"/>
                          <a:cs typeface="Arial Black" panose="020B0A04020102020204" pitchFamily="34" charset="0"/>
                        </a:rPr>
                        <a:t>fluid</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spc="-30" dirty="0">
                          <a:solidFill>
                            <a:srgbClr val="231F20"/>
                          </a:solidFill>
                          <a:effectLst/>
                          <a:latin typeface="+mn-lt"/>
                          <a:ea typeface="Calibri" panose="020F0502020204030204" pitchFamily="34" charset="0"/>
                          <a:cs typeface="Arial Black" panose="020B0A04020102020204" pitchFamily="34" charset="0"/>
                        </a:rPr>
                        <a:t>temperature</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spc="-30" dirty="0">
                          <a:solidFill>
                            <a:srgbClr val="231F20"/>
                          </a:solidFill>
                          <a:effectLst/>
                          <a:latin typeface="+mn-lt"/>
                          <a:ea typeface="Calibri" panose="020F0502020204030204" pitchFamily="34" charset="0"/>
                          <a:cs typeface="Arial Black" panose="020B0A04020102020204" pitchFamily="34" charset="0"/>
                        </a:rPr>
                        <a:t>sensor </a:t>
                      </a:r>
                      <a:r>
                        <a:rPr lang="en-US" sz="900" spc="-10" dirty="0">
                          <a:solidFill>
                            <a:srgbClr val="231F20"/>
                          </a:solidFill>
                          <a:effectLst/>
                          <a:latin typeface="+mn-lt"/>
                          <a:ea typeface="Calibri" panose="020F0502020204030204" pitchFamily="34" charset="0"/>
                          <a:cs typeface="Arial Black" panose="020B0A04020102020204" pitchFamily="34" charset="0"/>
                        </a:rPr>
                        <a:t>problem</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P0746   Pressure control solenoid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185676">
                <a:tc>
                  <a:txBody>
                    <a:bodyPr/>
                    <a:lstStyle/>
                    <a:p>
                      <a:pPr marL="786130" marR="10033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P0711</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Transmission</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fluid</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temperature </a:t>
                      </a:r>
                      <a:r>
                        <a:rPr lang="en-US" sz="900" spc="-20" dirty="0">
                          <a:solidFill>
                            <a:srgbClr val="231F20"/>
                          </a:solidFill>
                          <a:effectLst/>
                          <a:latin typeface="+mn-lt"/>
                          <a:ea typeface="Calibri" panose="020F0502020204030204" pitchFamily="34" charset="0"/>
                          <a:cs typeface="Arial Black" panose="020B0A04020102020204" pitchFamily="34" charset="0"/>
                        </a:rPr>
                        <a:t>sensor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spc="-20" dirty="0">
                          <a:solidFill>
                            <a:srgbClr val="231F20"/>
                          </a:solidFill>
                          <a:effectLst/>
                          <a:latin typeface="+mn-lt"/>
                          <a:ea typeface="Calibri" panose="020F0502020204030204" pitchFamily="34" charset="0"/>
                          <a:cs typeface="Arial Black" panose="020B0A04020102020204" pitchFamily="34" charset="0"/>
                        </a:rPr>
                        <a:t>range</a:t>
                      </a:r>
                      <a:r>
                        <a:rPr lang="en-US" sz="900" spc="-65" dirty="0">
                          <a:solidFill>
                            <a:srgbClr val="231F20"/>
                          </a:solidFill>
                          <a:effectLst/>
                          <a:latin typeface="+mn-lt"/>
                          <a:ea typeface="Calibri" panose="020F0502020204030204" pitchFamily="34" charset="0"/>
                          <a:cs typeface="Arial Black" panose="020B0A04020102020204" pitchFamily="34" charset="0"/>
                        </a:rPr>
                        <a:t> </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P0747   Pressure control solenoid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185676">
                <a:tc>
                  <a:txBody>
                    <a:bodyPr/>
                    <a:lstStyle/>
                    <a:p>
                      <a:pPr marL="786130" marR="100330" indent="-704215" eaLnBrk="0" hangingPunct="0">
                        <a:lnSpc>
                          <a:spcPts val="1200"/>
                        </a:lnSpc>
                        <a:spcBef>
                          <a:spcPts val="90"/>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P0712</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Transmission</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fluid</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temperature sensor low input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P0748   Pressure control solenoid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185676">
                <a:tc>
                  <a:txBody>
                    <a:bodyPr/>
                    <a:lstStyle/>
                    <a:p>
                      <a:pPr marL="786130" marR="10033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P0713</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Transmission</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fluid</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temperature sensor high input</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P0750   Shift solenoid A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185676">
                <a:tc>
                  <a:txBody>
                    <a:bodyPr/>
                    <a:lstStyle/>
                    <a:p>
                      <a:pPr marL="786130" marR="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P0715</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turbine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a:t>
                      </a:r>
                      <a:r>
                        <a:rPr lang="en-US" sz="900" spc="-10" dirty="0">
                          <a:solidFill>
                            <a:srgbClr val="231F20"/>
                          </a:solidFill>
                          <a:effectLst/>
                          <a:latin typeface="+mn-lt"/>
                          <a:ea typeface="Calibri" panose="020F0502020204030204" pitchFamily="34" charset="0"/>
                          <a:cs typeface="Arial Black" panose="020B0A04020102020204" pitchFamily="34" charset="0"/>
                        </a:rPr>
                        <a:t>problem</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P0751   Shift solenoid A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185676">
                <a:tc>
                  <a:txBody>
                    <a:bodyPr/>
                    <a:lstStyle/>
                    <a:p>
                      <a:pPr marL="786130" marR="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P0716</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turbine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range or performance</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P0752   Shift solenoid A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185676">
                <a:tc>
                  <a:txBody>
                    <a:bodyPr/>
                    <a:lstStyle/>
                    <a:p>
                      <a:pPr marL="786130" marR="10033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P0717</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turbine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 no signal</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P0753   Shift solenoid A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P0720</a:t>
                      </a:r>
                      <a:r>
                        <a:rPr lang="en-US" sz="900" spc="25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Output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problem</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P0755   Shift solenoid B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2"/>
                  </a:ext>
                </a:extLst>
              </a:tr>
              <a:tr h="185676">
                <a:tc>
                  <a:txBody>
                    <a:bodyPr/>
                    <a:lstStyle/>
                    <a:p>
                      <a:pPr marL="786130" marR="18288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P0721</a:t>
                      </a:r>
                      <a:r>
                        <a:rPr lang="en-US" sz="900" spc="2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Output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sensor</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 or performance</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P0756   Shift solenoid B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3"/>
                  </a:ext>
                </a:extLst>
              </a:tr>
              <a:tr h="198348">
                <a:tc>
                  <a:txBody>
                    <a:bodyPr/>
                    <a:lstStyle/>
                    <a:p>
                      <a:pPr marL="91440" marR="0" eaLnBrk="0" hangingPunct="0">
                        <a:lnSpc>
                          <a:spcPts val="1255"/>
                        </a:lnSpc>
                        <a:spcBef>
                          <a:spcPts val="55"/>
                        </a:spcBef>
                        <a:spcAft>
                          <a:spcPts val="0"/>
                        </a:spcAft>
                      </a:pPr>
                      <a:r>
                        <a:rPr lang="en-US" sz="900" spc="-10" dirty="0">
                          <a:solidFill>
                            <a:srgbClr val="231F20"/>
                          </a:solidFill>
                          <a:effectLst/>
                          <a:latin typeface="+mn-lt"/>
                          <a:ea typeface="Calibri" panose="020F0502020204030204" pitchFamily="34" charset="0"/>
                          <a:cs typeface="Arial Black" panose="020B0A04020102020204" pitchFamily="34" charset="0"/>
                        </a:rPr>
                        <a:t>P0722</a:t>
                      </a:r>
                      <a:r>
                        <a:rPr lang="en-US" sz="900" spc="385"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Output</a:t>
                      </a:r>
                      <a:r>
                        <a:rPr lang="en-US" sz="900" spc="-60"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speed</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sensor</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circuit</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no</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spc="-10" dirty="0">
                          <a:solidFill>
                            <a:srgbClr val="231F20"/>
                          </a:solidFill>
                          <a:effectLst/>
                          <a:latin typeface="+mn-lt"/>
                          <a:ea typeface="Calibri" panose="020F0502020204030204" pitchFamily="34" charset="0"/>
                          <a:cs typeface="Arial Black" panose="020B0A04020102020204" pitchFamily="34" charset="0"/>
                        </a:rPr>
                        <a:t>signal</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P0757   Shift solenoid B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4"/>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P0725</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Engine</a:t>
                      </a:r>
                      <a:r>
                        <a:rPr lang="en-US" sz="900" spc="-4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r>
                        <a:rPr lang="en-US" sz="900" spc="-4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problem</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P0758   Shift solenoid B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5"/>
                  </a:ext>
                </a:extLst>
              </a:tr>
              <a:tr h="185676">
                <a:tc>
                  <a:txBody>
                    <a:bodyPr/>
                    <a:lstStyle/>
                    <a:p>
                      <a:pPr marL="786130" marR="283210" indent="-704215" eaLnBrk="0" hangingPunct="0">
                        <a:lnSpc>
                          <a:spcPts val="1200"/>
                        </a:lnSpc>
                        <a:spcBef>
                          <a:spcPts val="8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P0726   Engine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range or performance</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P0760   Shift solenoid C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6"/>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P0727</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Engine</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speed</a:t>
                      </a:r>
                      <a:r>
                        <a:rPr lang="en-US" sz="900" spc="-8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input</a:t>
                      </a:r>
                      <a:r>
                        <a:rPr lang="en-US" sz="900" spc="-8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circuit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no</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signal</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P0761   Shift solenoid C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7"/>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P0728</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6</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P0762   Shift solenoid C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8"/>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P0730</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P0763   Shift solenoid C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9"/>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P0731</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1</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P0765   Shift solenoid D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0"/>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P0732</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2</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P0766   Shift solenoid D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1"/>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P0733   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3</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P0767   Shift solenoid D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2"/>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P0734</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4</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P0768   Shift solenoid D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3"/>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P0735</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Gear</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5</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6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P0770   Shift solenoid E problem</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4"/>
                  </a:ext>
                </a:extLst>
              </a:tr>
              <a:tr h="198348">
                <a:tc>
                  <a:txBody>
                    <a:bodyPr/>
                    <a:lstStyle/>
                    <a:p>
                      <a:pPr marL="91440" marR="0" eaLnBrk="0" hangingPunct="0">
                        <a:lnSpc>
                          <a:spcPts val="1255"/>
                        </a:lnSpc>
                        <a:spcBef>
                          <a:spcPts val="55"/>
                        </a:spcBef>
                        <a:spcAft>
                          <a:spcPts val="0"/>
                        </a:spcAft>
                      </a:pPr>
                      <a:r>
                        <a:rPr lang="en-US" sz="900" dirty="0">
                          <a:solidFill>
                            <a:srgbClr val="231F20"/>
                          </a:solidFill>
                          <a:effectLst/>
                          <a:latin typeface="+mn-lt"/>
                          <a:ea typeface="Calibri" panose="020F0502020204030204" pitchFamily="34" charset="0"/>
                          <a:cs typeface="Arial Black" panose="020B0A04020102020204" pitchFamily="34" charset="0"/>
                        </a:rPr>
                        <a:t>P0736</a:t>
                      </a:r>
                      <a:r>
                        <a:rPr lang="en-US" sz="900" spc="40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Reverse</a:t>
                      </a:r>
                      <a:r>
                        <a:rPr lang="en-US" sz="900" spc="-70"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incorrect</a:t>
                      </a:r>
                      <a:r>
                        <a:rPr lang="en-US" sz="900" spc="-75" dirty="0">
                          <a:solidFill>
                            <a:srgbClr val="231F20"/>
                          </a:solidFill>
                          <a:effectLst/>
                          <a:latin typeface="+mn-lt"/>
                          <a:ea typeface="Calibri" panose="020F0502020204030204" pitchFamily="34" charset="0"/>
                          <a:cs typeface="Arial Black" panose="020B0A04020102020204" pitchFamily="34" charset="0"/>
                        </a:rPr>
                        <a:t> </a:t>
                      </a:r>
                      <a:r>
                        <a:rPr lang="en-US" sz="900" dirty="0">
                          <a:solidFill>
                            <a:srgbClr val="231F20"/>
                          </a:solidFill>
                          <a:effectLst/>
                          <a:latin typeface="+mn-lt"/>
                          <a:ea typeface="Calibri" panose="020F0502020204030204" pitchFamily="34" charset="0"/>
                          <a:cs typeface="Arial Black" panose="020B0A04020102020204" pitchFamily="34" charset="0"/>
                        </a:rPr>
                        <a:t>ratio</a:t>
                      </a: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P0771   Shift solenoid E performance or stuck off</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5"/>
                  </a:ext>
                </a:extLst>
              </a:tr>
              <a:tr h="198348">
                <a:tc>
                  <a:txBody>
                    <a:bodyPr/>
                    <a:lstStyle/>
                    <a:p>
                      <a:pPr marL="91440" marR="0" eaLnBrk="0" hangingPunct="0">
                        <a:lnSpc>
                          <a:spcPts val="1255"/>
                        </a:lnSpc>
                        <a:spcBef>
                          <a:spcPts val="55"/>
                        </a:spcBef>
                        <a:spcAft>
                          <a:spcPts val="0"/>
                        </a:spcAft>
                      </a:pP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P0772   Shift solenoid E stuck on</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26"/>
                  </a:ext>
                </a:extLst>
              </a:tr>
              <a:tr h="185676">
                <a:tc>
                  <a:txBody>
                    <a:bodyPr/>
                    <a:lstStyle/>
                    <a:p>
                      <a:pPr marL="91440" marR="0" eaLnBrk="0" hangingPunct="0">
                        <a:lnSpc>
                          <a:spcPts val="1200"/>
                        </a:lnSpc>
                        <a:spcBef>
                          <a:spcPts val="0"/>
                        </a:spcBef>
                        <a:spcAft>
                          <a:spcPts val="0"/>
                        </a:spcAft>
                      </a:pPr>
                      <a:endParaRPr lang="en-US" sz="1050" dirty="0">
                        <a:effectLst/>
                        <a:latin typeface="+mn-lt"/>
                        <a:ea typeface="Calibri" panose="020F0502020204030204" pitchFamily="34" charset="0"/>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a:lnSpc>
                          <a:spcPct val="107000"/>
                        </a:lnSpc>
                      </a:pPr>
                      <a:endParaRPr lang="en-US" sz="1050" dirty="0">
                        <a:effectLst/>
                        <a:latin typeface="+mn-lt"/>
                        <a:cs typeface="Times New Roman" panose="02020603050405020304" pitchFamily="18" charset="0"/>
                      </a:endParaRPr>
                    </a:p>
                  </a:txBody>
                  <a:tcPr marL="3879" marR="3879" marT="3879"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a:lnSpc>
                          <a:spcPct val="105000"/>
                        </a:lnSpc>
                        <a:spcBef>
                          <a:spcPts val="0"/>
                        </a:spcBef>
                        <a:spcAft>
                          <a:spcPts val="800"/>
                        </a:spcAft>
                      </a:pPr>
                      <a:r>
                        <a:rPr lang="en-US" sz="900" dirty="0">
                          <a:solidFill>
                            <a:srgbClr val="000000"/>
                          </a:solidFill>
                          <a:effectLst/>
                          <a:latin typeface="+mn-lt"/>
                          <a:ea typeface="Calibri" panose="020F0502020204030204" pitchFamily="34" charset="0"/>
                          <a:cs typeface="Times New Roman" panose="02020603050405020304" pitchFamily="18" charset="0"/>
                        </a:rPr>
                        <a:t>P0773   Shift solenoid E electrical</a:t>
                      </a:r>
                      <a:endParaRPr lang="en-US" sz="1050" dirty="0">
                        <a:effectLst/>
                        <a:latin typeface="+mn-lt"/>
                        <a:ea typeface="Calibri" panose="020F0502020204030204" pitchFamily="34" charset="0"/>
                        <a:cs typeface="Times New Roman" panose="02020603050405020304" pitchFamily="18" charset="0"/>
                      </a:endParaRPr>
                    </a:p>
                  </a:txBody>
                  <a:tcPr marL="5172" marR="5172" marT="5172"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50586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6331"/>
          </a:xfrm>
        </p:spPr>
        <p:txBody>
          <a:bodyPr/>
          <a:lstStyle/>
          <a:p>
            <a:r>
              <a:rPr lang="en-US" dirty="0"/>
              <a:t>Check For TSB</a:t>
            </a:r>
          </a:p>
        </p:txBody>
      </p:sp>
      <p:sp>
        <p:nvSpPr>
          <p:cNvPr id="34819" name="Content Placeholder 2"/>
          <p:cNvSpPr>
            <a:spLocks noGrp="1"/>
          </p:cNvSpPr>
          <p:nvPr>
            <p:ph idx="4294967295"/>
          </p:nvPr>
        </p:nvSpPr>
        <p:spPr>
          <a:xfrm>
            <a:off x="416250" y="941388"/>
            <a:ext cx="8229600" cy="1897275"/>
          </a:xfrm>
          <a:prstGeom prst="rect">
            <a:avLst/>
          </a:prstGeom>
        </p:spPr>
        <p:txBody>
          <a:bodyPr/>
          <a:lstStyle/>
          <a:p>
            <a:r>
              <a:rPr lang="en-US" sz="2400" dirty="0"/>
              <a:t>Check for corrections or repair procedures in technical service bulletins (TSBs) that match the symptoms.</a:t>
            </a:r>
          </a:p>
          <a:p>
            <a:r>
              <a:rPr lang="en-US" sz="2400" dirty="0"/>
              <a:t>Bulletins often include information on solving problems that involve a stored diagnostic trouble code.</a:t>
            </a:r>
          </a:p>
        </p:txBody>
      </p:sp>
    </p:spTree>
    <p:extLst>
      <p:ext uri="{BB962C8B-B14F-4D97-AF65-F5344CB8AC3E}">
        <p14:creationId xmlns:p14="http://schemas.microsoft.com/office/powerpoint/2010/main" val="6108072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132.6 Check for TSB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5193" y="941388"/>
            <a:ext cx="5113584" cy="4023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4276" y="931087"/>
            <a:ext cx="3011384" cy="2308324"/>
          </a:xfrm>
        </p:spPr>
        <p:txBody>
          <a:bodyPr/>
          <a:lstStyle/>
          <a:p>
            <a:pPr marL="101600" indent="0">
              <a:buNone/>
            </a:pPr>
            <a:r>
              <a:rPr lang="en-US" sz="2400" dirty="0"/>
              <a:t>Checking service information for how to perform diagnosis on an automatic transmission fault is a wise step.</a:t>
            </a:r>
          </a:p>
        </p:txBody>
      </p:sp>
    </p:spTree>
    <p:extLst>
      <p:ext uri="{BB962C8B-B14F-4D97-AF65-F5344CB8AC3E}">
        <p14:creationId xmlns:p14="http://schemas.microsoft.com/office/powerpoint/2010/main" val="4142724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132.7 TCC Solenoid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4753" y="1014412"/>
            <a:ext cx="5077538" cy="35850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4154984"/>
          </a:xfrm>
        </p:spPr>
        <p:txBody>
          <a:bodyPr/>
          <a:lstStyle/>
          <a:p>
            <a:pPr marL="101600" indent="0">
              <a:buNone/>
            </a:pPr>
            <a:r>
              <a:rPr lang="en-US" sz="2400" dirty="0"/>
              <a:t>A torque converter clutch (TCC) solenoid. This TCC can be replaced on a GM vehicle without having to remove the transmission/transaxle from the vehicle.</a:t>
            </a:r>
          </a:p>
        </p:txBody>
      </p:sp>
    </p:spTree>
    <p:extLst>
      <p:ext uri="{BB962C8B-B14F-4D97-AF65-F5344CB8AC3E}">
        <p14:creationId xmlns:p14="http://schemas.microsoft.com/office/powerpoint/2010/main" val="111450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55903"/>
            <a:ext cx="8229600" cy="646331"/>
          </a:xfrm>
        </p:spPr>
        <p:txBody>
          <a:bodyPr/>
          <a:lstStyle/>
          <a:p>
            <a:pPr marL="621792" indent="-640080"/>
            <a:r>
              <a:rPr lang="en-US" dirty="0"/>
              <a:t>Learning Objectives </a:t>
            </a:r>
            <a:r>
              <a:rPr lang="en-US" sz="2800" dirty="0"/>
              <a:t> </a:t>
            </a:r>
            <a:endParaRPr lang="en-US" dirty="0"/>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34975" y="952776"/>
            <a:ext cx="8232775" cy="2323713"/>
          </a:xfrm>
        </p:spPr>
        <p:txBody>
          <a:bodyPr/>
          <a:lstStyle/>
          <a:p>
            <a:pPr marL="822960" lvl="0" indent="-822960">
              <a:buClr>
                <a:schemeClr val="lt1"/>
              </a:buClr>
              <a:buSzPct val="25000"/>
              <a:buNone/>
            </a:pPr>
            <a:r>
              <a:rPr lang="en-US" sz="2400" b="1" dirty="0">
                <a:solidFill>
                  <a:srgbClr val="007FA3"/>
                </a:solidFill>
              </a:rPr>
              <a:t>132.1 </a:t>
            </a:r>
            <a:r>
              <a:rPr lang="en-US" sz="2400" dirty="0">
                <a:solidFill>
                  <a:schemeClr val="tx1"/>
                </a:solidFill>
              </a:rPr>
              <a:t>Explain the process of diagnosing transmission problems.</a:t>
            </a:r>
          </a:p>
          <a:p>
            <a:pPr marL="822960" lvl="0" indent="-822960">
              <a:buClr>
                <a:schemeClr val="lt1"/>
              </a:buClr>
              <a:buSzPct val="25000"/>
              <a:buNone/>
            </a:pPr>
            <a:r>
              <a:rPr lang="en-US" sz="2400" b="1" dirty="0">
                <a:solidFill>
                  <a:srgbClr val="007FA3"/>
                </a:solidFill>
              </a:rPr>
              <a:t>132.2 </a:t>
            </a:r>
            <a:r>
              <a:rPr lang="en-US" sz="2400" dirty="0">
                <a:solidFill>
                  <a:schemeClr val="tx1"/>
                </a:solidFill>
              </a:rPr>
              <a:t>Describe how to diagnose transmission fluid leaks.</a:t>
            </a:r>
          </a:p>
          <a:p>
            <a:pPr marL="822960" lvl="0" indent="-822960">
              <a:buClr>
                <a:schemeClr val="lt1"/>
              </a:buClr>
              <a:buSzPct val="25000"/>
              <a:buNone/>
            </a:pPr>
            <a:r>
              <a:rPr lang="en-US" sz="2400" b="1" dirty="0">
                <a:solidFill>
                  <a:srgbClr val="007FA3"/>
                </a:solidFill>
              </a:rPr>
              <a:t>132.3 </a:t>
            </a:r>
            <a:r>
              <a:rPr lang="en-US" sz="2400" dirty="0">
                <a:solidFill>
                  <a:schemeClr val="tx1"/>
                </a:solidFill>
              </a:rPr>
              <a:t>Discuss the procedures for performing in-vehicle service</a:t>
            </a:r>
            <a:r>
              <a:rPr lang="en-US" sz="2400" b="1" dirty="0">
                <a:solidFill>
                  <a:srgbClr val="007FA3"/>
                </a:solidFill>
              </a:rPr>
              <a:t>.</a:t>
            </a:r>
            <a:endParaRPr lang="en-US" dirty="0"/>
          </a:p>
        </p:txBody>
      </p:sp>
    </p:spTree>
    <p:extLst>
      <p:ext uri="{BB962C8B-B14F-4D97-AF65-F5344CB8AC3E}">
        <p14:creationId xmlns:p14="http://schemas.microsoft.com/office/powerpoint/2010/main" val="1167328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132.8 Stall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6175" y="1088136"/>
            <a:ext cx="5226116" cy="30723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388"/>
            <a:ext cx="2706624" cy="3416320"/>
          </a:xfrm>
        </p:spPr>
        <p:txBody>
          <a:bodyPr/>
          <a:lstStyle/>
          <a:p>
            <a:r>
              <a:rPr lang="en-US" sz="2400" dirty="0"/>
              <a:t>This 4-cylinder GM vehicle has a stall speed of about 2350 RPM. Notice that the gear selector is in drive and the speedometer is reading zero.</a:t>
            </a:r>
          </a:p>
        </p:txBody>
      </p:sp>
    </p:spTree>
    <p:extLst>
      <p:ext uri="{BB962C8B-B14F-4D97-AF65-F5344CB8AC3E}">
        <p14:creationId xmlns:p14="http://schemas.microsoft.com/office/powerpoint/2010/main" val="1731034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Stall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stall_test">
            <a:hlinkClick r:id="" action="ppaction://media"/>
            <a:extLst>
              <a:ext uri="{FF2B5EF4-FFF2-40B4-BE49-F238E27FC236}">
                <a16:creationId xmlns:a16="http://schemas.microsoft.com/office/drawing/2014/main" id="{8DA66916-362C-5B7D-452E-7EC022AAC8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32677"/>
            <a:ext cx="8837410" cy="4971043"/>
          </a:xfrm>
          <a:prstGeom prst="rect">
            <a:avLst/>
          </a:prstGeom>
        </p:spPr>
      </p:pic>
    </p:spTree>
    <p:extLst>
      <p:ext uri="{BB962C8B-B14F-4D97-AF65-F5344CB8AC3E}">
        <p14:creationId xmlns:p14="http://schemas.microsoft.com/office/powerpoint/2010/main" val="27576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132.9 Leak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7143" y="1051760"/>
            <a:ext cx="5036957" cy="41328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39034"/>
            <a:ext cx="3011384" cy="5262979"/>
          </a:xfrm>
        </p:spPr>
        <p:txBody>
          <a:bodyPr/>
          <a:lstStyle/>
          <a:p>
            <a:pPr marL="101600" indent="0">
              <a:buNone/>
            </a:pPr>
            <a:r>
              <a:rPr lang="en-US" sz="2400" dirty="0"/>
              <a:t>Sometimes the location of a transmission fluid leak is easy to see, but with others it can be difficult to find the exact location. Look closely at places where O-rings or gaskets are used, as these are the most common areas where fluid leaks occur.</a:t>
            </a:r>
          </a:p>
        </p:txBody>
      </p:sp>
    </p:spTree>
    <p:extLst>
      <p:ext uri="{BB962C8B-B14F-4D97-AF65-F5344CB8AC3E}">
        <p14:creationId xmlns:p14="http://schemas.microsoft.com/office/powerpoint/2010/main" val="34858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132.10 Dye Checking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5" y="982942"/>
            <a:ext cx="5752786" cy="47202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340864" cy="2707195"/>
          </a:xfrm>
        </p:spPr>
        <p:txBody>
          <a:bodyPr/>
          <a:lstStyle/>
          <a:p>
            <a:pPr marL="101600" indent="0">
              <a:buNone/>
            </a:pPr>
            <a:r>
              <a:rPr lang="en-US" sz="2400" dirty="0"/>
              <a:t>A black light being used to locate the source of an automatic transmission fluid leak.</a:t>
            </a:r>
          </a:p>
        </p:txBody>
      </p:sp>
    </p:spTree>
    <p:extLst>
      <p:ext uri="{BB962C8B-B14F-4D97-AF65-F5344CB8AC3E}">
        <p14:creationId xmlns:p14="http://schemas.microsoft.com/office/powerpoint/2010/main" val="70542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TCC Diagnosis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09799" y="941388"/>
            <a:ext cx="8232775" cy="4416594"/>
          </a:xfrm>
        </p:spPr>
        <p:txBody>
          <a:bodyPr/>
          <a:lstStyle/>
          <a:p>
            <a:r>
              <a:rPr lang="en-US" sz="2400" dirty="0"/>
              <a:t>Drive vehicle and watch tachometer or scan tool</a:t>
            </a:r>
          </a:p>
          <a:p>
            <a:pPr lvl="1"/>
            <a:r>
              <a:rPr lang="en-US" sz="2400" dirty="0"/>
              <a:t>Observe engine RPM:</a:t>
            </a:r>
          </a:p>
          <a:p>
            <a:r>
              <a:rPr lang="en-US" sz="2400" dirty="0"/>
              <a:t>STEP 1 Drive until normal operating temperature.</a:t>
            </a:r>
          </a:p>
          <a:p>
            <a:r>
              <a:rPr lang="en-US" sz="2400" dirty="0"/>
              <a:t>STEP 2 Drive  about 50 MPH (80 km/h).</a:t>
            </a:r>
          </a:p>
          <a:p>
            <a:r>
              <a:rPr lang="en-US" sz="2400" dirty="0"/>
              <a:t>STEP 3  apply brake pedal with your left foot to open electrical circuit for the torque converter clutch </a:t>
            </a:r>
          </a:p>
          <a:p>
            <a:pPr lvl="1"/>
            <a:r>
              <a:rPr lang="en-US" sz="2400" dirty="0"/>
              <a:t>TCC disengage RPM should increase 150 to 250 RPM</a:t>
            </a:r>
          </a:p>
          <a:p>
            <a:pPr lvl="1"/>
            <a:r>
              <a:rPr lang="en-US" sz="2400" dirty="0"/>
              <a:t>Drop back when the brake pedal is released. </a:t>
            </a:r>
          </a:p>
          <a:p>
            <a:r>
              <a:rPr lang="en-US" sz="2400" dirty="0"/>
              <a:t>RPM change is evidence that the TCC is working. </a:t>
            </a:r>
            <a:endParaRPr lang="en-US" dirty="0"/>
          </a:p>
        </p:txBody>
      </p:sp>
    </p:spTree>
    <p:extLst>
      <p:ext uri="{BB962C8B-B14F-4D97-AF65-F5344CB8AC3E}">
        <p14:creationId xmlns:p14="http://schemas.microsoft.com/office/powerpoint/2010/main" val="2170737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23875" y="243630"/>
            <a:ext cx="8229600" cy="1097279"/>
          </a:xfrm>
        </p:spPr>
        <p:txBody>
          <a:bodyPr/>
          <a:lstStyle/>
          <a:p>
            <a:r>
              <a:rPr lang="en-US" dirty="0"/>
              <a:t>Pressure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4599" y="1014984"/>
            <a:ext cx="3931920" cy="29868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6986" y="4039415"/>
            <a:ext cx="3743325" cy="2034202"/>
          </a:xfrm>
        </p:spPr>
        <p:txBody>
          <a:bodyPr/>
          <a:lstStyle/>
          <a:p>
            <a:pPr marL="101600" indent="0">
              <a:buNone/>
            </a:pPr>
            <a:r>
              <a:rPr lang="en-US" sz="1800" dirty="0"/>
              <a:t>Figure 132–12 Six pressure gauges are installed on this vehicle to show students how pressures vary and how gauges can be used to find faults or possible problem areas before unit is removed and disassembled</a:t>
            </a:r>
          </a:p>
          <a:p>
            <a:endParaRPr lang="en-US" sz="1800"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160520"/>
            <a:ext cx="4057419" cy="2008243"/>
          </a:xfrm>
        </p:spPr>
        <p:txBody>
          <a:bodyPr/>
          <a:lstStyle/>
          <a:p>
            <a:pPr marL="101600" indent="0">
              <a:buNone/>
            </a:pPr>
            <a:r>
              <a:rPr lang="en-US" sz="1800" dirty="0"/>
              <a:t>Figure 132–11 locations (taps) for connecting pressure gauge to measure pressure of various hydraulic circuits are usually found on side of automatic transmission/transaxle. Check service information for exact locations for vehicle being tested.</a:t>
            </a:r>
          </a:p>
          <a:p>
            <a:endParaRPr lang="en-US" sz="1800" dirty="0"/>
          </a:p>
        </p:txBody>
      </p:sp>
      <p:pic>
        <p:nvPicPr>
          <p:cNvPr id="4" name="Picture 3"/>
          <p:cNvPicPr>
            <a:picLocks noChangeAspect="1"/>
          </p:cNvPicPr>
          <p:nvPr/>
        </p:nvPicPr>
        <p:blipFill>
          <a:blip r:embed="rId4"/>
          <a:stretch>
            <a:fillRect/>
          </a:stretch>
        </p:blipFill>
        <p:spPr>
          <a:xfrm>
            <a:off x="4826937" y="987790"/>
            <a:ext cx="3840813" cy="2920237"/>
          </a:xfrm>
          <a:prstGeom prst="rect">
            <a:avLst/>
          </a:prstGeom>
        </p:spPr>
      </p:pic>
    </p:spTree>
    <p:extLst>
      <p:ext uri="{BB962C8B-B14F-4D97-AF65-F5344CB8AC3E}">
        <p14:creationId xmlns:p14="http://schemas.microsoft.com/office/powerpoint/2010/main" val="191506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9593" y="133123"/>
            <a:ext cx="8229600" cy="646331"/>
          </a:xfrm>
        </p:spPr>
        <p:txBody>
          <a:bodyPr lIns="0" tIns="45720" rIns="0" bIns="45720">
            <a:spAutoFit/>
          </a:bodyPr>
          <a:lstStyle/>
          <a:p>
            <a:r>
              <a:rPr lang="en-US" dirty="0"/>
              <a:t>Range Charts</a:t>
            </a:r>
          </a:p>
        </p:txBody>
      </p:sp>
      <p:sp>
        <p:nvSpPr>
          <p:cNvPr id="6" name="Content Placeholder 5"/>
          <p:cNvSpPr>
            <a:spLocks noGrp="1"/>
          </p:cNvSpPr>
          <p:nvPr>
            <p:ph sz="quarter" idx="15"/>
          </p:nvPr>
        </p:nvSpPr>
        <p:spPr>
          <a:xfrm>
            <a:off x="459593" y="986890"/>
            <a:ext cx="7770007" cy="3270126"/>
          </a:xfrm>
        </p:spPr>
        <p:txBody>
          <a:bodyPr/>
          <a:lstStyle/>
          <a:p>
            <a:r>
              <a:rPr lang="en-US" sz="2400" dirty="0"/>
              <a:t>All vehicle manufacturers publish range charts </a:t>
            </a:r>
          </a:p>
          <a:p>
            <a:r>
              <a:rPr lang="en-US" sz="2400" dirty="0"/>
              <a:t>Indicate which holding device used </a:t>
            </a:r>
          </a:p>
          <a:p>
            <a:pPr lvl="1"/>
            <a:r>
              <a:rPr lang="en-US" sz="2400" dirty="0"/>
              <a:t>For each gear selection. </a:t>
            </a:r>
          </a:p>
          <a:p>
            <a:r>
              <a:rPr lang="en-US" sz="2400" dirty="0"/>
              <a:t>Knowing which component is being used for each gear</a:t>
            </a:r>
          </a:p>
          <a:p>
            <a:r>
              <a:rPr lang="en-US" sz="2400" dirty="0"/>
              <a:t>Helps determine cause of a failure or problem. </a:t>
            </a:r>
          </a:p>
          <a:p>
            <a:r>
              <a:rPr lang="en-US" sz="2400" dirty="0"/>
              <a:t>See chart 132–3 on page 1687</a:t>
            </a:r>
          </a:p>
        </p:txBody>
      </p:sp>
    </p:spTree>
    <p:extLst>
      <p:ext uri="{BB962C8B-B14F-4D97-AF65-F5344CB8AC3E}">
        <p14:creationId xmlns:p14="http://schemas.microsoft.com/office/powerpoint/2010/main" val="3610993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132.4 Pressures</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804671" y="4867871"/>
            <a:ext cx="7534656" cy="830997"/>
          </a:xfrm>
        </p:spPr>
        <p:txBody>
          <a:bodyPr wrap="square" lIns="0" tIns="45720" rIns="0" bIns="45720" anchor="b">
            <a:spAutoFit/>
          </a:bodyPr>
          <a:lstStyle/>
          <a:p>
            <a:pPr marL="101600"/>
            <a:r>
              <a:rPr lang="en-US" sz="2400" dirty="0">
                <a:latin typeface="+mn-lt"/>
                <a:ea typeface="Verdana" panose="020B0604030504040204" pitchFamily="34" charset="0"/>
                <a:cs typeface="Verdana" panose="020B0604030504040204" pitchFamily="34" charset="0"/>
              </a:rPr>
              <a:t>A pressure chart for the Ford 6F50N/GM 6T70 transaxle.</a:t>
            </a:r>
          </a:p>
        </p:txBody>
      </p:sp>
      <p:graphicFrame>
        <p:nvGraphicFramePr>
          <p:cNvPr id="8" name="Table 7"/>
          <p:cNvGraphicFramePr>
            <a:graphicFrameLocks noGrp="1"/>
          </p:cNvGraphicFramePr>
          <p:nvPr>
            <p:extLst>
              <p:ext uri="{D42A27DB-BD31-4B8C-83A1-F6EECF244321}">
                <p14:modId xmlns:p14="http://schemas.microsoft.com/office/powerpoint/2010/main" val="3079983544"/>
              </p:ext>
            </p:extLst>
          </p:nvPr>
        </p:nvGraphicFramePr>
        <p:xfrm>
          <a:off x="1463040" y="1453896"/>
          <a:ext cx="6217919" cy="2987040"/>
        </p:xfrm>
        <a:graphic>
          <a:graphicData uri="http://schemas.openxmlformats.org/drawingml/2006/table">
            <a:tbl>
              <a:tblPr firstRow="1"/>
              <a:tblGrid>
                <a:gridCol w="1997195">
                  <a:extLst>
                    <a:ext uri="{9D8B030D-6E8A-4147-A177-3AD203B41FA5}">
                      <a16:colId xmlns:a16="http://schemas.microsoft.com/office/drawing/2014/main" val="20000"/>
                    </a:ext>
                  </a:extLst>
                </a:gridCol>
                <a:gridCol w="1466404">
                  <a:extLst>
                    <a:ext uri="{9D8B030D-6E8A-4147-A177-3AD203B41FA5}">
                      <a16:colId xmlns:a16="http://schemas.microsoft.com/office/drawing/2014/main" val="20001"/>
                    </a:ext>
                  </a:extLst>
                </a:gridCol>
                <a:gridCol w="2754320">
                  <a:extLst>
                    <a:ext uri="{9D8B030D-6E8A-4147-A177-3AD203B41FA5}">
                      <a16:colId xmlns:a16="http://schemas.microsoft.com/office/drawing/2014/main" val="20002"/>
                    </a:ext>
                  </a:extLst>
                </a:gridCol>
              </a:tblGrid>
              <a:tr h="108973">
                <a:tc>
                  <a:txBody>
                    <a:bodyPr/>
                    <a:lstStyle/>
                    <a:p>
                      <a:pPr marL="0" marR="0" eaLnBrk="0" hangingPunct="0">
                        <a:lnSpc>
                          <a:spcPct val="150000"/>
                        </a:lnSpc>
                        <a:spcBef>
                          <a:spcPts val="0"/>
                        </a:spcBef>
                        <a:spcAft>
                          <a:spcPts val="0"/>
                        </a:spcAft>
                      </a:pPr>
                      <a:r>
                        <a:rPr lang="en-US" sz="1800" dirty="0">
                          <a:solidFill>
                            <a:schemeClr val="bg1"/>
                          </a:solidFill>
                          <a:effectLst/>
                          <a:latin typeface="+mn-lt"/>
                          <a:ea typeface="Calibri" panose="020F0502020204030204" pitchFamily="34" charset="0"/>
                          <a:cs typeface="Times New Roman" panose="02020603050405020304" pitchFamily="18" charset="0"/>
                        </a:rPr>
                        <a:t> </a:t>
                      </a:r>
                    </a:p>
                    <a:p>
                      <a:pPr marL="88900" marR="0" eaLnBrk="0" hangingPunct="0">
                        <a:lnSpc>
                          <a:spcPct val="150000"/>
                        </a:lnSpc>
                        <a:spcBef>
                          <a:spcPts val="5"/>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GEAR SELECTION</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344805" marR="59055" indent="6350" eaLnBrk="0" hangingPunct="0">
                        <a:lnSpc>
                          <a:spcPct val="150000"/>
                        </a:lnSpc>
                        <a:spcBef>
                          <a:spcPts val="450"/>
                        </a:spcBef>
                        <a:spcAft>
                          <a:spcPts val="0"/>
                        </a:spcAft>
                      </a:pPr>
                      <a:r>
                        <a:rPr lang="en-US" sz="1800" b="1" spc="-20" dirty="0">
                          <a:solidFill>
                            <a:schemeClr val="bg1"/>
                          </a:solidFill>
                          <a:effectLst/>
                          <a:latin typeface="+mn-lt"/>
                          <a:ea typeface="Calibri" panose="020F0502020204030204" pitchFamily="34" charset="0"/>
                          <a:cs typeface="Times New Roman" panose="02020603050405020304" pitchFamily="18" charset="0"/>
                        </a:rPr>
                        <a:t>IDLE</a:t>
                      </a:r>
                      <a:r>
                        <a:rPr lang="en-US" sz="1800" b="1" dirty="0">
                          <a:solidFill>
                            <a:schemeClr val="bg1"/>
                          </a:solidFill>
                          <a:effectLst/>
                          <a:latin typeface="+mn-lt"/>
                          <a:ea typeface="Calibri" panose="020F0502020204030204" pitchFamily="34" charset="0"/>
                          <a:cs typeface="Times New Roman" panose="02020603050405020304" pitchFamily="18" charset="0"/>
                        </a:rPr>
                        <a:t> </a:t>
                      </a:r>
                      <a:r>
                        <a:rPr lang="en-US" sz="1800" b="1" spc="-10" dirty="0">
                          <a:solidFill>
                            <a:schemeClr val="bg1"/>
                          </a:solidFill>
                          <a:effectLst/>
                          <a:latin typeface="+mn-lt"/>
                          <a:ea typeface="Calibri" panose="020F0502020204030204" pitchFamily="34" charset="0"/>
                          <a:cs typeface="Times New Roman" panose="02020603050405020304" pitchFamily="18" charset="0"/>
                        </a:rPr>
                        <a:t>(PSI)</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656590" marR="0" indent="-537210" eaLnBrk="0" hangingPunct="0">
                        <a:lnSpc>
                          <a:spcPct val="150000"/>
                        </a:lnSpc>
                        <a:spcBef>
                          <a:spcPts val="450"/>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WIDE</a:t>
                      </a:r>
                      <a:r>
                        <a:rPr lang="en-US" sz="1800" b="1" spc="-15" dirty="0">
                          <a:solidFill>
                            <a:schemeClr val="bg1"/>
                          </a:solidFill>
                          <a:effectLst/>
                          <a:latin typeface="+mn-lt"/>
                          <a:ea typeface="Calibri" panose="020F0502020204030204" pitchFamily="34" charset="0"/>
                          <a:cs typeface="Times New Roman" panose="02020603050405020304" pitchFamily="18" charset="0"/>
                        </a:rPr>
                        <a:t> </a:t>
                      </a:r>
                      <a:r>
                        <a:rPr lang="en-US" sz="1800" b="1" dirty="0">
                          <a:solidFill>
                            <a:schemeClr val="bg1"/>
                          </a:solidFill>
                          <a:effectLst/>
                          <a:latin typeface="+mn-lt"/>
                          <a:ea typeface="Calibri" panose="020F0502020204030204" pitchFamily="34" charset="0"/>
                          <a:cs typeface="Times New Roman" panose="02020603050405020304" pitchFamily="18" charset="0"/>
                        </a:rPr>
                        <a:t>OPEN THROTTLE</a:t>
                      </a:r>
                      <a:r>
                        <a:rPr lang="en-US" sz="1800" b="1" spc="-15" dirty="0">
                          <a:solidFill>
                            <a:schemeClr val="bg1"/>
                          </a:solidFill>
                          <a:effectLst/>
                          <a:latin typeface="+mn-lt"/>
                          <a:ea typeface="Calibri" panose="020F0502020204030204" pitchFamily="34" charset="0"/>
                          <a:cs typeface="Times New Roman" panose="02020603050405020304" pitchFamily="18" charset="0"/>
                        </a:rPr>
                        <a:t> </a:t>
                      </a:r>
                      <a:r>
                        <a:rPr lang="en-US" sz="1800" b="1" dirty="0">
                          <a:solidFill>
                            <a:schemeClr val="bg1"/>
                          </a:solidFill>
                          <a:effectLst/>
                          <a:latin typeface="+mn-lt"/>
                          <a:ea typeface="Calibri" panose="020F0502020204030204" pitchFamily="34" charset="0"/>
                          <a:cs typeface="Times New Roman" panose="02020603050405020304" pitchFamily="18" charset="0"/>
                        </a:rPr>
                        <a:t>(WOT) </a:t>
                      </a:r>
                      <a:r>
                        <a:rPr lang="en-US" sz="1800" b="1" spc="-10" dirty="0">
                          <a:solidFill>
                            <a:schemeClr val="bg1"/>
                          </a:solidFill>
                          <a:effectLst/>
                          <a:latin typeface="+mn-lt"/>
                          <a:ea typeface="Calibri" panose="020F0502020204030204" pitchFamily="34" charset="0"/>
                          <a:cs typeface="Times New Roman" panose="02020603050405020304" pitchFamily="18" charset="0"/>
                        </a:rPr>
                        <a:t>(PSI)</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7531">
                <a:tc>
                  <a:txBody>
                    <a:bodyPr/>
                    <a:lstStyle/>
                    <a:p>
                      <a:pPr marL="88265" marR="0" eaLnBrk="0" hangingPunct="0">
                        <a:lnSpc>
                          <a:spcPct val="150000"/>
                        </a:lnSpc>
                        <a:spcBef>
                          <a:spcPts val="60"/>
                        </a:spcBef>
                        <a:spcAft>
                          <a:spcPts val="0"/>
                        </a:spcAft>
                      </a:pPr>
                      <a:r>
                        <a:rPr lang="en-US" sz="1800" dirty="0">
                          <a:solidFill>
                            <a:srgbClr val="231F20"/>
                          </a:solidFill>
                          <a:effectLst/>
                          <a:latin typeface="+mn-lt"/>
                          <a:ea typeface="Calibri" panose="020F0502020204030204" pitchFamily="34" charset="0"/>
                          <a:cs typeface="Arial Black" panose="020B0A04020102020204" pitchFamily="34" charset="0"/>
                        </a:rPr>
                        <a:t>Park</a:t>
                      </a:r>
                      <a:r>
                        <a:rPr lang="en-US" sz="1800" spc="-30" dirty="0">
                          <a:solidFill>
                            <a:srgbClr val="231F20"/>
                          </a:solidFill>
                          <a:effectLst/>
                          <a:latin typeface="+mn-lt"/>
                          <a:ea typeface="Calibri" panose="020F0502020204030204" pitchFamily="34" charset="0"/>
                          <a:cs typeface="Arial Black" panose="020B0A04020102020204" pitchFamily="34" charset="0"/>
                        </a:rPr>
                        <a:t> </a:t>
                      </a:r>
                      <a:r>
                        <a:rPr lang="en-US" sz="1800" dirty="0">
                          <a:solidFill>
                            <a:srgbClr val="231F20"/>
                          </a:solidFill>
                          <a:effectLst/>
                          <a:latin typeface="+mn-lt"/>
                          <a:ea typeface="Calibri" panose="020F0502020204030204" pitchFamily="34" charset="0"/>
                          <a:cs typeface="Arial Black" panose="020B0A04020102020204" pitchFamily="34" charset="0"/>
                        </a:rPr>
                        <a:t>(P)</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00025" marR="9271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54–60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175" marR="48133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54–60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68962">
                <a:tc>
                  <a:txBody>
                    <a:bodyPr/>
                    <a:lstStyle/>
                    <a:p>
                      <a:pPr marL="88265" marR="0" eaLnBrk="0" hangingPunct="0">
                        <a:lnSpc>
                          <a:spcPct val="150000"/>
                        </a:lnSpc>
                        <a:spcBef>
                          <a:spcPts val="60"/>
                        </a:spcBef>
                        <a:spcAft>
                          <a:spcPts val="0"/>
                        </a:spcAft>
                      </a:pPr>
                      <a:r>
                        <a:rPr lang="en-US" sz="1800" dirty="0">
                          <a:solidFill>
                            <a:srgbClr val="231F20"/>
                          </a:solidFill>
                          <a:effectLst/>
                          <a:latin typeface="+mn-lt"/>
                          <a:ea typeface="Calibri" panose="020F0502020204030204" pitchFamily="34" charset="0"/>
                          <a:cs typeface="Arial Black" panose="020B0A04020102020204" pitchFamily="34" charset="0"/>
                        </a:rPr>
                        <a:t>Reverse</a:t>
                      </a:r>
                      <a:r>
                        <a:rPr lang="en-US" sz="1800" spc="-30" dirty="0">
                          <a:solidFill>
                            <a:srgbClr val="231F20"/>
                          </a:solidFill>
                          <a:effectLst/>
                          <a:latin typeface="+mn-lt"/>
                          <a:ea typeface="Calibri" panose="020F0502020204030204" pitchFamily="34" charset="0"/>
                          <a:cs typeface="Arial Black" panose="020B0A04020102020204" pitchFamily="34" charset="0"/>
                        </a:rPr>
                        <a:t> </a:t>
                      </a:r>
                      <a:r>
                        <a:rPr lang="en-US" sz="1800" dirty="0">
                          <a:solidFill>
                            <a:srgbClr val="231F20"/>
                          </a:solidFill>
                          <a:effectLst/>
                          <a:latin typeface="+mn-lt"/>
                          <a:ea typeface="Calibri" panose="020F0502020204030204" pitchFamily="34" charset="0"/>
                          <a:cs typeface="Arial Black" panose="020B0A04020102020204" pitchFamily="34" charset="0"/>
                        </a:rPr>
                        <a:t>(R)</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00025" marR="9271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100–105</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175" marR="48133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250–300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37398">
                <a:tc>
                  <a:txBody>
                    <a:bodyPr/>
                    <a:lstStyle/>
                    <a:p>
                      <a:pPr marL="88265" marR="0" eaLnBrk="0" hangingPunct="0">
                        <a:lnSpc>
                          <a:spcPct val="150000"/>
                        </a:lnSpc>
                        <a:spcBef>
                          <a:spcPts val="60"/>
                        </a:spcBef>
                        <a:spcAft>
                          <a:spcPts val="0"/>
                        </a:spcAft>
                      </a:pPr>
                      <a:r>
                        <a:rPr lang="en-US" sz="1800" dirty="0">
                          <a:solidFill>
                            <a:srgbClr val="231F20"/>
                          </a:solidFill>
                          <a:effectLst/>
                          <a:latin typeface="+mn-lt"/>
                          <a:ea typeface="Calibri" panose="020F0502020204030204" pitchFamily="34" charset="0"/>
                          <a:cs typeface="Arial Black" panose="020B0A04020102020204" pitchFamily="34" charset="0"/>
                        </a:rPr>
                        <a:t>Neutral</a:t>
                      </a:r>
                      <a:r>
                        <a:rPr lang="en-US" sz="1800" spc="-45" dirty="0">
                          <a:solidFill>
                            <a:srgbClr val="231F20"/>
                          </a:solidFill>
                          <a:effectLst/>
                          <a:latin typeface="+mn-lt"/>
                          <a:ea typeface="Calibri" panose="020F0502020204030204" pitchFamily="34" charset="0"/>
                          <a:cs typeface="Arial Black" panose="020B0A04020102020204" pitchFamily="34" charset="0"/>
                        </a:rPr>
                        <a:t> </a:t>
                      </a:r>
                      <a:r>
                        <a:rPr lang="en-US" sz="1800" dirty="0">
                          <a:solidFill>
                            <a:srgbClr val="231F20"/>
                          </a:solidFill>
                          <a:effectLst/>
                          <a:latin typeface="+mn-lt"/>
                          <a:ea typeface="Calibri" panose="020F0502020204030204" pitchFamily="34" charset="0"/>
                          <a:cs typeface="Arial Black" panose="020B0A04020102020204" pitchFamily="34" charset="0"/>
                        </a:rPr>
                        <a:t>(N)</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00025" marR="9271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54–60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175" marR="48133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54–60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37398">
                <a:tc>
                  <a:txBody>
                    <a:bodyPr/>
                    <a:lstStyle/>
                    <a:p>
                      <a:pPr marL="88265" marR="0" eaLnBrk="0" hangingPunct="0">
                        <a:lnSpc>
                          <a:spcPct val="150000"/>
                        </a:lnSpc>
                        <a:spcBef>
                          <a:spcPts val="60"/>
                        </a:spcBef>
                        <a:spcAft>
                          <a:spcPts val="0"/>
                        </a:spcAft>
                      </a:pPr>
                      <a:r>
                        <a:rPr lang="en-US" sz="1800" dirty="0">
                          <a:solidFill>
                            <a:srgbClr val="231F20"/>
                          </a:solidFill>
                          <a:effectLst/>
                          <a:latin typeface="+mn-lt"/>
                          <a:ea typeface="Calibri" panose="020F0502020204030204" pitchFamily="34" charset="0"/>
                          <a:cs typeface="Arial Black" panose="020B0A04020102020204" pitchFamily="34" charset="0"/>
                        </a:rPr>
                        <a:t>Drive</a:t>
                      </a:r>
                      <a:r>
                        <a:rPr lang="en-US" sz="1800" spc="-45" dirty="0">
                          <a:solidFill>
                            <a:srgbClr val="231F20"/>
                          </a:solidFill>
                          <a:effectLst/>
                          <a:latin typeface="+mn-lt"/>
                          <a:ea typeface="Calibri" panose="020F0502020204030204" pitchFamily="34" charset="0"/>
                          <a:cs typeface="Arial Black" panose="020B0A04020102020204" pitchFamily="34" charset="0"/>
                        </a:rPr>
                        <a:t> </a:t>
                      </a:r>
                      <a:r>
                        <a:rPr lang="en-US" sz="1800" dirty="0">
                          <a:solidFill>
                            <a:srgbClr val="231F20"/>
                          </a:solidFill>
                          <a:effectLst/>
                          <a:latin typeface="+mn-lt"/>
                          <a:ea typeface="Calibri" panose="020F0502020204030204" pitchFamily="34" charset="0"/>
                          <a:cs typeface="Arial Black" panose="020B0A04020102020204" pitchFamily="34" charset="0"/>
                        </a:rPr>
                        <a:t>(D)</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00025" marR="9271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54–87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511175" marR="48133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240–250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47875">
                <a:tc>
                  <a:txBody>
                    <a:bodyPr/>
                    <a:lstStyle/>
                    <a:p>
                      <a:pPr marL="88900" marR="0" eaLnBrk="0" hangingPunct="0">
                        <a:lnSpc>
                          <a:spcPct val="150000"/>
                        </a:lnSpc>
                        <a:spcBef>
                          <a:spcPts val="60"/>
                        </a:spcBef>
                        <a:spcAft>
                          <a:spcPts val="0"/>
                        </a:spcAft>
                      </a:pPr>
                      <a:r>
                        <a:rPr lang="en-US" sz="1800" dirty="0">
                          <a:solidFill>
                            <a:srgbClr val="231F20"/>
                          </a:solidFill>
                          <a:effectLst/>
                          <a:latin typeface="+mn-lt"/>
                          <a:ea typeface="Calibri" panose="020F0502020204030204" pitchFamily="34" charset="0"/>
                          <a:cs typeface="Arial Black" panose="020B0A04020102020204" pitchFamily="34" charset="0"/>
                        </a:rPr>
                        <a:t>Low</a:t>
                      </a:r>
                      <a:r>
                        <a:rPr lang="en-US" sz="1800" spc="-30" dirty="0">
                          <a:solidFill>
                            <a:srgbClr val="231F20"/>
                          </a:solidFill>
                          <a:effectLst/>
                          <a:latin typeface="+mn-lt"/>
                          <a:ea typeface="Calibri" panose="020F0502020204030204" pitchFamily="34" charset="0"/>
                          <a:cs typeface="Arial Black" panose="020B0A04020102020204" pitchFamily="34" charset="0"/>
                        </a:rPr>
                        <a:t> </a:t>
                      </a:r>
                      <a:r>
                        <a:rPr lang="en-US" sz="1800" dirty="0">
                          <a:solidFill>
                            <a:srgbClr val="231F20"/>
                          </a:solidFill>
                          <a:effectLst/>
                          <a:latin typeface="+mn-lt"/>
                          <a:ea typeface="Calibri" panose="020F0502020204030204" pitchFamily="34" charset="0"/>
                          <a:cs typeface="Arial Black" panose="020B0A04020102020204" pitchFamily="34" charset="0"/>
                        </a:rPr>
                        <a:t>(L)</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200025" marR="9271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84–87</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511810" marR="481330" algn="ctr" eaLnBrk="0" hangingPunct="0">
                        <a:lnSpc>
                          <a:spcPct val="150000"/>
                        </a:lnSpc>
                        <a:spcBef>
                          <a:spcPts val="60"/>
                        </a:spcBef>
                        <a:spcAft>
                          <a:spcPts val="0"/>
                        </a:spcAft>
                      </a:pPr>
                      <a:r>
                        <a:rPr lang="en-US" sz="1800" spc="-10" dirty="0">
                          <a:solidFill>
                            <a:srgbClr val="231F20"/>
                          </a:solidFill>
                          <a:effectLst/>
                          <a:latin typeface="+mn-lt"/>
                          <a:ea typeface="Calibri" panose="020F0502020204030204" pitchFamily="34" charset="0"/>
                          <a:cs typeface="Arial Black" panose="020B0A04020102020204" pitchFamily="34" charset="0"/>
                        </a:rPr>
                        <a:t>240–250</a:t>
                      </a:r>
                      <a:endParaRPr lang="en-US" sz="1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69937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Transmission Pressure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mission_pressure_test_no_electrical_controls">
            <a:hlinkClick r:id="" action="ppaction://media"/>
            <a:extLst>
              <a:ext uri="{FF2B5EF4-FFF2-40B4-BE49-F238E27FC236}">
                <a16:creationId xmlns:a16="http://schemas.microsoft.com/office/drawing/2014/main" id="{7D408E93-A9A8-A139-8732-374167BEEF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548" y="1130979"/>
            <a:ext cx="8962624" cy="5041476"/>
          </a:xfrm>
          <a:prstGeom prst="rect">
            <a:avLst/>
          </a:prstGeom>
        </p:spPr>
      </p:pic>
    </p:spTree>
    <p:extLst>
      <p:ext uri="{BB962C8B-B14F-4D97-AF65-F5344CB8AC3E}">
        <p14:creationId xmlns:p14="http://schemas.microsoft.com/office/powerpoint/2010/main" val="30379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07886"/>
          </a:xfrm>
        </p:spPr>
        <p:txBody>
          <a:bodyPr wrap="square" tIns="45720" bIns="45720">
            <a:spAutoFit/>
          </a:bodyPr>
          <a:lstStyle/>
          <a:p>
            <a:r>
              <a:rPr lang="en-US" sz="2000" dirty="0"/>
              <a:t>Animation: Transmission Pressure Test, Electronic Controls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_pressure_test_electronic_controls">
            <a:hlinkClick r:id="" action="ppaction://media"/>
            <a:extLst>
              <a:ext uri="{FF2B5EF4-FFF2-40B4-BE49-F238E27FC236}">
                <a16:creationId xmlns:a16="http://schemas.microsoft.com/office/drawing/2014/main" id="{DC235374-B2CF-BF41-14F2-0A8C1F6114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444" y="1161287"/>
            <a:ext cx="8962455" cy="5041381"/>
          </a:xfrm>
          <a:prstGeom prst="rect">
            <a:avLst/>
          </a:prstGeom>
        </p:spPr>
      </p:pic>
    </p:spTree>
    <p:extLst>
      <p:ext uri="{BB962C8B-B14F-4D97-AF65-F5344CB8AC3E}">
        <p14:creationId xmlns:p14="http://schemas.microsoft.com/office/powerpoint/2010/main" val="23712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49007"/>
            <a:ext cx="8229600" cy="646331"/>
          </a:xfrm>
        </p:spPr>
        <p:txBody>
          <a:bodyPr/>
          <a:lstStyle/>
          <a:p>
            <a:r>
              <a:rPr lang="en-US" dirty="0"/>
              <a:t>Verify Customer Concern </a:t>
            </a:r>
            <a:r>
              <a:rPr lang="en-US" sz="2800" dirty="0"/>
              <a:t>(1 of 2)</a:t>
            </a:r>
          </a:p>
        </p:txBody>
      </p:sp>
      <p:sp>
        <p:nvSpPr>
          <p:cNvPr id="25603" name="Content Placeholder 2"/>
          <p:cNvSpPr>
            <a:spLocks noGrp="1"/>
          </p:cNvSpPr>
          <p:nvPr>
            <p:ph idx="4294967295"/>
          </p:nvPr>
        </p:nvSpPr>
        <p:spPr>
          <a:xfrm>
            <a:off x="468044" y="951390"/>
            <a:ext cx="8229600" cy="2477601"/>
          </a:xfrm>
          <a:prstGeom prst="rect">
            <a:avLst/>
          </a:prstGeom>
        </p:spPr>
        <p:txBody>
          <a:bodyPr/>
          <a:lstStyle/>
          <a:p>
            <a:r>
              <a:rPr lang="en-US" sz="2400" dirty="0"/>
              <a:t>First step is to verify the customer concern</a:t>
            </a:r>
          </a:p>
          <a:p>
            <a:r>
              <a:rPr lang="en-US" sz="2400" dirty="0"/>
              <a:t>Ask following questions </a:t>
            </a:r>
          </a:p>
          <a:p>
            <a:pPr lvl="1"/>
            <a:r>
              <a:rPr lang="en-US" sz="2400" dirty="0"/>
              <a:t>What exactly seems to be the concern? </a:t>
            </a:r>
          </a:p>
          <a:p>
            <a:pPr lvl="1"/>
            <a:r>
              <a:rPr lang="en-US" sz="2400" dirty="0"/>
              <a:t>When did the problem first appear?</a:t>
            </a:r>
          </a:p>
          <a:p>
            <a:endParaRPr lang="en-US" sz="2400" dirty="0"/>
          </a:p>
        </p:txBody>
      </p:sp>
    </p:spTree>
    <p:extLst>
      <p:ext uri="{BB962C8B-B14F-4D97-AF65-F5344CB8AC3E}">
        <p14:creationId xmlns:p14="http://schemas.microsoft.com/office/powerpoint/2010/main" val="17601227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In-Vehicle Service Items</a:t>
            </a:r>
          </a:p>
        </p:txBody>
      </p:sp>
      <p:sp>
        <p:nvSpPr>
          <p:cNvPr id="3" name="Content Placeholder 2"/>
          <p:cNvSpPr>
            <a:spLocks noGrp="1"/>
          </p:cNvSpPr>
          <p:nvPr>
            <p:ph idx="4294967295"/>
          </p:nvPr>
        </p:nvSpPr>
        <p:spPr>
          <a:xfrm>
            <a:off x="419100" y="961551"/>
            <a:ext cx="8229600" cy="2792625"/>
          </a:xfrm>
          <a:prstGeom prst="rect">
            <a:avLst/>
          </a:prstGeom>
        </p:spPr>
        <p:txBody>
          <a:bodyPr/>
          <a:lstStyle/>
          <a:p>
            <a:r>
              <a:rPr lang="en-US" sz="2400" dirty="0"/>
              <a:t>Automatic transmissions/transaxles </a:t>
            </a:r>
          </a:p>
          <a:p>
            <a:r>
              <a:rPr lang="en-US" sz="2400" dirty="0"/>
              <a:t>Can operate properly for many miles.</a:t>
            </a:r>
          </a:p>
          <a:p>
            <a:r>
              <a:rPr lang="en-US" sz="2400" dirty="0"/>
              <a:t>Several surveys of transmission shops have shown</a:t>
            </a:r>
          </a:p>
          <a:p>
            <a:r>
              <a:rPr lang="en-US" sz="2400" dirty="0"/>
              <a:t>Over 80% of transmission failures result of neglecting</a:t>
            </a:r>
          </a:p>
          <a:p>
            <a:r>
              <a:rPr lang="en-US" sz="2400" dirty="0"/>
              <a:t>Change fluid</a:t>
            </a:r>
            <a:r>
              <a:rPr lang="en-US" sz="1800" dirty="0"/>
              <a:t>.</a:t>
            </a:r>
          </a:p>
        </p:txBody>
      </p:sp>
    </p:spTree>
    <p:extLst>
      <p:ext uri="{BB962C8B-B14F-4D97-AF65-F5344CB8AC3E}">
        <p14:creationId xmlns:p14="http://schemas.microsoft.com/office/powerpoint/2010/main" val="423544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145657"/>
            <a:ext cx="8229600" cy="646331"/>
          </a:xfrm>
        </p:spPr>
        <p:txBody>
          <a:bodyPr/>
          <a:lstStyle/>
          <a:p>
            <a:r>
              <a:rPr lang="en-US" dirty="0"/>
              <a:t>Fluid Changes </a:t>
            </a:r>
            <a:endParaRPr lang="en-US" sz="2800" dirty="0"/>
          </a:p>
        </p:txBody>
      </p:sp>
      <p:sp>
        <p:nvSpPr>
          <p:cNvPr id="28675" name="Rectangle 3"/>
          <p:cNvSpPr>
            <a:spLocks noGrp="1" noChangeArrowheads="1"/>
          </p:cNvSpPr>
          <p:nvPr>
            <p:ph type="body" idx="4294967295"/>
          </p:nvPr>
        </p:nvSpPr>
        <p:spPr>
          <a:xfrm>
            <a:off x="419100" y="941388"/>
            <a:ext cx="8229600" cy="3154575"/>
          </a:xfrm>
          <a:prstGeom prst="rect">
            <a:avLst/>
          </a:prstGeom>
        </p:spPr>
        <p:txBody>
          <a:bodyPr/>
          <a:lstStyle/>
          <a:p>
            <a:r>
              <a:rPr lang="en-US" sz="2400" dirty="0"/>
              <a:t>Severe Driving Conditions Described As:</a:t>
            </a:r>
          </a:p>
          <a:p>
            <a:pPr lvl="1"/>
            <a:r>
              <a:rPr lang="en-US" sz="2400" dirty="0"/>
              <a:t>Frequent trailer pulling.</a:t>
            </a:r>
          </a:p>
          <a:p>
            <a:pPr lvl="1"/>
            <a:r>
              <a:rPr lang="en-US" sz="2400" dirty="0"/>
              <a:t>Heavy city traffic, in areas where temperature exceeds 90°F (32°C).</a:t>
            </a:r>
          </a:p>
          <a:p>
            <a:pPr lvl="1"/>
            <a:r>
              <a:rPr lang="en-US" sz="2400" dirty="0"/>
              <a:t>Very hilly or mountainous conditions.</a:t>
            </a:r>
          </a:p>
          <a:p>
            <a:pPr lvl="1"/>
            <a:r>
              <a:rPr lang="en-US" sz="2400" dirty="0"/>
              <a:t>Commercial use such as taxi or delivery service.</a:t>
            </a:r>
          </a:p>
          <a:p>
            <a:pPr lvl="1"/>
            <a:r>
              <a:rPr lang="en-US" sz="2400" dirty="0"/>
              <a:t>Police or ambulance usage.</a:t>
            </a:r>
          </a:p>
        </p:txBody>
      </p:sp>
    </p:spTree>
    <p:extLst>
      <p:ext uri="{BB962C8B-B14F-4D97-AF65-F5344CB8AC3E}">
        <p14:creationId xmlns:p14="http://schemas.microsoft.com/office/powerpoint/2010/main" val="10154663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Fluid Changing, Dropping Pan </a:t>
            </a:r>
            <a:r>
              <a:rPr lang="en-US" sz="2800" dirty="0"/>
              <a:t>(1 of 4)</a:t>
            </a:r>
            <a:endParaRPr lang="en-US" sz="3200" dirty="0"/>
          </a:p>
        </p:txBody>
      </p:sp>
      <p:sp>
        <p:nvSpPr>
          <p:cNvPr id="3" name="Content Placeholder 2"/>
          <p:cNvSpPr>
            <a:spLocks noGrp="1"/>
          </p:cNvSpPr>
          <p:nvPr>
            <p:ph idx="4294967295"/>
          </p:nvPr>
        </p:nvSpPr>
        <p:spPr>
          <a:xfrm>
            <a:off x="478576" y="983379"/>
            <a:ext cx="8229600" cy="3542902"/>
          </a:xfrm>
          <a:prstGeom prst="rect">
            <a:avLst/>
          </a:prstGeom>
        </p:spPr>
        <p:txBody>
          <a:bodyPr/>
          <a:lstStyle/>
          <a:p>
            <a:r>
              <a:rPr lang="en-US" sz="2400" dirty="0"/>
              <a:t>STEP 1 Safely hoist vehicle.</a:t>
            </a:r>
          </a:p>
          <a:p>
            <a:r>
              <a:rPr lang="en-US" sz="2400" dirty="0"/>
              <a:t>STEP 2 Select best direction for fluid to spill from the pan.</a:t>
            </a:r>
          </a:p>
          <a:p>
            <a:r>
              <a:rPr lang="en-US" sz="2400" dirty="0"/>
              <a:t>STEP 3 When pan lowers to an angle of about 30° to 45°, support it by hand, </a:t>
            </a:r>
          </a:p>
          <a:p>
            <a:pPr lvl="1"/>
            <a:r>
              <a:rPr lang="en-US" sz="2400" dirty="0"/>
              <a:t>Remove remaining two bolts and finish draining pan</a:t>
            </a:r>
            <a:r>
              <a:rPr lang="en-US" sz="1800" dirty="0"/>
              <a:t>.</a:t>
            </a:r>
          </a:p>
        </p:txBody>
      </p:sp>
    </p:spTree>
    <p:extLst>
      <p:ext uri="{BB962C8B-B14F-4D97-AF65-F5344CB8AC3E}">
        <p14:creationId xmlns:p14="http://schemas.microsoft.com/office/powerpoint/2010/main" val="4257413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Fluid Changing, Dropping Pan </a:t>
            </a:r>
            <a:r>
              <a:rPr lang="en-US" sz="2800" dirty="0"/>
              <a:t>(2 of 4)</a:t>
            </a:r>
            <a:endParaRPr lang="en-US" sz="3200" dirty="0"/>
          </a:p>
        </p:txBody>
      </p:sp>
      <p:sp>
        <p:nvSpPr>
          <p:cNvPr id="3" name="Content Placeholder 2"/>
          <p:cNvSpPr>
            <a:spLocks noGrp="1"/>
          </p:cNvSpPr>
          <p:nvPr>
            <p:ph idx="4294967295"/>
          </p:nvPr>
        </p:nvSpPr>
        <p:spPr>
          <a:xfrm>
            <a:off x="457200" y="983379"/>
            <a:ext cx="8229600" cy="3396598"/>
          </a:xfrm>
          <a:prstGeom prst="rect">
            <a:avLst/>
          </a:prstGeom>
        </p:spPr>
        <p:txBody>
          <a:bodyPr/>
          <a:lstStyle/>
          <a:p>
            <a:r>
              <a:rPr lang="en-US" sz="2400" dirty="0"/>
              <a:t>STEP 4 Remove filter, attached to valve body</a:t>
            </a:r>
          </a:p>
          <a:p>
            <a:pPr lvl="1"/>
            <a:r>
              <a:rPr lang="en-US" sz="2400" dirty="0"/>
              <a:t>Watch for any small parts that may come loose </a:t>
            </a:r>
          </a:p>
          <a:p>
            <a:pPr lvl="1"/>
            <a:r>
              <a:rPr lang="en-US" sz="2400" dirty="0"/>
              <a:t>Set aside old filter for comparison with new filter.</a:t>
            </a:r>
          </a:p>
          <a:p>
            <a:r>
              <a:rPr lang="en-US" sz="2400" dirty="0"/>
              <a:t>STEP 5 Inspect pan, filter, and pan magnet </a:t>
            </a:r>
          </a:p>
          <a:p>
            <a:pPr lvl="1"/>
            <a:r>
              <a:rPr lang="en-US" sz="2400" dirty="0"/>
              <a:t>For debris and varnish buildup</a:t>
            </a:r>
          </a:p>
          <a:p>
            <a:r>
              <a:rPr lang="en-US" sz="2400" dirty="0"/>
              <a:t>STEP 6 Install new filter using new gasket or O-ring,</a:t>
            </a:r>
          </a:p>
          <a:p>
            <a:pPr lvl="1"/>
            <a:r>
              <a:rPr lang="en-US" sz="2400" dirty="0"/>
              <a:t>Tighten the mounting bolts to the correct torque</a:t>
            </a:r>
          </a:p>
        </p:txBody>
      </p:sp>
    </p:spTree>
    <p:extLst>
      <p:ext uri="{BB962C8B-B14F-4D97-AF65-F5344CB8AC3E}">
        <p14:creationId xmlns:p14="http://schemas.microsoft.com/office/powerpoint/2010/main" val="4013940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Fluid Changing, Dropping Pan </a:t>
            </a:r>
            <a:r>
              <a:rPr lang="en-US" sz="2800" dirty="0"/>
              <a:t>(3 of 4)</a:t>
            </a:r>
            <a:endParaRPr lang="en-US" dirty="0"/>
          </a:p>
        </p:txBody>
      </p:sp>
      <p:sp>
        <p:nvSpPr>
          <p:cNvPr id="3" name="Content Placeholder 2"/>
          <p:cNvSpPr>
            <a:spLocks noGrp="1"/>
          </p:cNvSpPr>
          <p:nvPr>
            <p:ph idx="4294967295"/>
          </p:nvPr>
        </p:nvSpPr>
        <p:spPr>
          <a:xfrm>
            <a:off x="477151" y="941388"/>
            <a:ext cx="8229600" cy="3286782"/>
          </a:xfrm>
          <a:prstGeom prst="rect">
            <a:avLst/>
          </a:prstGeom>
        </p:spPr>
        <p:txBody>
          <a:bodyPr/>
          <a:lstStyle/>
          <a:p>
            <a:r>
              <a:rPr lang="en-US" sz="2400" dirty="0"/>
              <a:t>STEP 7 Clean oil pan check </a:t>
            </a:r>
          </a:p>
          <a:p>
            <a:pPr lvl="1"/>
            <a:r>
              <a:rPr lang="en-US" sz="2400" dirty="0"/>
              <a:t>Straighten if needed any bends at pan bolt holes.</a:t>
            </a:r>
          </a:p>
          <a:p>
            <a:r>
              <a:rPr lang="en-US" sz="2400" dirty="0"/>
              <a:t>STEP 8 Install new gasket on pan</a:t>
            </a:r>
          </a:p>
          <a:p>
            <a:pPr lvl="1"/>
            <a:r>
              <a:rPr lang="en-US" sz="2400" dirty="0"/>
              <a:t>Install pan on transmission.</a:t>
            </a:r>
          </a:p>
          <a:p>
            <a:r>
              <a:rPr lang="en-US" sz="2400" dirty="0"/>
              <a:t>STEP 9 bolts should be tightened in a back-and-forth</a:t>
            </a:r>
          </a:p>
          <a:p>
            <a:pPr lvl="1"/>
            <a:r>
              <a:rPr lang="en-US" sz="2400" dirty="0"/>
              <a:t>Across-the-pan sequence to specified torque.</a:t>
            </a:r>
          </a:p>
        </p:txBody>
      </p:sp>
    </p:spTree>
    <p:extLst>
      <p:ext uri="{BB962C8B-B14F-4D97-AF65-F5344CB8AC3E}">
        <p14:creationId xmlns:p14="http://schemas.microsoft.com/office/powerpoint/2010/main" val="776805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Fluid Changing, Dropping Pan </a:t>
            </a:r>
            <a:r>
              <a:rPr lang="en-US" sz="2800" dirty="0"/>
              <a:t>(4 of 4)</a:t>
            </a:r>
            <a:endParaRPr lang="en-US" sz="3200" dirty="0"/>
          </a:p>
        </p:txBody>
      </p:sp>
      <p:sp>
        <p:nvSpPr>
          <p:cNvPr id="3" name="Content Placeholder 2"/>
          <p:cNvSpPr>
            <a:spLocks noGrp="1"/>
          </p:cNvSpPr>
          <p:nvPr>
            <p:ph idx="4294967295"/>
          </p:nvPr>
        </p:nvSpPr>
        <p:spPr>
          <a:xfrm>
            <a:off x="449026" y="941388"/>
            <a:ext cx="8229600" cy="2408958"/>
          </a:xfrm>
          <a:prstGeom prst="rect">
            <a:avLst/>
          </a:prstGeom>
        </p:spPr>
        <p:txBody>
          <a:bodyPr/>
          <a:lstStyle/>
          <a:p>
            <a:r>
              <a:rPr lang="en-US" sz="2400" dirty="0"/>
              <a:t>STEP 10 Lower vehicle, and add proper amount of fluid.</a:t>
            </a:r>
          </a:p>
          <a:p>
            <a:r>
              <a:rPr lang="en-US" sz="2400" dirty="0"/>
              <a:t>STEP 11 Dispose of old transmission fluid according to </a:t>
            </a:r>
          </a:p>
          <a:p>
            <a:pPr lvl="1"/>
            <a:r>
              <a:rPr lang="en-US" sz="2400" dirty="0"/>
              <a:t>Federal, State, and local laws and regulations.</a:t>
            </a:r>
          </a:p>
        </p:txBody>
      </p:sp>
    </p:spTree>
    <p:extLst>
      <p:ext uri="{BB962C8B-B14F-4D97-AF65-F5344CB8AC3E}">
        <p14:creationId xmlns:p14="http://schemas.microsoft.com/office/powerpoint/2010/main" val="3292807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132.13 Draining Fluid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9681" y="1051760"/>
            <a:ext cx="5304420" cy="43523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001" y="952141"/>
            <a:ext cx="2423160" cy="4159355"/>
          </a:xfrm>
        </p:spPr>
        <p:txBody>
          <a:bodyPr/>
          <a:lstStyle/>
          <a:p>
            <a:pPr marL="101600" indent="0">
              <a:buNone/>
            </a:pPr>
            <a:r>
              <a:rPr lang="en-US" sz="2400" dirty="0"/>
              <a:t>Draining the fluid from an automatic transaxle by allowing the fluid to flow into a container after most of the retaining bolts have been removed.</a:t>
            </a:r>
          </a:p>
          <a:p>
            <a:endParaRPr lang="en-US" sz="2800" dirty="0"/>
          </a:p>
        </p:txBody>
      </p:sp>
    </p:spTree>
    <p:extLst>
      <p:ext uri="{BB962C8B-B14F-4D97-AF65-F5344CB8AC3E}">
        <p14:creationId xmlns:p14="http://schemas.microsoft.com/office/powerpoint/2010/main" val="300547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132.14 Normal Wear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14412"/>
            <a:ext cx="4979924" cy="4081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2308324"/>
          </a:xfrm>
        </p:spPr>
        <p:txBody>
          <a:bodyPr/>
          <a:lstStyle/>
          <a:p>
            <a:pPr marL="101600" indent="0">
              <a:buNone/>
            </a:pPr>
            <a:r>
              <a:rPr lang="en-US" sz="2400" dirty="0"/>
              <a:t>This is a normal amount of wear material in the bottom of an automatic transmission pan.</a:t>
            </a:r>
          </a:p>
        </p:txBody>
      </p:sp>
    </p:spTree>
    <p:extLst>
      <p:ext uri="{BB962C8B-B14F-4D97-AF65-F5344CB8AC3E}">
        <p14:creationId xmlns:p14="http://schemas.microsoft.com/office/powerpoint/2010/main" val="447471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132.15 Secure Filter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7143" y="1051760"/>
            <a:ext cx="5036957" cy="41328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2870016"/>
          </a:xfrm>
        </p:spPr>
        <p:txBody>
          <a:bodyPr/>
          <a:lstStyle/>
          <a:p>
            <a:pPr marL="101600" indent="0">
              <a:buNone/>
            </a:pPr>
            <a:r>
              <a:rPr lang="en-US" sz="2400" dirty="0"/>
              <a:t>Always check that the filter is secured by a clip or other fastener to keep it from dropping out of its position.</a:t>
            </a:r>
          </a:p>
          <a:p>
            <a:endParaRPr lang="en-US" sz="2400" dirty="0"/>
          </a:p>
        </p:txBody>
      </p:sp>
    </p:spTree>
    <p:extLst>
      <p:ext uri="{BB962C8B-B14F-4D97-AF65-F5344CB8AC3E}">
        <p14:creationId xmlns:p14="http://schemas.microsoft.com/office/powerpoint/2010/main" val="3001241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2"/>
          <p:cNvSpPr>
            <a:spLocks noGrp="1" noChangeArrowheads="1"/>
          </p:cNvSpPr>
          <p:nvPr>
            <p:ph type="title"/>
          </p:nvPr>
        </p:nvSpPr>
        <p:spPr>
          <a:xfrm>
            <a:off x="457200" y="145657"/>
            <a:ext cx="8229600" cy="1166993"/>
          </a:xfrm>
        </p:spPr>
        <p:txBody>
          <a:bodyPr/>
          <a:lstStyle/>
          <a:p>
            <a:r>
              <a:rPr lang="en-US" dirty="0"/>
              <a:t>Fluid Exchange and Flush Units</a:t>
            </a:r>
          </a:p>
        </p:txBody>
      </p:sp>
      <p:sp>
        <p:nvSpPr>
          <p:cNvPr id="33795" name="Rectangle 3"/>
          <p:cNvSpPr>
            <a:spLocks noGrp="1" noChangeArrowheads="1"/>
          </p:cNvSpPr>
          <p:nvPr>
            <p:ph idx="4294967295"/>
          </p:nvPr>
        </p:nvSpPr>
        <p:spPr>
          <a:xfrm>
            <a:off x="438150" y="977371"/>
            <a:ext cx="8229600" cy="2701566"/>
          </a:xfrm>
          <a:prstGeom prst="rect">
            <a:avLst/>
          </a:prstGeom>
        </p:spPr>
        <p:txBody>
          <a:bodyPr/>
          <a:lstStyle/>
          <a:p>
            <a:r>
              <a:rPr lang="en-US" sz="2400" dirty="0"/>
              <a:t>Fluid flushing typically uses chemical to </a:t>
            </a:r>
          </a:p>
          <a:p>
            <a:pPr lvl="1"/>
            <a:r>
              <a:rPr lang="en-US" sz="2400" dirty="0"/>
              <a:t>Dissolve varnish and other deposits. </a:t>
            </a:r>
          </a:p>
          <a:p>
            <a:r>
              <a:rPr lang="en-US" sz="2400" dirty="0"/>
              <a:t>Fluid exchange usually means taking out old fluid </a:t>
            </a:r>
          </a:p>
          <a:p>
            <a:r>
              <a:rPr lang="en-US" sz="2400" dirty="0"/>
              <a:t>Replacing it with new fluid of the correct type.</a:t>
            </a:r>
          </a:p>
          <a:p>
            <a:r>
              <a:rPr lang="en-US" sz="2400" dirty="0"/>
              <a:t>Typical procedure</a:t>
            </a:r>
          </a:p>
        </p:txBody>
      </p:sp>
    </p:spTree>
    <p:extLst>
      <p:ext uri="{BB962C8B-B14F-4D97-AF65-F5344CB8AC3E}">
        <p14:creationId xmlns:p14="http://schemas.microsoft.com/office/powerpoint/2010/main" val="36266314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The Diagnostic Process </a:t>
            </a:r>
            <a:r>
              <a:rPr lang="en-US" sz="2800" dirty="0"/>
              <a:t>(1 of 2)</a:t>
            </a:r>
            <a:endParaRPr lang="en-US" dirty="0"/>
          </a:p>
        </p:txBody>
      </p:sp>
      <p:sp>
        <p:nvSpPr>
          <p:cNvPr id="7" name="Content Placeholder 6"/>
          <p:cNvSpPr>
            <a:spLocks noGrp="1"/>
          </p:cNvSpPr>
          <p:nvPr>
            <p:ph idx="4294967295"/>
          </p:nvPr>
        </p:nvSpPr>
        <p:spPr>
          <a:xfrm>
            <a:off x="481115" y="941388"/>
            <a:ext cx="8229600" cy="3077766"/>
          </a:xfrm>
          <a:prstGeom prst="rect">
            <a:avLst/>
          </a:prstGeom>
        </p:spPr>
        <p:txBody>
          <a:bodyPr/>
          <a:lstStyle/>
          <a:p>
            <a:r>
              <a:rPr lang="en-US" sz="2400" dirty="0"/>
              <a:t>STEP 1 Verify the customer concern. </a:t>
            </a:r>
          </a:p>
          <a:p>
            <a:r>
              <a:rPr lang="en-US" sz="2400" dirty="0"/>
              <a:t>STEP 2 Check fluid level and condition.</a:t>
            </a:r>
          </a:p>
          <a:p>
            <a:r>
              <a:rPr lang="en-US" sz="2400" dirty="0"/>
              <a:t>STEP 3 Check for diagnostic trouble codes (DTCs).</a:t>
            </a:r>
          </a:p>
          <a:p>
            <a:r>
              <a:rPr lang="en-US" sz="2400" dirty="0"/>
              <a:t>STEP 4 Check for technical service bulletins (TSBs).</a:t>
            </a:r>
          </a:p>
          <a:p>
            <a:r>
              <a:rPr lang="en-US" sz="2400" dirty="0"/>
              <a:t>STEP 5 Check scan tool data including checking the adaptive values.</a:t>
            </a:r>
          </a:p>
        </p:txBody>
      </p:sp>
    </p:spTree>
    <p:extLst>
      <p:ext uri="{BB962C8B-B14F-4D97-AF65-F5344CB8AC3E}">
        <p14:creationId xmlns:p14="http://schemas.microsoft.com/office/powerpoint/2010/main" val="595391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132.16 Fluid Exchange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10" y="954354"/>
            <a:ext cx="4906615" cy="32918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46398"/>
            <a:ext cx="3011384" cy="5016758"/>
          </a:xfrm>
        </p:spPr>
        <p:txBody>
          <a:bodyPr/>
          <a:lstStyle/>
          <a:p>
            <a:pPr marL="101600" indent="0">
              <a:buNone/>
            </a:pPr>
            <a:r>
              <a:rPr lang="en-US" sz="2000" dirty="0"/>
              <a:t>A fluid exchange machine uses the engine  and the transmission pump to force the fluid into the machine where the old fluid is used to push against a diaphragm, which then forces new fluid back through the transmission. A sight glass is used to show the technician the fluid, so the process can be stopped when only clean, new fluid is seen flowing  through the cooler line.</a:t>
            </a:r>
          </a:p>
        </p:txBody>
      </p:sp>
    </p:spTree>
    <p:extLst>
      <p:ext uri="{BB962C8B-B14F-4D97-AF65-F5344CB8AC3E}">
        <p14:creationId xmlns:p14="http://schemas.microsoft.com/office/powerpoint/2010/main" val="1368559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Transmission Fluid Exchange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rans_fluid_exchange">
            <a:hlinkClick r:id="" action="ppaction://media"/>
            <a:extLst>
              <a:ext uri="{FF2B5EF4-FFF2-40B4-BE49-F238E27FC236}">
                <a16:creationId xmlns:a16="http://schemas.microsoft.com/office/drawing/2014/main" id="{7D5417C8-3C8E-12A9-4D34-7C153DCE26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049" y="1159020"/>
            <a:ext cx="9038939" cy="5084403"/>
          </a:xfrm>
          <a:prstGeom prst="rect">
            <a:avLst/>
          </a:prstGeom>
        </p:spPr>
      </p:pic>
    </p:spTree>
    <p:extLst>
      <p:ext uri="{BB962C8B-B14F-4D97-AF65-F5344CB8AC3E}">
        <p14:creationId xmlns:p14="http://schemas.microsoft.com/office/powerpoint/2010/main" val="234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08903"/>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Is Wrong When My Automatic Transmission Does Not Upshift?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6848" y="2824136"/>
            <a:ext cx="7569426" cy="3457602"/>
          </a:xfrm>
        </p:spPr>
        <p:txBody>
          <a:bodyPr/>
          <a:lstStyle/>
          <a:p>
            <a:pPr marL="101600" indent="0">
              <a:buNone/>
            </a:pPr>
            <a:r>
              <a:rPr lang="en-US" sz="2000" b="1" dirty="0"/>
              <a:t>What Is Wrong When My Automatic Transmission Does Not Upshift? </a:t>
            </a:r>
            <a:r>
              <a:rPr lang="en-US" sz="2000" dirty="0"/>
              <a:t>The following examples can cause the automatic transmission/transaxle to fail to upshift: A defective governor (if so equipped) will often not allow any automatic transmission/transaxle to shift out of first gear or stuck in high gear. A defective vacuum modulator (if so equipped) or misadjusted throttle valve will often delay the shift until a very high speed is achieved. A fault in the PCM, TCM, or a speed sensor on electronically controlled automatic transmissions/transaxles will occur when one gear, usually second or third, is selected and the unit will not shift out of that gear.</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93318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48161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132.17 Pan Gasket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84839" y="1059717"/>
            <a:ext cx="4323725" cy="35476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59995"/>
            <a:ext cx="3494532" cy="5262979"/>
          </a:xfrm>
        </p:spPr>
        <p:txBody>
          <a:bodyPr/>
          <a:lstStyle/>
          <a:p>
            <a:pPr marL="101600" indent="0">
              <a:buNone/>
            </a:pPr>
            <a:r>
              <a:rPr lang="en-US" sz="2400" dirty="0"/>
              <a:t>In this case, the cork-rubber gasket is glued to the pan and is ready to be installed. The retaining bolts need to be tightened in sequence, but be aware that over-tightening will cause a leak. Also, some manufacturers recommend using only an RTV sealer, but never use an RTV sealer and a gasket together.</a:t>
            </a:r>
          </a:p>
        </p:txBody>
      </p:sp>
    </p:spTree>
    <p:extLst>
      <p:ext uri="{BB962C8B-B14F-4D97-AF65-F5344CB8AC3E}">
        <p14:creationId xmlns:p14="http://schemas.microsoft.com/office/powerpoint/2010/main" val="1991329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132.18 Dim Headlight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3063" y="941388"/>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3145536" cy="3046988"/>
          </a:xfrm>
        </p:spPr>
        <p:txBody>
          <a:bodyPr/>
          <a:lstStyle/>
          <a:p>
            <a:pPr marL="101600" indent="0">
              <a:buNone/>
            </a:pPr>
            <a:r>
              <a:rPr lang="en-US" sz="2400" dirty="0"/>
              <a:t>A dim headlight indicates excessive resistance between the battery and the electrical connector to the automatic transmission/transaxle.</a:t>
            </a:r>
          </a:p>
        </p:txBody>
      </p:sp>
    </p:spTree>
    <p:extLst>
      <p:ext uri="{BB962C8B-B14F-4D97-AF65-F5344CB8AC3E}">
        <p14:creationId xmlns:p14="http://schemas.microsoft.com/office/powerpoint/2010/main" val="2495342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132.19 Bright Headlight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53722"/>
            <a:ext cx="4979924" cy="4081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14413"/>
            <a:ext cx="3011384" cy="3046988"/>
          </a:xfrm>
        </p:spPr>
        <p:txBody>
          <a:bodyPr/>
          <a:lstStyle/>
          <a:p>
            <a:pPr marL="101600" indent="0">
              <a:buNone/>
            </a:pPr>
            <a:r>
              <a:rPr lang="en-US" sz="2400" dirty="0"/>
              <a:t>A bright headlight indicates that there should be sufficient current flow available at the automatic transmission/transaxle to operate all the solenoids correctly.</a:t>
            </a:r>
          </a:p>
        </p:txBody>
      </p:sp>
    </p:spTree>
    <p:extLst>
      <p:ext uri="{BB962C8B-B14F-4D97-AF65-F5344CB8AC3E}">
        <p14:creationId xmlns:p14="http://schemas.microsoft.com/office/powerpoint/2010/main" val="379977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a:xfrm>
            <a:off x="384899" y="107263"/>
            <a:ext cx="8229600" cy="646331"/>
          </a:xfrm>
        </p:spPr>
        <p:txBody>
          <a:bodyPr/>
          <a:lstStyle/>
          <a:p>
            <a:r>
              <a:rPr lang="en-US" dirty="0"/>
              <a:t>Manual Linkage Checks  </a:t>
            </a:r>
            <a:r>
              <a:rPr lang="en-US" sz="2800" dirty="0"/>
              <a:t>(1 of 2)</a:t>
            </a:r>
          </a:p>
        </p:txBody>
      </p:sp>
      <p:sp>
        <p:nvSpPr>
          <p:cNvPr id="37891" name="Rectangle 3"/>
          <p:cNvSpPr>
            <a:spLocks noGrp="1" noChangeArrowheads="1"/>
          </p:cNvSpPr>
          <p:nvPr>
            <p:ph type="body" idx="4294967295"/>
          </p:nvPr>
        </p:nvSpPr>
        <p:spPr>
          <a:xfrm>
            <a:off x="457200" y="950295"/>
            <a:ext cx="8229600" cy="3009900"/>
          </a:xfrm>
          <a:prstGeom prst="rect">
            <a:avLst/>
          </a:prstGeom>
        </p:spPr>
        <p:txBody>
          <a:bodyPr/>
          <a:lstStyle/>
          <a:p>
            <a:r>
              <a:rPr lang="en-US" sz="2400" dirty="0"/>
              <a:t>Manual linkage adjustable on most automatic </a:t>
            </a:r>
          </a:p>
          <a:p>
            <a:pPr lvl="1"/>
            <a:r>
              <a:rPr lang="en-US" sz="2400" dirty="0"/>
              <a:t>Ensures manual valve is positioned correctly </a:t>
            </a:r>
          </a:p>
          <a:p>
            <a:pPr lvl="1"/>
            <a:r>
              <a:rPr lang="en-US" sz="2400" dirty="0"/>
              <a:t>Relative to gear selector</a:t>
            </a:r>
          </a:p>
          <a:p>
            <a:r>
              <a:rPr lang="en-US" sz="2400" dirty="0"/>
              <a:t>Linkage position should be checked periodically. </a:t>
            </a:r>
          </a:p>
          <a:p>
            <a:pPr lvl="1"/>
            <a:r>
              <a:rPr lang="en-US" sz="2400" dirty="0"/>
              <a:t>Misadjusted linkage can cause manual valve to </a:t>
            </a:r>
          </a:p>
          <a:p>
            <a:pPr lvl="1"/>
            <a:r>
              <a:rPr lang="en-US" sz="2400" dirty="0"/>
              <a:t>Leak oil pressure into wrong passage</a:t>
            </a:r>
          </a:p>
        </p:txBody>
      </p:sp>
    </p:spTree>
    <p:extLst>
      <p:ext uri="{BB962C8B-B14F-4D97-AF65-F5344CB8AC3E}">
        <p14:creationId xmlns:p14="http://schemas.microsoft.com/office/powerpoint/2010/main" val="40518113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a:xfrm>
            <a:off x="457200" y="145657"/>
            <a:ext cx="8229600" cy="649681"/>
          </a:xfrm>
        </p:spPr>
        <p:txBody>
          <a:bodyPr/>
          <a:lstStyle/>
          <a:p>
            <a:r>
              <a:rPr lang="en-US" dirty="0"/>
              <a:t>Manual Linkage Checks </a:t>
            </a:r>
            <a:r>
              <a:rPr lang="en-US" sz="2800" dirty="0"/>
              <a:t>(2 of 2)</a:t>
            </a:r>
          </a:p>
        </p:txBody>
      </p:sp>
      <p:sp>
        <p:nvSpPr>
          <p:cNvPr id="39939" name="Rectangle 3"/>
          <p:cNvSpPr>
            <a:spLocks noGrp="1" noChangeArrowheads="1"/>
          </p:cNvSpPr>
          <p:nvPr>
            <p:ph type="body" idx="4294967295"/>
          </p:nvPr>
        </p:nvSpPr>
        <p:spPr>
          <a:xfrm>
            <a:off x="461950" y="941388"/>
            <a:ext cx="8229600" cy="3992775"/>
          </a:xfrm>
          <a:prstGeom prst="rect">
            <a:avLst/>
          </a:prstGeom>
        </p:spPr>
        <p:txBody>
          <a:bodyPr/>
          <a:lstStyle/>
          <a:p>
            <a:r>
              <a:rPr lang="en-US" sz="2400" dirty="0"/>
              <a:t>Manual Linkage Adjustment</a:t>
            </a:r>
          </a:p>
          <a:p>
            <a:pPr lvl="1"/>
            <a:r>
              <a:rPr lang="en-US" sz="2400" dirty="0"/>
              <a:t>Manual linkage should be adjusted </a:t>
            </a:r>
          </a:p>
          <a:p>
            <a:pPr lvl="1"/>
            <a:r>
              <a:rPr lang="en-US" sz="2400" dirty="0"/>
              <a:t>If starter engagements </a:t>
            </a:r>
          </a:p>
          <a:p>
            <a:pPr lvl="1"/>
            <a:r>
              <a:rPr lang="en-US" sz="2400" dirty="0"/>
              <a:t>Occur in wrong position</a:t>
            </a:r>
          </a:p>
          <a:p>
            <a:pPr lvl="1"/>
            <a:r>
              <a:rPr lang="en-US" sz="2400" dirty="0"/>
              <a:t>Or transmission detents do not align correctly relative</a:t>
            </a:r>
          </a:p>
          <a:p>
            <a:pPr lvl="1"/>
            <a:r>
              <a:rPr lang="en-US" sz="2400" dirty="0"/>
              <a:t> To gear range pointer</a:t>
            </a:r>
          </a:p>
          <a:p>
            <a:pPr lvl="1"/>
            <a:r>
              <a:rPr lang="en-US" sz="2400" dirty="0"/>
              <a:t>Shift Lock Mechanism</a:t>
            </a:r>
          </a:p>
          <a:p>
            <a:pPr lvl="1"/>
            <a:r>
              <a:rPr lang="en-US" sz="2400" dirty="0"/>
              <a:t>Locks shifter in park position when ignition key is removed</a:t>
            </a:r>
          </a:p>
        </p:txBody>
      </p:sp>
    </p:spTree>
    <p:extLst>
      <p:ext uri="{BB962C8B-B14F-4D97-AF65-F5344CB8AC3E}">
        <p14:creationId xmlns:p14="http://schemas.microsoft.com/office/powerpoint/2010/main" val="240445873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2621175"/>
          </a:xfrm>
        </p:spPr>
        <p:txBody>
          <a:bodyPr/>
          <a:lstStyle/>
          <a:p>
            <a:r>
              <a:rPr lang="en-US" sz="2400" dirty="0"/>
              <a:t>Severe service includes ____________.</a:t>
            </a:r>
          </a:p>
          <a:p>
            <a:pPr lvl="1"/>
            <a:r>
              <a:rPr lang="en-US" sz="2400" dirty="0"/>
              <a:t>a. extensive highway driving</a:t>
            </a:r>
          </a:p>
          <a:p>
            <a:pPr lvl="1"/>
            <a:r>
              <a:rPr lang="en-US" sz="2400" dirty="0"/>
              <a:t>b. commercial use, such as police or taxi use</a:t>
            </a:r>
          </a:p>
          <a:p>
            <a:pPr lvl="1"/>
            <a:r>
              <a:rPr lang="en-US" sz="2400" dirty="0"/>
              <a:t>c. a combination of city and highway driving</a:t>
            </a:r>
          </a:p>
          <a:p>
            <a:pPr lvl="1"/>
            <a:r>
              <a:rPr lang="en-US" sz="2400" dirty="0"/>
              <a:t>d. driving in temperatures below freezing</a:t>
            </a:r>
          </a:p>
        </p:txBody>
      </p:sp>
    </p:spTree>
    <p:extLst>
      <p:ext uri="{BB962C8B-B14F-4D97-AF65-F5344CB8AC3E}">
        <p14:creationId xmlns:p14="http://schemas.microsoft.com/office/powerpoint/2010/main" val="3306310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09973"/>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1421025"/>
          </a:xfrm>
        </p:spPr>
        <p:txBody>
          <a:bodyPr/>
          <a:lstStyle/>
          <a:p>
            <a:r>
              <a:rPr lang="en-US" sz="2400" dirty="0"/>
              <a:t>Severe service includes ____________.</a:t>
            </a:r>
          </a:p>
          <a:p>
            <a:pPr lvl="1"/>
            <a:r>
              <a:rPr lang="en-US" sz="2400" dirty="0"/>
              <a:t>b. commercial use, such as police or taxi use</a:t>
            </a:r>
          </a:p>
        </p:txBody>
      </p:sp>
    </p:spTree>
    <p:extLst>
      <p:ext uri="{BB962C8B-B14F-4D97-AF65-F5344CB8AC3E}">
        <p14:creationId xmlns:p14="http://schemas.microsoft.com/office/powerpoint/2010/main" val="3295194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The Diagnostic Process </a:t>
            </a:r>
            <a:r>
              <a:rPr lang="en-US" sz="2800" dirty="0"/>
              <a:t>(2 of 2)</a:t>
            </a:r>
          </a:p>
        </p:txBody>
      </p:sp>
      <p:sp>
        <p:nvSpPr>
          <p:cNvPr id="3" name="Content Placeholder 2"/>
          <p:cNvSpPr>
            <a:spLocks noGrp="1"/>
          </p:cNvSpPr>
          <p:nvPr>
            <p:ph idx="4294967295"/>
          </p:nvPr>
        </p:nvSpPr>
        <p:spPr>
          <a:xfrm>
            <a:off x="419100" y="952776"/>
            <a:ext cx="8229600" cy="3487950"/>
          </a:xfrm>
          <a:prstGeom prst="rect">
            <a:avLst/>
          </a:prstGeom>
        </p:spPr>
        <p:txBody>
          <a:bodyPr/>
          <a:lstStyle/>
          <a:p>
            <a:r>
              <a:rPr lang="en-US" sz="2400" dirty="0"/>
              <a:t>STEP 6 Visual inspections,</a:t>
            </a:r>
          </a:p>
          <a:p>
            <a:r>
              <a:rPr lang="en-US" sz="2400" dirty="0"/>
              <a:t>STEP 7 Locate root cause of problem. </a:t>
            </a:r>
          </a:p>
          <a:p>
            <a:r>
              <a:rPr lang="en-US" sz="2400" dirty="0"/>
              <a:t>STEP 8 Replace all components that do not meet factory specifications.</a:t>
            </a:r>
          </a:p>
          <a:p>
            <a:r>
              <a:rPr lang="en-US" sz="2400" dirty="0"/>
              <a:t>STEP 9 Perform an adaptive relearn </a:t>
            </a:r>
          </a:p>
          <a:p>
            <a:pPr lvl="1"/>
            <a:r>
              <a:rPr lang="en-US" sz="2400" dirty="0"/>
              <a:t>Drive vehicle to verify that repairs corrected customer concern.</a:t>
            </a:r>
          </a:p>
        </p:txBody>
      </p:sp>
    </p:spTree>
    <p:extLst>
      <p:ext uri="{BB962C8B-B14F-4D97-AF65-F5344CB8AC3E}">
        <p14:creationId xmlns:p14="http://schemas.microsoft.com/office/powerpoint/2010/main" val="542041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9276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9007"/>
            <a:ext cx="8229600" cy="646331"/>
          </a:xfrm>
        </p:spPr>
        <p:txBody>
          <a:bodyPr/>
          <a:lstStyle/>
          <a:p>
            <a:r>
              <a:rPr lang="en-US" dirty="0"/>
              <a:t>Figure 132.1 Dipstick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941388"/>
            <a:ext cx="3649386" cy="4985950"/>
          </a:xfrm>
        </p:spPr>
        <p:txBody>
          <a:bodyPr anchor="t" anchorCtr="0"/>
          <a:lstStyle/>
          <a:p>
            <a:pPr marL="101600"/>
            <a:r>
              <a:rPr lang="en-US" sz="2400" dirty="0">
                <a:latin typeface="+mn-lt"/>
                <a:ea typeface="Verdana" panose="020B0604030504040204" pitchFamily="34" charset="0"/>
                <a:cs typeface="Verdana" panose="020B0604030504040204" pitchFamily="34" charset="0"/>
              </a:rPr>
              <a:t>A automatic transmission dipstick (fluid level indicator). Many use a clip to keep it from being forced upward due to pressure changes inside the automatic transmission. A firm seal also helps keep water from getting into the fluid, which can cause severe damage to the clutches and bands.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190" y="941388"/>
            <a:ext cx="4480560" cy="3672430"/>
          </a:xfrm>
          <a:prstGeom prst="rect">
            <a:avLst/>
          </a:prstGeom>
        </p:spPr>
      </p:pic>
    </p:spTree>
    <p:extLst>
      <p:ext uri="{BB962C8B-B14F-4D97-AF65-F5344CB8AC3E}">
        <p14:creationId xmlns:p14="http://schemas.microsoft.com/office/powerpoint/2010/main" val="609246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9007"/>
            <a:ext cx="8229600" cy="646331"/>
          </a:xfrm>
        </p:spPr>
        <p:txBody>
          <a:bodyPr/>
          <a:lstStyle/>
          <a:p>
            <a:r>
              <a:rPr lang="en-US" dirty="0"/>
              <a:t>Figure 132.2 Dipstick Level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3825" y="3350634"/>
            <a:ext cx="8229600" cy="1291276"/>
          </a:xfrm>
        </p:spPr>
        <p:txBody>
          <a:bodyPr anchor="b"/>
          <a:lstStyle/>
          <a:p>
            <a:pPr marL="101600"/>
            <a:r>
              <a:rPr lang="en-US" sz="2400" dirty="0">
                <a:latin typeface="+mn-lt"/>
                <a:ea typeface="Verdana" panose="020B0604030504040204" pitchFamily="34" charset="0"/>
                <a:cs typeface="Verdana" panose="020B0604030504040204" pitchFamily="34" charset="0"/>
              </a:rPr>
              <a:t>The “add” mark on most automatic transmission dipsticks indicates the level is down 0.5 quart (0.5 L). Always follow the instructions stamped or printed on the dipstick.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929" y="1488060"/>
            <a:ext cx="7534141" cy="1169852"/>
          </a:xfrm>
          <a:prstGeom prst="rect">
            <a:avLst/>
          </a:prstGeom>
        </p:spPr>
      </p:pic>
    </p:spTree>
    <p:extLst>
      <p:ext uri="{BB962C8B-B14F-4D97-AF65-F5344CB8AC3E}">
        <p14:creationId xmlns:p14="http://schemas.microsoft.com/office/powerpoint/2010/main" val="172414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646331"/>
          </a:xfrm>
        </p:spPr>
        <p:txBody>
          <a:bodyPr/>
          <a:lstStyle/>
          <a:p>
            <a:r>
              <a:rPr lang="en-US" dirty="0"/>
              <a:t>Fluid Level &amp; Condition </a:t>
            </a:r>
            <a:r>
              <a:rPr lang="en-US" sz="2800" dirty="0"/>
              <a:t>(1 of 2)</a:t>
            </a:r>
          </a:p>
        </p:txBody>
      </p:sp>
      <p:sp>
        <p:nvSpPr>
          <p:cNvPr id="30723" name="Content Placeholder 2"/>
          <p:cNvSpPr>
            <a:spLocks noGrp="1"/>
          </p:cNvSpPr>
          <p:nvPr>
            <p:ph idx="4294967295"/>
          </p:nvPr>
        </p:nvSpPr>
        <p:spPr>
          <a:xfrm>
            <a:off x="419100" y="941388"/>
            <a:ext cx="8229600" cy="3331845"/>
          </a:xfrm>
          <a:prstGeom prst="rect">
            <a:avLst/>
          </a:prstGeom>
        </p:spPr>
        <p:txBody>
          <a:bodyPr/>
          <a:lstStyle/>
          <a:p>
            <a:r>
              <a:rPr lang="en-US" sz="2400" dirty="0"/>
              <a:t>Overfilled or Underfilled</a:t>
            </a:r>
          </a:p>
          <a:p>
            <a:pPr lvl="1"/>
            <a:r>
              <a:rPr lang="en-US" sz="2400" dirty="0"/>
              <a:t>An underfill is below the low, cold level on dipstick </a:t>
            </a:r>
          </a:p>
          <a:p>
            <a:pPr lvl="1"/>
            <a:r>
              <a:rPr lang="en-US" sz="2400" dirty="0"/>
              <a:t>Sometimes marked "Do not drive.”</a:t>
            </a:r>
          </a:p>
          <a:p>
            <a:pPr lvl="1"/>
            <a:r>
              <a:rPr lang="en-US" sz="2400" dirty="0"/>
              <a:t>Overfilling can cause slippage and mushy operation </a:t>
            </a:r>
          </a:p>
          <a:p>
            <a:pPr lvl="1"/>
            <a:r>
              <a:rPr lang="en-US" sz="2400" dirty="0"/>
              <a:t>Because of air in foamy fluid. </a:t>
            </a:r>
          </a:p>
          <a:p>
            <a:pPr lvl="1"/>
            <a:r>
              <a:rPr lang="en-US" sz="2400" dirty="0"/>
              <a:t>An overfill condition can bring the fluid level up</a:t>
            </a:r>
          </a:p>
          <a:p>
            <a:pPr lvl="1"/>
            <a:r>
              <a:rPr lang="en-US" sz="2400" dirty="0"/>
              <a:t>To the point where it contacts the spinning gear sets.</a:t>
            </a:r>
          </a:p>
        </p:txBody>
      </p:sp>
    </p:spTree>
    <p:extLst>
      <p:ext uri="{BB962C8B-B14F-4D97-AF65-F5344CB8AC3E}">
        <p14:creationId xmlns:p14="http://schemas.microsoft.com/office/powerpoint/2010/main" val="36011500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42717"/>
            <a:ext cx="8229600" cy="652621"/>
          </a:xfrm>
        </p:spPr>
        <p:txBody>
          <a:bodyPr/>
          <a:lstStyle/>
          <a:p>
            <a:r>
              <a:rPr lang="en-US" dirty="0"/>
              <a:t>Fluid Level &amp; Condition </a:t>
            </a:r>
            <a:r>
              <a:rPr lang="en-US" sz="2800" dirty="0"/>
              <a:t>(2 of 2)</a:t>
            </a:r>
            <a:endParaRPr lang="en-US" dirty="0"/>
          </a:p>
        </p:txBody>
      </p:sp>
      <p:sp>
        <p:nvSpPr>
          <p:cNvPr id="32771" name="Content Placeholder 2"/>
          <p:cNvSpPr>
            <a:spLocks noGrp="1"/>
          </p:cNvSpPr>
          <p:nvPr>
            <p:ph idx="4294967295"/>
          </p:nvPr>
        </p:nvSpPr>
        <p:spPr>
          <a:xfrm>
            <a:off x="429125" y="941388"/>
            <a:ext cx="8229600" cy="3222431"/>
          </a:xfrm>
          <a:prstGeom prst="rect">
            <a:avLst/>
          </a:prstGeom>
        </p:spPr>
        <p:txBody>
          <a:bodyPr/>
          <a:lstStyle/>
          <a:p>
            <a:r>
              <a:rPr lang="en-US" sz="2400" dirty="0"/>
              <a:t>Checking Fluid Level with Dipstick</a:t>
            </a:r>
          </a:p>
          <a:p>
            <a:r>
              <a:rPr lang="en-US" sz="2400" dirty="0"/>
              <a:t>Checking Fluid Level without Dipstick</a:t>
            </a:r>
          </a:p>
          <a:p>
            <a:r>
              <a:rPr lang="en-US" sz="2400" dirty="0"/>
              <a:t>Fluid condition should always be checked </a:t>
            </a:r>
          </a:p>
          <a:p>
            <a:r>
              <a:rPr lang="en-US" sz="2400" dirty="0"/>
              <a:t>When checking fluid level</a:t>
            </a:r>
          </a:p>
          <a:p>
            <a:pPr lvl="1"/>
            <a:r>
              <a:rPr lang="en-US" sz="2400" dirty="0"/>
              <a:t>A transmission technician will normally smell fluid </a:t>
            </a:r>
          </a:p>
          <a:p>
            <a:pPr lvl="1"/>
            <a:r>
              <a:rPr lang="en-US" sz="2400" dirty="0"/>
              <a:t>Check color for unusual characteristics</a:t>
            </a:r>
          </a:p>
        </p:txBody>
      </p:sp>
    </p:spTree>
    <p:extLst>
      <p:ext uri="{BB962C8B-B14F-4D97-AF65-F5344CB8AC3E}">
        <p14:creationId xmlns:p14="http://schemas.microsoft.com/office/powerpoint/2010/main" val="18065356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6351</Words>
  <Application>Microsoft Office PowerPoint</Application>
  <PresentationFormat>On-screen Show (4:3)</PresentationFormat>
  <Paragraphs>497</Paragraphs>
  <Slides>51</Slides>
  <Notes>41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Verdana</vt:lpstr>
      <vt:lpstr>Times New Roman</vt:lpstr>
      <vt:lpstr>HelveticaNeueLTW1G-BdCn</vt:lpstr>
      <vt:lpstr>Arial</vt:lpstr>
      <vt:lpstr>USHE</vt:lpstr>
      <vt:lpstr>Automotive Technology: Principles, Diagnosis, and Service</vt:lpstr>
      <vt:lpstr>Learning Objectives  </vt:lpstr>
      <vt:lpstr>Verify Customer Concern (1 of 2)</vt:lpstr>
      <vt:lpstr>The Diagnostic Process (1 of 2)</vt:lpstr>
      <vt:lpstr>The Diagnostic Process (2 of 2)</vt:lpstr>
      <vt:lpstr>Figure 132.1 Dipstick </vt:lpstr>
      <vt:lpstr>Figure 132.2 Dipstick Level </vt:lpstr>
      <vt:lpstr>Fluid Level &amp; Condition (1 of 2)</vt:lpstr>
      <vt:lpstr>Fluid Level &amp; Condition (2 of 2)</vt:lpstr>
      <vt:lpstr>Checking Fluid Level Without A Dipstick </vt:lpstr>
      <vt:lpstr>Animation: Check Fluid Level, No Dipstick (Animation will automatically start)</vt:lpstr>
      <vt:lpstr>Figure 132.3 Transmission Data</vt:lpstr>
      <vt:lpstr>Figure 132.4 Commanding Shifts</vt:lpstr>
      <vt:lpstr>Figure 132.5 Solenoid Scan Data</vt:lpstr>
      <vt:lpstr>Retrieve Diagnostic Trouble Codes</vt:lpstr>
      <vt:lpstr>Chart 132.1 DTCs</vt:lpstr>
      <vt:lpstr>Check For TSB</vt:lpstr>
      <vt:lpstr>Figure 132.6 Check for TSB</vt:lpstr>
      <vt:lpstr>Figure 132.7 TCC Solenoid</vt:lpstr>
      <vt:lpstr>Figure 132.8 Stall Testing</vt:lpstr>
      <vt:lpstr>Animation: Stall Test (Animation will automatically start)</vt:lpstr>
      <vt:lpstr>Figure 132.9 Leak Diagnosis</vt:lpstr>
      <vt:lpstr>Figure 132.10 Dye Checking</vt:lpstr>
      <vt:lpstr>TCC Diagnosis</vt:lpstr>
      <vt:lpstr>Pressure Testing</vt:lpstr>
      <vt:lpstr>Range Charts</vt:lpstr>
      <vt:lpstr>Chart 132.4 Pressures</vt:lpstr>
      <vt:lpstr>Animation: Transmission Pressure Test (Animation will automatically start)</vt:lpstr>
      <vt:lpstr>Animation: Transmission Pressure Test, Electronic Controls (Animation will automatically start)</vt:lpstr>
      <vt:lpstr>In-Vehicle Service Items</vt:lpstr>
      <vt:lpstr>Fluid Changes </vt:lpstr>
      <vt:lpstr>Fluid Changing, Dropping Pan (1 of 4)</vt:lpstr>
      <vt:lpstr>Fluid Changing, Dropping Pan (2 of 4)</vt:lpstr>
      <vt:lpstr>Fluid Changing, Dropping Pan (3 of 4)</vt:lpstr>
      <vt:lpstr>Fluid Changing, Dropping Pan (4 of 4)</vt:lpstr>
      <vt:lpstr>Figure 132.13 Draining Fluid</vt:lpstr>
      <vt:lpstr>Figure 132.14 Normal Wear Material </vt:lpstr>
      <vt:lpstr>Figure 132.15 Secure Filter</vt:lpstr>
      <vt:lpstr>Fluid Exchange and Flush Units</vt:lpstr>
      <vt:lpstr>Figure 132.16 Fluid Exchange</vt:lpstr>
      <vt:lpstr>Animation: Transmission Fluid Exchange (Animation will automatically start)</vt:lpstr>
      <vt:lpstr>Frequently Asked Question: What Is Wrong When My Automatic Transmission Does Not Upshift?   </vt:lpstr>
      <vt:lpstr>Figure 132.17 Pan Gasket </vt:lpstr>
      <vt:lpstr>Figure 132.18 Dim Headlight</vt:lpstr>
      <vt:lpstr>Figure 132.19 Bright Headlight</vt:lpstr>
      <vt:lpstr>Manual Linkage Checks  (1 of 2)</vt:lpstr>
      <vt:lpstr>Manual Linkage Checks (2 of 2)</vt:lpstr>
      <vt:lpstr>Question 1?</vt:lpstr>
      <vt:lpstr>Answer 1</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2023-06-24T12:21:23Z</dcterms:modified>
</cp:coreProperties>
</file>