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66"/>
  </p:notesMasterIdLst>
  <p:handoutMasterIdLst>
    <p:handoutMasterId r:id="rId67"/>
  </p:handoutMasterIdLst>
  <p:sldIdLst>
    <p:sldId id="347" r:id="rId2"/>
    <p:sldId id="350" r:id="rId3"/>
    <p:sldId id="351" r:id="rId4"/>
    <p:sldId id="405" r:id="rId5"/>
    <p:sldId id="406" r:id="rId6"/>
    <p:sldId id="355" r:id="rId7"/>
    <p:sldId id="407" r:id="rId8"/>
    <p:sldId id="1189" r:id="rId9"/>
    <p:sldId id="408" r:id="rId10"/>
    <p:sldId id="410" r:id="rId11"/>
    <p:sldId id="356" r:id="rId12"/>
    <p:sldId id="357" r:id="rId13"/>
    <p:sldId id="409" r:id="rId14"/>
    <p:sldId id="411" r:id="rId15"/>
    <p:sldId id="412" r:id="rId16"/>
    <p:sldId id="413" r:id="rId17"/>
    <p:sldId id="414" r:id="rId18"/>
    <p:sldId id="1187" r:id="rId19"/>
    <p:sldId id="415" r:id="rId20"/>
    <p:sldId id="361" r:id="rId21"/>
    <p:sldId id="416" r:id="rId22"/>
    <p:sldId id="417" r:id="rId23"/>
    <p:sldId id="418" r:id="rId24"/>
    <p:sldId id="419" r:id="rId25"/>
    <p:sldId id="420" r:id="rId26"/>
    <p:sldId id="421" r:id="rId27"/>
    <p:sldId id="1188" r:id="rId28"/>
    <p:sldId id="367" r:id="rId29"/>
    <p:sldId id="368" r:id="rId30"/>
    <p:sldId id="422" r:id="rId31"/>
    <p:sldId id="370" r:id="rId32"/>
    <p:sldId id="371" r:id="rId33"/>
    <p:sldId id="423" r:id="rId34"/>
    <p:sldId id="424" r:id="rId35"/>
    <p:sldId id="425" r:id="rId36"/>
    <p:sldId id="375" r:id="rId37"/>
    <p:sldId id="376" r:id="rId38"/>
    <p:sldId id="426" r:id="rId39"/>
    <p:sldId id="378" r:id="rId40"/>
    <p:sldId id="427" r:id="rId41"/>
    <p:sldId id="380" r:id="rId42"/>
    <p:sldId id="382" r:id="rId43"/>
    <p:sldId id="383" r:id="rId44"/>
    <p:sldId id="384" r:id="rId45"/>
    <p:sldId id="385" r:id="rId46"/>
    <p:sldId id="386" r:id="rId47"/>
    <p:sldId id="387" r:id="rId48"/>
    <p:sldId id="389" r:id="rId49"/>
    <p:sldId id="391" r:id="rId50"/>
    <p:sldId id="392" r:id="rId51"/>
    <p:sldId id="393" r:id="rId52"/>
    <p:sldId id="397" r:id="rId53"/>
    <p:sldId id="394" r:id="rId54"/>
    <p:sldId id="428" r:id="rId55"/>
    <p:sldId id="396" r:id="rId56"/>
    <p:sldId id="398" r:id="rId57"/>
    <p:sldId id="399" r:id="rId58"/>
    <p:sldId id="400" r:id="rId59"/>
    <p:sldId id="401" r:id="rId60"/>
    <p:sldId id="402" r:id="rId61"/>
    <p:sldId id="403" r:id="rId62"/>
    <p:sldId id="404" r:id="rId63"/>
    <p:sldId id="1392" r:id="rId64"/>
    <p:sldId id="429" r:id="rId65"/>
  </p:sldIdLst>
  <p:sldSz cx="9144000" cy="6858000" type="screen4x3"/>
  <p:notesSz cx="6858000" cy="9144000"/>
  <p:embeddedFontLst>
    <p:embeddedFont>
      <p:font typeface="Calibri" panose="020F0502020204030204" pitchFamily="34" charset="0"/>
      <p:regular r:id="rId68"/>
      <p:bold r:id="rId69"/>
      <p:italic r:id="rId70"/>
      <p:boldItalic r:id="rId71"/>
    </p:embeddedFont>
    <p:embeddedFont>
      <p:font typeface="Trebuchet MS" panose="020B0603020202020204" pitchFamily="34" charset="0"/>
      <p:regular r:id="rId72"/>
      <p:bold r:id="rId73"/>
      <p:italic r:id="rId74"/>
      <p:boldItalic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351"/>
            <p14:sldId id="405"/>
            <p14:sldId id="406"/>
            <p14:sldId id="355"/>
            <p14:sldId id="407"/>
            <p14:sldId id="1189"/>
            <p14:sldId id="408"/>
            <p14:sldId id="410"/>
            <p14:sldId id="356"/>
            <p14:sldId id="357"/>
            <p14:sldId id="409"/>
            <p14:sldId id="411"/>
            <p14:sldId id="412"/>
            <p14:sldId id="413"/>
            <p14:sldId id="414"/>
            <p14:sldId id="1187"/>
            <p14:sldId id="415"/>
            <p14:sldId id="361"/>
            <p14:sldId id="416"/>
            <p14:sldId id="417"/>
            <p14:sldId id="418"/>
            <p14:sldId id="419"/>
            <p14:sldId id="420"/>
            <p14:sldId id="421"/>
            <p14:sldId id="1188"/>
            <p14:sldId id="367"/>
            <p14:sldId id="368"/>
            <p14:sldId id="422"/>
            <p14:sldId id="370"/>
            <p14:sldId id="371"/>
            <p14:sldId id="423"/>
            <p14:sldId id="424"/>
            <p14:sldId id="425"/>
            <p14:sldId id="375"/>
            <p14:sldId id="376"/>
            <p14:sldId id="426"/>
            <p14:sldId id="378"/>
            <p14:sldId id="427"/>
            <p14:sldId id="380"/>
            <p14:sldId id="382"/>
            <p14:sldId id="383"/>
            <p14:sldId id="384"/>
            <p14:sldId id="385"/>
            <p14:sldId id="386"/>
            <p14:sldId id="387"/>
            <p14:sldId id="389"/>
            <p14:sldId id="391"/>
            <p14:sldId id="392"/>
            <p14:sldId id="393"/>
            <p14:sldId id="397"/>
            <p14:sldId id="394"/>
            <p14:sldId id="428"/>
            <p14:sldId id="396"/>
            <p14:sldId id="398"/>
            <p14:sldId id="399"/>
            <p14:sldId id="400"/>
            <p14:sldId id="401"/>
            <p14:sldId id="402"/>
            <p14:sldId id="403"/>
            <p14:sldId id="404"/>
            <p14:sldId id="1392"/>
            <p14:sldId id="429"/>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132"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91" autoAdjust="0"/>
    <p:restoredTop sz="94620" autoAdjust="0"/>
  </p:normalViewPr>
  <p:slideViewPr>
    <p:cSldViewPr snapToObjects="1">
      <p:cViewPr varScale="1">
        <p:scale>
          <a:sx n="108" d="100"/>
          <a:sy n="108" d="100"/>
        </p:scale>
        <p:origin x="1302" y="108"/>
      </p:cViewPr>
      <p:guideLst>
        <p:guide orient="horz" pos="4032"/>
        <p:guide pos="264"/>
        <p:guide orient="horz" pos="501"/>
        <p:guide orient="horz" pos="132"/>
        <p:guide orient="horz" pos="593"/>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transmission  in  the  2004–2008 Chevrolet Silverado/GMC Sierra parallel hybrid truck (PHT) is based on the 4L60E electronically controlled automatic transmission design with minor modification to adjust for its new role in a hybrid powertrain. It has four forward speeds and one reverse, with the fourth speed being an overdrive. It is designed primarily for medium- and large- displacement engines and is used extensively in GM pickups and SUVs. The specific model used in the hybrid pickup is known as the M33.</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378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Part 1: The mechanical components of the two planetary gear sets are connected one by one as follows: Power from ICE to input internal gear 1. Power from input carriers to final drive connected with the multiple-disc clutch and axle. The electric motor generator A to input internal gear 2 is followed by the carrier, further connected with the disc clutch. The electric motor generator B to output sun gears is mounted to the axle. The multiple-disc clutch is grounded (stationary to case). Part 2: Underside view of a vehicle with the parts labeled as follows: Two-mode hybrid transmission, Internal combustion engine (ICE).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25</a:t>
            </a:fld>
            <a:endParaRPr lang="en-US" dirty="0"/>
          </a:p>
        </p:txBody>
      </p:sp>
    </p:spTree>
    <p:extLst>
      <p:ext uri="{BB962C8B-B14F-4D97-AF65-F5344CB8AC3E}">
        <p14:creationId xmlns:p14="http://schemas.microsoft.com/office/powerpoint/2010/main" val="253100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a:t>
            </a:r>
          </a:p>
          <a:p>
            <a:endParaRPr lang="en-US" dirty="0"/>
          </a:p>
        </p:txBody>
      </p:sp>
    </p:spTree>
    <p:extLst>
      <p:ext uri="{BB962C8B-B14F-4D97-AF65-F5344CB8AC3E}">
        <p14:creationId xmlns:p14="http://schemas.microsoft.com/office/powerpoint/2010/main" val="348016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10R80 MHT is a modular 10-speed hybrid transmission that was introduced in the 2020 Explorer </a:t>
            </a:r>
          </a:p>
          <a:p>
            <a:r>
              <a:rPr lang="en-US" dirty="0"/>
              <a:t>and the 2020 Lincoln Aviator plug-in hybrid. The transmission is unique because unlike most </a:t>
            </a:r>
          </a:p>
          <a:p>
            <a:r>
              <a:rPr lang="en-US" dirty="0"/>
              <a:t>hybrid transmissions, it still uses a torque converter. The continued use of the torque converter </a:t>
            </a:r>
          </a:p>
          <a:p>
            <a:r>
              <a:rPr lang="en-US" dirty="0"/>
              <a:t>improves towing and hauling capabilities. An electric motor and disconnect clutch are placed </a:t>
            </a:r>
          </a:p>
          <a:p>
            <a:r>
              <a:rPr lang="en-US" dirty="0"/>
              <a:t>between the engine and the torque converter. In addition to providing stop–start capabilities, the </a:t>
            </a:r>
          </a:p>
          <a:p>
            <a:r>
              <a:rPr lang="en-US" dirty="0"/>
              <a:t>electric motor provides low-speed torque and additional power. The MTH transmission is six inches </a:t>
            </a:r>
          </a:p>
          <a:p>
            <a:r>
              <a:rPr lang="en-US" dirty="0"/>
              <a:t>longer than the non-hybrid model (10R80) and shares 90% of the same components.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631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8093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The components of the hybrid drive unit of the transmission are as follows:</a:t>
            </a:r>
          </a:p>
          <a:p>
            <a:r>
              <a:rPr lang="en-US" dirty="0"/>
              <a:t>■ Electric motor</a:t>
            </a:r>
          </a:p>
          <a:p>
            <a:r>
              <a:rPr lang="en-US" dirty="0"/>
              <a:t>■ Resolver (speed sensor)</a:t>
            </a:r>
          </a:p>
          <a:p>
            <a:r>
              <a:rPr lang="en-US" dirty="0"/>
              <a:t>■ High-voltage connection</a:t>
            </a:r>
          </a:p>
          <a:p>
            <a:r>
              <a:rPr lang="en-US" dirty="0"/>
              <a:t>■ Low-voltage connection</a:t>
            </a:r>
          </a:p>
          <a:p>
            <a:r>
              <a:rPr lang="en-US" dirty="0"/>
              <a:t>The hybrid drive unit is removed from the transmission as a unit. An engine hoist and special adapter are recommended when completing this task because of the weight of the unit. </a:t>
            </a:r>
            <a:endParaRPr lang="en-US" b="1" u="sng" dirty="0"/>
          </a:p>
          <a:p>
            <a:r>
              <a:rPr lang="en-US" dirty="0"/>
              <a:t>The electric motor is a permanent magnet three-phase motor that generates 33 kW of power. ● </a:t>
            </a:r>
            <a:r>
              <a:rPr lang="en-US" b="1" u="sng" dirty="0"/>
              <a:t>See Figure 12–12 A  A &amp; B</a:t>
            </a:r>
            <a:r>
              <a:rPr lang="en-US" dirty="0"/>
              <a:t>.</a:t>
            </a:r>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5833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8011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resolver (speed sensor) provides the PCM with the speed, location, and direction of rotation of the electric motor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739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0868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high-voltage connector at the transmission allows the electric motor in the hybrid section of the transmission to be connected to the </a:t>
            </a:r>
            <a:r>
              <a:rPr lang="en-US" b="1" u="sng" dirty="0"/>
              <a:t>Inverter System Controller (ISC) </a:t>
            </a:r>
            <a:r>
              <a:rPr lang="en-US" dirty="0"/>
              <a:t>via the orange- colored high-voltage insulated wiring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8726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low-voltage connectors at the transmission provide for traditional transmission control and monitoring by the powertrain control module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200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974567"/>
                </a:solidFill>
                <a:latin typeface="Trebuchet MS" panose="020B0603020202020204" pitchFamily="34" charset="0"/>
              </a:rPr>
              <a:t>Toyota/Lexus Power-split System</a:t>
            </a:r>
          </a:p>
          <a:p>
            <a:r>
              <a:rPr lang="en-US" dirty="0"/>
              <a:t>he power-split transaxle is a series-parallel hybrid technology. During most phases of vehicle operation, the system is operating as both series and parallel at the same time. While the control system is complex, the basic transaxle is very simple in design as it is built around a single planetary gear set (power-split device) and two electric motor/generators, called MG1 and MG2. </a:t>
            </a:r>
          </a:p>
          <a:p>
            <a:r>
              <a:rPr lang="en-US" dirty="0"/>
              <a:t>A planetary gear set is composed of three main components:</a:t>
            </a:r>
          </a:p>
          <a:p>
            <a:r>
              <a:rPr lang="en-US" dirty="0"/>
              <a:t>1. Ring gear</a:t>
            </a:r>
          </a:p>
          <a:p>
            <a:r>
              <a:rPr lang="en-US" dirty="0"/>
              <a:t>2. Planet carrier</a:t>
            </a:r>
          </a:p>
          <a:p>
            <a:r>
              <a:rPr lang="en-US" dirty="0"/>
              <a:t>3. Sun gear</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2323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4960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In the power-split transaxle, a large electric motor/generator (MG2) is directly attached to transaxle final drive and to the planetary ring gear. The ICE is connected to planet carrier, and the small electric motor/generator (MG1) is connected to the sun gear.  The planetary ring gear always turns in the same direction as the drive wheels and its speed is directly proportional to vehicle speed. In other words, if the ring gear is not moving, the vehicle is not moving. The power-split device is so named because the ICE (attached to the planet carrier) splits its torque output between the sun gear (MG1) and the ring gear (MG2 and drive wheels).</a:t>
            </a:r>
          </a:p>
        </p:txBody>
      </p:sp>
      <p:sp>
        <p:nvSpPr>
          <p:cNvPr id="4" name="Slide Number Placeholder 3"/>
          <p:cNvSpPr>
            <a:spLocks noGrp="1"/>
          </p:cNvSpPr>
          <p:nvPr>
            <p:ph type="sldNum" sz="quarter" idx="5"/>
          </p:nvPr>
        </p:nvSpPr>
        <p:spPr/>
        <p:txBody>
          <a:bodyPr/>
          <a:lstStyle/>
          <a:p>
            <a:fld id="{7179AAC6-676E-7845-9C93-8C327C91EE50}" type="slidenum">
              <a:rPr lang="en-US" smtClean="0"/>
              <a:t>38</a:t>
            </a:fld>
            <a:endParaRPr lang="en-US" dirty="0"/>
          </a:p>
        </p:txBody>
      </p:sp>
    </p:spTree>
    <p:extLst>
      <p:ext uri="{BB962C8B-B14F-4D97-AF65-F5344CB8AC3E}">
        <p14:creationId xmlns:p14="http://schemas.microsoft.com/office/powerpoint/2010/main" val="184633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7700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b="1" u="sng" dirty="0"/>
              <a:t>Vehicle Stopped. </a:t>
            </a:r>
            <a:r>
              <a:rPr lang="en-US" dirty="0"/>
              <a:t>When the vehicle is stopped, nothing is happening within the vehicle drive system.  The ICE is shut off, and both electric motor/generators are shut off as well. There are circuits within the vehicle that will use electrical energy from the auxiliary battery, but the drive system itself is effectively inert. The Toyota hybrid system does not use an auxiliary starter, but instead </a:t>
            </a:r>
            <a:r>
              <a:rPr lang="en-US" b="1" u="sng" dirty="0"/>
              <a:t>uses the MG1 for starting under all conditions</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8509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9815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160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084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2603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7058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Figure 131-29 </a:t>
            </a:r>
            <a:r>
              <a:rPr lang="en-US" dirty="0"/>
              <a:t>(a) Coolant is circulated under the ring in the bellhousing area to remove heat generated by MG1. (b) Coolant is circulated in the passages near the rear of the transmission to remove heat generated by MG2.</a:t>
            </a:r>
          </a:p>
          <a:p>
            <a:endParaRPr lang="en-US" dirty="0"/>
          </a:p>
          <a:p>
            <a:r>
              <a:rPr lang="en-US" dirty="0"/>
              <a:t>Each of these major assemblies has its own water jacket for cooling the motor/generator windings in the housing. There are two water jacket unions installed in each major assembly, and these send coolant to the motors from the separate inverter cooling system.</a:t>
            </a:r>
            <a:endParaRPr lang="en-US" b="1" u="sng" dirty="0"/>
          </a:p>
          <a:p>
            <a:endParaRPr lang="en-US" dirty="0"/>
          </a:p>
        </p:txBody>
      </p:sp>
    </p:spTree>
    <p:extLst>
      <p:ext uri="{BB962C8B-B14F-4D97-AF65-F5344CB8AC3E}">
        <p14:creationId xmlns:p14="http://schemas.microsoft.com/office/powerpoint/2010/main" val="2706739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8586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47</a:t>
            </a:fld>
            <a:endParaRPr lang="en-US" sz="1200" dirty="0"/>
          </a:p>
        </p:txBody>
      </p:sp>
    </p:spTree>
    <p:extLst>
      <p:ext uri="{BB962C8B-B14F-4D97-AF65-F5344CB8AC3E}">
        <p14:creationId xmlns:p14="http://schemas.microsoft.com/office/powerpoint/2010/main" val="1405425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Diagnosing a HEV transmission concerns, perform the following steps:</a:t>
            </a:r>
          </a:p>
          <a:p>
            <a:r>
              <a:rPr lang="en-US" dirty="0"/>
              <a:t>STEP 1  The first step is to verify the customer complaint.</a:t>
            </a:r>
          </a:p>
          <a:p>
            <a:r>
              <a:rPr lang="en-US" dirty="0"/>
              <a:t>STEP 2  Check the fluid level and condition.</a:t>
            </a:r>
          </a:p>
          <a:p>
            <a:r>
              <a:rPr lang="en-US" dirty="0"/>
              <a:t>STEP 3  Check for stored diagnostic trouble codes (DTCs).</a:t>
            </a:r>
          </a:p>
          <a:p>
            <a:r>
              <a:rPr lang="en-US" dirty="0"/>
              <a:t>STEP 4  Check for any related technical service bulletins (TSBs).</a:t>
            </a:r>
          </a:p>
          <a:p>
            <a:r>
              <a:rPr lang="en-US" dirty="0"/>
              <a:t>STEP 5  Check scan tool data including checking the adaptive values. ● SEE FIGURE 12–37.</a:t>
            </a:r>
          </a:p>
          <a:p>
            <a:r>
              <a:rPr lang="en-US" dirty="0"/>
              <a:t>STEP 6  Perform visual inspections, including checking for recent accident damage, previous repairs, or other issues.</a:t>
            </a:r>
          </a:p>
          <a:p>
            <a:r>
              <a:rPr lang="en-US" dirty="0"/>
              <a:t>STEP 7  Perform bidirectional control of the transmission using a factory or an enhanced aftermarket scan tool to check operation. This helps to establish if the issue is inside or outside of the transmission/ transaxle.</a:t>
            </a:r>
          </a:p>
          <a:p>
            <a:r>
              <a:rPr lang="en-US" dirty="0"/>
              <a:t>STEP 8  Locate and correct the root cause of the problem.</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0116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Illustration of a Chevrolet Bolt drive unit with the parts labeled as follows: First gear wheel, bearing D, bearing F, motor housing, bearing B, journal bearing, hollow input shaft, bearing A, first gear pinion, final drive support, differential ring gear, differential housing, transmission housing, park gear, bearing C, main shaft, final drive pinion, bearing E, solid output/differential shaft.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The electric motor is a permanent-magnet synchronous AC motor. It is rated at 150 kW and has a maximum rotation speed of 8,810 RPM (2022 model year specifications). The final drive section of the drive unit consists of the drive gear on the output end of the electric motor, the main shaft, and the ring gear which is mounted on the differential assembly. Figure 131–35.</a:t>
            </a:r>
          </a:p>
        </p:txBody>
      </p:sp>
      <p:sp>
        <p:nvSpPr>
          <p:cNvPr id="4" name="Slide Number Placeholder 3"/>
          <p:cNvSpPr>
            <a:spLocks noGrp="1"/>
          </p:cNvSpPr>
          <p:nvPr>
            <p:ph type="sldNum" sz="quarter" idx="5"/>
          </p:nvPr>
        </p:nvSpPr>
        <p:spPr/>
        <p:txBody>
          <a:bodyPr/>
          <a:lstStyle/>
          <a:p>
            <a:fld id="{7179AAC6-676E-7845-9C93-8C327C91EE50}" type="slidenum">
              <a:rPr lang="en-US" smtClean="0"/>
              <a:t>54</a:t>
            </a:fld>
            <a:endParaRPr lang="en-US" dirty="0"/>
          </a:p>
        </p:txBody>
      </p:sp>
    </p:spTree>
    <p:extLst>
      <p:ext uri="{BB962C8B-B14F-4D97-AF65-F5344CB8AC3E}">
        <p14:creationId xmlns:p14="http://schemas.microsoft.com/office/powerpoint/2010/main" val="2680316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drive assembly provides a gear reduction of 7.05:1 between the electric motor and the drive wheels. The drive unit is internally lubricated and cooled using Dexron HP transmission fluid. The heat is transferred out of the transmission to an external radiator using engine coolant. </a:t>
            </a:r>
            <a:r>
              <a:rPr lang="en-US" b="1" u="sng" dirty="0"/>
              <a:t>See Figure</a:t>
            </a:r>
            <a:r>
              <a:rPr lang="en-US" b="1" u="sng" baseline="0" dirty="0"/>
              <a:t> 131</a:t>
            </a:r>
            <a:r>
              <a:rPr lang="en-US" b="1" u="sng" dirty="0"/>
              <a:t>–36</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4044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6573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LEAF’s powertrain is its three-phase AC electric motor. It produces 80 kilowatts of power and can produce maximum torque within 0.1 seconds. This motor has a permanent magnet rotor core with high-density stator winding. It produces 206.5 pound-feet of torque and weighs 129 pounds. ● </a:t>
            </a:r>
            <a:r>
              <a:rPr lang="en-US" b="1" u="sng" dirty="0"/>
              <a:t>See Figure 131–38.</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7477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resolver is incorporated to input rotor position and speed to the Vehicle Control Module (VCM). Resolver calibration data to correct for variations in manufacturing is encoded on the traction motor housing. ● </a:t>
            </a:r>
            <a:r>
              <a:rPr lang="en-US" b="1" u="sng" dirty="0"/>
              <a:t>See Figure 131–39.</a:t>
            </a:r>
          </a:p>
          <a:p>
            <a:endParaRPr lang="en-US" dirty="0"/>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913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Vehicle Transmission Configurations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6194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The reducer is connected to the electric drive motor. The output gear of a speed reducer has more teeth than the input gear. So, while the output gear might rotate more slowly, by reducing the speed of the input, the torque is increased. With an input power source, the torque can be increased, while decreasing the speed.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59</a:t>
            </a:fld>
            <a:endParaRPr lang="en-US" dirty="0"/>
          </a:p>
        </p:txBody>
      </p:sp>
    </p:spTree>
    <p:extLst>
      <p:ext uri="{BB962C8B-B14F-4D97-AF65-F5344CB8AC3E}">
        <p14:creationId xmlns:p14="http://schemas.microsoft.com/office/powerpoint/2010/main" val="1837749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0022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10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114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64</a:t>
            </a:fld>
            <a:endParaRPr lang="en-US" dirty="0"/>
          </a:p>
        </p:txBody>
      </p:sp>
    </p:spTree>
    <p:extLst>
      <p:ext uri="{BB962C8B-B14F-4D97-AF65-F5344CB8AC3E}">
        <p14:creationId xmlns:p14="http://schemas.microsoft.com/office/powerpoint/2010/main" val="99715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move a vehicle, torque must be applied to the drive wheels. Torque is twisting force.  Torque is applied to the drive wheels to make the vehicle accelerate. The vehicle transmission is responsible for increasing engine torque in the lower speed ranges when acceleration is required, and then reducing engine speed for the best fuel economy when the vehicle is cruising. ICEs are </a:t>
            </a:r>
          </a:p>
          <a:p>
            <a:r>
              <a:rPr lang="en-US" dirty="0"/>
              <a:t>very different from electric motors in that they only produce torque in a relatively narrow RPM range. ● </a:t>
            </a:r>
            <a:r>
              <a:rPr lang="en-US" b="1" u="sng" dirty="0"/>
              <a:t>Figure 12–2</a:t>
            </a:r>
            <a:r>
              <a:rPr lang="en-US" dirty="0"/>
              <a:t>. An ICE is most efficient when it is operating near its torque peak. This is the RPM when the engine is breathing most efficiently, and is typically where the engine can </a:t>
            </a:r>
          </a:p>
          <a:p>
            <a:r>
              <a:rPr lang="en-US" dirty="0"/>
              <a:t>deliver</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110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Torque is applied to the drive wheels to make the vehicle accelerate. The vehicle transmission is responsible for increasing engine torque in the lower speed ranges when acceleration is required, and then reducing engine speed for the best fuel economy when the vehicle is cruising. ICEs are very different from electric motors in that they only produce torque in a relatively narrow RPM range. ● </a:t>
            </a:r>
            <a:r>
              <a:rPr lang="en-US" b="1" u="sng" dirty="0"/>
              <a:t>See Figure 12–2</a:t>
            </a:r>
            <a:r>
              <a:rPr lang="en-US" dirty="0"/>
              <a:t>. An ICE is most efficient when it is operating near its torque peak. This is the RPM when the engine is breathing most efficiently, and is typically where the engine can deliver the best fuel economy. However, it is difficult to keep the engine in this range during all phases of vehicle operation. Automotive engineers overcome this difficulty in two ways:</a:t>
            </a:r>
          </a:p>
          <a:p>
            <a:r>
              <a:rPr lang="en-US" dirty="0"/>
              <a:t>1. By increasing the RPM range where the engine produces torque (“flattening” the torque curve)</a:t>
            </a:r>
          </a:p>
          <a:p>
            <a:r>
              <a:rPr lang="en-US" dirty="0"/>
              <a:t>2.  By increasing the number of gear ratios in the transmission With more transmission ratios, it is easier to match the vehicle road speed with the most efficient engine RPM. Therefore, any torque increase is generated at the expense of speed. In other words, </a:t>
            </a:r>
          </a:p>
          <a:p>
            <a:r>
              <a:rPr lang="en-US" dirty="0"/>
              <a:t>when torque is increased in a transmission, output speed is decreased. </a:t>
            </a:r>
            <a:r>
              <a:rPr lang="en-US" b="1" u="sng" dirty="0"/>
              <a:t>Figure 12–3.</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4339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A mechanically driven front pump extends from the GM transmission, which is connected with the filter followed by the sump. On the other side, the transmission is connected to Ex, further connected to the filter line controlled by the manual valve. One end of the value contains lines such as 1, 2, 3, D, N, REV, and PR. The other end contains the electric secondary fluid pump such as D2 and D3, followed by D4, LO, REV, D2, and D3.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15</a:t>
            </a:fld>
            <a:endParaRPr lang="en-US" dirty="0"/>
          </a:p>
        </p:txBody>
      </p:sp>
    </p:spTree>
    <p:extLst>
      <p:ext uri="{BB962C8B-B14F-4D97-AF65-F5344CB8AC3E}">
        <p14:creationId xmlns:p14="http://schemas.microsoft.com/office/powerpoint/2010/main" val="168156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The automatic idle stop feature shuts down a vehicle’s engine when it detects the ride has stopped in order to help maximize fuel economy in traffic and city driving patterns. Once the driver releases the brake pedal, turns the steering wheel, or steps on the gas, the engine will restart and the vehicle will seamlessly begin to move again.   </a:t>
            </a:r>
          </a:p>
          <a:p>
            <a:r>
              <a:rPr lang="en-US" noProof="0" dirty="0">
                <a:latin typeface="Arial" panose="020B0604020202020204" pitchFamily="34" charset="0"/>
                <a:cs typeface="Arial" panose="020B0604020202020204" pitchFamily="34" charset="0"/>
              </a:rPr>
              <a:t>Hydraulic Impulse Storage Accumulator </a:t>
            </a:r>
          </a:p>
          <a:p>
            <a:pPr marL="171450" indent="-171450">
              <a:buFont typeface="Arial" panose="020B0604020202020204" pitchFamily="34" charset="0"/>
              <a:buChar char="•"/>
            </a:pPr>
            <a:r>
              <a:rPr lang="en-US" noProof="0" dirty="0">
                <a:latin typeface="Arial" panose="020B0604020202020204" pitchFamily="34" charset="0"/>
                <a:cs typeface="Arial" panose="020B0604020202020204" pitchFamily="34" charset="0"/>
              </a:rPr>
              <a:t>Provide fluid pressure as </a:t>
            </a:r>
          </a:p>
          <a:p>
            <a:pPr marL="171450" indent="-171450">
              <a:buFont typeface="Arial" panose="020B0604020202020204" pitchFamily="34" charset="0"/>
              <a:buChar char="•"/>
            </a:pPr>
            <a:r>
              <a:rPr lang="en-US" noProof="0" dirty="0">
                <a:latin typeface="Arial" panose="020B0604020202020204" pitchFamily="34" charset="0"/>
                <a:cs typeface="Arial" panose="020B0604020202020204" pitchFamily="34" charset="0"/>
              </a:rPr>
              <a:t>ICE restarts after idle-stop mode</a:t>
            </a:r>
          </a:p>
          <a:p>
            <a:pPr marL="171450" indent="-171450">
              <a:buFont typeface="Arial" panose="020B0604020202020204" pitchFamily="34" charset="0"/>
              <a:buChar char="•"/>
            </a:pPr>
            <a:r>
              <a:rPr lang="en-US" noProof="0" dirty="0">
                <a:latin typeface="Arial" panose="020B0604020202020204" pitchFamily="34" charset="0"/>
                <a:cs typeface="Arial" panose="020B0604020202020204" pitchFamily="34" charset="0"/>
              </a:rPr>
              <a:t>Provides initial hydraulic pressure </a:t>
            </a:r>
          </a:p>
          <a:p>
            <a:pPr marL="171450" indent="-171450">
              <a:buFont typeface="Arial" panose="020B0604020202020204" pitchFamily="34" charset="0"/>
              <a:buChar char="•"/>
            </a:pPr>
            <a:r>
              <a:rPr lang="en-US" noProof="0" dirty="0">
                <a:latin typeface="Arial" panose="020B0604020202020204" pitchFamily="34" charset="0"/>
                <a:cs typeface="Arial" panose="020B0604020202020204" pitchFamily="34" charset="0"/>
              </a:rPr>
              <a:t>Ensures there is no delay in acceleration</a:t>
            </a:r>
          </a:p>
          <a:p>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17</a:t>
            </a:fld>
            <a:endParaRPr lang="en-US" dirty="0"/>
          </a:p>
        </p:txBody>
      </p:sp>
    </p:spTree>
    <p:extLst>
      <p:ext uri="{BB962C8B-B14F-4D97-AF65-F5344CB8AC3E}">
        <p14:creationId xmlns:p14="http://schemas.microsoft.com/office/powerpoint/2010/main" val="1060395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68640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4002001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92262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Two Content">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309845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748991"/>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5EA6E05A-147E-42C4-8588-A5B2065155A3}"/>
              </a:ext>
            </a:extLst>
          </p:cNvPr>
          <p:cNvSpPr>
            <a:spLocks noGrp="1"/>
          </p:cNvSpPr>
          <p:nvPr>
            <p:ph type="pic" sz="quarter" idx="15"/>
          </p:nvPr>
        </p:nvSpPr>
        <p:spPr>
          <a:xfrm>
            <a:off x="457200" y="4845050"/>
            <a:ext cx="8229600" cy="627063"/>
          </a:xfrm>
        </p:spPr>
        <p:txBody>
          <a:bodyPr/>
          <a:lstStyle/>
          <a:p>
            <a:endParaRPr lang="en-IN" dirty="0"/>
          </a:p>
        </p:txBody>
      </p:sp>
      <p:sp>
        <p:nvSpPr>
          <p:cNvPr id="5" name="Content Placeholder 4">
            <a:extLst>
              <a:ext uri="{FF2B5EF4-FFF2-40B4-BE49-F238E27FC236}">
                <a16:creationId xmlns:a16="http://schemas.microsoft.com/office/drawing/2014/main" id="{AD0E7C23-70FC-455E-BE9E-8B37622901DA}"/>
              </a:ext>
            </a:extLst>
          </p:cNvPr>
          <p:cNvSpPr>
            <a:spLocks noGrp="1"/>
          </p:cNvSpPr>
          <p:nvPr>
            <p:ph sz="quarter" idx="16"/>
          </p:nvPr>
        </p:nvSpPr>
        <p:spPr>
          <a:xfrm>
            <a:off x="457200" y="2498725"/>
            <a:ext cx="8229600" cy="411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7A8792B6-5824-490B-8B40-8EB0E661A771}"/>
              </a:ext>
            </a:extLst>
          </p:cNvPr>
          <p:cNvSpPr>
            <a:spLocks noGrp="1"/>
          </p:cNvSpPr>
          <p:nvPr>
            <p:ph sz="quarter" idx="17"/>
          </p:nvPr>
        </p:nvSpPr>
        <p:spPr>
          <a:xfrm>
            <a:off x="457200" y="3125788"/>
            <a:ext cx="8229600" cy="411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80DBC022-CF1A-4F5C-96F7-94B6CE3E11FD}"/>
              </a:ext>
            </a:extLst>
          </p:cNvPr>
          <p:cNvSpPr>
            <a:spLocks noGrp="1"/>
          </p:cNvSpPr>
          <p:nvPr>
            <p:ph sz="quarter" idx="18"/>
          </p:nvPr>
        </p:nvSpPr>
        <p:spPr>
          <a:xfrm>
            <a:off x="322263" y="3752850"/>
            <a:ext cx="8364537" cy="465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265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1475523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02848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74140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792339"/>
            <a:ext cx="8229600" cy="276999"/>
          </a:xfrm>
          <a:prstGeom prst="rect">
            <a:avLst/>
          </a:prstGeom>
          <a:noFill/>
          <a:ln>
            <a:noFill/>
          </a:ln>
        </p:spPr>
        <p:txBody>
          <a:bodyPr lIns="0" tIns="45720" rIns="0" bIns="45720"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370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b="1">
                <a:latin typeface="+mj-lt"/>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419027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402065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wo Content">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420931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Two Content">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55324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1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jameshalderman.com/video-library/"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hyperlink" Target="https://jameshalderman.com/l3_anim_lib_page/"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131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EV and HEV Transmissions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F006-BFC6-3148-BA40-20378C8477AE}"/>
              </a:ext>
            </a:extLst>
          </p:cNvPr>
          <p:cNvSpPr>
            <a:spLocks noGrp="1"/>
          </p:cNvSpPr>
          <p:nvPr>
            <p:ph type="title"/>
          </p:nvPr>
        </p:nvSpPr>
        <p:spPr>
          <a:xfrm>
            <a:off x="457200" y="239220"/>
            <a:ext cx="8229600" cy="590349"/>
          </a:xfrm>
        </p:spPr>
        <p:txBody>
          <a:bodyPr lIns="0" tIns="18000" rIns="0" bIns="18000" anchor="ctr" anchorCtr="0">
            <a:spAutoFit/>
          </a:bodyPr>
          <a:lstStyle/>
          <a:p>
            <a:r>
              <a:rPr lang="en-US" dirty="0"/>
              <a:t>Principles Involved </a:t>
            </a:r>
            <a:r>
              <a:rPr lang="en-US" sz="2800" dirty="0"/>
              <a:t>(2 of 2)</a:t>
            </a:r>
          </a:p>
        </p:txBody>
      </p:sp>
      <p:sp>
        <p:nvSpPr>
          <p:cNvPr id="3" name="Content Placeholder 2">
            <a:extLst>
              <a:ext uri="{FF2B5EF4-FFF2-40B4-BE49-F238E27FC236}">
                <a16:creationId xmlns:a16="http://schemas.microsoft.com/office/drawing/2014/main" id="{E7F91B33-F328-D649-A16F-12776CAE5F3C}"/>
              </a:ext>
            </a:extLst>
          </p:cNvPr>
          <p:cNvSpPr>
            <a:spLocks noGrp="1"/>
          </p:cNvSpPr>
          <p:nvPr>
            <p:ph sz="quarter" idx="13"/>
          </p:nvPr>
        </p:nvSpPr>
        <p:spPr>
          <a:xfrm>
            <a:off x="457200" y="960121"/>
            <a:ext cx="8229600" cy="2036899"/>
          </a:xfrm>
        </p:spPr>
        <p:txBody>
          <a:bodyPr lIns="0" tIns="18000" rIns="0" bIns="18000" anchor="ctr" anchorCtr="0">
            <a:spAutoFit/>
          </a:bodyPr>
          <a:lstStyle/>
          <a:p>
            <a:pPr marL="342900" indent="-342900"/>
            <a:r>
              <a:rPr lang="en-US" sz="2400" dirty="0"/>
              <a:t>Multiple Speed Transmissions/Transaxles</a:t>
            </a:r>
          </a:p>
          <a:p>
            <a:pPr marL="829818" lvl="1" indent="-342900"/>
            <a:r>
              <a:rPr lang="en-US" sz="2400" dirty="0"/>
              <a:t>Years ago, it was common for vehicles with automatic transmissions to have only 2, 3, or 4 gear ratios. </a:t>
            </a:r>
          </a:p>
          <a:p>
            <a:pPr marL="829818" lvl="1" indent="-342900"/>
            <a:r>
              <a:rPr lang="en-US" sz="2400" dirty="0"/>
              <a:t>Currently, 5-, 6-, 7-, 8- and 10-speed automatic transmissions are becoming common. </a:t>
            </a:r>
          </a:p>
        </p:txBody>
      </p:sp>
    </p:spTree>
    <p:extLst>
      <p:ext uri="{BB962C8B-B14F-4D97-AF65-F5344CB8AC3E}">
        <p14:creationId xmlns:p14="http://schemas.microsoft.com/office/powerpoint/2010/main" val="2191628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a:xfrm>
            <a:off x="457200" y="968862"/>
            <a:ext cx="3521083" cy="4098867"/>
          </a:xfrm>
        </p:spPr>
        <p:txBody>
          <a:bodyPr/>
          <a:lstStyle/>
          <a:p>
            <a:r>
              <a:rPr lang="en-US" sz="2400" b="0" dirty="0">
                <a:solidFill>
                  <a:schemeClr val="bg2"/>
                </a:solidFill>
              </a:rPr>
              <a:t>Graph showing engine torque vs horsepower output for typical internal combustion engine. ICEs produce maximum torque at a high RPM, whereas electric motors produce maximum torque at low RPM.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968862"/>
            <a:ext cx="4023360" cy="4484677"/>
          </a:xfrm>
          <a:prstGeom prst="rect">
            <a:avLst/>
          </a:prstGeom>
        </p:spPr>
      </p:pic>
      <p:sp>
        <p:nvSpPr>
          <p:cNvPr id="5" name="Title 1">
            <a:extLst>
              <a:ext uri="{FF2B5EF4-FFF2-40B4-BE49-F238E27FC236}">
                <a16:creationId xmlns:a16="http://schemas.microsoft.com/office/drawing/2014/main" id="{6C2ADC8B-F3C7-4C93-9CF9-28A7B7546F91}"/>
              </a:ext>
            </a:extLst>
          </p:cNvPr>
          <p:cNvSpPr txBox="1">
            <a:spLocks/>
          </p:cNvSpPr>
          <p:nvPr/>
        </p:nvSpPr>
        <p:spPr>
          <a:xfrm>
            <a:off x="457200" y="228601"/>
            <a:ext cx="8229600" cy="56673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400" b="1" i="0" u="none" strike="noStrike" cap="none">
                <a:solidFill>
                  <a:srgbClr val="007FA3"/>
                </a:solidFill>
                <a:latin typeface="+mj-lt"/>
                <a:ea typeface="Times New Roman"/>
                <a:cs typeface="Times New Roman" panose="02020603050405020304" pitchFamily="18"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Figure 131.2 Torque vs. HP  </a:t>
            </a:r>
          </a:p>
        </p:txBody>
      </p:sp>
    </p:spTree>
    <p:extLst>
      <p:ext uri="{BB962C8B-B14F-4D97-AF65-F5344CB8AC3E}">
        <p14:creationId xmlns:p14="http://schemas.microsoft.com/office/powerpoint/2010/main" val="38821850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92" y="209551"/>
            <a:ext cx="8229600" cy="585788"/>
          </a:xfrm>
        </p:spPr>
        <p:txBody>
          <a:bodyPr/>
          <a:lstStyle/>
          <a:p>
            <a:r>
              <a:rPr lang="en-US" dirty="0"/>
              <a:t>Principles Involved</a:t>
            </a:r>
          </a:p>
        </p:txBody>
      </p:sp>
      <p:sp>
        <p:nvSpPr>
          <p:cNvPr id="5" name="Content Placeholder 2"/>
          <p:cNvSpPr txBox="1">
            <a:spLocks/>
          </p:cNvSpPr>
          <p:nvPr/>
        </p:nvSpPr>
        <p:spPr>
          <a:xfrm>
            <a:off x="472875" y="941388"/>
            <a:ext cx="8229600" cy="49784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sz="2400" dirty="0"/>
              <a:t>To move vehicle, torque must be applied to drive wheels. </a:t>
            </a:r>
          </a:p>
          <a:p>
            <a:r>
              <a:rPr lang="en-US" sz="2400" dirty="0"/>
              <a:t>ICEs produce maximum torque at high RPM</a:t>
            </a:r>
          </a:p>
          <a:p>
            <a:r>
              <a:rPr lang="en-US" sz="2400" dirty="0"/>
              <a:t>Electric motors produce maximum torque at low RPM</a:t>
            </a:r>
          </a:p>
          <a:p>
            <a:r>
              <a:rPr lang="en-US" sz="2400" dirty="0"/>
              <a:t>Keep ICE in Most Efficient Range</a:t>
            </a:r>
          </a:p>
          <a:p>
            <a:pPr lvl="1"/>
            <a:r>
              <a:rPr lang="en-US" sz="2400" dirty="0"/>
              <a:t>increase RPM range where engine produces torque </a:t>
            </a:r>
          </a:p>
          <a:p>
            <a:pPr lvl="2"/>
            <a:r>
              <a:rPr lang="en-US" sz="2400" dirty="0"/>
              <a:t>(“flattening” torque curve)</a:t>
            </a:r>
          </a:p>
          <a:p>
            <a:pPr lvl="1"/>
            <a:r>
              <a:rPr lang="en-US" sz="2400" dirty="0"/>
              <a:t>Increasing number of gear ratios </a:t>
            </a:r>
          </a:p>
          <a:p>
            <a:pPr lvl="1"/>
            <a:r>
              <a:rPr lang="en-US" sz="2400" dirty="0"/>
              <a:t>Easier to match vehicle road speed with </a:t>
            </a:r>
          </a:p>
          <a:p>
            <a:pPr lvl="2"/>
            <a:r>
              <a:rPr lang="en-US" sz="2400" dirty="0"/>
              <a:t>Most efficient engine RPM. </a:t>
            </a:r>
          </a:p>
        </p:txBody>
      </p:sp>
    </p:spTree>
    <p:extLst>
      <p:ext uri="{BB962C8B-B14F-4D97-AF65-F5344CB8AC3E}">
        <p14:creationId xmlns:p14="http://schemas.microsoft.com/office/powerpoint/2010/main" val="1399741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C5FE-3D06-E142-A4B5-283A80B0B255}"/>
              </a:ext>
            </a:extLst>
          </p:cNvPr>
          <p:cNvSpPr>
            <a:spLocks noGrp="1"/>
          </p:cNvSpPr>
          <p:nvPr>
            <p:ph type="title"/>
          </p:nvPr>
        </p:nvSpPr>
        <p:spPr>
          <a:xfrm>
            <a:off x="457200" y="234091"/>
            <a:ext cx="8229600" cy="590349"/>
          </a:xfrm>
        </p:spPr>
        <p:txBody>
          <a:bodyPr lIns="0" tIns="18000" rIns="0" bIns="18000" anchor="ctr" anchorCtr="0">
            <a:spAutoFit/>
          </a:bodyPr>
          <a:lstStyle/>
          <a:p>
            <a:r>
              <a:rPr lang="en-US" dirty="0"/>
              <a:t>Figure 131.3 Speed &amp; Torque</a:t>
            </a:r>
          </a:p>
        </p:txBody>
      </p:sp>
      <p:sp>
        <p:nvSpPr>
          <p:cNvPr id="5" name="Content Placeholder 4">
            <a:extLst>
              <a:ext uri="{FF2B5EF4-FFF2-40B4-BE49-F238E27FC236}">
                <a16:creationId xmlns:a16="http://schemas.microsoft.com/office/drawing/2014/main" id="{12358838-758C-4AE4-B4DB-E56410E5AC03}"/>
              </a:ext>
            </a:extLst>
          </p:cNvPr>
          <p:cNvSpPr>
            <a:spLocks noGrp="1"/>
          </p:cNvSpPr>
          <p:nvPr>
            <p:ph sz="quarter" idx="13"/>
          </p:nvPr>
        </p:nvSpPr>
        <p:spPr>
          <a:xfrm>
            <a:off x="648406" y="4379976"/>
            <a:ext cx="7847185" cy="775015"/>
          </a:xfrm>
        </p:spPr>
        <p:txBody>
          <a:bodyPr wrap="square" lIns="0" tIns="18000" rIns="0" bIns="18000" anchor="ctr" anchorCtr="0">
            <a:spAutoFit/>
          </a:bodyPr>
          <a:lstStyle/>
          <a:p>
            <a:pPr marL="0" indent="0">
              <a:buNone/>
            </a:pPr>
            <a:r>
              <a:rPr lang="en-US" sz="2400" dirty="0"/>
              <a:t>When output speed decreases in a transmission, output torque will increase.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737" y="941388"/>
            <a:ext cx="6696525" cy="3145536"/>
          </a:xfrm>
          <a:prstGeom prst="rect">
            <a:avLst/>
          </a:prstGeom>
        </p:spPr>
      </p:pic>
    </p:spTree>
    <p:extLst>
      <p:ext uri="{BB962C8B-B14F-4D97-AF65-F5344CB8AC3E}">
        <p14:creationId xmlns:p14="http://schemas.microsoft.com/office/powerpoint/2010/main" val="358185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F8D9-BFEC-D24B-8506-991DA5798888}"/>
              </a:ext>
            </a:extLst>
          </p:cNvPr>
          <p:cNvSpPr>
            <a:spLocks noGrp="1"/>
          </p:cNvSpPr>
          <p:nvPr>
            <p:ph type="title"/>
          </p:nvPr>
        </p:nvSpPr>
        <p:spPr>
          <a:xfrm>
            <a:off x="457200" y="209550"/>
            <a:ext cx="8229600" cy="590349"/>
          </a:xfrm>
        </p:spPr>
        <p:txBody>
          <a:bodyPr lIns="0" tIns="18000" rIns="0" bIns="18000" anchor="ctr" anchorCtr="0">
            <a:spAutoFit/>
          </a:bodyPr>
          <a:lstStyle/>
          <a:p>
            <a:r>
              <a:rPr lang="en-US" spc="-500" dirty="0"/>
              <a:t>H E </a:t>
            </a:r>
            <a:r>
              <a:rPr lang="en-US" dirty="0"/>
              <a:t>V Transmissions </a:t>
            </a:r>
            <a:r>
              <a:rPr lang="en-US" sz="2800" dirty="0"/>
              <a:t>(1 of 2)</a:t>
            </a:r>
          </a:p>
        </p:txBody>
      </p:sp>
      <p:sp>
        <p:nvSpPr>
          <p:cNvPr id="3" name="Content Placeholder 2">
            <a:extLst>
              <a:ext uri="{FF2B5EF4-FFF2-40B4-BE49-F238E27FC236}">
                <a16:creationId xmlns:a16="http://schemas.microsoft.com/office/drawing/2014/main" id="{499F1968-88CA-754D-98E8-36383038672A}"/>
              </a:ext>
            </a:extLst>
          </p:cNvPr>
          <p:cNvSpPr>
            <a:spLocks noGrp="1"/>
          </p:cNvSpPr>
          <p:nvPr>
            <p:ph sz="quarter" idx="13"/>
          </p:nvPr>
        </p:nvSpPr>
        <p:spPr>
          <a:xfrm>
            <a:off x="472984" y="959111"/>
            <a:ext cx="8229600" cy="3783531"/>
          </a:xfrm>
        </p:spPr>
        <p:txBody>
          <a:bodyPr lIns="0" tIns="18000" rIns="0" bIns="18000" anchor="ctr" anchorCtr="0">
            <a:spAutoFit/>
          </a:bodyPr>
          <a:lstStyle/>
          <a:p>
            <a:pPr marL="342900" indent="-342900"/>
            <a:r>
              <a:rPr lang="en-US" sz="2400" dirty="0"/>
              <a:t>Classifications</a:t>
            </a:r>
          </a:p>
          <a:p>
            <a:pPr marL="829818" lvl="1" indent="-342900"/>
            <a:r>
              <a:rPr lang="en-US" sz="2400" dirty="0"/>
              <a:t>A mild hybrid with stop-start system typically contains a transmission with a single electric motor. </a:t>
            </a:r>
          </a:p>
          <a:p>
            <a:pPr marL="829818" lvl="1" indent="-342900"/>
            <a:r>
              <a:rPr lang="en-US" sz="2400" dirty="0"/>
              <a:t>A full hybrid generally contains a transmission with two electric motors. </a:t>
            </a:r>
          </a:p>
          <a:p>
            <a:pPr marL="342900" indent="-342900"/>
            <a:r>
              <a:rPr lang="en-US" sz="2400" dirty="0"/>
              <a:t>Electric Auxiliary Pump</a:t>
            </a:r>
          </a:p>
          <a:p>
            <a:pPr marL="829818" lvl="1" indent="-342900"/>
            <a:r>
              <a:rPr lang="en-US" sz="2400" dirty="0"/>
              <a:t>In order to adapt a conventional automatic transmission to a hybrid powertrain, an </a:t>
            </a:r>
            <a:r>
              <a:rPr lang="en-US" sz="2400" b="1" dirty="0"/>
              <a:t>electric auxiliary pump </a:t>
            </a:r>
            <a:r>
              <a:rPr lang="en-US" sz="2400" dirty="0"/>
              <a:t>is used.</a:t>
            </a:r>
          </a:p>
        </p:txBody>
      </p:sp>
    </p:spTree>
    <p:extLst>
      <p:ext uri="{BB962C8B-B14F-4D97-AF65-F5344CB8AC3E}">
        <p14:creationId xmlns:p14="http://schemas.microsoft.com/office/powerpoint/2010/main" val="220633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4E5B8-7626-5747-AB23-24F2FD2AA293}"/>
              </a:ext>
            </a:extLst>
          </p:cNvPr>
          <p:cNvSpPr>
            <a:spLocks noGrp="1"/>
          </p:cNvSpPr>
          <p:nvPr>
            <p:ph type="title"/>
          </p:nvPr>
        </p:nvSpPr>
        <p:spPr>
          <a:xfrm>
            <a:off x="457200" y="256471"/>
            <a:ext cx="8229600" cy="590349"/>
          </a:xfrm>
        </p:spPr>
        <p:txBody>
          <a:bodyPr lIns="0" tIns="18000" rIns="0" bIns="18000" anchor="ctr" anchorCtr="0">
            <a:spAutoFit/>
          </a:bodyPr>
          <a:lstStyle/>
          <a:p>
            <a:r>
              <a:rPr lang="en-US" dirty="0"/>
              <a:t>Figure 131.4 Hydraulic Circuit </a:t>
            </a:r>
          </a:p>
        </p:txBody>
      </p:sp>
      <p:sp>
        <p:nvSpPr>
          <p:cNvPr id="5" name="Content Placeholder 4">
            <a:extLst>
              <a:ext uri="{FF2B5EF4-FFF2-40B4-BE49-F238E27FC236}">
                <a16:creationId xmlns:a16="http://schemas.microsoft.com/office/drawing/2014/main" id="{979976EB-EC88-4325-9ED1-54A70AAC0914}"/>
              </a:ext>
            </a:extLst>
          </p:cNvPr>
          <p:cNvSpPr>
            <a:spLocks noGrp="1"/>
          </p:cNvSpPr>
          <p:nvPr>
            <p:ph sz="quarter" idx="13"/>
          </p:nvPr>
        </p:nvSpPr>
        <p:spPr>
          <a:xfrm>
            <a:off x="445008" y="1088136"/>
            <a:ext cx="2670701" cy="2991007"/>
          </a:xfrm>
        </p:spPr>
        <p:txBody>
          <a:bodyPr wrap="square" lIns="0" tIns="18000" rIns="0" bIns="18000" anchor="ctr" anchorCtr="0">
            <a:spAutoFit/>
          </a:bodyPr>
          <a:lstStyle/>
          <a:p>
            <a:pPr marL="0" indent="0">
              <a:buNone/>
            </a:pPr>
            <a:r>
              <a:rPr lang="en-US" sz="2400" dirty="0"/>
              <a:t>Hydraulic circuit diagram for </a:t>
            </a:r>
            <a:r>
              <a:rPr lang="en-US" sz="2400" spc="-300" dirty="0"/>
              <a:t>G </a:t>
            </a:r>
            <a:r>
              <a:rPr lang="en-US" sz="2400" dirty="0"/>
              <a:t>M transmission includes mechanical pump and an electric secondary fluid pump.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20" y="1088136"/>
            <a:ext cx="5193030" cy="4297680"/>
          </a:xfrm>
          <a:prstGeom prst="rect">
            <a:avLst/>
          </a:prstGeom>
        </p:spPr>
      </p:pic>
    </p:spTree>
    <p:extLst>
      <p:ext uri="{BB962C8B-B14F-4D97-AF65-F5344CB8AC3E}">
        <p14:creationId xmlns:p14="http://schemas.microsoft.com/office/powerpoint/2010/main" val="279460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F8D9-BFEC-D24B-8506-991DA5798888}"/>
              </a:ext>
            </a:extLst>
          </p:cNvPr>
          <p:cNvSpPr>
            <a:spLocks noGrp="1"/>
          </p:cNvSpPr>
          <p:nvPr>
            <p:ph type="title"/>
          </p:nvPr>
        </p:nvSpPr>
        <p:spPr>
          <a:xfrm>
            <a:off x="457200" y="239219"/>
            <a:ext cx="8229600" cy="590349"/>
          </a:xfrm>
        </p:spPr>
        <p:txBody>
          <a:bodyPr lIns="0" tIns="18000" rIns="0" bIns="18000" anchor="ctr" anchorCtr="0">
            <a:spAutoFit/>
          </a:bodyPr>
          <a:lstStyle/>
          <a:p>
            <a:r>
              <a:rPr lang="en-US" spc="-500" dirty="0"/>
              <a:t>H E </a:t>
            </a:r>
            <a:r>
              <a:rPr lang="en-US" dirty="0"/>
              <a:t>V Transmissions </a:t>
            </a:r>
            <a:r>
              <a:rPr lang="en-US" sz="2800" dirty="0"/>
              <a:t>(2 of 2)</a:t>
            </a:r>
          </a:p>
        </p:txBody>
      </p:sp>
      <p:sp>
        <p:nvSpPr>
          <p:cNvPr id="3" name="Content Placeholder 2">
            <a:extLst>
              <a:ext uri="{FF2B5EF4-FFF2-40B4-BE49-F238E27FC236}">
                <a16:creationId xmlns:a16="http://schemas.microsoft.com/office/drawing/2014/main" id="{499F1968-88CA-754D-98E8-36383038672A}"/>
              </a:ext>
            </a:extLst>
          </p:cNvPr>
          <p:cNvSpPr>
            <a:spLocks noGrp="1"/>
          </p:cNvSpPr>
          <p:nvPr>
            <p:ph sz="quarter" idx="13"/>
          </p:nvPr>
        </p:nvSpPr>
        <p:spPr>
          <a:xfrm>
            <a:off x="457200" y="964057"/>
            <a:ext cx="8229600" cy="2036899"/>
          </a:xfrm>
        </p:spPr>
        <p:txBody>
          <a:bodyPr lIns="0" tIns="18000" rIns="0" bIns="18000" anchor="ctr" anchorCtr="0">
            <a:spAutoFit/>
          </a:bodyPr>
          <a:lstStyle/>
          <a:p>
            <a:pPr marL="342900" indent="-342900"/>
            <a:r>
              <a:rPr lang="en-US" sz="2400" dirty="0"/>
              <a:t>Hydraulic Impulse Storage Accumulator</a:t>
            </a:r>
          </a:p>
          <a:p>
            <a:pPr marL="829818" lvl="1" indent="-342900"/>
            <a:r>
              <a:rPr lang="en-US" sz="2400" dirty="0"/>
              <a:t>A </a:t>
            </a:r>
            <a:r>
              <a:rPr lang="en-US" sz="2400" b="1" dirty="0"/>
              <a:t>hydraulic impulse storage accumulator </a:t>
            </a:r>
            <a:r>
              <a:rPr lang="en-US" sz="2400" dirty="0"/>
              <a:t>is used to provide fluid pressure as the </a:t>
            </a:r>
            <a:r>
              <a:rPr lang="en-US" sz="2400" kern="300" spc="-300" dirty="0"/>
              <a:t>I C </a:t>
            </a:r>
            <a:r>
              <a:rPr lang="en-US" sz="2400" dirty="0"/>
              <a:t>E restarts after the idle-stop mode. </a:t>
            </a:r>
          </a:p>
          <a:p>
            <a:pPr marL="829818" lvl="1" indent="-342900"/>
            <a:r>
              <a:rPr lang="en-US" sz="2400" dirty="0"/>
              <a:t>Eliminates the need for an electric auxiliary pump. </a:t>
            </a:r>
          </a:p>
        </p:txBody>
      </p:sp>
    </p:spTree>
    <p:extLst>
      <p:ext uri="{BB962C8B-B14F-4D97-AF65-F5344CB8AC3E}">
        <p14:creationId xmlns:p14="http://schemas.microsoft.com/office/powerpoint/2010/main" val="62018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26A8-A1BF-B842-AE34-11D3A9598A69}"/>
              </a:ext>
            </a:extLst>
          </p:cNvPr>
          <p:cNvSpPr>
            <a:spLocks noGrp="1"/>
          </p:cNvSpPr>
          <p:nvPr>
            <p:ph type="title"/>
          </p:nvPr>
        </p:nvSpPr>
        <p:spPr>
          <a:xfrm>
            <a:off x="457200" y="256472"/>
            <a:ext cx="8229600" cy="590349"/>
          </a:xfrm>
        </p:spPr>
        <p:txBody>
          <a:bodyPr lIns="0" tIns="18000" rIns="0" bIns="18000" anchor="ctr" anchorCtr="0">
            <a:spAutoFit/>
          </a:bodyPr>
          <a:lstStyle/>
          <a:p>
            <a:r>
              <a:rPr lang="en-US" dirty="0"/>
              <a:t>Figure 131.5 Accumulator</a:t>
            </a:r>
          </a:p>
        </p:txBody>
      </p:sp>
      <p:sp>
        <p:nvSpPr>
          <p:cNvPr id="5" name="Content Placeholder 4">
            <a:extLst>
              <a:ext uri="{FF2B5EF4-FFF2-40B4-BE49-F238E27FC236}">
                <a16:creationId xmlns:a16="http://schemas.microsoft.com/office/drawing/2014/main" id="{9F6E7B61-4911-4D38-A75B-1EE2C0EE293D}"/>
              </a:ext>
            </a:extLst>
          </p:cNvPr>
          <p:cNvSpPr>
            <a:spLocks noGrp="1"/>
          </p:cNvSpPr>
          <p:nvPr>
            <p:ph sz="quarter" idx="13"/>
          </p:nvPr>
        </p:nvSpPr>
        <p:spPr>
          <a:xfrm>
            <a:off x="740664" y="3902702"/>
            <a:ext cx="7662672" cy="1144347"/>
          </a:xfrm>
        </p:spPr>
        <p:txBody>
          <a:bodyPr wrap="square" lIns="0" tIns="18000" rIns="0" bIns="18000" anchor="ctr" anchorCtr="0">
            <a:spAutoFit/>
          </a:bodyPr>
          <a:lstStyle/>
          <a:p>
            <a:pPr marL="0" indent="0">
              <a:buNone/>
            </a:pPr>
            <a:r>
              <a:rPr lang="en-US" sz="2400" dirty="0"/>
              <a:t>When the solenoid is energized, the accumulator releases the fluid creating the initial pressure needed at restart.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36" y="1307592"/>
            <a:ext cx="7424928" cy="2182523"/>
          </a:xfrm>
          <a:prstGeom prst="rect">
            <a:avLst/>
          </a:prstGeom>
        </p:spPr>
      </p:pic>
    </p:spTree>
    <p:extLst>
      <p:ext uri="{BB962C8B-B14F-4D97-AF65-F5344CB8AC3E}">
        <p14:creationId xmlns:p14="http://schemas.microsoft.com/office/powerpoint/2010/main" val="423596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Start/Stop Fluid Accumulator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tart_stop_fluid_pressure_accumulator">
            <a:hlinkClick r:id="" action="ppaction://media"/>
            <a:extLst>
              <a:ext uri="{FF2B5EF4-FFF2-40B4-BE49-F238E27FC236}">
                <a16:creationId xmlns:a16="http://schemas.microsoft.com/office/drawing/2014/main" id="{F490B6EB-200B-B6AB-2B3E-13C14FDDF5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391" y="1211500"/>
            <a:ext cx="8922409" cy="5018855"/>
          </a:xfrm>
          <a:prstGeom prst="rect">
            <a:avLst/>
          </a:prstGeom>
        </p:spPr>
      </p:pic>
    </p:spTree>
    <p:extLst>
      <p:ext uri="{BB962C8B-B14F-4D97-AF65-F5344CB8AC3E}">
        <p14:creationId xmlns:p14="http://schemas.microsoft.com/office/powerpoint/2010/main" val="33334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25BD-430A-FF49-A19D-4479C142D00A}"/>
              </a:ext>
            </a:extLst>
          </p:cNvPr>
          <p:cNvSpPr>
            <a:spLocks noGrp="1"/>
          </p:cNvSpPr>
          <p:nvPr>
            <p:ph type="title"/>
          </p:nvPr>
        </p:nvSpPr>
        <p:spPr>
          <a:xfrm>
            <a:off x="457200" y="262772"/>
            <a:ext cx="8250238" cy="590349"/>
          </a:xfrm>
        </p:spPr>
        <p:txBody>
          <a:bodyPr wrap="square" lIns="0" tIns="18000" rIns="0" bIns="18000" anchor="ctr" anchorCtr="0">
            <a:spAutoFit/>
          </a:bodyPr>
          <a:lstStyle/>
          <a:p>
            <a:r>
              <a:rPr lang="en-US" spc="-500" dirty="0"/>
              <a:t>G </a:t>
            </a:r>
            <a:r>
              <a:rPr lang="en-US" dirty="0"/>
              <a:t>M Parallel Hybrid Truck </a:t>
            </a:r>
            <a:r>
              <a:rPr lang="en-US" sz="2800" dirty="0"/>
              <a:t>(1 of 2)</a:t>
            </a:r>
            <a:endParaRPr lang="en-US" dirty="0"/>
          </a:p>
        </p:txBody>
      </p:sp>
      <p:sp>
        <p:nvSpPr>
          <p:cNvPr id="3" name="Content Placeholder 2">
            <a:extLst>
              <a:ext uri="{FF2B5EF4-FFF2-40B4-BE49-F238E27FC236}">
                <a16:creationId xmlns:a16="http://schemas.microsoft.com/office/drawing/2014/main" id="{2385207B-3EF9-6D40-AD74-AD3E14B34A9B}"/>
              </a:ext>
            </a:extLst>
          </p:cNvPr>
          <p:cNvSpPr>
            <a:spLocks noGrp="1"/>
          </p:cNvSpPr>
          <p:nvPr>
            <p:ph sz="quarter" idx="13"/>
          </p:nvPr>
        </p:nvSpPr>
        <p:spPr>
          <a:xfrm>
            <a:off x="472824" y="958100"/>
            <a:ext cx="8236039" cy="4422168"/>
          </a:xfrm>
        </p:spPr>
        <p:txBody>
          <a:bodyPr wrap="square" lIns="0" tIns="18000" rIns="0" bIns="18000" anchor="ctr" anchorCtr="0">
            <a:spAutoFit/>
          </a:bodyPr>
          <a:lstStyle/>
          <a:p>
            <a:pPr marL="342900" indent="-342900"/>
            <a:r>
              <a:rPr lang="en-US" sz="2400" dirty="0"/>
              <a:t>Description</a:t>
            </a:r>
          </a:p>
          <a:p>
            <a:pPr marL="829818" lvl="1" indent="-342900"/>
            <a:r>
              <a:rPr lang="en-US" sz="2400" dirty="0"/>
              <a:t>The transmission in the 2004–2008 Chevrolet Silverado/</a:t>
            </a:r>
            <a:r>
              <a:rPr lang="en-US" sz="2400" spc="-300" dirty="0"/>
              <a:t>G M </a:t>
            </a:r>
            <a:r>
              <a:rPr lang="en-US" sz="2400" dirty="0"/>
              <a:t>C Sierra parallel hybrid truck (</a:t>
            </a:r>
            <a:r>
              <a:rPr lang="en-US" sz="2400" spc="-300" dirty="0"/>
              <a:t>P H </a:t>
            </a:r>
            <a:r>
              <a:rPr lang="en-US" sz="2400" dirty="0"/>
              <a:t>T) is based on the 4L60E automatic transmission. </a:t>
            </a:r>
          </a:p>
          <a:p>
            <a:pPr marL="342900" indent="-342900"/>
            <a:r>
              <a:rPr lang="en-US" sz="2400" dirty="0"/>
              <a:t>Operation</a:t>
            </a:r>
          </a:p>
          <a:p>
            <a:pPr marL="829818" lvl="1" indent="-342900"/>
            <a:r>
              <a:rPr lang="en-US" sz="2400" dirty="0"/>
              <a:t>Whenever the engine goes into idle-stop, the electric fluid pump is turned on to maintain oil pressure.</a:t>
            </a:r>
          </a:p>
          <a:p>
            <a:pPr marL="342900" indent="-342900"/>
            <a:r>
              <a:rPr lang="en-US" sz="2400" dirty="0"/>
              <a:t>Service </a:t>
            </a:r>
          </a:p>
          <a:p>
            <a:pPr marL="829818" lvl="1" indent="-342900"/>
            <a:r>
              <a:rPr lang="en-US" sz="2400" dirty="0"/>
              <a:t>This transmission requires Dexron VI ATF</a:t>
            </a:r>
          </a:p>
          <a:p>
            <a:pPr marL="829818" lvl="1" indent="-342900"/>
            <a:endParaRPr lang="en-US" sz="2400" dirty="0"/>
          </a:p>
        </p:txBody>
      </p:sp>
    </p:spTree>
    <p:extLst>
      <p:ext uri="{BB962C8B-B14F-4D97-AF65-F5344CB8AC3E}">
        <p14:creationId xmlns:p14="http://schemas.microsoft.com/office/powerpoint/2010/main" val="3900407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475" y="155371"/>
            <a:ext cx="8229600" cy="646331"/>
          </a:xfrm>
        </p:spPr>
        <p:txBody>
          <a:bodyPr/>
          <a:lstStyle/>
          <a:p>
            <a:pPr marL="621792" indent="-640080"/>
            <a:r>
              <a:rPr lang="en-US" dirty="0"/>
              <a:t>Learning Objectives </a:t>
            </a:r>
            <a:r>
              <a:rPr lang="en-US" sz="2800" dirty="0"/>
              <a:t>(1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941388"/>
            <a:ext cx="8232775" cy="4378122"/>
          </a:xfrm>
        </p:spPr>
        <p:txBody>
          <a:bodyPr/>
          <a:lstStyle/>
          <a:p>
            <a:pPr marL="914400" lvl="0" indent="-914400">
              <a:buClr>
                <a:schemeClr val="lt1"/>
              </a:buClr>
              <a:buSzPct val="25000"/>
              <a:buNone/>
            </a:pPr>
            <a:r>
              <a:rPr lang="en-US" sz="2400" b="1" dirty="0">
                <a:solidFill>
                  <a:srgbClr val="007FA3"/>
                </a:solidFill>
              </a:rPr>
              <a:t>131.1  </a:t>
            </a:r>
            <a:r>
              <a:rPr lang="en-US" sz="2400" dirty="0">
                <a:solidFill>
                  <a:schemeClr val="tx1"/>
                </a:solidFill>
              </a:rPr>
              <a:t>Describe the powertrain configuration.</a:t>
            </a:r>
          </a:p>
          <a:p>
            <a:pPr marL="914400" lvl="0" indent="-914400">
              <a:buClr>
                <a:schemeClr val="lt1"/>
              </a:buClr>
              <a:buSzPct val="25000"/>
              <a:buNone/>
            </a:pPr>
            <a:r>
              <a:rPr lang="en-US" sz="2400" b="1" dirty="0">
                <a:solidFill>
                  <a:srgbClr val="007FA3"/>
                </a:solidFill>
              </a:rPr>
              <a:t>131.2 </a:t>
            </a:r>
            <a:r>
              <a:rPr lang="en-US" sz="2400" dirty="0">
                <a:solidFill>
                  <a:schemeClr val="tx1"/>
                </a:solidFill>
              </a:rPr>
              <a:t>Explain the principles involved with vehicle transmissions/transaxles.</a:t>
            </a:r>
          </a:p>
          <a:p>
            <a:pPr marL="914400" lvl="0" indent="-914400">
              <a:buClr>
                <a:schemeClr val="lt1"/>
              </a:buClr>
              <a:buSzPct val="25000"/>
              <a:buNone/>
            </a:pPr>
            <a:r>
              <a:rPr lang="en-US" sz="2400" b="1" dirty="0">
                <a:solidFill>
                  <a:srgbClr val="007FA3"/>
                </a:solidFill>
              </a:rPr>
              <a:t>131.3 </a:t>
            </a:r>
            <a:r>
              <a:rPr lang="en-US" sz="2400" dirty="0">
                <a:solidFill>
                  <a:schemeClr val="tx1"/>
                </a:solidFill>
              </a:rPr>
              <a:t>Describe the function of a hybrid electric vehicle (HEV)transmission.</a:t>
            </a:r>
          </a:p>
          <a:p>
            <a:pPr marL="914400" lvl="0" indent="-914400">
              <a:buClr>
                <a:schemeClr val="lt1"/>
              </a:buClr>
              <a:buSzPct val="25000"/>
              <a:buNone/>
            </a:pPr>
            <a:r>
              <a:rPr lang="en-US" sz="2400" b="1" dirty="0">
                <a:solidFill>
                  <a:srgbClr val="007FA3"/>
                </a:solidFill>
              </a:rPr>
              <a:t>131.4 </a:t>
            </a:r>
            <a:r>
              <a:rPr lang="en-US" sz="2400" dirty="0">
                <a:solidFill>
                  <a:schemeClr val="tx1"/>
                </a:solidFill>
              </a:rPr>
              <a:t>Discuss the transmission in GM parallel hybrid trucks (PHTs).</a:t>
            </a:r>
          </a:p>
          <a:p>
            <a:pPr marL="914400" lvl="0" indent="-914400">
              <a:buClr>
                <a:schemeClr val="lt1"/>
              </a:buClr>
              <a:buSzPct val="25000"/>
              <a:buNone/>
            </a:pPr>
            <a:r>
              <a:rPr lang="en-US" sz="2400" b="1" dirty="0">
                <a:solidFill>
                  <a:srgbClr val="007FA3"/>
                </a:solidFill>
              </a:rPr>
              <a:t>131.5 </a:t>
            </a:r>
            <a:r>
              <a:rPr lang="en-US" sz="2400" dirty="0">
                <a:solidFill>
                  <a:schemeClr val="tx1"/>
                </a:solidFill>
              </a:rPr>
              <a:t>Discuss the GM two-mode hybrid transmission.</a:t>
            </a:r>
          </a:p>
          <a:p>
            <a:pPr marL="914400" lvl="0" indent="-914400">
              <a:buClr>
                <a:schemeClr val="lt1"/>
              </a:buClr>
              <a:buSzPct val="25000"/>
              <a:buNone/>
            </a:pPr>
            <a:r>
              <a:rPr lang="en-US" sz="2400" b="1" dirty="0">
                <a:solidFill>
                  <a:srgbClr val="007FA3"/>
                </a:solidFill>
              </a:rPr>
              <a:t>131.6 </a:t>
            </a:r>
            <a:r>
              <a:rPr lang="en-US" sz="2400" dirty="0">
                <a:solidFill>
                  <a:schemeClr val="tx1"/>
                </a:solidFill>
              </a:rPr>
              <a:t>Discuss the Ford/Lincoln 10R80 MHT.</a:t>
            </a:r>
            <a:endParaRPr lang="en-US" dirty="0"/>
          </a:p>
        </p:txBody>
      </p:sp>
    </p:spTree>
    <p:extLst>
      <p:ext uri="{BB962C8B-B14F-4D97-AF65-F5344CB8AC3E}">
        <p14:creationId xmlns:p14="http://schemas.microsoft.com/office/powerpoint/2010/main" val="899124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646331"/>
          </a:xfrm>
        </p:spPr>
        <p:txBody>
          <a:bodyPr/>
          <a:lstStyle/>
          <a:p>
            <a:r>
              <a:rPr lang="en-US" dirty="0"/>
              <a:t>GM Parallel Hybrid Truck </a:t>
            </a:r>
            <a:r>
              <a:rPr lang="en-US" sz="2800" dirty="0"/>
              <a:t>(2 of 2)</a:t>
            </a:r>
          </a:p>
        </p:txBody>
      </p:sp>
      <p:sp>
        <p:nvSpPr>
          <p:cNvPr id="3" name="Content Placeholder 2"/>
          <p:cNvSpPr>
            <a:spLocks noGrp="1"/>
          </p:cNvSpPr>
          <p:nvPr>
            <p:ph idx="4294967295"/>
          </p:nvPr>
        </p:nvSpPr>
        <p:spPr>
          <a:xfrm>
            <a:off x="438150" y="941388"/>
            <a:ext cx="8229600" cy="3173625"/>
          </a:xfrm>
          <a:prstGeom prst="rect">
            <a:avLst/>
          </a:prstGeom>
        </p:spPr>
        <p:txBody>
          <a:bodyPr/>
          <a:lstStyle/>
          <a:p>
            <a:r>
              <a:rPr lang="en-US" sz="2400" dirty="0"/>
              <a:t>Transmission gear selector lever can be placed in 7 positions, as follows:</a:t>
            </a:r>
          </a:p>
          <a:p>
            <a:pPr lvl="1"/>
            <a:r>
              <a:rPr lang="en-US" sz="2400" dirty="0"/>
              <a:t>P—Park</a:t>
            </a:r>
          </a:p>
          <a:p>
            <a:pPr lvl="1"/>
            <a:r>
              <a:rPr lang="en-US" sz="2400" dirty="0"/>
              <a:t>R—Reverse</a:t>
            </a:r>
          </a:p>
          <a:p>
            <a:pPr lvl="1"/>
            <a:r>
              <a:rPr lang="en-US" sz="2400" dirty="0"/>
              <a:t>N—Neutral</a:t>
            </a:r>
          </a:p>
          <a:p>
            <a:pPr lvl="1"/>
            <a:r>
              <a:rPr lang="en-US" sz="2400" dirty="0"/>
              <a:t>D—Drive</a:t>
            </a:r>
          </a:p>
          <a:p>
            <a:pPr lvl="1"/>
            <a:r>
              <a:rPr lang="en-US" sz="2400" dirty="0"/>
              <a:t>3—Manual third</a:t>
            </a:r>
          </a:p>
        </p:txBody>
      </p:sp>
    </p:spTree>
    <p:extLst>
      <p:ext uri="{BB962C8B-B14F-4D97-AF65-F5344CB8AC3E}">
        <p14:creationId xmlns:p14="http://schemas.microsoft.com/office/powerpoint/2010/main" val="325743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E4D4-E418-6B4F-AC08-29DC5A870262}"/>
              </a:ext>
            </a:extLst>
          </p:cNvPr>
          <p:cNvSpPr>
            <a:spLocks noGrp="1"/>
          </p:cNvSpPr>
          <p:nvPr>
            <p:ph type="title"/>
          </p:nvPr>
        </p:nvSpPr>
        <p:spPr>
          <a:xfrm>
            <a:off x="457200" y="239218"/>
            <a:ext cx="8229600" cy="590349"/>
          </a:xfrm>
        </p:spPr>
        <p:txBody>
          <a:bodyPr lIns="0" tIns="18000" rIns="0" bIns="18000" anchor="ctr" anchorCtr="0">
            <a:spAutoFit/>
          </a:bodyPr>
          <a:lstStyle/>
          <a:p>
            <a:r>
              <a:rPr lang="en-US" dirty="0"/>
              <a:t>Figure 131.6 Secondary Fluid Pump </a:t>
            </a:r>
          </a:p>
        </p:txBody>
      </p:sp>
      <p:sp>
        <p:nvSpPr>
          <p:cNvPr id="5" name="Content Placeholder 4">
            <a:extLst>
              <a:ext uri="{FF2B5EF4-FFF2-40B4-BE49-F238E27FC236}">
                <a16:creationId xmlns:a16="http://schemas.microsoft.com/office/drawing/2014/main" id="{C3FAE61C-AE14-4819-8EA6-7F2620233D12}"/>
              </a:ext>
            </a:extLst>
          </p:cNvPr>
          <p:cNvSpPr>
            <a:spLocks noGrp="1"/>
          </p:cNvSpPr>
          <p:nvPr>
            <p:ph sz="quarter" idx="13"/>
          </p:nvPr>
        </p:nvSpPr>
        <p:spPr>
          <a:xfrm>
            <a:off x="621792" y="1161288"/>
            <a:ext cx="2706624" cy="1513679"/>
          </a:xfrm>
        </p:spPr>
        <p:txBody>
          <a:bodyPr wrap="square" lIns="0" tIns="18000" rIns="0" bIns="18000" anchor="ctr" anchorCtr="0">
            <a:spAutoFit/>
          </a:bodyPr>
          <a:lstStyle/>
          <a:p>
            <a:pPr marL="0" indent="0">
              <a:buNone/>
            </a:pPr>
            <a:r>
              <a:rPr lang="en-US" sz="2400" dirty="0"/>
              <a:t>Electric secondary fluid pump from a transmission in a </a:t>
            </a:r>
            <a:r>
              <a:rPr lang="en-US" sz="2400" spc="-300" dirty="0"/>
              <a:t>G </a:t>
            </a:r>
            <a:r>
              <a:rPr lang="en-US" sz="2400" dirty="0"/>
              <a:t>M hybrid pickup.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024" y="1011809"/>
            <a:ext cx="4973574" cy="4596516"/>
          </a:xfrm>
          <a:prstGeom prst="rect">
            <a:avLst/>
          </a:prstGeom>
        </p:spPr>
      </p:pic>
    </p:spTree>
    <p:extLst>
      <p:ext uri="{BB962C8B-B14F-4D97-AF65-F5344CB8AC3E}">
        <p14:creationId xmlns:p14="http://schemas.microsoft.com/office/powerpoint/2010/main" val="93480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C7D8-784A-7140-AD47-1CBCA11EDF4E}"/>
              </a:ext>
            </a:extLst>
          </p:cNvPr>
          <p:cNvSpPr>
            <a:spLocks noGrp="1"/>
          </p:cNvSpPr>
          <p:nvPr>
            <p:ph type="title"/>
          </p:nvPr>
        </p:nvSpPr>
        <p:spPr>
          <a:xfrm>
            <a:off x="457200" y="262516"/>
            <a:ext cx="8229600" cy="1021237"/>
          </a:xfrm>
        </p:spPr>
        <p:txBody>
          <a:bodyPr lIns="0" tIns="18000" rIns="0" bIns="18000" anchor="ctr" anchorCtr="0">
            <a:spAutoFit/>
          </a:bodyPr>
          <a:lstStyle/>
          <a:p>
            <a:r>
              <a:rPr lang="en-US" spc="-500" dirty="0"/>
              <a:t>G </a:t>
            </a:r>
            <a:r>
              <a:rPr lang="en-US" dirty="0"/>
              <a:t>M Two-Mode Hybrid Transmission</a:t>
            </a:r>
            <a:r>
              <a:rPr lang="en-US" baseline="0" dirty="0"/>
              <a:t> </a:t>
            </a:r>
            <a:r>
              <a:rPr lang="en-US" sz="2800" dirty="0"/>
              <a:t>(1 of 3)</a:t>
            </a:r>
          </a:p>
        </p:txBody>
      </p:sp>
      <p:sp>
        <p:nvSpPr>
          <p:cNvPr id="3" name="Content Placeholder 2">
            <a:extLst>
              <a:ext uri="{FF2B5EF4-FFF2-40B4-BE49-F238E27FC236}">
                <a16:creationId xmlns:a16="http://schemas.microsoft.com/office/drawing/2014/main" id="{6271687F-D157-C54E-AB73-11F52D617866}"/>
              </a:ext>
            </a:extLst>
          </p:cNvPr>
          <p:cNvSpPr>
            <a:spLocks noGrp="1"/>
          </p:cNvSpPr>
          <p:nvPr>
            <p:ph sz="quarter" idx="13"/>
          </p:nvPr>
        </p:nvSpPr>
        <p:spPr>
          <a:xfrm>
            <a:off x="457200" y="1453896"/>
            <a:ext cx="8229600" cy="2036899"/>
          </a:xfrm>
        </p:spPr>
        <p:txBody>
          <a:bodyPr lIns="0" tIns="18000" rIns="0" bIns="18000" anchor="ctr" anchorCtr="0">
            <a:spAutoFit/>
          </a:bodyPr>
          <a:lstStyle/>
          <a:p>
            <a:pPr marL="342900" indent="-342900"/>
            <a:r>
              <a:rPr lang="en-US" sz="2400" dirty="0"/>
              <a:t>Description</a:t>
            </a:r>
          </a:p>
          <a:p>
            <a:pPr marL="829818" lvl="1" indent="-342900"/>
            <a:r>
              <a:rPr lang="en-US" sz="2400" dirty="0"/>
              <a:t>The two-mode hybrid transmission used in 2009–2013 General Motors hybrid trucks is labeled a 2</a:t>
            </a:r>
            <a:r>
              <a:rPr lang="en-US" sz="2400" spc="-300" dirty="0"/>
              <a:t>M </a:t>
            </a:r>
            <a:r>
              <a:rPr lang="en-US" sz="2400" dirty="0"/>
              <a:t>L70. </a:t>
            </a:r>
          </a:p>
          <a:p>
            <a:pPr marL="829818" lvl="1" indent="-342900"/>
            <a:r>
              <a:rPr lang="en-US" sz="2400" dirty="0"/>
              <a:t>This unit features two 60-kW motors in the hybrid drivetrain, a 300-volt battery pack, and a V8 engine. </a:t>
            </a:r>
          </a:p>
        </p:txBody>
      </p:sp>
    </p:spTree>
    <p:extLst>
      <p:ext uri="{BB962C8B-B14F-4D97-AF65-F5344CB8AC3E}">
        <p14:creationId xmlns:p14="http://schemas.microsoft.com/office/powerpoint/2010/main" val="574366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2369-EDEE-A84C-8605-8CC04FA523C9}"/>
              </a:ext>
            </a:extLst>
          </p:cNvPr>
          <p:cNvSpPr>
            <a:spLocks noGrp="1"/>
          </p:cNvSpPr>
          <p:nvPr>
            <p:ph type="title"/>
          </p:nvPr>
        </p:nvSpPr>
        <p:spPr>
          <a:xfrm>
            <a:off x="457200" y="239218"/>
            <a:ext cx="8229600" cy="590349"/>
          </a:xfrm>
        </p:spPr>
        <p:txBody>
          <a:bodyPr lIns="0" tIns="18000" rIns="0" bIns="18000" anchor="ctr" anchorCtr="0">
            <a:spAutoFit/>
          </a:bodyPr>
          <a:lstStyle/>
          <a:p>
            <a:r>
              <a:rPr lang="en-US" dirty="0"/>
              <a:t>Figure 131.7 Two-Mode Trans</a:t>
            </a:r>
          </a:p>
        </p:txBody>
      </p:sp>
      <p:sp>
        <p:nvSpPr>
          <p:cNvPr id="5" name="Content Placeholder 4">
            <a:extLst>
              <a:ext uri="{FF2B5EF4-FFF2-40B4-BE49-F238E27FC236}">
                <a16:creationId xmlns:a16="http://schemas.microsoft.com/office/drawing/2014/main" id="{F7BAA88A-593E-4621-BB57-B2C5E8FEBB84}"/>
              </a:ext>
            </a:extLst>
          </p:cNvPr>
          <p:cNvSpPr>
            <a:spLocks noGrp="1"/>
          </p:cNvSpPr>
          <p:nvPr>
            <p:ph sz="quarter" idx="13"/>
          </p:nvPr>
        </p:nvSpPr>
        <p:spPr>
          <a:xfrm>
            <a:off x="477838" y="4540283"/>
            <a:ext cx="8229600" cy="1513679"/>
          </a:xfrm>
        </p:spPr>
        <p:txBody>
          <a:bodyPr lIns="0" tIns="18000" rIns="0" bIns="18000" anchor="ctr" anchorCtr="0">
            <a:spAutoFit/>
          </a:bodyPr>
          <a:lstStyle/>
          <a:p>
            <a:pPr marL="0" indent="0">
              <a:buNone/>
            </a:pPr>
            <a:r>
              <a:rPr lang="en-US" sz="2400" dirty="0"/>
              <a:t>The two-mode transmission has orange high-voltage cables entering the unit to carry electric energy from the high-voltage battery pack to propel the vehicle and also charge the battery during deceleration.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444" y="941388"/>
            <a:ext cx="4057111" cy="3325359"/>
          </a:xfrm>
          <a:prstGeom prst="rect">
            <a:avLst/>
          </a:prstGeom>
        </p:spPr>
      </p:pic>
    </p:spTree>
    <p:extLst>
      <p:ext uri="{BB962C8B-B14F-4D97-AF65-F5344CB8AC3E}">
        <p14:creationId xmlns:p14="http://schemas.microsoft.com/office/powerpoint/2010/main" val="2592413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C7D8-784A-7140-AD47-1CBCA11EDF4E}"/>
              </a:ext>
            </a:extLst>
          </p:cNvPr>
          <p:cNvSpPr>
            <a:spLocks noGrp="1"/>
          </p:cNvSpPr>
          <p:nvPr>
            <p:ph type="title"/>
          </p:nvPr>
        </p:nvSpPr>
        <p:spPr>
          <a:xfrm>
            <a:off x="474453" y="247111"/>
            <a:ext cx="8229600" cy="1021237"/>
          </a:xfrm>
        </p:spPr>
        <p:txBody>
          <a:bodyPr lIns="0" tIns="18000" rIns="0" bIns="18000" anchor="ctr" anchorCtr="0">
            <a:spAutoFit/>
          </a:bodyPr>
          <a:lstStyle/>
          <a:p>
            <a:r>
              <a:rPr lang="en-US" spc="-500" dirty="0"/>
              <a:t>G </a:t>
            </a:r>
            <a:r>
              <a:rPr lang="en-US" dirty="0"/>
              <a:t>M Two-Mode Hybrid Transmission</a:t>
            </a:r>
            <a:r>
              <a:rPr lang="en-US" baseline="0" dirty="0"/>
              <a:t> </a:t>
            </a:r>
            <a:r>
              <a:rPr lang="en-US" sz="2800" dirty="0"/>
              <a:t>(2 of 3)</a:t>
            </a:r>
          </a:p>
        </p:txBody>
      </p:sp>
      <p:sp>
        <p:nvSpPr>
          <p:cNvPr id="3" name="Content Placeholder 2">
            <a:extLst>
              <a:ext uri="{FF2B5EF4-FFF2-40B4-BE49-F238E27FC236}">
                <a16:creationId xmlns:a16="http://schemas.microsoft.com/office/drawing/2014/main" id="{6271687F-D157-C54E-AB73-11F52D617866}"/>
              </a:ext>
            </a:extLst>
          </p:cNvPr>
          <p:cNvSpPr>
            <a:spLocks noGrp="1"/>
          </p:cNvSpPr>
          <p:nvPr>
            <p:ph sz="quarter" idx="13"/>
          </p:nvPr>
        </p:nvSpPr>
        <p:spPr>
          <a:xfrm>
            <a:off x="438150" y="1453896"/>
            <a:ext cx="8229600" cy="2852507"/>
          </a:xfrm>
        </p:spPr>
        <p:txBody>
          <a:bodyPr lIns="0" tIns="18000" rIns="0" bIns="18000" anchor="ctr" anchorCtr="0">
            <a:spAutoFit/>
          </a:bodyPr>
          <a:lstStyle/>
          <a:p>
            <a:pPr marL="342900" indent="-342900"/>
            <a:r>
              <a:rPr lang="en-US" sz="2400" dirty="0"/>
              <a:t>Components</a:t>
            </a:r>
          </a:p>
          <a:p>
            <a:pPr marL="829818" lvl="1" indent="-342900"/>
            <a:r>
              <a:rPr lang="en-US" sz="2400" dirty="0"/>
              <a:t>The two-mode unit is effectively an electronically variable transmission (</a:t>
            </a:r>
            <a:r>
              <a:rPr lang="en-US" sz="2400" spc="-300" dirty="0"/>
              <a:t>E V </a:t>
            </a:r>
            <a:r>
              <a:rPr lang="en-US" sz="2400" dirty="0"/>
              <a:t>T). </a:t>
            </a:r>
          </a:p>
          <a:p>
            <a:pPr marL="829818" lvl="1" indent="-342900"/>
            <a:r>
              <a:rPr lang="en-US" sz="2400" dirty="0"/>
              <a:t>It includes 3 simple planetary gear sets with 4 multiplate clutches. </a:t>
            </a:r>
          </a:p>
          <a:p>
            <a:pPr marL="829818" lvl="1" indent="-342900"/>
            <a:r>
              <a:rPr lang="en-US" sz="2400" dirty="0"/>
              <a:t>It has 4 fixed gear ratios with 2 </a:t>
            </a:r>
            <a:r>
              <a:rPr lang="en-US" sz="2400" spc="-300" dirty="0"/>
              <a:t>E </a:t>
            </a:r>
            <a:r>
              <a:rPr lang="en-US" sz="2400" dirty="0"/>
              <a:t>V ratios for smooth, more efficient operation. </a:t>
            </a:r>
          </a:p>
        </p:txBody>
      </p:sp>
    </p:spTree>
    <p:extLst>
      <p:ext uri="{BB962C8B-B14F-4D97-AF65-F5344CB8AC3E}">
        <p14:creationId xmlns:p14="http://schemas.microsoft.com/office/powerpoint/2010/main" val="1266779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6097-6BC2-9D4B-9789-FF4CBA9FE683}"/>
              </a:ext>
            </a:extLst>
          </p:cNvPr>
          <p:cNvSpPr>
            <a:spLocks noGrp="1"/>
          </p:cNvSpPr>
          <p:nvPr>
            <p:ph type="title"/>
          </p:nvPr>
        </p:nvSpPr>
        <p:spPr>
          <a:xfrm>
            <a:off x="457200" y="239220"/>
            <a:ext cx="8229600" cy="590349"/>
          </a:xfrm>
        </p:spPr>
        <p:txBody>
          <a:bodyPr lIns="0" tIns="18000" rIns="0" bIns="18000" anchor="ctr" anchorCtr="0">
            <a:spAutoFit/>
          </a:bodyPr>
          <a:lstStyle/>
          <a:p>
            <a:r>
              <a:rPr lang="en-US" dirty="0"/>
              <a:t>Figure 131.8 Two-Mode Trans</a:t>
            </a:r>
          </a:p>
        </p:txBody>
      </p:sp>
      <p:sp>
        <p:nvSpPr>
          <p:cNvPr id="5" name="Content Placeholder 4">
            <a:extLst>
              <a:ext uri="{FF2B5EF4-FFF2-40B4-BE49-F238E27FC236}">
                <a16:creationId xmlns:a16="http://schemas.microsoft.com/office/drawing/2014/main" id="{E31C2A49-F1BB-46A8-8661-C3EB8F46BD46}"/>
              </a:ext>
            </a:extLst>
          </p:cNvPr>
          <p:cNvSpPr>
            <a:spLocks noGrp="1"/>
          </p:cNvSpPr>
          <p:nvPr>
            <p:ph sz="quarter" idx="13"/>
          </p:nvPr>
        </p:nvSpPr>
        <p:spPr>
          <a:xfrm>
            <a:off x="457200" y="1014984"/>
            <a:ext cx="2923730" cy="2621675"/>
          </a:xfrm>
        </p:spPr>
        <p:txBody>
          <a:bodyPr wrap="square" lIns="0" tIns="18000" rIns="0" bIns="18000" anchor="ctr" anchorCtr="0">
            <a:spAutoFit/>
          </a:bodyPr>
          <a:lstStyle/>
          <a:p>
            <a:pPr marL="0" indent="0">
              <a:buNone/>
            </a:pPr>
            <a:r>
              <a:rPr lang="en-US" sz="2400" dirty="0"/>
              <a:t>Using two planetary gear sets, the </a:t>
            </a:r>
            <a:r>
              <a:rPr lang="en-US" sz="2400" spc="-300" dirty="0"/>
              <a:t>I C </a:t>
            </a:r>
            <a:r>
              <a:rPr lang="en-US" sz="2400" dirty="0"/>
              <a:t>E can be maintained in the most efficient speed of about 2000 </a:t>
            </a:r>
            <a:r>
              <a:rPr lang="en-US" sz="2400" spc="-300" dirty="0"/>
              <a:t>R P </a:t>
            </a:r>
            <a:r>
              <a:rPr lang="en-US" sz="2400" dirty="0"/>
              <a:t>M under most operating conditions.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176" y="924168"/>
            <a:ext cx="4992361" cy="5273911"/>
          </a:xfrm>
          <a:prstGeom prst="rect">
            <a:avLst/>
          </a:prstGeom>
        </p:spPr>
      </p:pic>
    </p:spTree>
    <p:extLst>
      <p:ext uri="{BB962C8B-B14F-4D97-AF65-F5344CB8AC3E}">
        <p14:creationId xmlns:p14="http://schemas.microsoft.com/office/powerpoint/2010/main" val="3351230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C7D8-784A-7140-AD47-1CBCA11EDF4E}"/>
              </a:ext>
            </a:extLst>
          </p:cNvPr>
          <p:cNvSpPr>
            <a:spLocks noGrp="1"/>
          </p:cNvSpPr>
          <p:nvPr>
            <p:ph type="title"/>
          </p:nvPr>
        </p:nvSpPr>
        <p:spPr>
          <a:xfrm>
            <a:off x="457200" y="246187"/>
            <a:ext cx="8229600" cy="1021237"/>
          </a:xfrm>
        </p:spPr>
        <p:txBody>
          <a:bodyPr lIns="0" tIns="18000" rIns="0" bIns="18000" anchor="ctr" anchorCtr="0">
            <a:spAutoFit/>
          </a:bodyPr>
          <a:lstStyle/>
          <a:p>
            <a:r>
              <a:rPr lang="en-US" spc="-500" dirty="0"/>
              <a:t>G </a:t>
            </a:r>
            <a:r>
              <a:rPr lang="en-US" dirty="0"/>
              <a:t>M Two-Mode Hybrid Transmission</a:t>
            </a:r>
            <a:r>
              <a:rPr lang="en-US" baseline="0" dirty="0"/>
              <a:t> </a:t>
            </a:r>
            <a:r>
              <a:rPr lang="en-US" sz="2800" dirty="0"/>
              <a:t>(3 of 3)</a:t>
            </a:r>
          </a:p>
        </p:txBody>
      </p:sp>
      <p:sp>
        <p:nvSpPr>
          <p:cNvPr id="3" name="Content Placeholder 2">
            <a:extLst>
              <a:ext uri="{FF2B5EF4-FFF2-40B4-BE49-F238E27FC236}">
                <a16:creationId xmlns:a16="http://schemas.microsoft.com/office/drawing/2014/main" id="{6271687F-D157-C54E-AB73-11F52D617866}"/>
              </a:ext>
            </a:extLst>
          </p:cNvPr>
          <p:cNvSpPr>
            <a:spLocks noGrp="1"/>
          </p:cNvSpPr>
          <p:nvPr>
            <p:ph sz="quarter" idx="13"/>
          </p:nvPr>
        </p:nvSpPr>
        <p:spPr>
          <a:xfrm>
            <a:off x="457200" y="1453896"/>
            <a:ext cx="8229600" cy="4422168"/>
          </a:xfrm>
        </p:spPr>
        <p:txBody>
          <a:bodyPr lIns="0" tIns="18000" rIns="0" bIns="18000" anchor="ctr" anchorCtr="0">
            <a:spAutoFit/>
          </a:bodyPr>
          <a:lstStyle/>
          <a:p>
            <a:pPr marL="342900" indent="-342900"/>
            <a:r>
              <a:rPr lang="en-US" sz="2400" dirty="0"/>
              <a:t>First Mode of Operation</a:t>
            </a:r>
          </a:p>
          <a:p>
            <a:pPr marL="829818" lvl="1" indent="-342900"/>
            <a:r>
              <a:rPr lang="en-US" sz="2400" dirty="0"/>
              <a:t>The first mode is for accelerating from standstill to second gear. </a:t>
            </a:r>
          </a:p>
          <a:p>
            <a:pPr marL="342900" indent="-342900"/>
            <a:r>
              <a:rPr lang="en-US" sz="2400" dirty="0"/>
              <a:t>Second Mode of Operation</a:t>
            </a:r>
          </a:p>
          <a:p>
            <a:pPr marL="829818" lvl="1" indent="-342900"/>
            <a:r>
              <a:rPr lang="en-US" sz="2400" dirty="0"/>
              <a:t>The second mode takes the vehicle from second gear through to overdrive. </a:t>
            </a:r>
          </a:p>
          <a:p>
            <a:pPr marL="342900" indent="-342900"/>
            <a:r>
              <a:rPr lang="en-US" sz="2400" dirty="0"/>
              <a:t>Two-Mode Service</a:t>
            </a:r>
          </a:p>
          <a:p>
            <a:pPr marL="829818" lvl="1" indent="-342900"/>
            <a:r>
              <a:rPr lang="en-US" sz="2400" dirty="0"/>
              <a:t>Fluid-level check and visual inspection should be all that is required until the first scheduled fluid change. </a:t>
            </a:r>
          </a:p>
          <a:p>
            <a:pPr marL="829818" lvl="1" indent="-342900"/>
            <a:r>
              <a:rPr lang="en-US" sz="2400" dirty="0"/>
              <a:t>Always use Dexron VI. </a:t>
            </a:r>
          </a:p>
        </p:txBody>
      </p:sp>
    </p:spTree>
    <p:extLst>
      <p:ext uri="{BB962C8B-B14F-4D97-AF65-F5344CB8AC3E}">
        <p14:creationId xmlns:p14="http://schemas.microsoft.com/office/powerpoint/2010/main" val="271202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Two-Mode Transmission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wo_Mode_Trans">
            <a:hlinkClick r:id="" action="ppaction://media"/>
            <a:extLst>
              <a:ext uri="{FF2B5EF4-FFF2-40B4-BE49-F238E27FC236}">
                <a16:creationId xmlns:a16="http://schemas.microsoft.com/office/drawing/2014/main" id="{42771D5D-3867-B610-CD2B-B5086446E1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397" y="1244709"/>
            <a:ext cx="8635006" cy="4857191"/>
          </a:xfrm>
          <a:prstGeom prst="rect">
            <a:avLst/>
          </a:prstGeom>
        </p:spPr>
      </p:pic>
    </p:spTree>
    <p:extLst>
      <p:ext uri="{BB962C8B-B14F-4D97-AF65-F5344CB8AC3E}">
        <p14:creationId xmlns:p14="http://schemas.microsoft.com/office/powerpoint/2010/main" val="65900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219744"/>
            <a:ext cx="8229600" cy="646331"/>
          </a:xfrm>
        </p:spPr>
        <p:txBody>
          <a:bodyPr/>
          <a:lstStyle/>
          <a:p>
            <a:r>
              <a:rPr lang="en-US" dirty="0"/>
              <a:t>Figure 131.9 GM 2ML70 Service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86176" y="4440654"/>
            <a:ext cx="8229600" cy="1569660"/>
          </a:xfrm>
        </p:spPr>
        <p:txBody>
          <a:bodyPr anchor="b"/>
          <a:lstStyle/>
          <a:p>
            <a:pPr marL="101600"/>
            <a:r>
              <a:rPr lang="en-US" sz="2400" dirty="0">
                <a:latin typeface="+mn-lt"/>
                <a:ea typeface="Verdana" panose="020B0604030504040204" pitchFamily="34" charset="0"/>
                <a:cs typeface="Verdana" panose="020B0604030504040204" pitchFamily="34" charset="0"/>
              </a:rPr>
              <a:t>(a) Disassembly of the 2ML70 transmission requires the use of a special tool and a lift or engine hoist to remove the motor assembly. (b) The motor assembly after being removed from the transmission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76" y="1068781"/>
            <a:ext cx="4023360" cy="3169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95205"/>
            <a:ext cx="3931920" cy="3116319"/>
          </a:xfrm>
          <a:prstGeom prst="rect">
            <a:avLst/>
          </a:prstGeom>
        </p:spPr>
      </p:pic>
    </p:spTree>
    <p:extLst>
      <p:ext uri="{BB962C8B-B14F-4D97-AF65-F5344CB8AC3E}">
        <p14:creationId xmlns:p14="http://schemas.microsoft.com/office/powerpoint/2010/main" val="278848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Ford/Lincoln 10R80 MHT </a:t>
            </a:r>
            <a:endParaRPr lang="en-US" sz="2800"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3907050"/>
          </a:xfrm>
        </p:spPr>
        <p:txBody>
          <a:bodyPr/>
          <a:lstStyle/>
          <a:p>
            <a:r>
              <a:rPr lang="en-US" sz="2400" dirty="0"/>
              <a:t>10-speed hybrid transmission 2020 Explorer/Aviator </a:t>
            </a:r>
          </a:p>
          <a:p>
            <a:pPr lvl="1"/>
            <a:r>
              <a:rPr lang="en-US" sz="2400" dirty="0"/>
              <a:t>Plug-in hybrid. </a:t>
            </a:r>
          </a:p>
          <a:p>
            <a:pPr lvl="1"/>
            <a:r>
              <a:rPr lang="en-US" sz="2400" dirty="0"/>
              <a:t>Still uses a torque converter. </a:t>
            </a:r>
          </a:p>
          <a:p>
            <a:pPr lvl="1"/>
            <a:r>
              <a:rPr lang="en-US" sz="2400" dirty="0"/>
              <a:t>Electric motor &amp; disconnect clutch placed between engine &amp; converter.</a:t>
            </a:r>
          </a:p>
          <a:p>
            <a:pPr lvl="1"/>
            <a:r>
              <a:rPr lang="en-US" sz="2400" dirty="0"/>
              <a:t>Electric motor provides low-speed torque and additional power. </a:t>
            </a:r>
          </a:p>
          <a:p>
            <a:pPr lvl="1"/>
            <a:r>
              <a:rPr lang="en-US" sz="2400" dirty="0"/>
              <a:t>6 inches longer non-hybrid model </a:t>
            </a:r>
          </a:p>
          <a:p>
            <a:pPr lvl="1"/>
            <a:r>
              <a:rPr lang="en-US" sz="2400" dirty="0"/>
              <a:t>10R80 shares 90% of components</a:t>
            </a:r>
          </a:p>
        </p:txBody>
      </p:sp>
    </p:spTree>
    <p:extLst>
      <p:ext uri="{BB962C8B-B14F-4D97-AF65-F5344CB8AC3E}">
        <p14:creationId xmlns:p14="http://schemas.microsoft.com/office/powerpoint/2010/main" val="939883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43375" y="158410"/>
            <a:ext cx="8229600" cy="646331"/>
          </a:xfrm>
        </p:spPr>
        <p:txBody>
          <a:bodyPr/>
          <a:lstStyle/>
          <a:p>
            <a:pPr marL="621792" indent="-640080"/>
            <a:r>
              <a:rPr lang="en-US" dirty="0"/>
              <a:t>Learning Objectives </a:t>
            </a:r>
            <a:r>
              <a:rPr lang="en-US" sz="2800" dirty="0"/>
              <a:t>(2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014984"/>
            <a:ext cx="8232775" cy="2392963"/>
          </a:xfrm>
        </p:spPr>
        <p:txBody>
          <a:bodyPr/>
          <a:lstStyle/>
          <a:p>
            <a:pPr marL="914400" lvl="0" indent="-914400">
              <a:buClr>
                <a:schemeClr val="lt1"/>
              </a:buClr>
              <a:buSzPct val="25000"/>
              <a:buNone/>
            </a:pPr>
            <a:r>
              <a:rPr lang="en-US" sz="2400" b="1" dirty="0">
                <a:solidFill>
                  <a:srgbClr val="007FA3"/>
                </a:solidFill>
              </a:rPr>
              <a:t>131.7 </a:t>
            </a:r>
            <a:r>
              <a:rPr lang="en-US" sz="2400" dirty="0">
                <a:solidFill>
                  <a:schemeClr val="tx1"/>
                </a:solidFill>
              </a:rPr>
              <a:t>Discuss the Toyota/Lexus power-split system.</a:t>
            </a:r>
          </a:p>
          <a:p>
            <a:pPr marL="914400" lvl="0" indent="-914400">
              <a:buClr>
                <a:schemeClr val="lt1"/>
              </a:buClr>
              <a:buSzPct val="25000"/>
              <a:buNone/>
            </a:pPr>
            <a:r>
              <a:rPr lang="en-US" sz="2400" b="1" dirty="0">
                <a:solidFill>
                  <a:srgbClr val="007FA3"/>
                </a:solidFill>
              </a:rPr>
              <a:t>131.8 </a:t>
            </a:r>
            <a:r>
              <a:rPr lang="en-US" sz="2400" dirty="0">
                <a:solidFill>
                  <a:schemeClr val="tx1"/>
                </a:solidFill>
              </a:rPr>
              <a:t>Discuss the diagnosis of an HEV transmission.</a:t>
            </a:r>
          </a:p>
          <a:p>
            <a:pPr marL="914400" lvl="0" indent="-914400">
              <a:buClr>
                <a:schemeClr val="lt1"/>
              </a:buClr>
              <a:buSzPct val="25000"/>
              <a:buNone/>
            </a:pPr>
            <a:r>
              <a:rPr lang="en-US" sz="2400" b="1" dirty="0">
                <a:solidFill>
                  <a:srgbClr val="007FA3"/>
                </a:solidFill>
              </a:rPr>
              <a:t>131.9 </a:t>
            </a:r>
            <a:r>
              <a:rPr lang="en-US" sz="2400" dirty="0">
                <a:solidFill>
                  <a:schemeClr val="tx1"/>
                </a:solidFill>
              </a:rPr>
              <a:t>Describe the transmissions used in electric vehicles (EVs).</a:t>
            </a: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543719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131.10 Ford 10R80 MHT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68096" y="941388"/>
            <a:ext cx="3875098" cy="33289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9071" y="4453839"/>
            <a:ext cx="7680960" cy="1938992"/>
          </a:xfrm>
        </p:spPr>
        <p:txBody>
          <a:bodyPr/>
          <a:lstStyle/>
          <a:p>
            <a:pPr marL="101600" indent="0">
              <a:buNone/>
            </a:pPr>
            <a:r>
              <a:rPr lang="en-US" sz="2400" dirty="0"/>
              <a:t>(a) The driver side of the transmission  contains the high-voltage connections and the shift level assembly. The hybrid portion of the transmission is forward of the gasket. (b) The passenger side of the transmission contains the low-voltage connections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52" y="941388"/>
            <a:ext cx="3807925" cy="3282252"/>
          </a:xfrm>
          <a:prstGeom prst="rect">
            <a:avLst/>
          </a:prstGeom>
        </p:spPr>
      </p:pic>
    </p:spTree>
    <p:extLst>
      <p:ext uri="{BB962C8B-B14F-4D97-AF65-F5344CB8AC3E}">
        <p14:creationId xmlns:p14="http://schemas.microsoft.com/office/powerpoint/2010/main" val="4254340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09550"/>
            <a:ext cx="8229600" cy="646331"/>
          </a:xfrm>
        </p:spPr>
        <p:txBody>
          <a:bodyPr/>
          <a:lstStyle/>
          <a:p>
            <a:r>
              <a:rPr lang="en-US" dirty="0"/>
              <a:t>Figure 131.11 Removing Hybrid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399" y="4761267"/>
            <a:ext cx="7849847" cy="1569660"/>
          </a:xfrm>
        </p:spPr>
        <p:txBody>
          <a:bodyPr/>
          <a:lstStyle/>
          <a:p>
            <a:pPr marL="101600" indent="0">
              <a:buNone/>
            </a:pPr>
            <a:r>
              <a:rPr lang="en-US" sz="2400" dirty="0"/>
              <a:t>(a) An engine hoist and adapter are used to remove the hybrid portion of the transmission. (b) The hybrid portion of the transmission resting on two wooden blocks after being removed from the transmission</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23400" y="941832"/>
            <a:ext cx="3474720" cy="371669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41832"/>
            <a:ext cx="4001247" cy="3460538"/>
          </a:xfrm>
          <a:prstGeom prst="rect">
            <a:avLst/>
          </a:prstGeom>
        </p:spPr>
      </p:pic>
    </p:spTree>
    <p:extLst>
      <p:ext uri="{BB962C8B-B14F-4D97-AF65-F5344CB8AC3E}">
        <p14:creationId xmlns:p14="http://schemas.microsoft.com/office/powerpoint/2010/main" val="88953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2400" y="209550"/>
            <a:ext cx="8229600" cy="646331"/>
          </a:xfrm>
        </p:spPr>
        <p:txBody>
          <a:bodyPr/>
          <a:lstStyle/>
          <a:p>
            <a:r>
              <a:rPr lang="en-US" dirty="0"/>
              <a:t>Figure 131.12 Motor Windings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1851" y="941388"/>
            <a:ext cx="4355733" cy="375443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2376" y="5038344"/>
            <a:ext cx="8229600" cy="1200329"/>
          </a:xfrm>
        </p:spPr>
        <p:txBody>
          <a:bodyPr/>
          <a:lstStyle/>
          <a:p>
            <a:pPr marL="101600" indent="0">
              <a:buNone/>
            </a:pPr>
            <a:r>
              <a:rPr lang="en-US" sz="2400" dirty="0"/>
              <a:t>(a) The motor windings attached to the housing after the rotor has been removed. (b) The rotor and torque converter assembly after being separated from the winding.</a:t>
            </a:r>
          </a:p>
        </p:txBody>
      </p:sp>
      <p:pic>
        <p:nvPicPr>
          <p:cNvPr id="4" name="Picture 3"/>
          <p:cNvPicPr>
            <a:picLocks noChangeAspect="1"/>
          </p:cNvPicPr>
          <p:nvPr/>
        </p:nvPicPr>
        <p:blipFill>
          <a:blip r:embed="rId4"/>
          <a:stretch>
            <a:fillRect/>
          </a:stretch>
        </p:blipFill>
        <p:spPr>
          <a:xfrm>
            <a:off x="5669280" y="929394"/>
            <a:ext cx="2651760" cy="3863560"/>
          </a:xfrm>
          <a:prstGeom prst="rect">
            <a:avLst/>
          </a:prstGeom>
        </p:spPr>
      </p:pic>
    </p:spTree>
    <p:extLst>
      <p:ext uri="{BB962C8B-B14F-4D97-AF65-F5344CB8AC3E}">
        <p14:creationId xmlns:p14="http://schemas.microsoft.com/office/powerpoint/2010/main" val="225505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24FD-2417-6049-90E5-E6F22D90FF71}"/>
              </a:ext>
            </a:extLst>
          </p:cNvPr>
          <p:cNvSpPr>
            <a:spLocks noGrp="1"/>
          </p:cNvSpPr>
          <p:nvPr>
            <p:ph type="title"/>
          </p:nvPr>
        </p:nvSpPr>
        <p:spPr>
          <a:xfrm>
            <a:off x="457200" y="256474"/>
            <a:ext cx="8229600" cy="590349"/>
          </a:xfrm>
        </p:spPr>
        <p:txBody>
          <a:bodyPr lIns="0" tIns="18000" rIns="0" bIns="18000" anchor="ctr" anchorCtr="0">
            <a:spAutoFit/>
          </a:bodyPr>
          <a:lstStyle/>
          <a:p>
            <a:r>
              <a:rPr lang="en-US" dirty="0"/>
              <a:t>Figure 131.13 Resolver</a:t>
            </a:r>
          </a:p>
        </p:txBody>
      </p:sp>
      <p:sp>
        <p:nvSpPr>
          <p:cNvPr id="5" name="Content Placeholder 4">
            <a:extLst>
              <a:ext uri="{FF2B5EF4-FFF2-40B4-BE49-F238E27FC236}">
                <a16:creationId xmlns:a16="http://schemas.microsoft.com/office/drawing/2014/main" id="{68B72628-94E9-419F-AC1D-F9E903A7AEB5}"/>
              </a:ext>
            </a:extLst>
          </p:cNvPr>
          <p:cNvSpPr>
            <a:spLocks noGrp="1"/>
          </p:cNvSpPr>
          <p:nvPr>
            <p:ph sz="quarter" idx="13"/>
          </p:nvPr>
        </p:nvSpPr>
        <p:spPr>
          <a:xfrm>
            <a:off x="548640" y="1088136"/>
            <a:ext cx="3310128" cy="1883011"/>
          </a:xfrm>
        </p:spPr>
        <p:txBody>
          <a:bodyPr wrap="square" lIns="0" tIns="18000" rIns="0" bIns="18000" anchor="ctr" anchorCtr="0">
            <a:spAutoFit/>
          </a:bodyPr>
          <a:lstStyle/>
          <a:p>
            <a:pPr marL="0" indent="0">
              <a:buNone/>
            </a:pPr>
            <a:r>
              <a:rPr lang="en-US" sz="2400" dirty="0"/>
              <a:t>The resolver is the black and gray electrical sensor bolted to the housing at the bottom of the motor housing.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671" y="941389"/>
            <a:ext cx="4463004" cy="3658044"/>
          </a:xfrm>
          <a:prstGeom prst="rect">
            <a:avLst/>
          </a:prstGeom>
        </p:spPr>
      </p:pic>
    </p:spTree>
    <p:extLst>
      <p:ext uri="{BB962C8B-B14F-4D97-AF65-F5344CB8AC3E}">
        <p14:creationId xmlns:p14="http://schemas.microsoft.com/office/powerpoint/2010/main" val="3234277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543E-1023-BA4F-A2EC-BB28216D9F7C}"/>
              </a:ext>
            </a:extLst>
          </p:cNvPr>
          <p:cNvSpPr>
            <a:spLocks noGrp="1"/>
          </p:cNvSpPr>
          <p:nvPr>
            <p:ph type="title"/>
          </p:nvPr>
        </p:nvSpPr>
        <p:spPr>
          <a:xfrm>
            <a:off x="457200" y="256471"/>
            <a:ext cx="8229600" cy="590349"/>
          </a:xfrm>
        </p:spPr>
        <p:txBody>
          <a:bodyPr lIns="0" tIns="18000" rIns="0" bIns="18000" anchor="ctr" anchorCtr="0">
            <a:spAutoFit/>
          </a:bodyPr>
          <a:lstStyle/>
          <a:p>
            <a:r>
              <a:rPr lang="en-US" dirty="0"/>
              <a:t>Figure 131.14 3 Connectors</a:t>
            </a:r>
          </a:p>
        </p:txBody>
      </p:sp>
      <p:sp>
        <p:nvSpPr>
          <p:cNvPr id="5" name="Content Placeholder 4">
            <a:extLst>
              <a:ext uri="{FF2B5EF4-FFF2-40B4-BE49-F238E27FC236}">
                <a16:creationId xmlns:a16="http://schemas.microsoft.com/office/drawing/2014/main" id="{C708AD06-39AF-44A3-960A-B6EE9A17C04A}"/>
              </a:ext>
            </a:extLst>
          </p:cNvPr>
          <p:cNvSpPr>
            <a:spLocks noGrp="1"/>
          </p:cNvSpPr>
          <p:nvPr>
            <p:ph sz="quarter" idx="13"/>
          </p:nvPr>
        </p:nvSpPr>
        <p:spPr>
          <a:xfrm>
            <a:off x="475250" y="1231701"/>
            <a:ext cx="3804142" cy="1883011"/>
          </a:xfrm>
        </p:spPr>
        <p:txBody>
          <a:bodyPr wrap="square" lIns="0" tIns="18000" rIns="0" bIns="18000" anchor="ctr" anchorCtr="0">
            <a:spAutoFit/>
          </a:bodyPr>
          <a:lstStyle/>
          <a:p>
            <a:pPr marL="0" indent="0">
              <a:buNone/>
            </a:pPr>
            <a:r>
              <a:rPr lang="en-US" sz="2400" dirty="0"/>
              <a:t>The three large flat connectors allow the electric motor to be connected to the </a:t>
            </a:r>
            <a:r>
              <a:rPr lang="en-US" sz="2400" spc="-300" dirty="0"/>
              <a:t>I S </a:t>
            </a:r>
            <a:r>
              <a:rPr lang="en-US" sz="2400" dirty="0"/>
              <a:t>C via the high-voltage cables.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761" y="1006490"/>
            <a:ext cx="3729990" cy="5227430"/>
          </a:xfrm>
          <a:prstGeom prst="rect">
            <a:avLst/>
          </a:prstGeom>
        </p:spPr>
      </p:pic>
    </p:spTree>
    <p:extLst>
      <p:ext uri="{BB962C8B-B14F-4D97-AF65-F5344CB8AC3E}">
        <p14:creationId xmlns:p14="http://schemas.microsoft.com/office/powerpoint/2010/main" val="2340168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131.15 Low-Voltage Connector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8921" y="1057880"/>
            <a:ext cx="5213369" cy="42730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84600"/>
            <a:ext cx="2779776" cy="1978639"/>
          </a:xfrm>
        </p:spPr>
        <p:txBody>
          <a:bodyPr/>
          <a:lstStyle/>
          <a:p>
            <a:pPr marL="101600" indent="0">
              <a:buNone/>
            </a:pPr>
            <a:r>
              <a:rPr lang="en-US" sz="2400" dirty="0"/>
              <a:t>The low-voltage connector is for transmission control and monitoring</a:t>
            </a:r>
          </a:p>
        </p:txBody>
      </p:sp>
    </p:spTree>
    <p:extLst>
      <p:ext uri="{BB962C8B-B14F-4D97-AF65-F5344CB8AC3E}">
        <p14:creationId xmlns:p14="http://schemas.microsoft.com/office/powerpoint/2010/main" val="134438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301" y="230315"/>
            <a:ext cx="8229600" cy="565023"/>
          </a:xfrm>
        </p:spPr>
        <p:txBody>
          <a:bodyPr/>
          <a:lstStyle/>
          <a:p>
            <a:r>
              <a:rPr lang="en-US" dirty="0"/>
              <a:t>Toyota/Lexus Power-Split System</a:t>
            </a:r>
          </a:p>
        </p:txBody>
      </p:sp>
      <p:sp>
        <p:nvSpPr>
          <p:cNvPr id="3" name="Content Placeholder 2"/>
          <p:cNvSpPr>
            <a:spLocks noGrp="1"/>
          </p:cNvSpPr>
          <p:nvPr>
            <p:ph idx="4294967295"/>
          </p:nvPr>
        </p:nvSpPr>
        <p:spPr>
          <a:xfrm>
            <a:off x="515627" y="941388"/>
            <a:ext cx="8229600" cy="3221250"/>
          </a:xfrm>
          <a:prstGeom prst="rect">
            <a:avLst/>
          </a:prstGeom>
        </p:spPr>
        <p:txBody>
          <a:bodyPr/>
          <a:lstStyle/>
          <a:p>
            <a:r>
              <a:rPr lang="en-US" sz="2400" dirty="0"/>
              <a:t>Toyota/Lexus Power-Split System</a:t>
            </a:r>
          </a:p>
          <a:p>
            <a:pPr lvl="1"/>
            <a:r>
              <a:rPr lang="en-US" sz="2400" dirty="0"/>
              <a:t>Vehicle stopped</a:t>
            </a:r>
          </a:p>
          <a:p>
            <a:pPr lvl="1"/>
            <a:r>
              <a:rPr lang="en-US" sz="2400" dirty="0"/>
              <a:t>Light acceleration</a:t>
            </a:r>
          </a:p>
          <a:p>
            <a:pPr lvl="1"/>
            <a:r>
              <a:rPr lang="en-US" sz="2400" dirty="0"/>
              <a:t>Normal driving</a:t>
            </a:r>
          </a:p>
          <a:p>
            <a:pPr lvl="1"/>
            <a:r>
              <a:rPr lang="en-US" sz="2400" dirty="0"/>
              <a:t>Full-Throttle Acceleration and High-Speed Cruise</a:t>
            </a:r>
          </a:p>
          <a:p>
            <a:pPr lvl="1"/>
            <a:r>
              <a:rPr lang="en-US" sz="2400" dirty="0"/>
              <a:t>Deceleration and Braking</a:t>
            </a:r>
          </a:p>
          <a:p>
            <a:pPr lvl="1"/>
            <a:r>
              <a:rPr lang="en-US" sz="2400" dirty="0"/>
              <a:t>Reverse</a:t>
            </a:r>
          </a:p>
        </p:txBody>
      </p:sp>
    </p:spTree>
    <p:extLst>
      <p:ext uri="{BB962C8B-B14F-4D97-AF65-F5344CB8AC3E}">
        <p14:creationId xmlns:p14="http://schemas.microsoft.com/office/powerpoint/2010/main" val="2632942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09550"/>
            <a:ext cx="8229600" cy="646331"/>
          </a:xfrm>
        </p:spPr>
        <p:txBody>
          <a:bodyPr/>
          <a:lstStyle/>
          <a:p>
            <a:r>
              <a:rPr lang="en-US" dirty="0"/>
              <a:t>Figure 131.16 Toyota MG1/MG2</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59379" y="1088136"/>
            <a:ext cx="5025241" cy="370513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38150" y="5039130"/>
            <a:ext cx="8229600" cy="1200329"/>
          </a:xfrm>
        </p:spPr>
        <p:txBody>
          <a:bodyPr/>
          <a:lstStyle/>
          <a:p>
            <a:pPr marL="101600" indent="0">
              <a:buNone/>
            </a:pPr>
            <a:r>
              <a:rPr lang="en-US" sz="2400" dirty="0"/>
              <a:t>Toyota Hybrid System uses 2 electric motor/generators (MG1 and MG2) and an ICE, all connected together by a power-split device, which is a simple planetary gear set.</a:t>
            </a:r>
          </a:p>
        </p:txBody>
      </p:sp>
    </p:spTree>
    <p:extLst>
      <p:ext uri="{BB962C8B-B14F-4D97-AF65-F5344CB8AC3E}">
        <p14:creationId xmlns:p14="http://schemas.microsoft.com/office/powerpoint/2010/main" val="984254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ECCC-4222-534D-8154-680665F5B0B8}"/>
              </a:ext>
            </a:extLst>
          </p:cNvPr>
          <p:cNvSpPr>
            <a:spLocks noGrp="1"/>
          </p:cNvSpPr>
          <p:nvPr>
            <p:ph type="title"/>
          </p:nvPr>
        </p:nvSpPr>
        <p:spPr>
          <a:xfrm>
            <a:off x="457200" y="251344"/>
            <a:ext cx="8229600" cy="664491"/>
          </a:xfrm>
        </p:spPr>
        <p:txBody>
          <a:bodyPr lIns="0" tIns="18000" rIns="0" anchor="ctr" anchorCtr="0">
            <a:spAutoFit/>
          </a:bodyPr>
          <a:lstStyle/>
          <a:p>
            <a:r>
              <a:rPr lang="en-US" dirty="0"/>
              <a:t>Figure 131.17 Power-Split Device </a:t>
            </a:r>
          </a:p>
        </p:txBody>
      </p:sp>
      <p:sp>
        <p:nvSpPr>
          <p:cNvPr id="5" name="Content Placeholder 4">
            <a:extLst>
              <a:ext uri="{FF2B5EF4-FFF2-40B4-BE49-F238E27FC236}">
                <a16:creationId xmlns:a16="http://schemas.microsoft.com/office/drawing/2014/main" id="{9ACB7706-7058-4D57-B040-397B012E0562}"/>
              </a:ext>
            </a:extLst>
          </p:cNvPr>
          <p:cNvSpPr>
            <a:spLocks noGrp="1"/>
          </p:cNvSpPr>
          <p:nvPr>
            <p:ph sz="quarter" idx="13"/>
          </p:nvPr>
        </p:nvSpPr>
        <p:spPr>
          <a:xfrm>
            <a:off x="457200" y="5166368"/>
            <a:ext cx="8229600" cy="803006"/>
          </a:xfrm>
        </p:spPr>
        <p:txBody>
          <a:bodyPr lIns="0" tIns="18000" rIns="0" anchor="ctr" anchorCtr="0">
            <a:spAutoFit/>
          </a:bodyPr>
          <a:lstStyle/>
          <a:p>
            <a:pPr marL="0" indent="0">
              <a:buNone/>
            </a:pPr>
            <a:r>
              <a:rPr lang="en-US" sz="2400" dirty="0"/>
              <a:t>The power-split device from Toyota Hybrid System. Vehicle will only move when </a:t>
            </a:r>
            <a:r>
              <a:rPr lang="en-US" sz="2400" spc="-300" dirty="0"/>
              <a:t>M </a:t>
            </a:r>
            <a:r>
              <a:rPr lang="en-US" sz="2400" dirty="0"/>
              <a:t>G2 (and the ring gear) is turning.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88" y="941388"/>
            <a:ext cx="5303520" cy="3931027"/>
          </a:xfrm>
          <a:prstGeom prst="rect">
            <a:avLst/>
          </a:prstGeom>
        </p:spPr>
      </p:pic>
    </p:spTree>
    <p:extLst>
      <p:ext uri="{BB962C8B-B14F-4D97-AF65-F5344CB8AC3E}">
        <p14:creationId xmlns:p14="http://schemas.microsoft.com/office/powerpoint/2010/main" val="3258348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09550"/>
            <a:ext cx="8229600" cy="646331"/>
          </a:xfrm>
        </p:spPr>
        <p:txBody>
          <a:bodyPr/>
          <a:lstStyle/>
          <a:p>
            <a:r>
              <a:rPr lang="en-US" dirty="0"/>
              <a:t>Figure 131.18 Planet Carrier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64365" y="945542"/>
            <a:ext cx="3884335" cy="51169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0149" y="941388"/>
            <a:ext cx="3572939" cy="4893647"/>
          </a:xfrm>
        </p:spPr>
        <p:txBody>
          <a:bodyPr/>
          <a:lstStyle/>
          <a:p>
            <a:pPr marL="101600" indent="0">
              <a:buNone/>
            </a:pPr>
            <a:r>
              <a:rPr lang="en-US" sz="2400" dirty="0"/>
              <a:t>The planetary gearset used in the Toyota Hybrid System has 2.6 times number of teeth in its ring gear as it has in its sun gear. This means that the ICE (attached to the planet carrier) will send 72% of its torque to the ring gear (drive wheels) and 28% of its torque to the sun gear (MG1).</a:t>
            </a:r>
          </a:p>
        </p:txBody>
      </p:sp>
    </p:spTree>
    <p:extLst>
      <p:ext uri="{BB962C8B-B14F-4D97-AF65-F5344CB8AC3E}">
        <p14:creationId xmlns:p14="http://schemas.microsoft.com/office/powerpoint/2010/main" val="578365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EC93-D1D0-AE45-9A0E-B55B062692BC}"/>
              </a:ext>
            </a:extLst>
          </p:cNvPr>
          <p:cNvSpPr>
            <a:spLocks noGrp="1"/>
          </p:cNvSpPr>
          <p:nvPr>
            <p:ph type="title"/>
          </p:nvPr>
        </p:nvSpPr>
        <p:spPr>
          <a:xfrm>
            <a:off x="457199" y="219216"/>
            <a:ext cx="8245929" cy="590349"/>
          </a:xfrm>
        </p:spPr>
        <p:txBody>
          <a:bodyPr wrap="square" lIns="0" tIns="18000" rIns="0" bIns="18000" anchor="ctr" anchorCtr="0">
            <a:spAutoFit/>
          </a:bodyPr>
          <a:lstStyle/>
          <a:p>
            <a:r>
              <a:rPr lang="en-US" dirty="0"/>
              <a:t>Transmissions and Transaxles </a:t>
            </a:r>
            <a:r>
              <a:rPr lang="en-US" sz="2800" dirty="0"/>
              <a:t>(1 of 2)</a:t>
            </a:r>
          </a:p>
        </p:txBody>
      </p:sp>
      <p:sp>
        <p:nvSpPr>
          <p:cNvPr id="3" name="Content Placeholder 2">
            <a:extLst>
              <a:ext uri="{FF2B5EF4-FFF2-40B4-BE49-F238E27FC236}">
                <a16:creationId xmlns:a16="http://schemas.microsoft.com/office/drawing/2014/main" id="{4B1A1EAB-BF50-0645-8DCD-C5428C0DF4A7}"/>
              </a:ext>
            </a:extLst>
          </p:cNvPr>
          <p:cNvSpPr>
            <a:spLocks noGrp="1"/>
          </p:cNvSpPr>
          <p:nvPr>
            <p:ph sz="quarter" idx="13"/>
          </p:nvPr>
        </p:nvSpPr>
        <p:spPr>
          <a:xfrm>
            <a:off x="508362" y="950408"/>
            <a:ext cx="8229600" cy="4037447"/>
          </a:xfrm>
        </p:spPr>
        <p:txBody>
          <a:bodyPr lIns="0" tIns="18000" rIns="0" bIns="18000" anchor="ctr" anchorCtr="0">
            <a:spAutoFit/>
          </a:bodyPr>
          <a:lstStyle/>
          <a:p>
            <a:pPr marL="342900" indent="-342900"/>
            <a:r>
              <a:rPr lang="en-US" sz="2400" dirty="0"/>
              <a:t>Purpose and Function</a:t>
            </a:r>
          </a:p>
          <a:p>
            <a:pPr marL="829818" lvl="1" indent="-342900"/>
            <a:r>
              <a:rPr lang="en-US" sz="2400" dirty="0"/>
              <a:t>All vehicles, regardless of the power source, require the use of a transmission to achieve reasonable acceleration and efficiency. </a:t>
            </a:r>
          </a:p>
          <a:p>
            <a:pPr marL="829818" lvl="1" indent="-342900"/>
            <a:r>
              <a:rPr lang="en-US" sz="2400" dirty="0"/>
              <a:t>The transmission is responsible for providing the following: </a:t>
            </a:r>
          </a:p>
          <a:p>
            <a:pPr marL="1229868" lvl="2" indent="-342900"/>
            <a:r>
              <a:rPr lang="en-US" sz="2400" dirty="0"/>
              <a:t>Torque applied to the drive wheel to accelerate the vehicle from a stop. </a:t>
            </a:r>
          </a:p>
          <a:p>
            <a:pPr marL="1229868" lvl="2" indent="-342900"/>
            <a:r>
              <a:rPr lang="en-US" sz="2400" dirty="0"/>
              <a:t>Power at higher speeds that allows the powertrain to operate efficiently. </a:t>
            </a:r>
          </a:p>
        </p:txBody>
      </p:sp>
    </p:spTree>
    <p:extLst>
      <p:ext uri="{BB962C8B-B14F-4D97-AF65-F5344CB8AC3E}">
        <p14:creationId xmlns:p14="http://schemas.microsoft.com/office/powerpoint/2010/main" val="1796784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131.19 Vehicle Stopped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3698" y="1014412"/>
            <a:ext cx="4923086" cy="49749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2569464" cy="2341435"/>
          </a:xfrm>
        </p:spPr>
        <p:txBody>
          <a:bodyPr/>
          <a:lstStyle/>
          <a:p>
            <a:pPr marL="101600" indent="0">
              <a:buNone/>
            </a:pPr>
            <a:r>
              <a:rPr lang="en-US" sz="2400" dirty="0"/>
              <a:t>When the vehicle is stopped, the ICE is shut</a:t>
            </a:r>
            <a:br>
              <a:rPr lang="en-US" sz="2400" dirty="0"/>
            </a:br>
            <a:r>
              <a:rPr lang="en-US" sz="2400" dirty="0"/>
              <a:t>off along with both motor generators</a:t>
            </a:r>
          </a:p>
        </p:txBody>
      </p:sp>
    </p:spTree>
    <p:extLst>
      <p:ext uri="{BB962C8B-B14F-4D97-AF65-F5344CB8AC3E}">
        <p14:creationId xmlns:p14="http://schemas.microsoft.com/office/powerpoint/2010/main" val="113559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34601"/>
            <a:ext cx="8229600" cy="646331"/>
          </a:xfrm>
        </p:spPr>
        <p:txBody>
          <a:bodyPr/>
          <a:lstStyle/>
          <a:p>
            <a:r>
              <a:rPr lang="en-US" dirty="0"/>
              <a:t>Light Acceleration</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1321" y="1161288"/>
            <a:ext cx="3950679" cy="41112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91456" y="4892040"/>
            <a:ext cx="3965448" cy="1669688"/>
          </a:xfrm>
        </p:spPr>
        <p:txBody>
          <a:bodyPr/>
          <a:lstStyle/>
          <a:p>
            <a:pPr marL="101600" indent="0">
              <a:buNone/>
            </a:pPr>
            <a:r>
              <a:rPr lang="en-US" sz="1800" dirty="0"/>
              <a:t>Figure 131–21 Under light acceleration, the engine is stopped (0 RPM), MG2 is turning forward (+), and MG1 is turning backward (−).</a:t>
            </a:r>
          </a:p>
          <a:p>
            <a:endParaRPr lang="en-US" sz="1800"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4221" y="5343523"/>
            <a:ext cx="3476625" cy="1392689"/>
          </a:xfrm>
        </p:spPr>
        <p:txBody>
          <a:bodyPr/>
          <a:lstStyle/>
          <a:p>
            <a:pPr marL="101600" indent="0">
              <a:buNone/>
            </a:pPr>
            <a:r>
              <a:rPr lang="en-US" sz="1800" dirty="0"/>
              <a:t>Figure 131–20 Under light acceleration, power is sent to MG2 to move the vehicle.</a:t>
            </a:r>
          </a:p>
          <a:p>
            <a:endParaRPr lang="en-US" sz="1800" dirty="0"/>
          </a:p>
        </p:txBody>
      </p:sp>
      <p:pic>
        <p:nvPicPr>
          <p:cNvPr id="4" name="Picture 3"/>
          <p:cNvPicPr>
            <a:picLocks noChangeAspect="1"/>
          </p:cNvPicPr>
          <p:nvPr/>
        </p:nvPicPr>
        <p:blipFill>
          <a:blip r:embed="rId4"/>
          <a:stretch>
            <a:fillRect/>
          </a:stretch>
        </p:blipFill>
        <p:spPr>
          <a:xfrm>
            <a:off x="4791456" y="1189195"/>
            <a:ext cx="3716357" cy="3364992"/>
          </a:xfrm>
          <a:prstGeom prst="rect">
            <a:avLst/>
          </a:prstGeom>
        </p:spPr>
      </p:pic>
    </p:spTree>
    <p:extLst>
      <p:ext uri="{BB962C8B-B14F-4D97-AF65-F5344CB8AC3E}">
        <p14:creationId xmlns:p14="http://schemas.microsoft.com/office/powerpoint/2010/main" val="218639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0075" y="209550"/>
            <a:ext cx="8229600" cy="646331"/>
          </a:xfrm>
        </p:spPr>
        <p:txBody>
          <a:bodyPr/>
          <a:lstStyle/>
          <a:p>
            <a:r>
              <a:rPr lang="en-US" dirty="0"/>
              <a:t>Generator Action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3473" y="996083"/>
            <a:ext cx="4068257" cy="36457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41125" y="4764394"/>
            <a:ext cx="3638550" cy="1243584"/>
          </a:xfrm>
        </p:spPr>
        <p:txBody>
          <a:bodyPr/>
          <a:lstStyle/>
          <a:p>
            <a:pPr marL="101600" indent="0">
              <a:buNone/>
            </a:pPr>
            <a:r>
              <a:rPr lang="en-US" sz="1800" dirty="0"/>
              <a:t>Figure 131–24 Normal driving—the engine is running, MG2 is turning forward (+), and MG1 is turning backward (−).</a:t>
            </a:r>
          </a:p>
          <a:p>
            <a:endParaRPr lang="en-US" sz="1800"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0075" y="4765938"/>
            <a:ext cx="4400550" cy="1391711"/>
          </a:xfrm>
        </p:spPr>
        <p:txBody>
          <a:bodyPr/>
          <a:lstStyle/>
          <a:p>
            <a:pPr marL="101600" indent="0">
              <a:buNone/>
            </a:pPr>
            <a:r>
              <a:rPr lang="en-US" sz="1800" dirty="0"/>
              <a:t>FIGURE 131–23 Normal driving—ICE is now running and some of its torque is used to drive MG1. Electricity generated by MG1 is used to power MG2 or recharge the HV battery.</a:t>
            </a:r>
          </a:p>
          <a:p>
            <a:endParaRPr lang="en-US" sz="1800" dirty="0"/>
          </a:p>
        </p:txBody>
      </p:sp>
      <p:pic>
        <p:nvPicPr>
          <p:cNvPr id="4" name="Picture 3"/>
          <p:cNvPicPr>
            <a:picLocks noChangeAspect="1"/>
          </p:cNvPicPr>
          <p:nvPr/>
        </p:nvPicPr>
        <p:blipFill>
          <a:blip r:embed="rId4"/>
          <a:stretch>
            <a:fillRect/>
          </a:stretch>
        </p:blipFill>
        <p:spPr>
          <a:xfrm>
            <a:off x="4862549" y="941388"/>
            <a:ext cx="3817126" cy="3455216"/>
          </a:xfrm>
          <a:prstGeom prst="rect">
            <a:avLst/>
          </a:prstGeom>
        </p:spPr>
      </p:pic>
    </p:spTree>
    <p:extLst>
      <p:ext uri="{BB962C8B-B14F-4D97-AF65-F5344CB8AC3E}">
        <p14:creationId xmlns:p14="http://schemas.microsoft.com/office/powerpoint/2010/main" val="1818437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29646"/>
            <a:ext cx="4267200" cy="1097279"/>
          </a:xfrm>
        </p:spPr>
        <p:txBody>
          <a:bodyPr/>
          <a:lstStyle/>
          <a:p>
            <a:r>
              <a:rPr lang="en-US" dirty="0"/>
              <a:t>Acceleration</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3800" y="941387"/>
            <a:ext cx="4015047" cy="35855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207678" y="4526918"/>
            <a:ext cx="3395282" cy="1566269"/>
          </a:xfrm>
        </p:spPr>
        <p:txBody>
          <a:bodyPr/>
          <a:lstStyle/>
          <a:p>
            <a:pPr marL="101600" indent="0">
              <a:buNone/>
            </a:pPr>
            <a:r>
              <a:rPr lang="en-US" dirty="0"/>
              <a:t>Figure 131–26 Full-throttle acceleration and high-speed cruise—graph shows MG1 acting as a motor using power from MG2. This increases the speed of the ICE, allowing it to produce higher output.</a:t>
            </a:r>
          </a:p>
          <a:p>
            <a:endParaRPr lang="en-US"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19100" y="4599432"/>
            <a:ext cx="4591050" cy="2008242"/>
          </a:xfrm>
        </p:spPr>
        <p:txBody>
          <a:bodyPr/>
          <a:lstStyle/>
          <a:p>
            <a:pPr marL="101600" indent="0">
              <a:buNone/>
            </a:pPr>
            <a:r>
              <a:rPr lang="en-US" dirty="0"/>
              <a:t>Figure 131–25 Full-throttle acceleration and high-speed cruise—with greater demand for acceleration, power from MG1 combined with power from HV battery to generate higher output from MG2. It is possible to configure MG2 as a generator, send power to MG1 (acts as a motor).</a:t>
            </a:r>
          </a:p>
          <a:p>
            <a:endParaRPr lang="en-US" dirty="0"/>
          </a:p>
        </p:txBody>
      </p:sp>
      <p:pic>
        <p:nvPicPr>
          <p:cNvPr id="4" name="Picture 3"/>
          <p:cNvPicPr>
            <a:picLocks noChangeAspect="1"/>
          </p:cNvPicPr>
          <p:nvPr/>
        </p:nvPicPr>
        <p:blipFill>
          <a:blip r:embed="rId4"/>
          <a:stretch>
            <a:fillRect/>
          </a:stretch>
        </p:blipFill>
        <p:spPr>
          <a:xfrm>
            <a:off x="5312325" y="991298"/>
            <a:ext cx="3414056" cy="3084843"/>
          </a:xfrm>
          <a:prstGeom prst="rect">
            <a:avLst/>
          </a:prstGeom>
        </p:spPr>
      </p:pic>
    </p:spTree>
    <p:extLst>
      <p:ext uri="{BB962C8B-B14F-4D97-AF65-F5344CB8AC3E}">
        <p14:creationId xmlns:p14="http://schemas.microsoft.com/office/powerpoint/2010/main" val="3064542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7601" y="215914"/>
            <a:ext cx="8229600" cy="646331"/>
          </a:xfrm>
        </p:spPr>
        <p:txBody>
          <a:bodyPr/>
          <a:lstStyle/>
          <a:p>
            <a:r>
              <a:rPr lang="en-US" dirty="0"/>
              <a:t>Decel &amp; Reverse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1792" y="941388"/>
            <a:ext cx="3511296" cy="40612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80869" y="4996828"/>
            <a:ext cx="3822289" cy="1177472"/>
          </a:xfrm>
        </p:spPr>
        <p:txBody>
          <a:bodyPr/>
          <a:lstStyle/>
          <a:p>
            <a:pPr marL="101600" indent="0">
              <a:buNone/>
            </a:pPr>
            <a:r>
              <a:rPr lang="en-US" sz="1800" dirty="0"/>
              <a:t>Figure 131–28 Reverse—MG2 alone is used to move the car in reverse. This is accomplished by reversing the direction of MG2. </a:t>
            </a:r>
          </a:p>
          <a:p>
            <a:endParaRPr lang="en-US" sz="1800"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85540" y="5086572"/>
            <a:ext cx="3401244" cy="1177472"/>
          </a:xfrm>
        </p:spPr>
        <p:txBody>
          <a:bodyPr/>
          <a:lstStyle/>
          <a:p>
            <a:pPr marL="101600" indent="0">
              <a:buNone/>
            </a:pPr>
            <a:r>
              <a:rPr lang="en-US" sz="1800" dirty="0"/>
              <a:t>Figure 131–27 Deceleration and braking—MG2 is configured as a generator and recharges HV battery.</a:t>
            </a:r>
          </a:p>
          <a:p>
            <a:endParaRPr lang="en-US" sz="1800" dirty="0"/>
          </a:p>
        </p:txBody>
      </p:sp>
      <p:pic>
        <p:nvPicPr>
          <p:cNvPr id="4" name="Picture 3"/>
          <p:cNvPicPr>
            <a:picLocks noChangeAspect="1"/>
          </p:cNvPicPr>
          <p:nvPr/>
        </p:nvPicPr>
        <p:blipFill>
          <a:blip r:embed="rId4"/>
          <a:stretch>
            <a:fillRect/>
          </a:stretch>
        </p:blipFill>
        <p:spPr>
          <a:xfrm>
            <a:off x="4680869" y="941388"/>
            <a:ext cx="3959330" cy="3584892"/>
          </a:xfrm>
          <a:prstGeom prst="rect">
            <a:avLst/>
          </a:prstGeom>
        </p:spPr>
      </p:pic>
    </p:spTree>
    <p:extLst>
      <p:ext uri="{BB962C8B-B14F-4D97-AF65-F5344CB8AC3E}">
        <p14:creationId xmlns:p14="http://schemas.microsoft.com/office/powerpoint/2010/main" val="1780358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50800"/>
            <a:ext cx="8229600" cy="646331"/>
          </a:xfrm>
        </p:spPr>
        <p:txBody>
          <a:bodyPr/>
          <a:lstStyle/>
          <a:p>
            <a:r>
              <a:rPr lang="en-US" dirty="0"/>
              <a:t>Figure 131.29 Cooling Water Jackets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550" y="985227"/>
            <a:ext cx="3657600" cy="53201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064" y="983994"/>
            <a:ext cx="3437382" cy="4971581"/>
          </a:xfrm>
          <a:prstGeom prst="rect">
            <a:avLst/>
          </a:prstGeom>
        </p:spPr>
      </p:pic>
    </p:spTree>
    <p:extLst>
      <p:ext uri="{BB962C8B-B14F-4D97-AF65-F5344CB8AC3E}">
        <p14:creationId xmlns:p14="http://schemas.microsoft.com/office/powerpoint/2010/main" val="3183634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6250" y="197809"/>
            <a:ext cx="8229600" cy="646331"/>
          </a:xfrm>
        </p:spPr>
        <p:txBody>
          <a:bodyPr/>
          <a:lstStyle/>
          <a:p>
            <a:r>
              <a:rPr lang="en-US" dirty="0"/>
              <a:t>Final Drive &amp; Damper Disc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1792" y="956945"/>
            <a:ext cx="2651760" cy="3716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14875" y="4853108"/>
            <a:ext cx="3638550" cy="1136212"/>
          </a:xfrm>
        </p:spPr>
        <p:txBody>
          <a:bodyPr/>
          <a:lstStyle/>
          <a:p>
            <a:pPr marL="101600" indent="0">
              <a:buNone/>
            </a:pPr>
            <a:r>
              <a:rPr lang="en-US" sz="1800" dirty="0"/>
              <a:t>Figure 131–31 The flywheel and clutch assembly serve as the dampener between the engine and transmission.</a:t>
            </a:r>
          </a:p>
          <a:p>
            <a:endParaRPr lang="en-US" sz="1800"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22751" y="4804493"/>
            <a:ext cx="3098273" cy="1184827"/>
          </a:xfrm>
        </p:spPr>
        <p:txBody>
          <a:bodyPr/>
          <a:lstStyle/>
          <a:p>
            <a:pPr marL="101600" indent="0">
              <a:buNone/>
            </a:pPr>
            <a:r>
              <a:rPr lang="en-US" sz="1800" dirty="0"/>
              <a:t>Figure 131–30 The view of the configuration of the final drive assembly after the front cover has been removed. </a:t>
            </a:r>
          </a:p>
        </p:txBody>
      </p:sp>
      <p:pic>
        <p:nvPicPr>
          <p:cNvPr id="4" name="Picture 3"/>
          <p:cNvPicPr>
            <a:picLocks noChangeAspect="1"/>
          </p:cNvPicPr>
          <p:nvPr/>
        </p:nvPicPr>
        <p:blipFill>
          <a:blip r:embed="rId4"/>
          <a:stretch>
            <a:fillRect/>
          </a:stretch>
        </p:blipFill>
        <p:spPr>
          <a:xfrm>
            <a:off x="4953099" y="1049186"/>
            <a:ext cx="3657600" cy="3531854"/>
          </a:xfrm>
          <a:prstGeom prst="rect">
            <a:avLst/>
          </a:prstGeom>
        </p:spPr>
      </p:pic>
    </p:spTree>
    <p:extLst>
      <p:ext uri="{BB962C8B-B14F-4D97-AF65-F5344CB8AC3E}">
        <p14:creationId xmlns:p14="http://schemas.microsoft.com/office/powerpoint/2010/main" val="1369280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09550"/>
            <a:ext cx="8229600" cy="646331"/>
          </a:xfrm>
        </p:spPr>
        <p:txBody>
          <a:bodyPr/>
          <a:lstStyle/>
          <a:p>
            <a:r>
              <a:rPr lang="en-US" dirty="0"/>
              <a:t>Oil Pump &amp; Parking Lock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9874" y="943169"/>
            <a:ext cx="2903289" cy="40320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65548" y="5340761"/>
            <a:ext cx="4187952" cy="874269"/>
          </a:xfrm>
        </p:spPr>
        <p:txBody>
          <a:bodyPr/>
          <a:lstStyle/>
          <a:p>
            <a:pPr marL="101600" indent="0">
              <a:buNone/>
            </a:pPr>
            <a:r>
              <a:rPr lang="en-US" sz="1800" dirty="0"/>
              <a:t>Figure 131–33 electronic actuated park lock mechanism is mounted externally beginning with the 2004 model year.</a:t>
            </a:r>
          </a:p>
          <a:p>
            <a:endParaRPr lang="en-US" sz="1800"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7690" y="5113273"/>
            <a:ext cx="3362325" cy="1111376"/>
          </a:xfrm>
        </p:spPr>
        <p:txBody>
          <a:bodyPr/>
          <a:lstStyle/>
          <a:p>
            <a:pPr marL="101600" indent="0">
              <a:buNone/>
            </a:pPr>
            <a:r>
              <a:rPr lang="en-US" sz="1800" dirty="0"/>
              <a:t>Figure 131–32 With the cover removed, transmission oil pump is visible on rear of transmission.</a:t>
            </a:r>
          </a:p>
          <a:p>
            <a:endParaRPr lang="en-US" sz="1800" dirty="0"/>
          </a:p>
        </p:txBody>
      </p:sp>
      <p:pic>
        <p:nvPicPr>
          <p:cNvPr id="4" name="Picture 3"/>
          <p:cNvPicPr>
            <a:picLocks noChangeAspect="1"/>
          </p:cNvPicPr>
          <p:nvPr/>
        </p:nvPicPr>
        <p:blipFill>
          <a:blip r:embed="rId4"/>
          <a:stretch>
            <a:fillRect/>
          </a:stretch>
        </p:blipFill>
        <p:spPr>
          <a:xfrm>
            <a:off x="5303520" y="968107"/>
            <a:ext cx="3045071" cy="4195862"/>
          </a:xfrm>
          <a:prstGeom prst="rect">
            <a:avLst/>
          </a:prstGeom>
        </p:spPr>
      </p:pic>
    </p:spTree>
    <p:extLst>
      <p:ext uri="{BB962C8B-B14F-4D97-AF65-F5344CB8AC3E}">
        <p14:creationId xmlns:p14="http://schemas.microsoft.com/office/powerpoint/2010/main" val="2568673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Hybrid Transmission Diagnosis</a:t>
            </a:r>
          </a:p>
        </p:txBody>
      </p:sp>
      <p:sp>
        <p:nvSpPr>
          <p:cNvPr id="5" name="Content Placeholder 2"/>
          <p:cNvSpPr>
            <a:spLocks noGrp="1"/>
          </p:cNvSpPr>
          <p:nvPr>
            <p:ph idx="4294967295"/>
          </p:nvPr>
        </p:nvSpPr>
        <p:spPr>
          <a:xfrm>
            <a:off x="457200" y="1312650"/>
            <a:ext cx="8229600" cy="4183275"/>
          </a:xfrm>
          <a:prstGeom prst="rect">
            <a:avLst/>
          </a:prstGeom>
        </p:spPr>
        <p:txBody>
          <a:bodyPr/>
          <a:lstStyle/>
          <a:p>
            <a:r>
              <a:rPr lang="en-US" sz="2400" dirty="0"/>
              <a:t> 8 Step Process</a:t>
            </a:r>
          </a:p>
          <a:p>
            <a:pPr lvl="1"/>
            <a:r>
              <a:rPr lang="en-US" sz="2400" dirty="0"/>
              <a:t>STEP 1  verify the customer complaint.</a:t>
            </a:r>
          </a:p>
          <a:p>
            <a:pPr lvl="1"/>
            <a:r>
              <a:rPr lang="en-US" sz="2400" dirty="0"/>
              <a:t>STEP 2  Check fluid level and condition.</a:t>
            </a:r>
          </a:p>
          <a:p>
            <a:pPr lvl="1"/>
            <a:r>
              <a:rPr lang="en-US" sz="2400" dirty="0"/>
              <a:t>STEP 3  Check DTCs</a:t>
            </a:r>
          </a:p>
          <a:p>
            <a:pPr lvl="1"/>
            <a:r>
              <a:rPr lang="en-US" sz="2400" dirty="0"/>
              <a:t>STEP 4  Check for TSBs</a:t>
            </a:r>
          </a:p>
          <a:p>
            <a:pPr lvl="1"/>
            <a:r>
              <a:rPr lang="en-US" sz="2400" dirty="0"/>
              <a:t>STEP 5  Check scan tool data Figure 12–37.</a:t>
            </a:r>
          </a:p>
          <a:p>
            <a:pPr lvl="1"/>
            <a:r>
              <a:rPr lang="en-US" sz="2400" dirty="0"/>
              <a:t>STEP 6  Perform visual inspections.</a:t>
            </a:r>
          </a:p>
          <a:p>
            <a:pPr lvl="1"/>
            <a:r>
              <a:rPr lang="en-US" sz="2400" dirty="0"/>
              <a:t>STEP 7  Perform bidirectional control </a:t>
            </a:r>
          </a:p>
          <a:p>
            <a:pPr lvl="1"/>
            <a:r>
              <a:rPr lang="en-US" sz="2400" dirty="0"/>
              <a:t>STEP 8  Locate and correct root cause </a:t>
            </a:r>
          </a:p>
        </p:txBody>
      </p:sp>
    </p:spTree>
    <p:extLst>
      <p:ext uri="{BB962C8B-B14F-4D97-AF65-F5344CB8AC3E}">
        <p14:creationId xmlns:p14="http://schemas.microsoft.com/office/powerpoint/2010/main" val="1409441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B8B8-BA16-1B42-BA4E-C8FC35185EDE}"/>
              </a:ext>
            </a:extLst>
          </p:cNvPr>
          <p:cNvSpPr>
            <a:spLocks noGrp="1"/>
          </p:cNvSpPr>
          <p:nvPr>
            <p:ph type="title" idx="4294967295"/>
          </p:nvPr>
        </p:nvSpPr>
        <p:spPr>
          <a:xfrm>
            <a:off x="457199" y="275114"/>
            <a:ext cx="8245929" cy="590349"/>
          </a:xfrm>
        </p:spPr>
        <p:txBody>
          <a:bodyPr wrap="square" lIns="0" tIns="18000" rIns="0" bIns="18000" anchor="ctr" anchorCtr="0">
            <a:spAutoFit/>
          </a:bodyPr>
          <a:lstStyle/>
          <a:p>
            <a:r>
              <a:rPr lang="en-US" sz="3600" dirty="0">
                <a:latin typeface="+mn-lt"/>
              </a:rPr>
              <a:t>Electric Vehicle Transmissions </a:t>
            </a:r>
            <a:r>
              <a:rPr lang="en-US" sz="2800" dirty="0">
                <a:latin typeface="+mn-lt"/>
              </a:rPr>
              <a:t>(1 of 4)</a:t>
            </a:r>
          </a:p>
        </p:txBody>
      </p:sp>
      <p:sp>
        <p:nvSpPr>
          <p:cNvPr id="3" name="Content Placeholder 2">
            <a:extLst>
              <a:ext uri="{FF2B5EF4-FFF2-40B4-BE49-F238E27FC236}">
                <a16:creationId xmlns:a16="http://schemas.microsoft.com/office/drawing/2014/main" id="{D34E968B-4C5A-AD42-A277-8614FA305D6E}"/>
              </a:ext>
            </a:extLst>
          </p:cNvPr>
          <p:cNvSpPr>
            <a:spLocks noGrp="1"/>
          </p:cNvSpPr>
          <p:nvPr>
            <p:ph sz="quarter" idx="4294967295"/>
          </p:nvPr>
        </p:nvSpPr>
        <p:spPr>
          <a:xfrm>
            <a:off x="457199" y="941388"/>
            <a:ext cx="8229600" cy="1744511"/>
          </a:xfrm>
        </p:spPr>
        <p:txBody>
          <a:bodyPr wrap="square" lIns="0" tIns="18000" rIns="0" bIns="18000" anchor="ctr" anchorCtr="0">
            <a:spAutoFit/>
          </a:bodyPr>
          <a:lstStyle/>
          <a:p>
            <a:pPr marL="342900" indent="-342900"/>
            <a:r>
              <a:rPr lang="en-US" sz="2400" dirty="0"/>
              <a:t>Acceleration </a:t>
            </a:r>
            <a:r>
              <a:rPr lang="en-US" sz="2400" spc="-300" dirty="0"/>
              <a:t>V </a:t>
            </a:r>
            <a:r>
              <a:rPr lang="en-US" sz="2400" dirty="0"/>
              <a:t>S Top Speed</a:t>
            </a:r>
          </a:p>
          <a:p>
            <a:pPr marL="829818" lvl="1" indent="-342900"/>
            <a:r>
              <a:rPr lang="en-US" sz="2400" dirty="0"/>
              <a:t>Most electric vehicles use single-speed transmission. </a:t>
            </a:r>
          </a:p>
          <a:p>
            <a:pPr marL="829818" lvl="1" indent="-342900"/>
            <a:r>
              <a:rPr lang="en-US" sz="2400" spc="-300" dirty="0"/>
              <a:t>E </a:t>
            </a:r>
            <a:r>
              <a:rPr lang="en-US" sz="2400" dirty="0"/>
              <a:t>V manufactures usually design their system </a:t>
            </a:r>
          </a:p>
          <a:p>
            <a:pPr marL="829818" lvl="1" indent="-342900"/>
            <a:r>
              <a:rPr lang="en-US" sz="2400" dirty="0"/>
              <a:t>For optimum low-end acceleration NOT top speeds. </a:t>
            </a:r>
          </a:p>
        </p:txBody>
      </p:sp>
    </p:spTree>
    <p:extLst>
      <p:ext uri="{BB962C8B-B14F-4D97-AF65-F5344CB8AC3E}">
        <p14:creationId xmlns:p14="http://schemas.microsoft.com/office/powerpoint/2010/main" val="3050064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EC93-D1D0-AE45-9A0E-B55B062692BC}"/>
              </a:ext>
            </a:extLst>
          </p:cNvPr>
          <p:cNvSpPr>
            <a:spLocks noGrp="1"/>
          </p:cNvSpPr>
          <p:nvPr>
            <p:ph type="title"/>
          </p:nvPr>
        </p:nvSpPr>
        <p:spPr>
          <a:xfrm>
            <a:off x="457200" y="210312"/>
            <a:ext cx="8229600" cy="590349"/>
          </a:xfrm>
        </p:spPr>
        <p:txBody>
          <a:bodyPr wrap="square" lIns="0" tIns="18000" rIns="0" bIns="18000" anchor="ctr" anchorCtr="0">
            <a:spAutoFit/>
          </a:bodyPr>
          <a:lstStyle/>
          <a:p>
            <a:r>
              <a:rPr lang="en-US" dirty="0"/>
              <a:t>Transmissions and Transaxles</a:t>
            </a:r>
            <a:r>
              <a:rPr lang="en-US" baseline="0" dirty="0"/>
              <a:t> </a:t>
            </a:r>
            <a:r>
              <a:rPr lang="en-US" sz="2800" dirty="0"/>
              <a:t>(2 of 2)</a:t>
            </a:r>
          </a:p>
        </p:txBody>
      </p:sp>
      <p:sp>
        <p:nvSpPr>
          <p:cNvPr id="3" name="Content Placeholder 2">
            <a:extLst>
              <a:ext uri="{FF2B5EF4-FFF2-40B4-BE49-F238E27FC236}">
                <a16:creationId xmlns:a16="http://schemas.microsoft.com/office/drawing/2014/main" id="{4B1A1EAB-BF50-0645-8DCD-C5428C0DF4A7}"/>
              </a:ext>
            </a:extLst>
          </p:cNvPr>
          <p:cNvSpPr>
            <a:spLocks noGrp="1"/>
          </p:cNvSpPr>
          <p:nvPr>
            <p:ph sz="quarter" idx="13"/>
          </p:nvPr>
        </p:nvSpPr>
        <p:spPr>
          <a:xfrm>
            <a:off x="457200" y="941388"/>
            <a:ext cx="8229600" cy="3960503"/>
          </a:xfrm>
        </p:spPr>
        <p:txBody>
          <a:bodyPr lIns="0" tIns="18000" rIns="0" bIns="18000" anchor="ctr" anchorCtr="0">
            <a:spAutoFit/>
          </a:bodyPr>
          <a:lstStyle/>
          <a:p>
            <a:pPr marL="342900" indent="-342900"/>
            <a:r>
              <a:rPr lang="en-US" sz="2400" dirty="0"/>
              <a:t>Powertrain Configuration</a:t>
            </a:r>
          </a:p>
          <a:p>
            <a:pPr marL="829818" lvl="1" indent="-342900"/>
            <a:r>
              <a:rPr lang="en-US" sz="2400" dirty="0"/>
              <a:t>In rear-wheel-drive (</a:t>
            </a:r>
            <a:r>
              <a:rPr lang="en-US" sz="2400" spc="-300" dirty="0"/>
              <a:t>R W </a:t>
            </a:r>
            <a:r>
              <a:rPr lang="en-US" sz="2400" dirty="0"/>
              <a:t>D) applications, it is most common to use a transmission along with a driveshaft and differential. </a:t>
            </a:r>
          </a:p>
          <a:p>
            <a:pPr marL="829818" lvl="1" indent="-342900"/>
            <a:r>
              <a:rPr lang="en-US" sz="2400" dirty="0"/>
              <a:t>In a front-wheel-drive (</a:t>
            </a:r>
            <a:r>
              <a:rPr lang="en-US" sz="2400" spc="-300" dirty="0"/>
              <a:t>F W </a:t>
            </a:r>
            <a:r>
              <a:rPr lang="en-US" sz="2400" dirty="0"/>
              <a:t>D) vehicle, a transaxle assembly is used with half-shafts to transmit torque to the drive wheels. </a:t>
            </a:r>
          </a:p>
          <a:p>
            <a:pPr marL="829818" lvl="1" indent="-342900"/>
            <a:r>
              <a:rPr lang="en-US" sz="2400" dirty="0"/>
              <a:t>In a four-wheel-drive (4</a:t>
            </a:r>
            <a:r>
              <a:rPr lang="en-US" sz="2400" spc="-300" dirty="0"/>
              <a:t>W </a:t>
            </a:r>
            <a:r>
              <a:rPr lang="en-US" sz="2400" dirty="0"/>
              <a:t>D) or all-wheel-drive (</a:t>
            </a:r>
            <a:r>
              <a:rPr lang="en-US" sz="2400" spc="-300" dirty="0"/>
              <a:t>A W </a:t>
            </a:r>
            <a:r>
              <a:rPr lang="en-US" sz="2400" dirty="0"/>
              <a:t>D) vehicle, a transfer case or rear electric motor is used to distribute power to all four wheels. </a:t>
            </a:r>
          </a:p>
        </p:txBody>
      </p:sp>
    </p:spTree>
    <p:extLst>
      <p:ext uri="{BB962C8B-B14F-4D97-AF65-F5344CB8AC3E}">
        <p14:creationId xmlns:p14="http://schemas.microsoft.com/office/powerpoint/2010/main" val="2041567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B8B8-BA16-1B42-BA4E-C8FC35185EDE}"/>
              </a:ext>
            </a:extLst>
          </p:cNvPr>
          <p:cNvSpPr>
            <a:spLocks noGrp="1"/>
          </p:cNvSpPr>
          <p:nvPr>
            <p:ph type="title" idx="4294967295"/>
          </p:nvPr>
        </p:nvSpPr>
        <p:spPr>
          <a:xfrm>
            <a:off x="457200" y="278563"/>
            <a:ext cx="8294914" cy="590349"/>
          </a:xfrm>
        </p:spPr>
        <p:txBody>
          <a:bodyPr wrap="square" lIns="0" tIns="18000" rIns="0" bIns="18000" anchor="ctr" anchorCtr="0">
            <a:spAutoFit/>
          </a:bodyPr>
          <a:lstStyle/>
          <a:p>
            <a:r>
              <a:rPr lang="en-US" sz="3600" dirty="0">
                <a:latin typeface="+mn-lt"/>
              </a:rPr>
              <a:t>Electric Vehicle Transmissions </a:t>
            </a:r>
            <a:r>
              <a:rPr lang="en-US" sz="2800" dirty="0">
                <a:latin typeface="+mn-lt"/>
              </a:rPr>
              <a:t>(2 of 4)</a:t>
            </a:r>
          </a:p>
        </p:txBody>
      </p:sp>
      <p:sp>
        <p:nvSpPr>
          <p:cNvPr id="3" name="Content Placeholder 2">
            <a:extLst>
              <a:ext uri="{FF2B5EF4-FFF2-40B4-BE49-F238E27FC236}">
                <a16:creationId xmlns:a16="http://schemas.microsoft.com/office/drawing/2014/main" id="{D34E968B-4C5A-AD42-A277-8614FA305D6E}"/>
              </a:ext>
            </a:extLst>
          </p:cNvPr>
          <p:cNvSpPr>
            <a:spLocks noGrp="1"/>
          </p:cNvSpPr>
          <p:nvPr>
            <p:ph sz="quarter" idx="4294967295"/>
          </p:nvPr>
        </p:nvSpPr>
        <p:spPr>
          <a:xfrm>
            <a:off x="553671" y="941388"/>
            <a:ext cx="8094372" cy="3529616"/>
          </a:xfrm>
        </p:spPr>
        <p:txBody>
          <a:bodyPr wrap="square" lIns="0" tIns="18000" rIns="0" bIns="18000" anchor="ctr" anchorCtr="0">
            <a:spAutoFit/>
          </a:bodyPr>
          <a:lstStyle/>
          <a:p>
            <a:pPr marL="342900" indent="-342900"/>
            <a:r>
              <a:rPr lang="en-US" sz="2400" dirty="0"/>
              <a:t>Ford Mustang Mach-E</a:t>
            </a:r>
          </a:p>
          <a:p>
            <a:pPr marL="829818" lvl="1" indent="-342900"/>
            <a:r>
              <a:rPr lang="en-US" sz="2400" dirty="0"/>
              <a:t>BorgWarner producing Integrated Drive Module </a:t>
            </a:r>
            <a:r>
              <a:rPr lang="en-US" sz="2000" dirty="0"/>
              <a:t>(</a:t>
            </a:r>
            <a:r>
              <a:rPr lang="en-US" sz="2000" spc="-300" dirty="0"/>
              <a:t>I D </a:t>
            </a:r>
            <a:r>
              <a:rPr lang="en-US" sz="2000" dirty="0"/>
              <a:t>M) </a:t>
            </a:r>
          </a:p>
          <a:p>
            <a:pPr marL="829818" lvl="1" indent="-342900"/>
            <a:r>
              <a:rPr lang="en-US" sz="2400" dirty="0"/>
              <a:t>Being used in Ford Mustang Mach-E. </a:t>
            </a:r>
          </a:p>
          <a:p>
            <a:pPr marL="829818" lvl="1" indent="-342900"/>
            <a:r>
              <a:rPr lang="en-US" sz="2400" spc="-300" dirty="0"/>
              <a:t>I D </a:t>
            </a:r>
            <a:r>
              <a:rPr lang="en-US" sz="2400" dirty="0"/>
              <a:t>M consists within one compact assembly including: </a:t>
            </a:r>
          </a:p>
          <a:p>
            <a:pPr marL="1229868" lvl="2" indent="-342900"/>
            <a:r>
              <a:rPr lang="en-US" sz="2400" dirty="0"/>
              <a:t>Electric traction motor</a:t>
            </a:r>
          </a:p>
          <a:p>
            <a:pPr marL="1229868" lvl="2" indent="-342900"/>
            <a:r>
              <a:rPr lang="en-US" sz="2400" dirty="0"/>
              <a:t>Single-speed gearbox</a:t>
            </a:r>
          </a:p>
          <a:p>
            <a:pPr marL="1229868" lvl="2" indent="-342900"/>
            <a:r>
              <a:rPr lang="en-US" sz="2400" dirty="0"/>
              <a:t>Thermal-management system (liquid cooling)</a:t>
            </a:r>
          </a:p>
          <a:p>
            <a:pPr marL="1229868" lvl="2" indent="-342900"/>
            <a:r>
              <a:rPr lang="en-US" sz="2400" dirty="0"/>
              <a:t>Motor and power electronics </a:t>
            </a:r>
          </a:p>
        </p:txBody>
      </p:sp>
    </p:spTree>
    <p:extLst>
      <p:ext uri="{BB962C8B-B14F-4D97-AF65-F5344CB8AC3E}">
        <p14:creationId xmlns:p14="http://schemas.microsoft.com/office/powerpoint/2010/main" val="2310215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B8B8-BA16-1B42-BA4E-C8FC35185EDE}"/>
              </a:ext>
            </a:extLst>
          </p:cNvPr>
          <p:cNvSpPr>
            <a:spLocks noGrp="1"/>
          </p:cNvSpPr>
          <p:nvPr>
            <p:ph type="title" idx="4294967295"/>
          </p:nvPr>
        </p:nvSpPr>
        <p:spPr>
          <a:xfrm>
            <a:off x="457200" y="278565"/>
            <a:ext cx="8213271" cy="590349"/>
          </a:xfrm>
        </p:spPr>
        <p:txBody>
          <a:bodyPr wrap="square" lIns="0" tIns="18000" rIns="0" bIns="18000" anchor="ctr" anchorCtr="0">
            <a:spAutoFit/>
          </a:bodyPr>
          <a:lstStyle/>
          <a:p>
            <a:r>
              <a:rPr lang="en-US" sz="3600" dirty="0">
                <a:latin typeface="+mn-lt"/>
              </a:rPr>
              <a:t>Electric Vehicle Transmissions </a:t>
            </a:r>
            <a:r>
              <a:rPr lang="en-US" sz="2800" dirty="0">
                <a:latin typeface="+mn-lt"/>
              </a:rPr>
              <a:t>(3 of 4)</a:t>
            </a:r>
          </a:p>
        </p:txBody>
      </p:sp>
      <p:sp>
        <p:nvSpPr>
          <p:cNvPr id="3" name="Content Placeholder 2">
            <a:extLst>
              <a:ext uri="{FF2B5EF4-FFF2-40B4-BE49-F238E27FC236}">
                <a16:creationId xmlns:a16="http://schemas.microsoft.com/office/drawing/2014/main" id="{D34E968B-4C5A-AD42-A277-8614FA305D6E}"/>
              </a:ext>
            </a:extLst>
          </p:cNvPr>
          <p:cNvSpPr>
            <a:spLocks noGrp="1"/>
          </p:cNvSpPr>
          <p:nvPr>
            <p:ph sz="quarter" idx="4294967295"/>
          </p:nvPr>
        </p:nvSpPr>
        <p:spPr>
          <a:xfrm>
            <a:off x="477447" y="941388"/>
            <a:ext cx="8229600" cy="2190788"/>
          </a:xfrm>
        </p:spPr>
        <p:txBody>
          <a:bodyPr lIns="0" tIns="18000" rIns="0" bIns="18000" anchor="ctr" anchorCtr="0">
            <a:spAutoFit/>
          </a:bodyPr>
          <a:lstStyle/>
          <a:p>
            <a:pPr marL="342900" indent="-342900"/>
            <a:r>
              <a:rPr lang="en-US" sz="2400" dirty="0"/>
              <a:t>Chevrolet Bolt</a:t>
            </a:r>
          </a:p>
          <a:p>
            <a:pPr marL="829818" lvl="1" indent="-342900"/>
            <a:r>
              <a:rPr lang="en-US" sz="2400" dirty="0"/>
              <a:t>Chevrolet Bolt drive unit consists of an electric motor </a:t>
            </a:r>
          </a:p>
          <a:p>
            <a:pPr marL="829818" lvl="1" indent="-342900"/>
            <a:r>
              <a:rPr lang="en-US" sz="2400" dirty="0"/>
              <a:t>Final drive assembly. </a:t>
            </a:r>
          </a:p>
          <a:p>
            <a:pPr marL="829818" lvl="1" indent="-342900"/>
            <a:r>
              <a:rPr lang="en-US" sz="2400" dirty="0"/>
              <a:t>Electric motor is rated at 150 </a:t>
            </a:r>
            <a:r>
              <a:rPr lang="en-US" sz="2400" spc="-300" dirty="0"/>
              <a:t>k </a:t>
            </a:r>
            <a:r>
              <a:rPr lang="en-US" sz="2400" dirty="0"/>
              <a:t>W </a:t>
            </a:r>
          </a:p>
          <a:p>
            <a:pPr marL="829818" lvl="1" indent="-342900"/>
            <a:r>
              <a:rPr lang="en-US" sz="2400" dirty="0"/>
              <a:t>Maximum rotation speed of 8810 </a:t>
            </a:r>
            <a:r>
              <a:rPr lang="en-US" sz="2400" spc="-300" dirty="0"/>
              <a:t>R P </a:t>
            </a:r>
            <a:r>
              <a:rPr lang="en-US" sz="2400" dirty="0"/>
              <a:t>M.</a:t>
            </a:r>
          </a:p>
        </p:txBody>
      </p:sp>
    </p:spTree>
    <p:extLst>
      <p:ext uri="{BB962C8B-B14F-4D97-AF65-F5344CB8AC3E}">
        <p14:creationId xmlns:p14="http://schemas.microsoft.com/office/powerpoint/2010/main" val="501285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B8B8-BA16-1B42-BA4E-C8FC35185EDE}"/>
              </a:ext>
            </a:extLst>
          </p:cNvPr>
          <p:cNvSpPr>
            <a:spLocks noGrp="1"/>
          </p:cNvSpPr>
          <p:nvPr>
            <p:ph type="title" idx="4294967295"/>
          </p:nvPr>
        </p:nvSpPr>
        <p:spPr>
          <a:xfrm>
            <a:off x="457199" y="256781"/>
            <a:ext cx="8327571" cy="590349"/>
          </a:xfrm>
        </p:spPr>
        <p:txBody>
          <a:bodyPr wrap="square" lIns="0" tIns="18000" rIns="0" bIns="18000" anchor="ctr" anchorCtr="0">
            <a:spAutoFit/>
          </a:bodyPr>
          <a:lstStyle/>
          <a:p>
            <a:r>
              <a:rPr lang="en-US" sz="3600" dirty="0">
                <a:latin typeface="+mn-lt"/>
              </a:rPr>
              <a:t>Electric Vehicle Transmissions </a:t>
            </a:r>
            <a:r>
              <a:rPr lang="en-US" sz="2800" dirty="0">
                <a:latin typeface="+mn-lt"/>
              </a:rPr>
              <a:t>(4 of 4)</a:t>
            </a:r>
          </a:p>
        </p:txBody>
      </p:sp>
      <p:sp>
        <p:nvSpPr>
          <p:cNvPr id="3" name="Content Placeholder 2">
            <a:extLst>
              <a:ext uri="{FF2B5EF4-FFF2-40B4-BE49-F238E27FC236}">
                <a16:creationId xmlns:a16="http://schemas.microsoft.com/office/drawing/2014/main" id="{D34E968B-4C5A-AD42-A277-8614FA305D6E}"/>
              </a:ext>
            </a:extLst>
          </p:cNvPr>
          <p:cNvSpPr>
            <a:spLocks noGrp="1"/>
          </p:cNvSpPr>
          <p:nvPr>
            <p:ph sz="quarter" idx="4294967295"/>
          </p:nvPr>
        </p:nvSpPr>
        <p:spPr>
          <a:xfrm>
            <a:off x="438150" y="941388"/>
            <a:ext cx="8229600" cy="4091308"/>
          </a:xfrm>
        </p:spPr>
        <p:txBody>
          <a:bodyPr lIns="0" tIns="18000" rIns="0" bIns="18000" anchor="ctr" anchorCtr="0">
            <a:spAutoFit/>
          </a:bodyPr>
          <a:lstStyle/>
          <a:p>
            <a:pPr marL="342900" indent="-342900"/>
            <a:r>
              <a:rPr lang="en-US" sz="2400" dirty="0"/>
              <a:t>Nissan Leaf</a:t>
            </a:r>
          </a:p>
          <a:p>
            <a:pPr marL="829818" lvl="1" indent="-342900"/>
            <a:r>
              <a:rPr lang="en-US" sz="2400" dirty="0"/>
              <a:t>Three-phase </a:t>
            </a:r>
            <a:r>
              <a:rPr lang="en-US" sz="2400" spc="-300" dirty="0"/>
              <a:t>A </a:t>
            </a:r>
            <a:r>
              <a:rPr lang="en-US" sz="2400" dirty="0"/>
              <a:t>C electric motor that </a:t>
            </a:r>
          </a:p>
          <a:p>
            <a:pPr marL="829818" lvl="1" indent="-342900"/>
            <a:r>
              <a:rPr lang="en-US" sz="2400" dirty="0"/>
              <a:t>produces 80 kilowatts of power.</a:t>
            </a:r>
          </a:p>
          <a:p>
            <a:pPr marL="829818" lvl="1" indent="-342900"/>
            <a:r>
              <a:rPr lang="en-US" sz="2400" spc="-300" dirty="0"/>
              <a:t>L E A </a:t>
            </a:r>
            <a:r>
              <a:rPr lang="en-US" sz="2400" dirty="0"/>
              <a:t>F incorporates a reducer that </a:t>
            </a:r>
          </a:p>
          <a:p>
            <a:pPr marL="829818" lvl="1" indent="-342900"/>
            <a:r>
              <a:rPr lang="en-US" sz="2400" dirty="0"/>
              <a:t>Transfers torque from traction motor to drive wheels. </a:t>
            </a:r>
          </a:p>
          <a:p>
            <a:pPr marL="342900" indent="-342900"/>
            <a:r>
              <a:rPr lang="en-US" sz="2400" dirty="0"/>
              <a:t>Two-Speed Gearing</a:t>
            </a:r>
          </a:p>
          <a:p>
            <a:pPr marL="829818" lvl="1" indent="-342900"/>
            <a:r>
              <a:rPr lang="en-US" sz="2400" dirty="0"/>
              <a:t>Original Tesla Roadster featured </a:t>
            </a:r>
          </a:p>
          <a:p>
            <a:pPr marL="829818" lvl="1" indent="-342900"/>
            <a:r>
              <a:rPr lang="en-US" sz="2400" dirty="0"/>
              <a:t>two-speed transmission </a:t>
            </a:r>
          </a:p>
          <a:p>
            <a:pPr marL="829818" lvl="1" indent="-342900"/>
            <a:r>
              <a:rPr lang="en-US" sz="2400" dirty="0"/>
              <a:t>Currently a two-speed unit is used in Porsche Taycan. </a:t>
            </a:r>
          </a:p>
        </p:txBody>
      </p:sp>
    </p:spTree>
    <p:extLst>
      <p:ext uri="{BB962C8B-B14F-4D97-AF65-F5344CB8AC3E}">
        <p14:creationId xmlns:p14="http://schemas.microsoft.com/office/powerpoint/2010/main" val="3240518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A20D-CB67-3146-B5D6-96279AE1D74C}"/>
              </a:ext>
            </a:extLst>
          </p:cNvPr>
          <p:cNvSpPr>
            <a:spLocks noGrp="1"/>
          </p:cNvSpPr>
          <p:nvPr>
            <p:ph type="title" idx="4294967295"/>
          </p:nvPr>
        </p:nvSpPr>
        <p:spPr>
          <a:xfrm>
            <a:off x="457200" y="115009"/>
            <a:ext cx="8229600" cy="1144347"/>
          </a:xfrm>
        </p:spPr>
        <p:txBody>
          <a:bodyPr lIns="0" tIns="18000" rIns="0" bIns="18000" anchor="ctr" anchorCtr="0">
            <a:spAutoFit/>
          </a:bodyPr>
          <a:lstStyle/>
          <a:p>
            <a:r>
              <a:rPr lang="en-US" sz="3600" dirty="0">
                <a:latin typeface="+mn-lt"/>
              </a:rPr>
              <a:t>Figure 12.34 Bolt Electric Motor &amp; Final Drive </a:t>
            </a:r>
          </a:p>
        </p:txBody>
      </p:sp>
      <p:sp>
        <p:nvSpPr>
          <p:cNvPr id="5" name="Content Placeholder 4">
            <a:extLst>
              <a:ext uri="{FF2B5EF4-FFF2-40B4-BE49-F238E27FC236}">
                <a16:creationId xmlns:a16="http://schemas.microsoft.com/office/drawing/2014/main" id="{99D0B60C-0F27-491A-BA5C-C330E13E063E}"/>
              </a:ext>
            </a:extLst>
          </p:cNvPr>
          <p:cNvSpPr>
            <a:spLocks noGrp="1"/>
          </p:cNvSpPr>
          <p:nvPr>
            <p:ph sz="quarter" idx="4294967295"/>
          </p:nvPr>
        </p:nvSpPr>
        <p:spPr>
          <a:xfrm>
            <a:off x="493301" y="1648756"/>
            <a:ext cx="2132571" cy="1883011"/>
          </a:xfrm>
        </p:spPr>
        <p:txBody>
          <a:bodyPr wrap="square" lIns="0" tIns="18000" rIns="0" bIns="18000" anchor="ctr" anchorCtr="0">
            <a:spAutoFit/>
          </a:bodyPr>
          <a:lstStyle/>
          <a:p>
            <a:pPr marL="0" indent="0">
              <a:buNone/>
            </a:pPr>
            <a:r>
              <a:rPr lang="en-US" sz="2400" dirty="0"/>
              <a:t>The electric motor and final drive assembly installed in a Chevrolet Bolt.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845" y="1453896"/>
            <a:ext cx="5354956" cy="4389120"/>
          </a:xfrm>
          <a:prstGeom prst="rect">
            <a:avLst/>
          </a:prstGeom>
        </p:spPr>
      </p:pic>
    </p:spTree>
    <p:extLst>
      <p:ext uri="{BB962C8B-B14F-4D97-AF65-F5344CB8AC3E}">
        <p14:creationId xmlns:p14="http://schemas.microsoft.com/office/powerpoint/2010/main" val="2334455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1B83-12DE-C54C-B6A2-ACC835C8FA3F}"/>
              </a:ext>
            </a:extLst>
          </p:cNvPr>
          <p:cNvSpPr>
            <a:spLocks noGrp="1"/>
          </p:cNvSpPr>
          <p:nvPr>
            <p:ph type="title"/>
          </p:nvPr>
        </p:nvSpPr>
        <p:spPr>
          <a:xfrm>
            <a:off x="457200" y="256472"/>
            <a:ext cx="8229600" cy="590349"/>
          </a:xfrm>
        </p:spPr>
        <p:txBody>
          <a:bodyPr lIns="0" tIns="18000" rIns="0" bIns="18000" anchor="ctr" anchorCtr="0">
            <a:spAutoFit/>
          </a:bodyPr>
          <a:lstStyle/>
          <a:p>
            <a:r>
              <a:rPr lang="en-US" dirty="0"/>
              <a:t>Figure 131.35 Bolt Drive Unit</a:t>
            </a:r>
          </a:p>
        </p:txBody>
      </p:sp>
      <p:sp>
        <p:nvSpPr>
          <p:cNvPr id="8" name="Content Placeholder 7">
            <a:extLst>
              <a:ext uri="{FF2B5EF4-FFF2-40B4-BE49-F238E27FC236}">
                <a16:creationId xmlns:a16="http://schemas.microsoft.com/office/drawing/2014/main" id="{89F29D97-7140-403F-B3E6-08CDC3B5D8D7}"/>
              </a:ext>
            </a:extLst>
          </p:cNvPr>
          <p:cNvSpPr>
            <a:spLocks noGrp="1"/>
          </p:cNvSpPr>
          <p:nvPr>
            <p:ph sz="quarter" idx="13"/>
          </p:nvPr>
        </p:nvSpPr>
        <p:spPr>
          <a:xfrm>
            <a:off x="914400" y="5200843"/>
            <a:ext cx="7315200" cy="775015"/>
          </a:xfrm>
        </p:spPr>
        <p:txBody>
          <a:bodyPr wrap="square" lIns="0" tIns="18000" rIns="0" bIns="18000" anchor="ctr" anchorCtr="0">
            <a:spAutoFit/>
          </a:bodyPr>
          <a:lstStyle/>
          <a:p>
            <a:pPr marL="0" indent="0">
              <a:buNone/>
            </a:pPr>
            <a:r>
              <a:rPr lang="en-US" sz="2400" spc="-300" dirty="0"/>
              <a:t>C A T I </a:t>
            </a:r>
            <a:r>
              <a:rPr lang="en-US" sz="2400" dirty="0"/>
              <a:t>A drafting of a Chevrolet Bolt electric motor and final drive assembly.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517" y="1014984"/>
            <a:ext cx="6426742" cy="3972781"/>
          </a:xfrm>
          <a:prstGeom prst="rect">
            <a:avLst/>
          </a:prstGeom>
        </p:spPr>
      </p:pic>
    </p:spTree>
    <p:extLst>
      <p:ext uri="{BB962C8B-B14F-4D97-AF65-F5344CB8AC3E}">
        <p14:creationId xmlns:p14="http://schemas.microsoft.com/office/powerpoint/2010/main" val="3439984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A20D-CB67-3146-B5D6-96279AE1D74C}"/>
              </a:ext>
            </a:extLst>
          </p:cNvPr>
          <p:cNvSpPr>
            <a:spLocks noGrp="1"/>
          </p:cNvSpPr>
          <p:nvPr>
            <p:ph type="title" idx="4294967295"/>
          </p:nvPr>
        </p:nvSpPr>
        <p:spPr>
          <a:xfrm>
            <a:off x="419100" y="204989"/>
            <a:ext cx="8229600" cy="590349"/>
          </a:xfrm>
        </p:spPr>
        <p:txBody>
          <a:bodyPr lIns="0" tIns="18000" rIns="0" bIns="18000" anchor="ctr" anchorCtr="0">
            <a:spAutoFit/>
          </a:bodyPr>
          <a:lstStyle/>
          <a:p>
            <a:r>
              <a:rPr lang="en-US" sz="3600" dirty="0">
                <a:latin typeface="+mn-lt"/>
              </a:rPr>
              <a:t>Figure 12.36 Dexron HP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432" y="941388"/>
            <a:ext cx="2323126" cy="5068638"/>
          </a:xfrm>
          <a:prstGeom prst="rect">
            <a:avLst/>
          </a:prstGeom>
        </p:spPr>
      </p:pic>
      <p:sp>
        <p:nvSpPr>
          <p:cNvPr id="10" name="Rectangle 9"/>
          <p:cNvSpPr/>
          <p:nvPr/>
        </p:nvSpPr>
        <p:spPr>
          <a:xfrm>
            <a:off x="416725" y="1088136"/>
            <a:ext cx="4038600" cy="1569660"/>
          </a:xfrm>
          <a:prstGeom prst="rect">
            <a:avLst/>
          </a:prstGeom>
        </p:spPr>
        <p:txBody>
          <a:bodyPr wrap="square">
            <a:spAutoFit/>
          </a:bodyPr>
          <a:lstStyle/>
          <a:p>
            <a:r>
              <a:rPr lang="en-US" sz="2400" dirty="0">
                <a:solidFill>
                  <a:schemeClr val="bg2"/>
                </a:solidFill>
              </a:rPr>
              <a:t>Dexron HP synthetic transmission fluid is specified for Bolt final drive assembly.</a:t>
            </a:r>
          </a:p>
        </p:txBody>
      </p:sp>
    </p:spTree>
    <p:extLst>
      <p:ext uri="{BB962C8B-B14F-4D97-AF65-F5344CB8AC3E}">
        <p14:creationId xmlns:p14="http://schemas.microsoft.com/office/powerpoint/2010/main" val="3601088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A9A2-5C63-4E45-97F3-87CBD1AED6E8}"/>
              </a:ext>
            </a:extLst>
          </p:cNvPr>
          <p:cNvSpPr>
            <a:spLocks noGrp="1"/>
          </p:cNvSpPr>
          <p:nvPr>
            <p:ph type="title" idx="4294967295"/>
          </p:nvPr>
        </p:nvSpPr>
        <p:spPr>
          <a:xfrm>
            <a:off x="457200" y="256472"/>
            <a:ext cx="8229600" cy="590349"/>
          </a:xfrm>
        </p:spPr>
        <p:txBody>
          <a:bodyPr lIns="0" tIns="18000" rIns="0" bIns="18000" anchor="ctr" anchorCtr="0">
            <a:spAutoFit/>
          </a:bodyPr>
          <a:lstStyle/>
          <a:p>
            <a:r>
              <a:rPr lang="en-US" sz="3600" dirty="0">
                <a:latin typeface="+mn-lt"/>
              </a:rPr>
              <a:t>Figure 131.37 Bolt Coolant Lines</a:t>
            </a:r>
          </a:p>
        </p:txBody>
      </p:sp>
      <p:sp>
        <p:nvSpPr>
          <p:cNvPr id="5" name="Content Placeholder 4">
            <a:extLst>
              <a:ext uri="{FF2B5EF4-FFF2-40B4-BE49-F238E27FC236}">
                <a16:creationId xmlns:a16="http://schemas.microsoft.com/office/drawing/2014/main" id="{B231A56E-8B75-4582-9F4F-ED61E6FE0B15}"/>
              </a:ext>
            </a:extLst>
          </p:cNvPr>
          <p:cNvSpPr>
            <a:spLocks noGrp="1"/>
          </p:cNvSpPr>
          <p:nvPr>
            <p:ph sz="quarter" idx="4294967295"/>
          </p:nvPr>
        </p:nvSpPr>
        <p:spPr>
          <a:xfrm>
            <a:off x="446088" y="5206467"/>
            <a:ext cx="8229600" cy="1144347"/>
          </a:xfrm>
        </p:spPr>
        <p:txBody>
          <a:bodyPr lIns="0" tIns="18000" rIns="0" bIns="18000" anchor="ctr" anchorCtr="0">
            <a:spAutoFit/>
          </a:bodyPr>
          <a:lstStyle/>
          <a:p>
            <a:pPr marL="0" indent="0">
              <a:buNone/>
            </a:pPr>
            <a:r>
              <a:rPr lang="en-US" sz="2400" dirty="0"/>
              <a:t>Coolant enters through the hose on the left, travels through the passageway absorbing heat, and exits to the radiator through the hose on the right..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008" y="996028"/>
            <a:ext cx="4937760" cy="4051494"/>
          </a:xfrm>
          <a:prstGeom prst="rect">
            <a:avLst/>
          </a:prstGeom>
        </p:spPr>
      </p:pic>
    </p:spTree>
    <p:extLst>
      <p:ext uri="{BB962C8B-B14F-4D97-AF65-F5344CB8AC3E}">
        <p14:creationId xmlns:p14="http://schemas.microsoft.com/office/powerpoint/2010/main" val="543019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A9A2-5C63-4E45-97F3-87CBD1AED6E8}"/>
              </a:ext>
            </a:extLst>
          </p:cNvPr>
          <p:cNvSpPr>
            <a:spLocks noGrp="1"/>
          </p:cNvSpPr>
          <p:nvPr>
            <p:ph type="title" idx="4294967295"/>
          </p:nvPr>
        </p:nvSpPr>
        <p:spPr>
          <a:xfrm>
            <a:off x="457200" y="256472"/>
            <a:ext cx="8229600" cy="590349"/>
          </a:xfrm>
        </p:spPr>
        <p:txBody>
          <a:bodyPr lIns="0" tIns="18000" rIns="0" bIns="18000" anchor="ctr" anchorCtr="0">
            <a:spAutoFit/>
          </a:bodyPr>
          <a:lstStyle/>
          <a:p>
            <a:r>
              <a:rPr lang="en-US" sz="3600" dirty="0">
                <a:latin typeface="+mn-lt"/>
              </a:rPr>
              <a:t>Figure 131.38 Leaf AC Motor</a:t>
            </a:r>
          </a:p>
        </p:txBody>
      </p:sp>
      <p:sp>
        <p:nvSpPr>
          <p:cNvPr id="5" name="Content Placeholder 4">
            <a:extLst>
              <a:ext uri="{FF2B5EF4-FFF2-40B4-BE49-F238E27FC236}">
                <a16:creationId xmlns:a16="http://schemas.microsoft.com/office/drawing/2014/main" id="{B231A56E-8B75-4582-9F4F-ED61E6FE0B15}"/>
              </a:ext>
            </a:extLst>
          </p:cNvPr>
          <p:cNvSpPr>
            <a:spLocks noGrp="1"/>
          </p:cNvSpPr>
          <p:nvPr>
            <p:ph sz="quarter" idx="4294967295"/>
          </p:nvPr>
        </p:nvSpPr>
        <p:spPr>
          <a:xfrm>
            <a:off x="446088" y="5517775"/>
            <a:ext cx="8229600" cy="775015"/>
          </a:xfrm>
        </p:spPr>
        <p:txBody>
          <a:bodyPr lIns="0" tIns="18000" rIns="0" bIns="18000" anchor="ctr" anchorCtr="0">
            <a:spAutoFit/>
          </a:bodyPr>
          <a:lstStyle/>
          <a:p>
            <a:pPr marL="0" indent="0">
              <a:buNone/>
            </a:pPr>
            <a:r>
              <a:rPr lang="en-US" sz="2400" dirty="0"/>
              <a:t>The electric motor assembly and reducer installed in a 2011 Nissan Leaf.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819" y="966815"/>
            <a:ext cx="5392138" cy="4424318"/>
          </a:xfrm>
          <a:prstGeom prst="rect">
            <a:avLst/>
          </a:prstGeom>
        </p:spPr>
      </p:pic>
    </p:spTree>
    <p:extLst>
      <p:ext uri="{BB962C8B-B14F-4D97-AF65-F5344CB8AC3E}">
        <p14:creationId xmlns:p14="http://schemas.microsoft.com/office/powerpoint/2010/main" val="70631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8650" y="234222"/>
            <a:ext cx="8229600" cy="1200329"/>
          </a:xfrm>
        </p:spPr>
        <p:txBody>
          <a:bodyPr/>
          <a:lstStyle/>
          <a:p>
            <a:r>
              <a:rPr lang="en-US" sz="3600" dirty="0">
                <a:latin typeface="+mn-lt"/>
              </a:rPr>
              <a:t>Figure 131.39 External Connection For Resolver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052" y="1746504"/>
            <a:ext cx="5309731" cy="4352053"/>
          </a:xfrm>
          <a:prstGeom prst="rect">
            <a:avLst/>
          </a:prstGeom>
        </p:spPr>
      </p:pic>
    </p:spTree>
    <p:extLst>
      <p:ext uri="{BB962C8B-B14F-4D97-AF65-F5344CB8AC3E}">
        <p14:creationId xmlns:p14="http://schemas.microsoft.com/office/powerpoint/2010/main" val="2663692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F2427-282B-414B-94A7-F846CD50A782}"/>
              </a:ext>
            </a:extLst>
          </p:cNvPr>
          <p:cNvSpPr>
            <a:spLocks noGrp="1"/>
          </p:cNvSpPr>
          <p:nvPr>
            <p:ph type="title" idx="4294967295"/>
          </p:nvPr>
        </p:nvSpPr>
        <p:spPr>
          <a:xfrm>
            <a:off x="457200" y="239221"/>
            <a:ext cx="8229600" cy="590349"/>
          </a:xfrm>
        </p:spPr>
        <p:txBody>
          <a:bodyPr lIns="0" tIns="18000" rIns="0" bIns="18000" anchor="ctr" anchorCtr="0">
            <a:spAutoFit/>
          </a:bodyPr>
          <a:lstStyle/>
          <a:p>
            <a:r>
              <a:rPr lang="en-US" sz="3600" dirty="0">
                <a:latin typeface="+mn-lt"/>
              </a:rPr>
              <a:t>Figure 131.40 Power Thru Reducer</a:t>
            </a:r>
          </a:p>
        </p:txBody>
      </p:sp>
      <p:sp>
        <p:nvSpPr>
          <p:cNvPr id="5" name="Content Placeholder 4">
            <a:extLst>
              <a:ext uri="{FF2B5EF4-FFF2-40B4-BE49-F238E27FC236}">
                <a16:creationId xmlns:a16="http://schemas.microsoft.com/office/drawing/2014/main" id="{DB313080-E683-43FA-A12D-5AB809F5F60B}"/>
              </a:ext>
            </a:extLst>
          </p:cNvPr>
          <p:cNvSpPr>
            <a:spLocks noGrp="1"/>
          </p:cNvSpPr>
          <p:nvPr>
            <p:ph sz="quarter" idx="4294967295"/>
          </p:nvPr>
        </p:nvSpPr>
        <p:spPr>
          <a:xfrm>
            <a:off x="610392" y="1196078"/>
            <a:ext cx="2852928" cy="775015"/>
          </a:xfrm>
        </p:spPr>
        <p:txBody>
          <a:bodyPr wrap="square" lIns="0" tIns="18000" rIns="0" bIns="18000" anchor="ctr" anchorCtr="0">
            <a:spAutoFit/>
          </a:bodyPr>
          <a:lstStyle/>
          <a:p>
            <a:pPr marL="0" indent="0">
              <a:buNone/>
            </a:pPr>
            <a:r>
              <a:rPr lang="en-US" sz="2400" dirty="0"/>
              <a:t>Power flow through the reducer.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80" y="968701"/>
            <a:ext cx="4754880" cy="5179785"/>
          </a:xfrm>
          <a:prstGeom prst="rect">
            <a:avLst/>
          </a:prstGeom>
        </p:spPr>
      </p:pic>
    </p:spTree>
    <p:extLst>
      <p:ext uri="{BB962C8B-B14F-4D97-AF65-F5344CB8AC3E}">
        <p14:creationId xmlns:p14="http://schemas.microsoft.com/office/powerpoint/2010/main" val="1143163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09550"/>
            <a:ext cx="8103108" cy="658878"/>
          </a:xfrm>
        </p:spPr>
        <p:txBody>
          <a:bodyPr/>
          <a:lstStyle/>
          <a:p>
            <a:r>
              <a:rPr lang="en-US" dirty="0"/>
              <a:t>Vehicle Configurations</a:t>
            </a:r>
          </a:p>
        </p:txBody>
      </p:sp>
      <p:graphicFrame>
        <p:nvGraphicFramePr>
          <p:cNvPr id="3" name="Table 2"/>
          <p:cNvGraphicFramePr>
            <a:graphicFrameLocks noGrp="1"/>
          </p:cNvGraphicFramePr>
          <p:nvPr>
            <p:extLst>
              <p:ext uri="{D42A27DB-BD31-4B8C-83A1-F6EECF244321}">
                <p14:modId xmlns:p14="http://schemas.microsoft.com/office/powerpoint/2010/main" val="2205922051"/>
              </p:ext>
            </p:extLst>
          </p:nvPr>
        </p:nvGraphicFramePr>
        <p:xfrm>
          <a:off x="729266" y="950224"/>
          <a:ext cx="7411434" cy="3949574"/>
        </p:xfrm>
        <a:graphic>
          <a:graphicData uri="http://schemas.openxmlformats.org/drawingml/2006/table">
            <a:tbl>
              <a:tblPr firstRow="1"/>
              <a:tblGrid>
                <a:gridCol w="2597822">
                  <a:extLst>
                    <a:ext uri="{9D8B030D-6E8A-4147-A177-3AD203B41FA5}">
                      <a16:colId xmlns:a16="http://schemas.microsoft.com/office/drawing/2014/main" val="20000"/>
                    </a:ext>
                  </a:extLst>
                </a:gridCol>
                <a:gridCol w="1306552">
                  <a:extLst>
                    <a:ext uri="{9D8B030D-6E8A-4147-A177-3AD203B41FA5}">
                      <a16:colId xmlns:a16="http://schemas.microsoft.com/office/drawing/2014/main" val="20001"/>
                    </a:ext>
                  </a:extLst>
                </a:gridCol>
                <a:gridCol w="3507060">
                  <a:extLst>
                    <a:ext uri="{9D8B030D-6E8A-4147-A177-3AD203B41FA5}">
                      <a16:colId xmlns:a16="http://schemas.microsoft.com/office/drawing/2014/main" val="20002"/>
                    </a:ext>
                  </a:extLst>
                </a:gridCol>
              </a:tblGrid>
              <a:tr h="580179">
                <a:tc>
                  <a:txBody>
                    <a:bodyPr/>
                    <a:lstStyle/>
                    <a:p>
                      <a:pPr marL="88900" marR="0" algn="ctr" eaLnBrk="0" hangingPunct="0">
                        <a:lnSpc>
                          <a:spcPct val="107000"/>
                        </a:lnSpc>
                        <a:spcBef>
                          <a:spcPts val="20"/>
                        </a:spcBef>
                        <a:spcAft>
                          <a:spcPts val="0"/>
                        </a:spcAft>
                      </a:pPr>
                      <a:r>
                        <a:rPr lang="en-US" sz="14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VEHICLE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2"/>
                    </a:solidFill>
                  </a:tcPr>
                </a:tc>
                <a:tc>
                  <a:txBody>
                    <a:bodyPr/>
                    <a:lstStyle/>
                    <a:p>
                      <a:pPr marL="137795" marR="0" algn="ctr" eaLnBrk="0" hangingPunct="0">
                        <a:lnSpc>
                          <a:spcPct val="107000"/>
                        </a:lnSpc>
                        <a:spcBef>
                          <a:spcPts val="20"/>
                        </a:spcBef>
                        <a:spcAft>
                          <a:spcPts val="0"/>
                        </a:spcAft>
                      </a:pPr>
                      <a:r>
                        <a:rPr lang="en-US" sz="1400" b="1" spc="-2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FWD RWD</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37795" marR="0" algn="ctr" eaLnBrk="0" hangingPunct="0">
                        <a:lnSpc>
                          <a:spcPct val="107000"/>
                        </a:lnSpc>
                        <a:spcBef>
                          <a:spcPts val="20"/>
                        </a:spcBef>
                        <a:spcAft>
                          <a:spcPts val="0"/>
                        </a:spcAft>
                      </a:pPr>
                      <a:r>
                        <a:rPr lang="en-US" sz="1400" b="1" spc="-2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AWD</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2"/>
                    </a:solidFill>
                  </a:tcPr>
                </a:tc>
                <a:tc>
                  <a:txBody>
                    <a:bodyPr/>
                    <a:lstStyle/>
                    <a:p>
                      <a:pPr marL="130810" marR="0" algn="ctr" eaLnBrk="0" hangingPunct="0">
                        <a:lnSpc>
                          <a:spcPct val="107000"/>
                        </a:lnSpc>
                        <a:spcBef>
                          <a:spcPts val="20"/>
                        </a:spcBef>
                        <a:spcAft>
                          <a:spcPts val="0"/>
                        </a:spcAft>
                      </a:pPr>
                      <a:r>
                        <a:rPr lang="en-US" sz="14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CONFIGURATION</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48694">
                <a:tc>
                  <a:txBody>
                    <a:bodyPr/>
                    <a:lstStyle/>
                    <a:p>
                      <a:pPr marL="88900" marR="0" eaLnBrk="0" hangingPunct="0">
                        <a:lnSpc>
                          <a:spcPct val="107000"/>
                        </a:lnSpc>
                        <a:spcBef>
                          <a:spcPts val="12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Toyota</a:t>
                      </a:r>
                      <a:r>
                        <a:rPr lang="en-US" sz="12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Prius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2001–2009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7795" marR="0" eaLnBrk="0" hangingPunct="0">
                        <a:lnSpc>
                          <a:spcPct val="107000"/>
                        </a:lnSpc>
                        <a:spcBef>
                          <a:spcPts val="12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FWD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0810" marR="0" eaLnBrk="0" hangingPunct="0">
                        <a:lnSpc>
                          <a:spcPct val="107000"/>
                        </a:lnSpc>
                        <a:spcBef>
                          <a:spcPts val="12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ECVT</a:t>
                      </a:r>
                      <a:r>
                        <a:rPr lang="en-US" sz="1200" spc="-7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r>
                        <a:rPr lang="en-US" sz="1200" spc="-8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Motors/1</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Planetary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60637">
                <a:tc>
                  <a:txBody>
                    <a:bodyPr/>
                    <a:lstStyle/>
                    <a:p>
                      <a:pPr marL="88900" marR="0" eaLnBrk="0" hangingPunct="0">
                        <a:lnSpc>
                          <a:spcPct val="107000"/>
                        </a:lnSpc>
                        <a:spcBef>
                          <a:spcPts val="9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Chevrolet</a:t>
                      </a:r>
                      <a:r>
                        <a:rPr lang="en-US" sz="12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Volt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2011–2015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7795" marR="0"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FWD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0810" marR="0" eaLnBrk="0" hangingPunct="0">
                        <a:lnSpc>
                          <a:spcPct val="107000"/>
                        </a:lnSpc>
                        <a:spcBef>
                          <a:spcPts val="9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ECVT 2 Motors/1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Planetary/Clutches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421215">
                <a:tc>
                  <a:txBody>
                    <a:bodyPr/>
                    <a:lstStyle/>
                    <a:p>
                      <a:pPr marL="88900" marR="0" eaLnBrk="0" hangingPunct="0">
                        <a:lnSpc>
                          <a:spcPct val="107000"/>
                        </a:lnSpc>
                        <a:spcBef>
                          <a:spcPts val="9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Toyota</a:t>
                      </a:r>
                      <a:r>
                        <a:rPr lang="en-US" sz="12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Prius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2010–2015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7795" marR="0"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FWD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0810" marR="0" eaLnBrk="0" hangingPunct="0">
                        <a:lnSpc>
                          <a:spcPct val="107000"/>
                        </a:lnSpc>
                        <a:spcBef>
                          <a:spcPts val="9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ECVT</a:t>
                      </a: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motors/2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Planetary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614876">
                <a:tc>
                  <a:txBody>
                    <a:bodyPr/>
                    <a:lstStyle/>
                    <a:p>
                      <a:pPr marL="88900" marR="0" eaLnBrk="0" hangingPunct="0">
                        <a:lnSpc>
                          <a:spcPct val="107000"/>
                        </a:lnSpc>
                        <a:spcBef>
                          <a:spcPts val="11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Toyota</a:t>
                      </a:r>
                      <a:r>
                        <a:rPr lang="en-US" sz="12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Prius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2016–2021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7795" marR="136525" eaLnBrk="0" hangingPunct="0">
                        <a:lnSpc>
                          <a:spcPct val="107000"/>
                        </a:lnSpc>
                        <a:spcBef>
                          <a:spcPts val="110"/>
                        </a:spcBef>
                        <a:spcAft>
                          <a:spcPts val="0"/>
                        </a:spcAft>
                      </a:pPr>
                      <a:r>
                        <a:rPr lang="en-US" sz="12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FWD/ </a:t>
                      </a: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AWD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0810" marR="90170" eaLnBrk="0" hangingPunct="0">
                        <a:lnSpc>
                          <a:spcPct val="107000"/>
                        </a:lnSpc>
                        <a:spcBef>
                          <a:spcPts val="9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ECVT</a:t>
                      </a:r>
                      <a:r>
                        <a:rPr lang="en-US" sz="1200" spc="-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r>
                        <a:rPr lang="en-US" sz="1200" spc="-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Motors/2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Planetary/One-way clutch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497388">
                <a:tc>
                  <a:txBody>
                    <a:bodyPr/>
                    <a:lstStyle/>
                    <a:p>
                      <a:pPr marL="88900" marR="161290" eaLnBrk="0" hangingPunct="0">
                        <a:lnSpc>
                          <a:spcPct val="107000"/>
                        </a:lnSpc>
                        <a:spcBef>
                          <a:spcPts val="90"/>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General</a:t>
                      </a:r>
                      <a:r>
                        <a:rPr lang="en-US" sz="12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Motors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 Mode 2009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7795" marR="123825" eaLnBrk="0" hangingPunct="0">
                        <a:lnSpc>
                          <a:spcPct val="107000"/>
                        </a:lnSpc>
                        <a:spcBef>
                          <a:spcPts val="90"/>
                        </a:spcBef>
                        <a:spcAft>
                          <a:spcPts val="0"/>
                        </a:spcAft>
                      </a:pPr>
                      <a:r>
                        <a:rPr lang="en-US" sz="12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RWD/ </a:t>
                      </a: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AWD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0810" marR="0" eaLnBrk="0" hangingPunct="0">
                        <a:lnSpc>
                          <a:spcPct val="107000"/>
                        </a:lnSpc>
                        <a:spcBef>
                          <a:spcPts val="9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ECVT 2 Motors/ 3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Planetary/Clutches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421215">
                <a:tc>
                  <a:txBody>
                    <a:bodyPr/>
                    <a:lstStyle/>
                    <a:p>
                      <a:pPr marL="88900" marR="0" eaLnBrk="0" hangingPunct="0">
                        <a:lnSpc>
                          <a:spcPct val="107000"/>
                        </a:lnSpc>
                        <a:spcBef>
                          <a:spcPts val="9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Honda Accord Hybrid</a:t>
                      </a:r>
                      <a:r>
                        <a:rPr lang="en-US" sz="12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7795" marR="0" eaLnBrk="0" hangingPunct="0">
                        <a:lnSpc>
                          <a:spcPct val="107000"/>
                        </a:lnSpc>
                        <a:spcBef>
                          <a:spcPts val="55"/>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FWD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0810" marR="0" eaLnBrk="0" hangingPunct="0">
                        <a:lnSpc>
                          <a:spcPct val="107000"/>
                        </a:lnSpc>
                        <a:spcBef>
                          <a:spcPts val="9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ECVT</a:t>
                      </a:r>
                      <a:r>
                        <a:rPr lang="en-US" sz="1200" spc="-1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r>
                        <a:rPr lang="en-US" sz="1200" spc="-1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Motors/</a:t>
                      </a:r>
                      <a:r>
                        <a:rPr lang="en-US" sz="1200" spc="-1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Clutches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421215">
                <a:tc>
                  <a:txBody>
                    <a:bodyPr/>
                    <a:lstStyle/>
                    <a:p>
                      <a:pPr marL="88900" marR="0" eaLnBrk="0" hangingPunct="0">
                        <a:lnSpc>
                          <a:spcPct val="107000"/>
                        </a:lnSpc>
                        <a:spcBef>
                          <a:spcPts val="55"/>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Nissan</a:t>
                      </a:r>
                      <a:r>
                        <a:rPr lang="en-US" sz="1200" spc="-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Leaf</a:t>
                      </a:r>
                      <a:r>
                        <a:rPr lang="en-US" sz="1200" spc="-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7795" marR="0" eaLnBrk="0" hangingPunct="0">
                        <a:lnSpc>
                          <a:spcPct val="107000"/>
                        </a:lnSpc>
                        <a:spcBef>
                          <a:spcPts val="55"/>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FWD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30810" marR="0" eaLnBrk="0" hangingPunct="0">
                        <a:lnSpc>
                          <a:spcPct val="107000"/>
                        </a:lnSpc>
                        <a:spcBef>
                          <a:spcPts val="85"/>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Electric Motor with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gear</a:t>
                      </a:r>
                      <a:r>
                        <a:rPr lang="en-US" sz="12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reduction</a:t>
                      </a:r>
                      <a:r>
                        <a:rPr lang="en-US" sz="12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484155">
                <a:tc>
                  <a:txBody>
                    <a:bodyPr/>
                    <a:lstStyle/>
                    <a:p>
                      <a:pPr marL="88900" marR="0" eaLnBrk="0" hangingPunct="0">
                        <a:lnSpc>
                          <a:spcPct val="107000"/>
                        </a:lnSpc>
                        <a:spcBef>
                          <a:spcPts val="105"/>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Chevrolet</a:t>
                      </a:r>
                      <a:r>
                        <a:rPr lang="en-US" sz="12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Bolt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2017–2022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E2EFD9"/>
                    </a:solidFill>
                  </a:tcPr>
                </a:tc>
                <a:tc>
                  <a:txBody>
                    <a:bodyPr/>
                    <a:lstStyle/>
                    <a:p>
                      <a:pPr marL="137795" marR="0" eaLnBrk="0" hangingPunct="0">
                        <a:lnSpc>
                          <a:spcPct val="107000"/>
                        </a:lnSpc>
                        <a:spcBef>
                          <a:spcPts val="55"/>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FWD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E2EFD9"/>
                    </a:solidFill>
                  </a:tcPr>
                </a:tc>
                <a:tc>
                  <a:txBody>
                    <a:bodyPr/>
                    <a:lstStyle/>
                    <a:p>
                      <a:pPr marL="130810" marR="0" eaLnBrk="0" hangingPunct="0">
                        <a:lnSpc>
                          <a:spcPct val="107000"/>
                        </a:lnSpc>
                        <a:spcBef>
                          <a:spcPts val="105"/>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Electric Motor with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gear</a:t>
                      </a:r>
                      <a:r>
                        <a:rPr lang="en-US" sz="12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reduction</a:t>
                      </a:r>
                      <a:r>
                        <a:rPr lang="en-US" sz="12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77272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5371"/>
            <a:ext cx="8229600" cy="1386798"/>
          </a:xfrm>
        </p:spPr>
        <p:txBody>
          <a:bodyPr/>
          <a:lstStyle/>
          <a:p>
            <a:r>
              <a:rPr lang="en-US" dirty="0"/>
              <a:t>Frequently Asked Question: What Happens When You Shift to Neutral?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9125" y="2643254"/>
            <a:ext cx="7529512" cy="3414645"/>
          </a:xfrm>
        </p:spPr>
        <p:txBody>
          <a:bodyPr/>
          <a:lstStyle/>
          <a:p>
            <a:pPr marL="101600" indent="0">
              <a:buNone/>
            </a:pPr>
            <a:r>
              <a:rPr lang="en-US" sz="2400" b="1" dirty="0">
                <a:latin typeface="OpenSans-Bold"/>
              </a:rPr>
              <a:t>What Happens When You Shift to Neutral? </a:t>
            </a:r>
            <a:r>
              <a:rPr lang="en-US" sz="2400" dirty="0">
                <a:latin typeface="OpenSans-Bold"/>
              </a:rPr>
              <a:t>When neutral is selected, does it just disconnect the power connections? Or is the motor free to spin? In neutral, there is no power being supplied to the electric traction motor. The motor is never disconnected.</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835481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65286"/>
            <a:ext cx="8229600" cy="646331"/>
          </a:xfrm>
        </p:spPr>
        <p:txBody>
          <a:bodyPr/>
          <a:lstStyle/>
          <a:p>
            <a:r>
              <a:rPr lang="en-US" dirty="0"/>
              <a:t>Question 1? </a:t>
            </a:r>
          </a:p>
        </p:txBody>
      </p:sp>
      <p:sp>
        <p:nvSpPr>
          <p:cNvPr id="6" name="Content Placeholder 2"/>
          <p:cNvSpPr txBox="1">
            <a:spLocks/>
          </p:cNvSpPr>
          <p:nvPr/>
        </p:nvSpPr>
        <p:spPr>
          <a:xfrm>
            <a:off x="411500" y="989879"/>
            <a:ext cx="8229600" cy="279082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sz="2400" dirty="0"/>
              <a:t>What is the first step when diagnosing a hybrid vehicle transmission?</a:t>
            </a:r>
          </a:p>
          <a:p>
            <a:pPr lvl="1"/>
            <a:r>
              <a:rPr lang="en-US" sz="2400" dirty="0"/>
              <a:t>a. Check the fluid level</a:t>
            </a:r>
          </a:p>
          <a:p>
            <a:pPr lvl="1"/>
            <a:r>
              <a:rPr lang="en-US" sz="2400" dirty="0"/>
              <a:t>b. Verify the customer concern</a:t>
            </a:r>
          </a:p>
          <a:p>
            <a:pPr lvl="1"/>
            <a:r>
              <a:rPr lang="en-US" sz="2400" dirty="0"/>
              <a:t>c. Check for trouble codes</a:t>
            </a:r>
          </a:p>
          <a:p>
            <a:pPr lvl="1"/>
            <a:r>
              <a:rPr lang="en-US" sz="2400" dirty="0"/>
              <a:t>d. Check for Technical Service Bulletins (TSBs)</a:t>
            </a:r>
          </a:p>
        </p:txBody>
      </p:sp>
    </p:spTree>
    <p:extLst>
      <p:ext uri="{BB962C8B-B14F-4D97-AF65-F5344CB8AC3E}">
        <p14:creationId xmlns:p14="http://schemas.microsoft.com/office/powerpoint/2010/main" val="3545354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209550"/>
            <a:ext cx="8229600" cy="630052"/>
          </a:xfrm>
        </p:spPr>
        <p:txBody>
          <a:bodyPr/>
          <a:lstStyle/>
          <a:p>
            <a:r>
              <a:rPr lang="en-US" dirty="0"/>
              <a:t>Answer 1 </a:t>
            </a:r>
          </a:p>
        </p:txBody>
      </p:sp>
      <p:sp>
        <p:nvSpPr>
          <p:cNvPr id="6" name="Content Placeholder 2"/>
          <p:cNvSpPr txBox="1">
            <a:spLocks/>
          </p:cNvSpPr>
          <p:nvPr/>
        </p:nvSpPr>
        <p:spPr>
          <a:xfrm>
            <a:off x="440100" y="941388"/>
            <a:ext cx="8229600" cy="157162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sz="2400" dirty="0"/>
              <a:t>What is the first step when diagnosing a hybrid vehicle transmission?</a:t>
            </a:r>
          </a:p>
          <a:p>
            <a:pPr lvl="1"/>
            <a:r>
              <a:rPr lang="en-US" sz="2400" dirty="0"/>
              <a:t>b. Verify the customer concern</a:t>
            </a:r>
          </a:p>
        </p:txBody>
      </p:sp>
    </p:spTree>
    <p:extLst>
      <p:ext uri="{BB962C8B-B14F-4D97-AF65-F5344CB8AC3E}">
        <p14:creationId xmlns:p14="http://schemas.microsoft.com/office/powerpoint/2010/main" val="708071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Hybrid and Fuel Cell Vehicles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(L3) Light Duty Hybrid Electric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(L3) Light Duty Hybrid Electric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85176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B4F8-BBD5-C845-8776-BF4B80DAAAB1}"/>
              </a:ext>
            </a:extLst>
          </p:cNvPr>
          <p:cNvSpPr>
            <a:spLocks noGrp="1"/>
          </p:cNvSpPr>
          <p:nvPr>
            <p:ph type="title"/>
          </p:nvPr>
        </p:nvSpPr>
        <p:spPr>
          <a:xfrm>
            <a:off x="457200" y="256470"/>
            <a:ext cx="8229600" cy="590349"/>
          </a:xfrm>
        </p:spPr>
        <p:txBody>
          <a:bodyPr lIns="0" tIns="18000" rIns="0" bIns="18000">
            <a:spAutoFit/>
          </a:bodyPr>
          <a:lstStyle/>
          <a:p>
            <a:r>
              <a:rPr lang="en-US" dirty="0"/>
              <a:t>Figure 131.1 Drivelines</a:t>
            </a:r>
          </a:p>
        </p:txBody>
      </p:sp>
      <p:sp>
        <p:nvSpPr>
          <p:cNvPr id="5" name="Content Placeholder 4">
            <a:extLst>
              <a:ext uri="{FF2B5EF4-FFF2-40B4-BE49-F238E27FC236}">
                <a16:creationId xmlns:a16="http://schemas.microsoft.com/office/drawing/2014/main" id="{7D16AC3A-2CE3-4913-A431-60D961CD58C0}"/>
              </a:ext>
            </a:extLst>
          </p:cNvPr>
          <p:cNvSpPr>
            <a:spLocks noGrp="1"/>
          </p:cNvSpPr>
          <p:nvPr>
            <p:ph sz="quarter" idx="13"/>
          </p:nvPr>
        </p:nvSpPr>
        <p:spPr>
          <a:xfrm>
            <a:off x="446859" y="4453128"/>
            <a:ext cx="8229600" cy="1513679"/>
          </a:xfrm>
        </p:spPr>
        <p:txBody>
          <a:bodyPr lIns="0" tIns="18000" rIns="0" bIns="18000">
            <a:spAutoFit/>
          </a:bodyPr>
          <a:lstStyle/>
          <a:p>
            <a:pPr marL="0" indent="0">
              <a:buNone/>
            </a:pPr>
            <a:r>
              <a:rPr lang="en-US" sz="2400" dirty="0"/>
              <a:t>Rear-wheel-drive (</a:t>
            </a:r>
            <a:r>
              <a:rPr lang="en-US" sz="2400" spc="-300" dirty="0"/>
              <a:t>R W </a:t>
            </a:r>
            <a:r>
              <a:rPr lang="en-US" sz="2400" dirty="0"/>
              <a:t>D) vehicles use transmissions to send torque to the rear differential and final drive. Front- wheel-drive (</a:t>
            </a:r>
            <a:r>
              <a:rPr lang="en-US" sz="2400" spc="-300" dirty="0"/>
              <a:t>F W </a:t>
            </a:r>
            <a:r>
              <a:rPr lang="en-US" sz="2400" dirty="0"/>
              <a:t>D) vehicles use a transaxle, which incorporates the differential and final drive into the transaxle case.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798" y="1120068"/>
            <a:ext cx="7424928" cy="3161395"/>
          </a:xfrm>
          <a:prstGeom prst="rect">
            <a:avLst/>
          </a:prstGeom>
        </p:spPr>
      </p:pic>
    </p:spTree>
    <p:extLst>
      <p:ext uri="{BB962C8B-B14F-4D97-AF65-F5344CB8AC3E}">
        <p14:creationId xmlns:p14="http://schemas.microsoft.com/office/powerpoint/2010/main" val="2112963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Hybrid Transaxle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Hybrid_Transaxles">
            <a:hlinkClick r:id="" action="ppaction://media"/>
            <a:extLst>
              <a:ext uri="{FF2B5EF4-FFF2-40B4-BE49-F238E27FC236}">
                <a16:creationId xmlns:a16="http://schemas.microsoft.com/office/drawing/2014/main" id="{EEDC4942-EABB-2175-68B3-D1FDE98ABA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9635" y="1271093"/>
            <a:ext cx="8797129" cy="4948385"/>
          </a:xfrm>
          <a:prstGeom prst="rect">
            <a:avLst/>
          </a:prstGeom>
        </p:spPr>
      </p:pic>
    </p:spTree>
    <p:extLst>
      <p:ext uri="{BB962C8B-B14F-4D97-AF65-F5344CB8AC3E}">
        <p14:creationId xmlns:p14="http://schemas.microsoft.com/office/powerpoint/2010/main" val="29578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F006-BFC6-3148-BA40-20378C8477AE}"/>
              </a:ext>
            </a:extLst>
          </p:cNvPr>
          <p:cNvSpPr>
            <a:spLocks noGrp="1"/>
          </p:cNvSpPr>
          <p:nvPr>
            <p:ph type="title"/>
          </p:nvPr>
        </p:nvSpPr>
        <p:spPr>
          <a:xfrm>
            <a:off x="457200" y="234088"/>
            <a:ext cx="8229600" cy="590349"/>
          </a:xfrm>
        </p:spPr>
        <p:txBody>
          <a:bodyPr lIns="0" tIns="18000" rIns="0" bIns="18000" anchor="ctr" anchorCtr="0">
            <a:spAutoFit/>
          </a:bodyPr>
          <a:lstStyle/>
          <a:p>
            <a:r>
              <a:rPr lang="en-US" dirty="0"/>
              <a:t>Principles Involved </a:t>
            </a:r>
            <a:r>
              <a:rPr lang="en-US" sz="2800" dirty="0"/>
              <a:t>(1 of 2)</a:t>
            </a:r>
          </a:p>
        </p:txBody>
      </p:sp>
      <p:sp>
        <p:nvSpPr>
          <p:cNvPr id="3" name="Content Placeholder 2">
            <a:extLst>
              <a:ext uri="{FF2B5EF4-FFF2-40B4-BE49-F238E27FC236}">
                <a16:creationId xmlns:a16="http://schemas.microsoft.com/office/drawing/2014/main" id="{E7F91B33-F328-D649-A16F-12776CAE5F3C}"/>
              </a:ext>
            </a:extLst>
          </p:cNvPr>
          <p:cNvSpPr>
            <a:spLocks noGrp="1"/>
          </p:cNvSpPr>
          <p:nvPr>
            <p:ph sz="quarter" idx="13"/>
          </p:nvPr>
        </p:nvSpPr>
        <p:spPr>
          <a:xfrm>
            <a:off x="457200" y="960485"/>
            <a:ext cx="8048445" cy="3668115"/>
          </a:xfrm>
        </p:spPr>
        <p:txBody>
          <a:bodyPr wrap="square" lIns="0" tIns="18000" rIns="0" bIns="18000" anchor="ctr" anchorCtr="0">
            <a:spAutoFit/>
          </a:bodyPr>
          <a:lstStyle/>
          <a:p>
            <a:pPr marL="342900" indent="-342900"/>
            <a:r>
              <a:rPr lang="en-US" sz="2400" dirty="0"/>
              <a:t>Torque Delivery</a:t>
            </a:r>
          </a:p>
          <a:p>
            <a:pPr marL="829818" lvl="1" indent="-342900"/>
            <a:r>
              <a:rPr lang="en-US" sz="2400" b="1" dirty="0"/>
              <a:t>Torque </a:t>
            </a:r>
            <a:r>
              <a:rPr lang="en-US" sz="2400" dirty="0"/>
              <a:t>is a </a:t>
            </a:r>
            <a:r>
              <a:rPr lang="en-US" sz="2400" i="1" dirty="0"/>
              <a:t>twisting force. </a:t>
            </a:r>
            <a:endParaRPr lang="en-US" sz="2400" dirty="0"/>
          </a:p>
          <a:p>
            <a:pPr marL="829818" lvl="1" indent="-342900"/>
            <a:r>
              <a:rPr lang="en-US" sz="2400" dirty="0"/>
              <a:t>Torque is applied to the drive wheels to make the vehicle accelerate. </a:t>
            </a:r>
          </a:p>
          <a:p>
            <a:pPr marL="829818" lvl="1" indent="-342900"/>
            <a:r>
              <a:rPr lang="en-US" sz="2400" dirty="0"/>
              <a:t>An </a:t>
            </a:r>
            <a:r>
              <a:rPr lang="en-US" sz="2400" kern="300" spc="-300" dirty="0"/>
              <a:t>I C </a:t>
            </a:r>
            <a:r>
              <a:rPr lang="en-US" sz="2400" dirty="0"/>
              <a:t>E is most efficient when it is operating near its torque peak. </a:t>
            </a:r>
          </a:p>
          <a:p>
            <a:pPr marL="829818" lvl="1" indent="-342900"/>
            <a:r>
              <a:rPr lang="en-US" sz="2400" dirty="0"/>
              <a:t>With more transmission ratios, it is easier to match the vehicle road speed with the most efficient engine </a:t>
            </a:r>
            <a:r>
              <a:rPr lang="en-US" sz="2400" spc="-300" dirty="0"/>
              <a:t>R P </a:t>
            </a:r>
            <a:r>
              <a:rPr lang="en-US" sz="2400" dirty="0"/>
              <a:t>M. </a:t>
            </a:r>
          </a:p>
        </p:txBody>
      </p:sp>
    </p:spTree>
    <p:extLst>
      <p:ext uri="{BB962C8B-B14F-4D97-AF65-F5344CB8AC3E}">
        <p14:creationId xmlns:p14="http://schemas.microsoft.com/office/powerpoint/2010/main" val="3195368305"/>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4685</Words>
  <Application>Microsoft Office PowerPoint</Application>
  <PresentationFormat>On-screen Show (4:3)</PresentationFormat>
  <Paragraphs>369</Paragraphs>
  <Slides>64</Slides>
  <Notes>45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OpenSans-Bold</vt:lpstr>
      <vt:lpstr>Verdana</vt:lpstr>
      <vt:lpstr>Times New Roman</vt:lpstr>
      <vt:lpstr>Arial</vt:lpstr>
      <vt:lpstr>Trebuchet MS</vt:lpstr>
      <vt:lpstr>Calibri</vt:lpstr>
      <vt:lpstr>USHE</vt:lpstr>
      <vt:lpstr>Automotive Technology: Principles, Diagnosis, and Service</vt:lpstr>
      <vt:lpstr>Learning Objectives (1 of 2) </vt:lpstr>
      <vt:lpstr>Learning Objectives (2 of 2) </vt:lpstr>
      <vt:lpstr>Transmissions and Transaxles (1 of 2)</vt:lpstr>
      <vt:lpstr>Transmissions and Transaxles (2 of 2)</vt:lpstr>
      <vt:lpstr>Vehicle Configurations</vt:lpstr>
      <vt:lpstr>Figure 131.1 Drivelines</vt:lpstr>
      <vt:lpstr>Animation: Hybrid Transaxle (Animation will automatically start)</vt:lpstr>
      <vt:lpstr>Principles Involved (1 of 2)</vt:lpstr>
      <vt:lpstr>Principles Involved (2 of 2)</vt:lpstr>
      <vt:lpstr>Graph showing engine torque vs horsepower output for typical internal combustion engine. ICEs produce maximum torque at a high RPM, whereas electric motors produce maximum torque at low RPM.</vt:lpstr>
      <vt:lpstr>Principles Involved</vt:lpstr>
      <vt:lpstr>Figure 131.3 Speed &amp; Torque</vt:lpstr>
      <vt:lpstr>H E V Transmissions (1 of 2)</vt:lpstr>
      <vt:lpstr>Figure 131.4 Hydraulic Circuit </vt:lpstr>
      <vt:lpstr>H E V Transmissions (2 of 2)</vt:lpstr>
      <vt:lpstr>Figure 131.5 Accumulator</vt:lpstr>
      <vt:lpstr>Animation: Start/Stop Fluid Accumulator (Animation will automatically start)</vt:lpstr>
      <vt:lpstr>G M Parallel Hybrid Truck (1 of 2)</vt:lpstr>
      <vt:lpstr>GM Parallel Hybrid Truck (2 of 2)</vt:lpstr>
      <vt:lpstr>Figure 131.6 Secondary Fluid Pump </vt:lpstr>
      <vt:lpstr>G M Two-Mode Hybrid Transmission (1 of 3)</vt:lpstr>
      <vt:lpstr>Figure 131.7 Two-Mode Trans</vt:lpstr>
      <vt:lpstr>G M Two-Mode Hybrid Transmission (2 of 3)</vt:lpstr>
      <vt:lpstr>Figure 131.8 Two-Mode Trans</vt:lpstr>
      <vt:lpstr>G M Two-Mode Hybrid Transmission (3 of 3)</vt:lpstr>
      <vt:lpstr>Animation: Two-Mode Transmission Operation (Animation will automatically start)</vt:lpstr>
      <vt:lpstr>Figure 131.9 GM 2ML70 Service </vt:lpstr>
      <vt:lpstr>Ford/Lincoln 10R80 MHT </vt:lpstr>
      <vt:lpstr>Figure 131.10 Ford 10R80 MHT </vt:lpstr>
      <vt:lpstr>Figure 131.11 Removing Hybrid </vt:lpstr>
      <vt:lpstr>Figure 131.12 Motor Windings</vt:lpstr>
      <vt:lpstr>Figure 131.13 Resolver</vt:lpstr>
      <vt:lpstr>Figure 131.14 3 Connectors</vt:lpstr>
      <vt:lpstr>Figure 131.15 Low-Voltage Connector </vt:lpstr>
      <vt:lpstr>Toyota/Lexus Power-Split System</vt:lpstr>
      <vt:lpstr>Figure 131.16 Toyota MG1/MG2</vt:lpstr>
      <vt:lpstr>Figure 131.17 Power-Split Device </vt:lpstr>
      <vt:lpstr>Figure 131.18 Planet Carrier</vt:lpstr>
      <vt:lpstr>Figure 131.19 Vehicle Stopped</vt:lpstr>
      <vt:lpstr>Light Acceleration</vt:lpstr>
      <vt:lpstr>Generator Action </vt:lpstr>
      <vt:lpstr>Acceleration</vt:lpstr>
      <vt:lpstr>Decel &amp; Reverse </vt:lpstr>
      <vt:lpstr>Figure 131.29 Cooling Water Jackets </vt:lpstr>
      <vt:lpstr>Final Drive &amp; Damper Disc</vt:lpstr>
      <vt:lpstr>Oil Pump &amp; Parking Lock</vt:lpstr>
      <vt:lpstr>Hybrid Transmission Diagnosis</vt:lpstr>
      <vt:lpstr>Electric Vehicle Transmissions (1 of 4)</vt:lpstr>
      <vt:lpstr>Electric Vehicle Transmissions (2 of 4)</vt:lpstr>
      <vt:lpstr>Electric Vehicle Transmissions (3 of 4)</vt:lpstr>
      <vt:lpstr>Electric Vehicle Transmissions (4 of 4)</vt:lpstr>
      <vt:lpstr>Figure 12.34 Bolt Electric Motor &amp; Final Drive </vt:lpstr>
      <vt:lpstr>Figure 131.35 Bolt Drive Unit</vt:lpstr>
      <vt:lpstr>Figure 12.36 Dexron HP </vt:lpstr>
      <vt:lpstr>Figure 131.37 Bolt Coolant Lines</vt:lpstr>
      <vt:lpstr>Figure 131.38 Leaf AC Motor</vt:lpstr>
      <vt:lpstr>Figure 131.39 External Connection For Resolver</vt:lpstr>
      <vt:lpstr>Figure 131.40 Power Thru Reducer</vt:lpstr>
      <vt:lpstr>Frequently Asked Question: What Happens When You Shift to Neutral?   </vt:lpstr>
      <vt:lpstr>Question 1? </vt:lpstr>
      <vt:lpstr>Answer 1 </vt:lpstr>
      <vt:lpstr>Hybrid and Fuel Cell Vehicles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2023-06-24T12:31:50Z</dcterms:modified>
</cp:coreProperties>
</file>