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88"/>
  </p:notesMasterIdLst>
  <p:handoutMasterIdLst>
    <p:handoutMasterId r:id="rId89"/>
  </p:handoutMasterIdLst>
  <p:sldIdLst>
    <p:sldId id="347" r:id="rId2"/>
    <p:sldId id="350" r:id="rId3"/>
    <p:sldId id="420" r:id="rId4"/>
    <p:sldId id="424" r:id="rId5"/>
    <p:sldId id="425" r:id="rId6"/>
    <p:sldId id="426" r:id="rId7"/>
    <p:sldId id="423" r:id="rId8"/>
    <p:sldId id="422" r:id="rId9"/>
    <p:sldId id="421" r:id="rId10"/>
    <p:sldId id="430" r:id="rId11"/>
    <p:sldId id="431" r:id="rId12"/>
    <p:sldId id="432" r:id="rId13"/>
    <p:sldId id="433" r:id="rId14"/>
    <p:sldId id="434" r:id="rId15"/>
    <p:sldId id="435" r:id="rId16"/>
    <p:sldId id="1187" r:id="rId17"/>
    <p:sldId id="436" r:id="rId18"/>
    <p:sldId id="438" r:id="rId19"/>
    <p:sldId id="439" r:id="rId20"/>
    <p:sldId id="441" r:id="rId21"/>
    <p:sldId id="442" r:id="rId22"/>
    <p:sldId id="443" r:id="rId23"/>
    <p:sldId id="451" r:id="rId24"/>
    <p:sldId id="452" r:id="rId25"/>
    <p:sldId id="453" r:id="rId26"/>
    <p:sldId id="454" r:id="rId27"/>
    <p:sldId id="1189" r:id="rId28"/>
    <p:sldId id="448" r:id="rId29"/>
    <p:sldId id="449" r:id="rId30"/>
    <p:sldId id="456" r:id="rId31"/>
    <p:sldId id="455" r:id="rId32"/>
    <p:sldId id="462" r:id="rId33"/>
    <p:sldId id="463" r:id="rId34"/>
    <p:sldId id="1190" r:id="rId35"/>
    <p:sldId id="1191" r:id="rId36"/>
    <p:sldId id="1192" r:id="rId37"/>
    <p:sldId id="460" r:id="rId38"/>
    <p:sldId id="461" r:id="rId39"/>
    <p:sldId id="464" r:id="rId40"/>
    <p:sldId id="477" r:id="rId41"/>
    <p:sldId id="1195" r:id="rId42"/>
    <p:sldId id="1196" r:id="rId43"/>
    <p:sldId id="466" r:id="rId44"/>
    <p:sldId id="478" r:id="rId45"/>
    <p:sldId id="1193" r:id="rId46"/>
    <p:sldId id="479" r:id="rId47"/>
    <p:sldId id="1194" r:id="rId48"/>
    <p:sldId id="471" r:id="rId49"/>
    <p:sldId id="472" r:id="rId50"/>
    <p:sldId id="482" r:id="rId51"/>
    <p:sldId id="501" r:id="rId52"/>
    <p:sldId id="483" r:id="rId53"/>
    <p:sldId id="484" r:id="rId54"/>
    <p:sldId id="499" r:id="rId55"/>
    <p:sldId id="485" r:id="rId56"/>
    <p:sldId id="497" r:id="rId57"/>
    <p:sldId id="1197" r:id="rId58"/>
    <p:sldId id="490" r:id="rId59"/>
    <p:sldId id="505" r:id="rId60"/>
    <p:sldId id="489" r:id="rId61"/>
    <p:sldId id="506" r:id="rId62"/>
    <p:sldId id="507" r:id="rId63"/>
    <p:sldId id="1198" r:id="rId64"/>
    <p:sldId id="1199" r:id="rId65"/>
    <p:sldId id="1200" r:id="rId66"/>
    <p:sldId id="488" r:id="rId67"/>
    <p:sldId id="487" r:id="rId68"/>
    <p:sldId id="486" r:id="rId69"/>
    <p:sldId id="1188" r:id="rId70"/>
    <p:sldId id="491" r:id="rId71"/>
    <p:sldId id="508" r:id="rId72"/>
    <p:sldId id="496" r:id="rId73"/>
    <p:sldId id="495" r:id="rId74"/>
    <p:sldId id="494" r:id="rId75"/>
    <p:sldId id="493" r:id="rId76"/>
    <p:sldId id="492" r:id="rId77"/>
    <p:sldId id="1201" r:id="rId78"/>
    <p:sldId id="1206" r:id="rId79"/>
    <p:sldId id="1203" r:id="rId80"/>
    <p:sldId id="1204" r:id="rId81"/>
    <p:sldId id="1205" r:id="rId82"/>
    <p:sldId id="1207" r:id="rId83"/>
    <p:sldId id="1208" r:id="rId84"/>
    <p:sldId id="1209" r:id="rId85"/>
    <p:sldId id="1177" r:id="rId86"/>
    <p:sldId id="509" r:id="rId87"/>
  </p:sldIdLst>
  <p:sldSz cx="9144000" cy="6858000" type="screen4x3"/>
  <p:notesSz cx="6858000" cy="9144000"/>
  <p:embeddedFontLst>
    <p:embeddedFont>
      <p:font typeface="Verdana" panose="020B0604030504040204" pitchFamily="34"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0"/>
            <p14:sldId id="420"/>
            <p14:sldId id="424"/>
            <p14:sldId id="425"/>
            <p14:sldId id="426"/>
            <p14:sldId id="423"/>
            <p14:sldId id="422"/>
            <p14:sldId id="421"/>
            <p14:sldId id="430"/>
            <p14:sldId id="431"/>
            <p14:sldId id="432"/>
            <p14:sldId id="433"/>
            <p14:sldId id="434"/>
            <p14:sldId id="435"/>
            <p14:sldId id="1187"/>
            <p14:sldId id="436"/>
            <p14:sldId id="438"/>
            <p14:sldId id="439"/>
            <p14:sldId id="441"/>
            <p14:sldId id="442"/>
            <p14:sldId id="443"/>
            <p14:sldId id="451"/>
            <p14:sldId id="452"/>
            <p14:sldId id="453"/>
            <p14:sldId id="454"/>
            <p14:sldId id="1189"/>
            <p14:sldId id="448"/>
            <p14:sldId id="449"/>
            <p14:sldId id="456"/>
            <p14:sldId id="455"/>
            <p14:sldId id="462"/>
            <p14:sldId id="463"/>
            <p14:sldId id="1190"/>
            <p14:sldId id="1191"/>
            <p14:sldId id="1192"/>
            <p14:sldId id="460"/>
            <p14:sldId id="461"/>
            <p14:sldId id="464"/>
            <p14:sldId id="477"/>
            <p14:sldId id="1195"/>
            <p14:sldId id="1196"/>
            <p14:sldId id="466"/>
            <p14:sldId id="478"/>
            <p14:sldId id="1193"/>
            <p14:sldId id="479"/>
            <p14:sldId id="1194"/>
            <p14:sldId id="471"/>
            <p14:sldId id="472"/>
            <p14:sldId id="482"/>
            <p14:sldId id="501"/>
            <p14:sldId id="483"/>
            <p14:sldId id="484"/>
            <p14:sldId id="499"/>
            <p14:sldId id="485"/>
            <p14:sldId id="497"/>
            <p14:sldId id="1197"/>
            <p14:sldId id="490"/>
            <p14:sldId id="505"/>
            <p14:sldId id="489"/>
            <p14:sldId id="506"/>
            <p14:sldId id="507"/>
            <p14:sldId id="1198"/>
            <p14:sldId id="1199"/>
            <p14:sldId id="1200"/>
            <p14:sldId id="488"/>
            <p14:sldId id="487"/>
            <p14:sldId id="486"/>
            <p14:sldId id="1188"/>
            <p14:sldId id="491"/>
            <p14:sldId id="508"/>
            <p14:sldId id="496"/>
            <p14:sldId id="495"/>
            <p14:sldId id="494"/>
            <p14:sldId id="493"/>
            <p14:sldId id="492"/>
            <p14:sldId id="1201"/>
            <p14:sldId id="1206"/>
            <p14:sldId id="1203"/>
            <p14:sldId id="1204"/>
            <p14:sldId id="1205"/>
            <p14:sldId id="1207"/>
            <p14:sldId id="1208"/>
            <p14:sldId id="1209"/>
            <p14:sldId id="1177"/>
            <p14:sldId id="509"/>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93"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5EC"/>
    <a:srgbClr val="C4E59F"/>
    <a:srgbClr val="1A6C7C"/>
    <a:srgbClr val="007FA3"/>
    <a:srgbClr val="A6D8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86421" autoAdjust="0"/>
  </p:normalViewPr>
  <p:slideViewPr>
    <p:cSldViewPr snapToObjects="1">
      <p:cViewPr varScale="1">
        <p:scale>
          <a:sx n="99" d="100"/>
          <a:sy n="99" d="100"/>
        </p:scale>
        <p:origin x="1542" y="78"/>
      </p:cViewPr>
      <p:guideLst>
        <p:guide orient="horz" pos="4032"/>
        <p:guide pos="264"/>
        <p:guide orient="horz" pos="501"/>
        <p:guide orient="horz" pos="86"/>
        <p:guide orient="horz" pos="593"/>
        <p:guide orient="horz" pos="3957"/>
        <p:guide pos="5460"/>
      </p:guideLst>
    </p:cSldViewPr>
  </p:slideViewPr>
  <p:outlineViewPr>
    <p:cViewPr>
      <p:scale>
        <a:sx n="33" d="100"/>
        <a:sy n="33" d="100"/>
      </p:scale>
      <p:origin x="0" y="-10716"/>
    </p:cViewPr>
  </p:outlineViewPr>
  <p:notesTextViewPr>
    <p:cViewPr>
      <p:scale>
        <a:sx n="3" d="2"/>
        <a:sy n="3" d="2"/>
      </p:scale>
      <p:origin x="0" y="0"/>
    </p:cViewPr>
  </p:notesTextViewPr>
  <p:sorterViewPr>
    <p:cViewPr varScale="1">
      <p:scale>
        <a:sx n="100" d="100"/>
        <a:sy n="100" d="100"/>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handoutMaster" Target="handoutMasters/handoutMaster1.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1.fntdata"/><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4.fntdata"/><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font" Target="fonts/font2.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6/24/2023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125842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894525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718658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973076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782122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019852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3995464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821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8138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38360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4042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2134227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2774619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2388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1018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67504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7076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365527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2807234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78746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59876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10562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5650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43098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4039766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2004766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2281689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4114095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327315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24785086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255130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458937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34733379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243685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3131812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033981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499438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484471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271157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691604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manual valve is the primary flow-directing valve in an automatic transmission. This valve connects to a shift lever in the transmission, which in turn connects to the gear selector lever through a mechanical linkage. The driver controls </a:t>
            </a:r>
          </a:p>
          <a:p>
            <a:r>
              <a:rPr lang="en-US" dirty="0"/>
              <a:t>manual valve position through the gear selector and shift linkage.  Mechanical linkage physically positions the manual valve in its bore for the particular gear range selected. The part used to position the manual valve is commonly called the “rooster comb” because </a:t>
            </a:r>
          </a:p>
          <a:p>
            <a:r>
              <a:rPr lang="en-US" dirty="0"/>
              <a:t>of its shape. ● SEE FIGURE 130–23. The manual valve receives mainline pressure from the regulated pump output and distributes it to </a:t>
            </a:r>
          </a:p>
          <a:p>
            <a:r>
              <a:rPr lang="en-US" dirty="0"/>
              <a:t>the hydraulic circuits uncovered by the valve lands.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95549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436613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211914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Parking Brake before Parking Pawl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To prevent possible damage to the transmission/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transaxle case or other internal components, most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experts agree that the parking brake should be applied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before placing the gear selector into the park position,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especially when parking on a hill. This procedure keeps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weight of the vehicle from being exerted entirely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on the parking pawl and makes it easier to move the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gear selector out of the park position.</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6779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8660914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Electronically controlled transmissions and transaxles have been used by most vehicle manufacturers since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early 1990s. Compared to hydraulically controlled units, using the powertrain control module (PCM) or the transmission control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module (TCM) to operate and control shifting results in smoother operation. Also, the PCM or TCM can monitor the circuits and set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diagnostic trouble code if a fault is detected.</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42558446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following are inputs to the powertrain control module (PCM) and their purposes: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Transmission range switch. This sensor is used by the PCM to detect the gear being commanded by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driver. If reverse or a manual forward gear is selected, then higher line pressure will be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needed and the shifts will be delayed to provide more power being delivered to the drive wheels.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SEE FIGURE 130–25.</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Engine speed. The speed of the engine has a direct relation to the amount of power the engine is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developing. The engine speed information is taken from the crankshaft position (CKP) sensor and is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used by the PCM or TCM to control shift points and regulate line pressure.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Throttle position (TP) sensor. This sensor is used by the PCM to detect the throttle opening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being commanded by the driver. A higher throttle opening means that higher line pressure will be needed and the shifts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will be delayed to provide more power being delivered to the drive wheels.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Manifold absolute pressure (MAP) sensor. This sensor is used by the PCM to detect the amount of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load on the engine. The greater the load, the more fuel that needs to be supplied, and the greater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amount of power the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engine will create. This signal is used to determine the best shift points and regulate line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pressure.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Mass airflow (MAF) sensor. This sensor is used by the PCM to detect the amount of air entering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engine. The greater the amount of air, the more fuel that needs to be supplied and, therefore,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greater the amount of power the engine will create. This signal is used to determine the best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shift points and regulate line pressure.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Speed sensors. These sensors measure the speed of the input shaft and output shaft or sometimes other shaft speeds in the automatic transmission or transaxle. The output shaft speed sensor is often used to provide vehicle speed information to the PCM and for adaptive learning and self-diagnosis. ● SEE FIGURE 130–26.</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Transmission fluid temperature (TFT) sensor.  This sensor is used by the PCM or TCM to detect the temperature of the automatic transmission fluid. This signal is used to determine the best shift points and regulate line pressure. It will cause the PCM or the TCM to engage the torque converter clutch (TCC) sooner and disable overdrive, to help reduce the fluid temperature if it</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5668903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938859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486540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84014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69</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90403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598264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See Chart 130-3 on page 1659: The General Motors 4L60-E electronically controlled rear-wheel-drive transmission clutch, band, and solenoid application chart.</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889282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075474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30368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190783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24124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77</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78</a:t>
            </a:fld>
            <a:endParaRPr lang="en-US" dirty="0"/>
          </a:p>
        </p:txBody>
      </p:sp>
    </p:spTree>
    <p:extLst>
      <p:ext uri="{BB962C8B-B14F-4D97-AF65-F5344CB8AC3E}">
        <p14:creationId xmlns:p14="http://schemas.microsoft.com/office/powerpoint/2010/main" val="33252661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79</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80</a:t>
            </a:fld>
            <a:endParaRPr lang="en-US" dirty="0"/>
          </a:p>
        </p:txBody>
      </p:sp>
    </p:spTree>
    <p:extLst>
      <p:ext uri="{BB962C8B-B14F-4D97-AF65-F5344CB8AC3E}">
        <p14:creationId xmlns:p14="http://schemas.microsoft.com/office/powerpoint/2010/main" val="23398967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81</a:t>
            </a:fld>
            <a:endParaRPr lang="en-US" dirty="0"/>
          </a:p>
        </p:txBody>
      </p:sp>
    </p:spTree>
    <p:extLst>
      <p:ext uri="{BB962C8B-B14F-4D97-AF65-F5344CB8AC3E}">
        <p14:creationId xmlns:p14="http://schemas.microsoft.com/office/powerpoint/2010/main" val="201325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158546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82</a:t>
            </a:fld>
            <a:endParaRPr lang="en-US" dirty="0"/>
          </a:p>
        </p:txBody>
      </p:sp>
    </p:spTree>
    <p:extLst>
      <p:ext uri="{BB962C8B-B14F-4D97-AF65-F5344CB8AC3E}">
        <p14:creationId xmlns:p14="http://schemas.microsoft.com/office/powerpoint/2010/main" val="26742402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83</a:t>
            </a:fld>
            <a:endParaRPr lang="en-US" dirty="0"/>
          </a:p>
        </p:txBody>
      </p:sp>
    </p:spTree>
    <p:extLst>
      <p:ext uri="{BB962C8B-B14F-4D97-AF65-F5344CB8AC3E}">
        <p14:creationId xmlns:p14="http://schemas.microsoft.com/office/powerpoint/2010/main" val="22183171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84</a:t>
            </a:fld>
            <a:endParaRPr lang="en-US" dirty="0"/>
          </a:p>
        </p:txBody>
      </p:sp>
    </p:spTree>
    <p:extLst>
      <p:ext uri="{BB962C8B-B14F-4D97-AF65-F5344CB8AC3E}">
        <p14:creationId xmlns:p14="http://schemas.microsoft.com/office/powerpoint/2010/main" val="752045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85</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2082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8742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574587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1116545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8">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6.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7.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9.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1.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37.png"/><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41.png"/><Relationship Id="rId4"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42.png"/><Relationship Id="rId4"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43.png"/><Relationship Id="rId4"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48.png"/><Relationship Id="rId4"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54.png"/><Relationship Id="rId4" Type="http://schemas.openxmlformats.org/officeDocument/2006/relationships/notesSlide" Target="../notesSlides/notesSlide75.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55.png"/><Relationship Id="rId4" Type="http://schemas.openxmlformats.org/officeDocument/2006/relationships/notesSlide" Target="../notesSlides/notesSlide76.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56.png"/><Relationship Id="rId4" Type="http://schemas.openxmlformats.org/officeDocument/2006/relationships/notesSlide" Target="../notesSlides/notesSlide7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57.png"/><Relationship Id="rId4" Type="http://schemas.openxmlformats.org/officeDocument/2006/relationships/notesSlide" Target="../notesSlides/notesSlide78.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9.mp4"/><Relationship Id="rId1" Type="http://schemas.microsoft.com/office/2007/relationships/media" Target="../media/media19.mp4"/><Relationship Id="rId5" Type="http://schemas.openxmlformats.org/officeDocument/2006/relationships/image" Target="../media/image58.png"/><Relationship Id="rId4" Type="http://schemas.openxmlformats.org/officeDocument/2006/relationships/notesSlide" Target="../notesSlides/notesSlide79.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0.mp4"/><Relationship Id="rId1" Type="http://schemas.microsoft.com/office/2007/relationships/media" Target="../media/media20.mp4"/><Relationship Id="rId5" Type="http://schemas.openxmlformats.org/officeDocument/2006/relationships/image" Target="../media/image59.png"/><Relationship Id="rId4" Type="http://schemas.openxmlformats.org/officeDocument/2006/relationships/notesSlide" Target="../notesSlides/notesSlide80.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1.mp4"/><Relationship Id="rId1" Type="http://schemas.microsoft.com/office/2007/relationships/media" Target="../media/media21.mp4"/><Relationship Id="rId5" Type="http://schemas.openxmlformats.org/officeDocument/2006/relationships/image" Target="../media/image60.png"/><Relationship Id="rId4" Type="http://schemas.openxmlformats.org/officeDocument/2006/relationships/notesSlide" Target="../notesSlides/notesSlide81.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2.mp4"/><Relationship Id="rId1" Type="http://schemas.microsoft.com/office/2007/relationships/media" Target="../media/media22.mp4"/><Relationship Id="rId5" Type="http://schemas.openxmlformats.org/officeDocument/2006/relationships/image" Target="../media/image61.png"/><Relationship Id="rId4" Type="http://schemas.openxmlformats.org/officeDocument/2006/relationships/notesSlide" Target="../notesSlides/notesSlide82.xml"/></Relationships>
</file>

<file path=ppt/slides/_rels/slide85.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hyperlink" Target="https://jameshalderman.com/a2_anim_lib_page/"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130</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Hydraulic Components and Control Systems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Question 1: ?</a:t>
            </a:r>
            <a:endParaRPr lang="en-US" sz="2000" dirty="0"/>
          </a:p>
        </p:txBody>
      </p:sp>
      <p:sp>
        <p:nvSpPr>
          <p:cNvPr id="4" name="Content Placeholder 3"/>
          <p:cNvSpPr>
            <a:spLocks noGrp="1"/>
          </p:cNvSpPr>
          <p:nvPr>
            <p:ph idx="4294967295"/>
          </p:nvPr>
        </p:nvSpPr>
        <p:spPr>
          <a:xfrm>
            <a:off x="457200" y="917674"/>
            <a:ext cx="8229600" cy="369332"/>
          </a:xfrm>
          <a:prstGeom prst="rect">
            <a:avLst/>
          </a:prstGeom>
        </p:spPr>
        <p:txBody>
          <a:bodyPr>
            <a:noAutofit/>
          </a:bodyPr>
          <a:lstStyle/>
          <a:p>
            <a:pPr marL="0" indent="0">
              <a:buNone/>
            </a:pPr>
            <a:r>
              <a:rPr lang="en-IN" sz="2400" dirty="0"/>
              <a:t>What is the purpose of a transmission cooler?</a:t>
            </a:r>
          </a:p>
        </p:txBody>
      </p:sp>
    </p:spTree>
    <p:extLst>
      <p:ext uri="{BB962C8B-B14F-4D97-AF65-F5344CB8AC3E}">
        <p14:creationId xmlns:p14="http://schemas.microsoft.com/office/powerpoint/2010/main" val="214108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Answer 1</a:t>
            </a:r>
            <a:endParaRPr lang="en-US" sz="2000" dirty="0"/>
          </a:p>
        </p:txBody>
      </p:sp>
      <p:sp>
        <p:nvSpPr>
          <p:cNvPr id="4" name="Content Placeholder 3"/>
          <p:cNvSpPr>
            <a:spLocks noGrp="1"/>
          </p:cNvSpPr>
          <p:nvPr>
            <p:ph idx="4294967295"/>
          </p:nvPr>
        </p:nvSpPr>
        <p:spPr>
          <a:xfrm>
            <a:off x="457200" y="917674"/>
            <a:ext cx="8229600" cy="369332"/>
          </a:xfrm>
          <a:prstGeom prst="rect">
            <a:avLst/>
          </a:prstGeom>
        </p:spPr>
        <p:txBody>
          <a:bodyPr>
            <a:noAutofit/>
          </a:bodyPr>
          <a:lstStyle/>
          <a:p>
            <a:pPr marL="0" indent="0">
              <a:buNone/>
            </a:pPr>
            <a:r>
              <a:rPr lang="en-IN" sz="2400" dirty="0"/>
              <a:t>To dissipate heat created primarily in the torque converter.</a:t>
            </a:r>
          </a:p>
        </p:txBody>
      </p:sp>
    </p:spTree>
    <p:extLst>
      <p:ext uri="{BB962C8B-B14F-4D97-AF65-F5344CB8AC3E}">
        <p14:creationId xmlns:p14="http://schemas.microsoft.com/office/powerpoint/2010/main" val="3293558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Transmission Oil Pump </a:t>
            </a:r>
            <a:r>
              <a:rPr lang="en-US" sz="2800" dirty="0"/>
              <a:t>(1 of 2)</a:t>
            </a:r>
            <a:endParaRPr lang="en-US" sz="2000" dirty="0"/>
          </a:p>
        </p:txBody>
      </p:sp>
      <p:sp>
        <p:nvSpPr>
          <p:cNvPr id="4" name="Content Placeholder 3"/>
          <p:cNvSpPr>
            <a:spLocks noGrp="1"/>
          </p:cNvSpPr>
          <p:nvPr>
            <p:ph idx="4294967295"/>
          </p:nvPr>
        </p:nvSpPr>
        <p:spPr>
          <a:xfrm>
            <a:off x="452084" y="941388"/>
            <a:ext cx="8229600" cy="4308872"/>
          </a:xfrm>
          <a:prstGeom prst="rect">
            <a:avLst/>
          </a:prstGeom>
        </p:spPr>
        <p:txBody>
          <a:bodyPr>
            <a:noAutofit/>
          </a:bodyPr>
          <a:lstStyle/>
          <a:p>
            <a:pPr marL="342900" lvl="4" indent="-342900">
              <a:lnSpc>
                <a:spcPct val="150000"/>
              </a:lnSpc>
              <a:buClr>
                <a:srgbClr val="007FA3"/>
              </a:buClr>
              <a:buFont typeface="Arial" panose="020B0604020202020204" pitchFamily="34" charset="0"/>
              <a:buChar char="•"/>
            </a:pPr>
            <a:r>
              <a:rPr lang="en-IN" sz="2400" dirty="0"/>
              <a:t>Supply fluid flow and to pressurize the system.</a:t>
            </a:r>
          </a:p>
          <a:p>
            <a:pPr marL="342900" lvl="1" indent="-342900">
              <a:lnSpc>
                <a:spcPct val="150000"/>
              </a:lnSpc>
              <a:buClr>
                <a:srgbClr val="007FA3"/>
              </a:buClr>
              <a:buFont typeface="Arial" panose="020B0604020202020204" pitchFamily="34" charset="0"/>
              <a:buChar char="•"/>
            </a:pPr>
            <a:r>
              <a:rPr lang="en-IN" sz="2400" dirty="0"/>
              <a:t>Mount directly behind the torque converter  </a:t>
            </a:r>
          </a:p>
          <a:p>
            <a:pPr marL="342900" lvl="1" indent="-342900">
              <a:lnSpc>
                <a:spcPct val="150000"/>
              </a:lnSpc>
              <a:buClr>
                <a:srgbClr val="007FA3"/>
              </a:buClr>
              <a:buFont typeface="Arial" panose="020B0604020202020204" pitchFamily="34" charset="0"/>
              <a:buChar char="•"/>
            </a:pPr>
            <a:r>
              <a:rPr lang="en-IN" sz="2400" dirty="0"/>
              <a:t>Driven by the converter drive hub.</a:t>
            </a:r>
          </a:p>
          <a:p>
            <a:pPr marL="342900" lvl="1" indent="-342900">
              <a:lnSpc>
                <a:spcPct val="150000"/>
              </a:lnSpc>
              <a:buClr>
                <a:srgbClr val="007FA3"/>
              </a:buClr>
              <a:buFont typeface="Arial" panose="020B0604020202020204" pitchFamily="34" charset="0"/>
              <a:buChar char="•"/>
            </a:pPr>
            <a:r>
              <a:rPr lang="en-IN" sz="2400" dirty="0"/>
              <a:t>Pressure regulator valve, or pressure control valve </a:t>
            </a:r>
          </a:p>
          <a:p>
            <a:pPr marL="342900" lvl="4" indent="-342900">
              <a:lnSpc>
                <a:spcPct val="150000"/>
              </a:lnSpc>
              <a:buClr>
                <a:srgbClr val="007FA3"/>
              </a:buClr>
              <a:buFont typeface="Arial" panose="020B0604020202020204" pitchFamily="34" charset="0"/>
              <a:buChar char="•"/>
            </a:pPr>
            <a:r>
              <a:rPr lang="en-IN" sz="2400" dirty="0"/>
              <a:t>Control hydraulic pressure.</a:t>
            </a:r>
          </a:p>
        </p:txBody>
      </p:sp>
    </p:spTree>
    <p:extLst>
      <p:ext uri="{BB962C8B-B14F-4D97-AF65-F5344CB8AC3E}">
        <p14:creationId xmlns:p14="http://schemas.microsoft.com/office/powerpoint/2010/main" val="3841699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Transmission Oil Pump </a:t>
            </a:r>
            <a:r>
              <a:rPr lang="en-US" sz="2800" dirty="0"/>
              <a:t>(2 of 2)</a:t>
            </a:r>
            <a:endParaRPr lang="en-US" sz="2000" dirty="0"/>
          </a:p>
        </p:txBody>
      </p:sp>
      <p:sp>
        <p:nvSpPr>
          <p:cNvPr id="4" name="Content Placeholder 3"/>
          <p:cNvSpPr>
            <a:spLocks noGrp="1"/>
          </p:cNvSpPr>
          <p:nvPr>
            <p:ph idx="4294967295"/>
          </p:nvPr>
        </p:nvSpPr>
        <p:spPr>
          <a:xfrm>
            <a:off x="457200" y="917674"/>
            <a:ext cx="8229600" cy="4755148"/>
          </a:xfrm>
          <a:prstGeom prst="rect">
            <a:avLst/>
          </a:prstGeom>
        </p:spPr>
        <p:txBody>
          <a:bodyPr>
            <a:noAutofit/>
          </a:bodyPr>
          <a:lstStyle/>
          <a:p>
            <a:pPr marL="342900" indent="-342900">
              <a:buFont typeface="Arial" panose="020B0604020202020204" pitchFamily="34" charset="0"/>
              <a:buChar char="•"/>
            </a:pPr>
            <a:r>
              <a:rPr lang="en-IN" sz="2400" dirty="0"/>
              <a:t>Variable Displacement Pump</a:t>
            </a:r>
          </a:p>
          <a:p>
            <a:pPr marL="342900" lvl="1" indent="-342900">
              <a:buFont typeface="Arial" panose="020B0604020202020204" pitchFamily="34" charset="0"/>
              <a:buChar char="•"/>
            </a:pPr>
            <a:r>
              <a:rPr lang="en-IN" sz="2400" dirty="0"/>
              <a:t>Newer units use variable displacement pump </a:t>
            </a:r>
          </a:p>
          <a:p>
            <a:pPr marL="742950" lvl="2" indent="-342900">
              <a:buFont typeface="Arial" panose="020B0604020202020204" pitchFamily="34" charset="0"/>
              <a:buChar char="•"/>
            </a:pPr>
            <a:r>
              <a:rPr lang="en-IN" sz="2400" dirty="0"/>
              <a:t>Reduce the power needed to achieve fluid pressure.</a:t>
            </a:r>
          </a:p>
          <a:p>
            <a:pPr marL="342900" indent="-342900">
              <a:buFont typeface="Arial" panose="020B0604020202020204" pitchFamily="34" charset="0"/>
              <a:buChar char="•"/>
            </a:pPr>
            <a:r>
              <a:rPr lang="en-IN" sz="2400" dirty="0"/>
              <a:t>Electronic Pressure Regulation</a:t>
            </a:r>
          </a:p>
          <a:p>
            <a:pPr marL="742950" lvl="2" indent="-342900">
              <a:buFont typeface="Arial" panose="020B0604020202020204" pitchFamily="34" charset="0"/>
              <a:buChar char="•"/>
            </a:pPr>
            <a:r>
              <a:rPr lang="en-IN" sz="2400" dirty="0"/>
              <a:t>Regulate hydraulic system pressure using computer-controlled solenoids.</a:t>
            </a:r>
          </a:p>
          <a:p>
            <a:pPr marL="342900" indent="-342900">
              <a:buFont typeface="Arial" panose="020B0604020202020204" pitchFamily="34" charset="0"/>
              <a:buChar char="•"/>
            </a:pPr>
            <a:r>
              <a:rPr lang="en-IN" sz="2400" dirty="0"/>
              <a:t>Typical Pressures</a:t>
            </a:r>
          </a:p>
          <a:p>
            <a:pPr marL="742950" lvl="2" indent="-342900">
              <a:buFont typeface="Arial" panose="020B0604020202020204" pitchFamily="34" charset="0"/>
              <a:buChar char="•"/>
            </a:pPr>
            <a:r>
              <a:rPr lang="en-IN" sz="2400" dirty="0"/>
              <a:t>Normal line pressure = 60 to 120 </a:t>
            </a:r>
            <a:r>
              <a:rPr lang="en-IN" sz="2400" kern="0" spc="-350" dirty="0"/>
              <a:t>P S </a:t>
            </a:r>
            <a:r>
              <a:rPr lang="en-IN" sz="2400" dirty="0"/>
              <a:t>I (414 to 830 kPa)</a:t>
            </a:r>
          </a:p>
          <a:p>
            <a:pPr marL="742950" lvl="2" indent="-342900">
              <a:buFont typeface="Arial" panose="020B0604020202020204" pitchFamily="34" charset="0"/>
              <a:buChar char="•"/>
            </a:pPr>
            <a:r>
              <a:rPr lang="en-IN" sz="2400" dirty="0"/>
              <a:t>Wide open throttle (</a:t>
            </a:r>
            <a:r>
              <a:rPr lang="en-IN" sz="2400" kern="0" spc="-350" dirty="0"/>
              <a:t>W O </a:t>
            </a:r>
            <a:r>
              <a:rPr lang="en-IN" sz="2400" dirty="0"/>
              <a:t>T) = 90 to 150 </a:t>
            </a:r>
            <a:r>
              <a:rPr lang="en-IN" sz="2400" kern="0" spc="-350" dirty="0"/>
              <a:t>P S </a:t>
            </a:r>
            <a:r>
              <a:rPr lang="en-IN" sz="2400" dirty="0"/>
              <a:t>I (620 to 1,034 kPa)</a:t>
            </a:r>
          </a:p>
        </p:txBody>
      </p:sp>
    </p:spTree>
    <p:extLst>
      <p:ext uri="{BB962C8B-B14F-4D97-AF65-F5344CB8AC3E}">
        <p14:creationId xmlns:p14="http://schemas.microsoft.com/office/powerpoint/2010/main" val="1272686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3930"/>
            <a:ext cx="8229600" cy="553998"/>
          </a:xfrm>
        </p:spPr>
        <p:txBody>
          <a:bodyPr>
            <a:noAutofit/>
          </a:bodyPr>
          <a:lstStyle/>
          <a:p>
            <a:r>
              <a:rPr lang="en-IN" dirty="0"/>
              <a:t>Figure 130.4 </a:t>
            </a:r>
            <a:r>
              <a:rPr lang="en-US" dirty="0"/>
              <a:t>(a) Gear-Type Pump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7382" y="941388"/>
            <a:ext cx="5589235" cy="4905751"/>
          </a:xfrm>
          <a:prstGeom prst="rect">
            <a:avLst/>
          </a:prstGeom>
        </p:spPr>
      </p:pic>
    </p:spTree>
    <p:extLst>
      <p:ext uri="{BB962C8B-B14F-4D97-AF65-F5344CB8AC3E}">
        <p14:creationId xmlns:p14="http://schemas.microsoft.com/office/powerpoint/2010/main" val="1931048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3930"/>
            <a:ext cx="8229600" cy="553998"/>
          </a:xfrm>
        </p:spPr>
        <p:txBody>
          <a:bodyPr>
            <a:noAutofit/>
          </a:bodyPr>
          <a:lstStyle/>
          <a:p>
            <a:r>
              <a:rPr lang="en-IN" dirty="0"/>
              <a:t>Figure 130.4 </a:t>
            </a:r>
            <a:r>
              <a:rPr lang="en-US" dirty="0"/>
              <a:t>(b) Geroter-Type Pump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923" y="981396"/>
            <a:ext cx="5940153" cy="5213757"/>
          </a:xfrm>
          <a:prstGeom prst="rect">
            <a:avLst/>
          </a:prstGeom>
        </p:spPr>
      </p:pic>
    </p:spTree>
    <p:extLst>
      <p:ext uri="{BB962C8B-B14F-4D97-AF65-F5344CB8AC3E}">
        <p14:creationId xmlns:p14="http://schemas.microsoft.com/office/powerpoint/2010/main" val="3701925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Gerotor Pump</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gerotor pump">
            <a:hlinkClick r:id="" action="ppaction://media"/>
            <a:extLst>
              <a:ext uri="{FF2B5EF4-FFF2-40B4-BE49-F238E27FC236}">
                <a16:creationId xmlns:a16="http://schemas.microsoft.com/office/drawing/2014/main" id="{2AFB2D36-AF73-3667-FE12-E54E6975CC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43171"/>
            <a:ext cx="8915400" cy="5014912"/>
          </a:xfrm>
          <a:prstGeom prst="rect">
            <a:avLst/>
          </a:prstGeom>
        </p:spPr>
      </p:pic>
    </p:spTree>
    <p:extLst>
      <p:ext uri="{BB962C8B-B14F-4D97-AF65-F5344CB8AC3E}">
        <p14:creationId xmlns:p14="http://schemas.microsoft.com/office/powerpoint/2010/main" val="333345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3930"/>
            <a:ext cx="8229600" cy="553998"/>
          </a:xfrm>
        </p:spPr>
        <p:txBody>
          <a:bodyPr>
            <a:noAutofit/>
          </a:bodyPr>
          <a:lstStyle/>
          <a:p>
            <a:r>
              <a:rPr lang="en-IN" dirty="0"/>
              <a:t>Figure 130.4 </a:t>
            </a:r>
            <a:r>
              <a:rPr lang="en-US" dirty="0"/>
              <a:t>(c) Vane-Type Pump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129" y="950265"/>
            <a:ext cx="6077742" cy="5334521"/>
          </a:xfrm>
          <a:prstGeom prst="rect">
            <a:avLst/>
          </a:prstGeom>
        </p:spPr>
      </p:pic>
    </p:spTree>
    <p:extLst>
      <p:ext uri="{BB962C8B-B14F-4D97-AF65-F5344CB8AC3E}">
        <p14:creationId xmlns:p14="http://schemas.microsoft.com/office/powerpoint/2010/main" val="501022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130.5 Pressure Regulator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6" y="1014413"/>
            <a:ext cx="4861672" cy="42966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642616" cy="3239348"/>
          </a:xfrm>
        </p:spPr>
        <p:txBody>
          <a:bodyPr/>
          <a:lstStyle/>
          <a:p>
            <a:pPr marL="101600" indent="0">
              <a:buNone/>
            </a:pPr>
            <a:r>
              <a:rPr lang="en-US" sz="2400" dirty="0"/>
              <a:t>Then pressure on the face of the pressure regulator valve overcomes spring force, the valve moves to open the exhaust port.</a:t>
            </a:r>
          </a:p>
          <a:p>
            <a:endParaRPr lang="en-US" sz="2400" dirty="0"/>
          </a:p>
        </p:txBody>
      </p:sp>
    </p:spTree>
    <p:extLst>
      <p:ext uri="{BB962C8B-B14F-4D97-AF65-F5344CB8AC3E}">
        <p14:creationId xmlns:p14="http://schemas.microsoft.com/office/powerpoint/2010/main" val="3879663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130.6 Variable Pump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04614" y="941388"/>
            <a:ext cx="5852160" cy="404622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93866" y="5144909"/>
            <a:ext cx="7473656" cy="1015663"/>
          </a:xfrm>
        </p:spPr>
        <p:txBody>
          <a:bodyPr/>
          <a:lstStyle/>
          <a:p>
            <a:pPr marL="101600" indent="0">
              <a:buNone/>
            </a:pPr>
            <a:r>
              <a:rPr lang="en-US" sz="2000" dirty="0"/>
              <a:t>The variable pump is at the maximum output position until the regulator valve moves enough to decrease volume by rotating the slide against the force of the priming spring</a:t>
            </a:r>
          </a:p>
        </p:txBody>
      </p:sp>
    </p:spTree>
    <p:extLst>
      <p:ext uri="{BB962C8B-B14F-4D97-AF65-F5344CB8AC3E}">
        <p14:creationId xmlns:p14="http://schemas.microsoft.com/office/powerpoint/2010/main" val="3771319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13343" y="136525"/>
            <a:ext cx="8229600" cy="646331"/>
          </a:xfrm>
        </p:spPr>
        <p:txBody>
          <a:bodyPr/>
          <a:lstStyle/>
          <a:p>
            <a:pPr marL="621792" indent="-640080"/>
            <a:r>
              <a:rPr lang="en-US" dirty="0"/>
              <a:t>Learning Objectives </a:t>
            </a:r>
            <a:r>
              <a:rPr lang="en-US" sz="2800" dirty="0"/>
              <a:t>(1 of 2) </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941705"/>
            <a:ext cx="8232775" cy="4570482"/>
          </a:xfrm>
        </p:spPr>
        <p:txBody>
          <a:bodyPr/>
          <a:lstStyle/>
          <a:p>
            <a:pPr marL="850392" lvl="0" indent="-850392">
              <a:buClr>
                <a:schemeClr val="lt1"/>
              </a:buClr>
              <a:buSzPct val="25000"/>
              <a:buNone/>
            </a:pPr>
            <a:r>
              <a:rPr lang="en-US" sz="2400" b="1" dirty="0">
                <a:solidFill>
                  <a:srgbClr val="007FA3"/>
                </a:solidFill>
              </a:rPr>
              <a:t>130.1 </a:t>
            </a:r>
            <a:r>
              <a:rPr lang="en-US" sz="2400" dirty="0">
                <a:solidFill>
                  <a:schemeClr val="tx1"/>
                </a:solidFill>
              </a:rPr>
              <a:t>Discuss the different types of automatic transmission fluid.</a:t>
            </a:r>
          </a:p>
          <a:p>
            <a:pPr marL="850392" lvl="0" indent="-850392">
              <a:buClr>
                <a:schemeClr val="lt1"/>
              </a:buClr>
              <a:buSzPct val="25000"/>
              <a:buNone/>
            </a:pPr>
            <a:r>
              <a:rPr lang="en-US" sz="2400" b="1" dirty="0">
                <a:solidFill>
                  <a:srgbClr val="007FA3"/>
                </a:solidFill>
              </a:rPr>
              <a:t>130.2 </a:t>
            </a:r>
            <a:r>
              <a:rPr lang="en-US" sz="2400" dirty="0">
                <a:solidFill>
                  <a:schemeClr val="tx1"/>
                </a:solidFill>
              </a:rPr>
              <a:t>Explain the function of automatic transmission fluid coolers.</a:t>
            </a:r>
          </a:p>
          <a:p>
            <a:pPr marL="850392" lvl="0" indent="-850392">
              <a:buClr>
                <a:schemeClr val="lt1"/>
              </a:buClr>
              <a:buSzPct val="25000"/>
              <a:buNone/>
            </a:pPr>
            <a:r>
              <a:rPr lang="en-US" sz="2400" b="1" dirty="0">
                <a:solidFill>
                  <a:srgbClr val="007FA3"/>
                </a:solidFill>
              </a:rPr>
              <a:t>130.3 </a:t>
            </a:r>
            <a:r>
              <a:rPr lang="en-US" sz="2400" dirty="0">
                <a:solidFill>
                  <a:schemeClr val="tx1"/>
                </a:solidFill>
              </a:rPr>
              <a:t>Explain the function of transmission oil pumps.</a:t>
            </a:r>
          </a:p>
          <a:p>
            <a:pPr marL="850392" lvl="0" indent="-850392">
              <a:buClr>
                <a:schemeClr val="lt1"/>
              </a:buClr>
              <a:buSzPct val="25000"/>
              <a:buNone/>
            </a:pPr>
            <a:r>
              <a:rPr lang="en-US" sz="2400" b="1" dirty="0">
                <a:solidFill>
                  <a:srgbClr val="007FA3"/>
                </a:solidFill>
              </a:rPr>
              <a:t>130.4 </a:t>
            </a:r>
            <a:r>
              <a:rPr lang="en-US" sz="2400" dirty="0">
                <a:solidFill>
                  <a:schemeClr val="tx1"/>
                </a:solidFill>
              </a:rPr>
              <a:t>Explain the function of apply/holding devices.</a:t>
            </a:r>
          </a:p>
          <a:p>
            <a:pPr marL="850392" lvl="0" indent="-850392">
              <a:buClr>
                <a:schemeClr val="lt1"/>
              </a:buClr>
              <a:buSzPct val="25000"/>
              <a:buNone/>
            </a:pPr>
            <a:r>
              <a:rPr lang="en-US" sz="2400" b="1" dirty="0">
                <a:solidFill>
                  <a:srgbClr val="007FA3"/>
                </a:solidFill>
              </a:rPr>
              <a:t>130.5 </a:t>
            </a:r>
            <a:r>
              <a:rPr lang="en-US" sz="2400" dirty="0">
                <a:solidFill>
                  <a:schemeClr val="tx1"/>
                </a:solidFill>
              </a:rPr>
              <a:t>Discuss bands.</a:t>
            </a:r>
          </a:p>
          <a:p>
            <a:pPr marL="850392" lvl="0" indent="-850392">
              <a:buClr>
                <a:schemeClr val="lt1"/>
              </a:buClr>
              <a:buSzPct val="25000"/>
              <a:buNone/>
            </a:pPr>
            <a:r>
              <a:rPr lang="en-US" sz="2400" b="1" dirty="0">
                <a:solidFill>
                  <a:srgbClr val="007FA3"/>
                </a:solidFill>
              </a:rPr>
              <a:t>130.6 </a:t>
            </a:r>
            <a:r>
              <a:rPr lang="en-US" sz="2400" dirty="0">
                <a:solidFill>
                  <a:schemeClr val="tx1"/>
                </a:solidFill>
              </a:rPr>
              <a:t>Discuss multi-plate clutches.</a:t>
            </a:r>
          </a:p>
          <a:p>
            <a:pPr marL="850392" lvl="0" indent="-850392">
              <a:buClr>
                <a:schemeClr val="lt1"/>
              </a:buClr>
              <a:buSzPct val="25000"/>
              <a:buNone/>
            </a:pPr>
            <a:r>
              <a:rPr lang="en-US" sz="2400" b="1" dirty="0">
                <a:solidFill>
                  <a:srgbClr val="007FA3"/>
                </a:solidFill>
              </a:rPr>
              <a:t>130.7 </a:t>
            </a:r>
            <a:r>
              <a:rPr lang="en-US" sz="2400" dirty="0">
                <a:solidFill>
                  <a:schemeClr val="tx1"/>
                </a:solidFill>
              </a:rPr>
              <a:t>Discuss accumulators.</a:t>
            </a:r>
            <a:endParaRPr lang="en-US" dirty="0"/>
          </a:p>
        </p:txBody>
      </p:sp>
    </p:spTree>
    <p:extLst>
      <p:ext uri="{BB962C8B-B14F-4D97-AF65-F5344CB8AC3E}">
        <p14:creationId xmlns:p14="http://schemas.microsoft.com/office/powerpoint/2010/main" val="632583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130.7 Control Solenoid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37483" y="1014413"/>
            <a:ext cx="4180424" cy="50480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4893647"/>
          </a:xfrm>
        </p:spPr>
        <p:txBody>
          <a:bodyPr/>
          <a:lstStyle/>
          <a:p>
            <a:pPr marL="101600" indent="0">
              <a:buNone/>
            </a:pPr>
            <a:r>
              <a:rPr lang="en-US" sz="2400" dirty="0"/>
              <a:t>The pressure control solenoid controls the mainline pressure, which is in turn controlled by the powertrain control module (PCM) or the transmission control module (TCM), by applying pressure to the spring side of the pressure regulator valve</a:t>
            </a:r>
          </a:p>
        </p:txBody>
      </p:sp>
    </p:spTree>
    <p:extLst>
      <p:ext uri="{BB962C8B-B14F-4D97-AF65-F5344CB8AC3E}">
        <p14:creationId xmlns:p14="http://schemas.microsoft.com/office/powerpoint/2010/main" val="641094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Apply or Holding Devices</a:t>
            </a:r>
            <a:endParaRPr lang="en-US" sz="2000" dirty="0"/>
          </a:p>
        </p:txBody>
      </p:sp>
      <p:sp>
        <p:nvSpPr>
          <p:cNvPr id="4" name="Content Placeholder 3"/>
          <p:cNvSpPr>
            <a:spLocks noGrp="1"/>
          </p:cNvSpPr>
          <p:nvPr>
            <p:ph idx="4294967295"/>
          </p:nvPr>
        </p:nvSpPr>
        <p:spPr>
          <a:xfrm>
            <a:off x="457200" y="917674"/>
            <a:ext cx="8229600" cy="3454792"/>
          </a:xfrm>
          <a:prstGeom prst="rect">
            <a:avLst/>
          </a:prstGeom>
        </p:spPr>
        <p:txBody>
          <a:bodyPr>
            <a:noAutofit/>
          </a:bodyPr>
          <a:lstStyle/>
          <a:p>
            <a:r>
              <a:rPr lang="en-IN" sz="2400" dirty="0"/>
              <a:t>Purpose and Function</a:t>
            </a:r>
          </a:p>
          <a:p>
            <a:pPr lvl="1"/>
            <a:r>
              <a:rPr lang="en-IN" sz="2400" dirty="0"/>
              <a:t>Mechanical or hydraulic assemblies that provide the force to hold or drive members of a planetary gear set.</a:t>
            </a:r>
          </a:p>
          <a:p>
            <a:r>
              <a:rPr lang="en-IN" sz="2400" dirty="0"/>
              <a:t>Use following as apply devices.</a:t>
            </a:r>
          </a:p>
          <a:p>
            <a:pPr lvl="1"/>
            <a:r>
              <a:rPr lang="en-IN" sz="2400" dirty="0"/>
              <a:t>Bands</a:t>
            </a:r>
          </a:p>
          <a:p>
            <a:pPr lvl="1"/>
            <a:r>
              <a:rPr lang="en-IN" sz="2400" dirty="0"/>
              <a:t>Multi-plate clutches</a:t>
            </a:r>
          </a:p>
          <a:p>
            <a:pPr lvl="1"/>
            <a:r>
              <a:rPr lang="en-IN" sz="2400" dirty="0"/>
              <a:t>One-way clutches</a:t>
            </a:r>
          </a:p>
        </p:txBody>
      </p:sp>
    </p:spTree>
    <p:extLst>
      <p:ext uri="{BB962C8B-B14F-4D97-AF65-F5344CB8AC3E}">
        <p14:creationId xmlns:p14="http://schemas.microsoft.com/office/powerpoint/2010/main" val="3054889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Bands</a:t>
            </a:r>
            <a:endParaRPr lang="en-US" sz="2000" dirty="0"/>
          </a:p>
        </p:txBody>
      </p:sp>
      <p:sp>
        <p:nvSpPr>
          <p:cNvPr id="4" name="Content Placeholder 3"/>
          <p:cNvSpPr>
            <a:spLocks noGrp="1"/>
          </p:cNvSpPr>
          <p:nvPr>
            <p:ph idx="4294967295"/>
          </p:nvPr>
        </p:nvSpPr>
        <p:spPr>
          <a:xfrm>
            <a:off x="457200" y="917674"/>
            <a:ext cx="8229600" cy="4385816"/>
          </a:xfrm>
          <a:prstGeom prst="rect">
            <a:avLst/>
          </a:prstGeom>
        </p:spPr>
        <p:txBody>
          <a:bodyPr>
            <a:noAutofit/>
          </a:bodyPr>
          <a:lstStyle/>
          <a:p>
            <a:r>
              <a:rPr lang="en-IN" sz="2400" dirty="0"/>
              <a:t>Terminology</a:t>
            </a:r>
          </a:p>
          <a:p>
            <a:pPr lvl="1"/>
            <a:r>
              <a:rPr lang="en-IN" sz="2400" dirty="0"/>
              <a:t>Transmission bands are holding (braking) devices.</a:t>
            </a:r>
          </a:p>
          <a:p>
            <a:pPr lvl="1"/>
            <a:r>
              <a:rPr lang="en-IN" sz="2400" dirty="0"/>
              <a:t>Band stops and holds one planetary gear set member.</a:t>
            </a:r>
          </a:p>
          <a:p>
            <a:r>
              <a:rPr lang="en-IN" sz="2400" dirty="0"/>
              <a:t>Hydraulic Servos</a:t>
            </a:r>
          </a:p>
          <a:p>
            <a:pPr lvl="1"/>
            <a:r>
              <a:rPr lang="en-IN" sz="2400" dirty="0"/>
              <a:t>Applied by using a hydraulically operated piston that travels inside a machined cylinder bore.</a:t>
            </a:r>
          </a:p>
          <a:p>
            <a:r>
              <a:rPr lang="en-IN" sz="2400" dirty="0"/>
              <a:t>Servo Linkages</a:t>
            </a:r>
          </a:p>
          <a:p>
            <a:pPr lvl="1"/>
            <a:r>
              <a:rPr lang="en-IN" sz="2400" dirty="0"/>
              <a:t>Servo rods and struts transfer the servo apply force to the transmission band.</a:t>
            </a:r>
          </a:p>
        </p:txBody>
      </p:sp>
    </p:spTree>
    <p:extLst>
      <p:ext uri="{BB962C8B-B14F-4D97-AF65-F5344CB8AC3E}">
        <p14:creationId xmlns:p14="http://schemas.microsoft.com/office/powerpoint/2010/main" val="3091151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130.8 Gear Set Members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41329" y="955841"/>
            <a:ext cx="6862884" cy="34381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133856" y="4695997"/>
            <a:ext cx="6870357" cy="830997"/>
          </a:xfrm>
        </p:spPr>
        <p:txBody>
          <a:bodyPr/>
          <a:lstStyle/>
          <a:p>
            <a:pPr marL="101600" indent="0">
              <a:buNone/>
            </a:pPr>
            <a:r>
              <a:rPr lang="en-US" sz="2400" dirty="0"/>
              <a:t>Gear set members are attached to a drum and are held stationary when the band applies</a:t>
            </a:r>
          </a:p>
        </p:txBody>
      </p:sp>
    </p:spTree>
    <p:extLst>
      <p:ext uri="{BB962C8B-B14F-4D97-AF65-F5344CB8AC3E}">
        <p14:creationId xmlns:p14="http://schemas.microsoft.com/office/powerpoint/2010/main" val="1849608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130.9 Bands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33756" y="1048934"/>
            <a:ext cx="6993876" cy="32578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92550" y="4587604"/>
            <a:ext cx="6876288" cy="830997"/>
          </a:xfrm>
        </p:spPr>
        <p:txBody>
          <a:bodyPr/>
          <a:lstStyle/>
          <a:p>
            <a:pPr marL="101600" indent="0">
              <a:buNone/>
            </a:pPr>
            <a:r>
              <a:rPr lang="en-US" sz="2400" dirty="0"/>
              <a:t>Transmission bands come in several designs and thicknesses</a:t>
            </a:r>
          </a:p>
        </p:txBody>
      </p:sp>
    </p:spTree>
    <p:extLst>
      <p:ext uri="{BB962C8B-B14F-4D97-AF65-F5344CB8AC3E}">
        <p14:creationId xmlns:p14="http://schemas.microsoft.com/office/powerpoint/2010/main" val="864345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130.10 Servo</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66427" y="988644"/>
            <a:ext cx="5207673" cy="36107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8765" y="988644"/>
            <a:ext cx="2597043" cy="1938992"/>
          </a:xfrm>
        </p:spPr>
        <p:txBody>
          <a:bodyPr/>
          <a:lstStyle/>
          <a:p>
            <a:pPr marL="101600" indent="0">
              <a:buNone/>
            </a:pPr>
            <a:r>
              <a:rPr lang="en-US" sz="2400" dirty="0"/>
              <a:t>A servo uses hydraulic pressure to move a piston, which applies a band</a:t>
            </a:r>
          </a:p>
        </p:txBody>
      </p:sp>
    </p:spTree>
    <p:extLst>
      <p:ext uri="{BB962C8B-B14F-4D97-AF65-F5344CB8AC3E}">
        <p14:creationId xmlns:p14="http://schemas.microsoft.com/office/powerpoint/2010/main" val="4116155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130.11 Band Linkage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2" y="975837"/>
            <a:ext cx="5381389" cy="429169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130552" cy="2308324"/>
          </a:xfrm>
        </p:spPr>
        <p:txBody>
          <a:bodyPr/>
          <a:lstStyle/>
          <a:p>
            <a:pPr marL="101600" indent="0">
              <a:buNone/>
            </a:pPr>
            <a:r>
              <a:rPr lang="en-US" sz="2400" dirty="0"/>
              <a:t>One end of a band is held stationary and the other end is attached to the servo</a:t>
            </a:r>
          </a:p>
        </p:txBody>
      </p:sp>
    </p:spTree>
    <p:extLst>
      <p:ext uri="{BB962C8B-B14F-4D97-AF65-F5344CB8AC3E}">
        <p14:creationId xmlns:p14="http://schemas.microsoft.com/office/powerpoint/2010/main" val="3237854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30997"/>
          </a:xfrm>
        </p:spPr>
        <p:txBody>
          <a:bodyPr wrap="square" tIns="45720" bIns="45720">
            <a:spAutoFit/>
          </a:bodyPr>
          <a:lstStyle/>
          <a:p>
            <a:r>
              <a:rPr lang="en-US" sz="2800" dirty="0"/>
              <a:t>Animation: AT Band &amp; Servo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at_band_and_servo">
            <a:hlinkClick r:id="" action="ppaction://media"/>
            <a:extLst>
              <a:ext uri="{FF2B5EF4-FFF2-40B4-BE49-F238E27FC236}">
                <a16:creationId xmlns:a16="http://schemas.microsoft.com/office/drawing/2014/main" id="{6986295C-B0F0-9C31-8A51-F27F7A65E5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15328"/>
            <a:ext cx="8991600" cy="5057775"/>
          </a:xfrm>
          <a:prstGeom prst="rect">
            <a:avLst/>
          </a:prstGeom>
        </p:spPr>
      </p:pic>
    </p:spTree>
    <p:extLst>
      <p:ext uri="{BB962C8B-B14F-4D97-AF65-F5344CB8AC3E}">
        <p14:creationId xmlns:p14="http://schemas.microsoft.com/office/powerpoint/2010/main" val="175006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Multiple-Plate Clutches </a:t>
            </a:r>
            <a:r>
              <a:rPr lang="en-US" sz="2800" dirty="0"/>
              <a:t>(1 of 2)</a:t>
            </a:r>
            <a:endParaRPr lang="en-US" sz="1600" dirty="0"/>
          </a:p>
        </p:txBody>
      </p:sp>
      <p:sp>
        <p:nvSpPr>
          <p:cNvPr id="4" name="Content Placeholder 3"/>
          <p:cNvSpPr>
            <a:spLocks noGrp="1"/>
          </p:cNvSpPr>
          <p:nvPr>
            <p:ph idx="4294967295"/>
          </p:nvPr>
        </p:nvSpPr>
        <p:spPr>
          <a:xfrm>
            <a:off x="457200" y="944662"/>
            <a:ext cx="8229600" cy="2931572"/>
          </a:xfrm>
          <a:prstGeom prst="rect">
            <a:avLst/>
          </a:prstGeom>
        </p:spPr>
        <p:txBody>
          <a:bodyPr>
            <a:noAutofit/>
          </a:bodyPr>
          <a:lstStyle/>
          <a:p>
            <a:r>
              <a:rPr lang="en-IN" sz="2400" dirty="0"/>
              <a:t>Terminology</a:t>
            </a:r>
          </a:p>
          <a:p>
            <a:pPr lvl="1"/>
            <a:r>
              <a:rPr lang="en-IN" sz="2400" dirty="0"/>
              <a:t>Clutches have more friction area so they can develop more force and handle more torque than a band, and they are self-adjusting.</a:t>
            </a:r>
          </a:p>
          <a:p>
            <a:r>
              <a:rPr lang="en-IN" sz="2400" dirty="0"/>
              <a:t>Parts</a:t>
            </a:r>
          </a:p>
          <a:p>
            <a:pPr lvl="1"/>
            <a:r>
              <a:rPr lang="en-IN" sz="2400" dirty="0"/>
              <a:t>Consists of plates, a piston, drum (retainer), snap ring.</a:t>
            </a:r>
          </a:p>
        </p:txBody>
      </p:sp>
    </p:spTree>
    <p:extLst>
      <p:ext uri="{BB962C8B-B14F-4D97-AF65-F5344CB8AC3E}">
        <p14:creationId xmlns:p14="http://schemas.microsoft.com/office/powerpoint/2010/main" val="89153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Multiple-Plate Clutches </a:t>
            </a:r>
            <a:r>
              <a:rPr lang="en-US" sz="2800" dirty="0"/>
              <a:t>(2 of 2)</a:t>
            </a:r>
            <a:endParaRPr lang="en-US" sz="1600" dirty="0"/>
          </a:p>
        </p:txBody>
      </p:sp>
      <p:sp>
        <p:nvSpPr>
          <p:cNvPr id="4" name="Content Placeholder 3"/>
          <p:cNvSpPr>
            <a:spLocks noGrp="1"/>
          </p:cNvSpPr>
          <p:nvPr>
            <p:ph idx="4294967295"/>
          </p:nvPr>
        </p:nvSpPr>
        <p:spPr>
          <a:xfrm>
            <a:off x="442648" y="941388"/>
            <a:ext cx="8229600" cy="3454792"/>
          </a:xfrm>
          <a:prstGeom prst="rect">
            <a:avLst/>
          </a:prstGeom>
        </p:spPr>
        <p:txBody>
          <a:bodyPr>
            <a:noAutofit/>
          </a:bodyPr>
          <a:lstStyle/>
          <a:p>
            <a:r>
              <a:rPr lang="en-IN" sz="2400" dirty="0"/>
              <a:t>Clutch Operation</a:t>
            </a:r>
          </a:p>
          <a:p>
            <a:pPr lvl="1"/>
            <a:r>
              <a:rPr lang="en-IN" sz="2400" dirty="0"/>
              <a:t>To apply clutch, pressurized fluid enters drum through an internal passage in the input shaft.</a:t>
            </a:r>
          </a:p>
          <a:p>
            <a:pPr lvl="1"/>
            <a:r>
              <a:rPr lang="en-IN" sz="2400" dirty="0"/>
              <a:t>To release clutch piston return spring returns piston to it’s at rest position.</a:t>
            </a:r>
          </a:p>
          <a:p>
            <a:r>
              <a:rPr lang="en-IN" sz="2400" dirty="0"/>
              <a:t>Two Types of Clutches</a:t>
            </a:r>
          </a:p>
          <a:p>
            <a:pPr lvl="1"/>
            <a:r>
              <a:rPr lang="en-IN" sz="2400" dirty="0"/>
              <a:t>Holding (braking) clutches</a:t>
            </a:r>
          </a:p>
          <a:p>
            <a:pPr lvl="1"/>
            <a:r>
              <a:rPr lang="en-IN" sz="2400" dirty="0"/>
              <a:t>Driving clutches</a:t>
            </a:r>
          </a:p>
        </p:txBody>
      </p:sp>
    </p:spTree>
    <p:extLst>
      <p:ext uri="{BB962C8B-B14F-4D97-AF65-F5344CB8AC3E}">
        <p14:creationId xmlns:p14="http://schemas.microsoft.com/office/powerpoint/2010/main" val="3379924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13343" y="136525"/>
            <a:ext cx="8229600" cy="646331"/>
          </a:xfrm>
        </p:spPr>
        <p:txBody>
          <a:bodyPr/>
          <a:lstStyle/>
          <a:p>
            <a:pPr marL="621792" indent="-640080"/>
            <a:r>
              <a:rPr lang="en-US" dirty="0"/>
              <a:t>Learning Objectives </a:t>
            </a:r>
            <a:r>
              <a:rPr lang="en-US" sz="2800" dirty="0"/>
              <a:t>(2 of 2) </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926148"/>
            <a:ext cx="8232775" cy="2954655"/>
          </a:xfrm>
        </p:spPr>
        <p:txBody>
          <a:bodyPr/>
          <a:lstStyle/>
          <a:p>
            <a:pPr marL="685800" lvl="0" indent="-685800">
              <a:buClr>
                <a:schemeClr val="lt1"/>
              </a:buClr>
              <a:buSzPct val="25000"/>
              <a:buNone/>
            </a:pPr>
            <a:r>
              <a:rPr lang="en-US" sz="2400" b="1" dirty="0">
                <a:solidFill>
                  <a:srgbClr val="007FA3"/>
                </a:solidFill>
              </a:rPr>
              <a:t>130.8 </a:t>
            </a:r>
            <a:r>
              <a:rPr lang="en-US" sz="2400" dirty="0">
                <a:solidFill>
                  <a:schemeClr val="tx1"/>
                </a:solidFill>
              </a:rPr>
              <a:t>Discuss one-way clutches.</a:t>
            </a:r>
          </a:p>
          <a:p>
            <a:pPr marL="685800" lvl="0" indent="-685800">
              <a:buClr>
                <a:schemeClr val="lt1"/>
              </a:buClr>
              <a:buSzPct val="25000"/>
              <a:buNone/>
            </a:pPr>
            <a:r>
              <a:rPr lang="en-US" sz="2400" b="1" dirty="0">
                <a:solidFill>
                  <a:srgbClr val="007FA3"/>
                </a:solidFill>
              </a:rPr>
              <a:t>130.9 </a:t>
            </a:r>
            <a:r>
              <a:rPr lang="en-US" sz="2400" dirty="0">
                <a:solidFill>
                  <a:schemeClr val="tx1"/>
                </a:solidFill>
              </a:rPr>
              <a:t>Explain the construction of a valve body.</a:t>
            </a:r>
          </a:p>
          <a:p>
            <a:pPr marL="685800" lvl="0" indent="-685800">
              <a:buClr>
                <a:schemeClr val="lt1"/>
              </a:buClr>
              <a:buSzPct val="25000"/>
              <a:buNone/>
            </a:pPr>
            <a:r>
              <a:rPr lang="en-US" sz="2400" b="1" dirty="0">
                <a:solidFill>
                  <a:srgbClr val="007FA3"/>
                </a:solidFill>
              </a:rPr>
              <a:t>130.10 </a:t>
            </a:r>
            <a:r>
              <a:rPr lang="en-US" sz="2400" dirty="0">
                <a:solidFill>
                  <a:schemeClr val="tx1"/>
                </a:solidFill>
              </a:rPr>
              <a:t>Explain electronically controlled transmissions.</a:t>
            </a:r>
          </a:p>
          <a:p>
            <a:pPr marL="1005840" lvl="0" indent="-1005840">
              <a:buClr>
                <a:schemeClr val="lt1"/>
              </a:buClr>
              <a:buSzPct val="25000"/>
              <a:buNone/>
            </a:pPr>
            <a:r>
              <a:rPr lang="en-US" sz="2400" b="1" dirty="0">
                <a:solidFill>
                  <a:srgbClr val="007FA3"/>
                </a:solidFill>
              </a:rPr>
              <a:t>130.11 </a:t>
            </a:r>
            <a:r>
              <a:rPr lang="en-US" sz="2400" dirty="0">
                <a:solidFill>
                  <a:schemeClr val="tx1"/>
                </a:solidFill>
              </a:rPr>
              <a:t>Discuss the typical torque flow in these transmissions.</a:t>
            </a:r>
            <a:endParaRPr lang="en-US" dirty="0">
              <a:solidFill>
                <a:schemeClr val="tx1"/>
              </a:solidFill>
            </a:endParaRPr>
          </a:p>
          <a:p>
            <a:pPr marL="118871" lvl="0" indent="-118871">
              <a:buClr>
                <a:schemeClr val="lt1"/>
              </a:buClr>
              <a:buSzPct val="25000"/>
              <a:buFont typeface="Arial"/>
              <a:buChar char="‪"/>
            </a:pPr>
            <a:endParaRPr lang="en-US" dirty="0"/>
          </a:p>
        </p:txBody>
      </p:sp>
    </p:spTree>
    <p:extLst>
      <p:ext uri="{BB962C8B-B14F-4D97-AF65-F5344CB8AC3E}">
        <p14:creationId xmlns:p14="http://schemas.microsoft.com/office/powerpoint/2010/main" val="1076749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2938"/>
          </a:xfrm>
        </p:spPr>
        <p:txBody>
          <a:bodyPr/>
          <a:lstStyle/>
          <a:p>
            <a:r>
              <a:rPr lang="en-US" dirty="0"/>
              <a:t>Figure 130.12 Clutch Pack Assembly</a:t>
            </a:r>
            <a:br>
              <a:rPr lang="en-US" dirty="0"/>
            </a:b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742432" y="941388"/>
            <a:ext cx="2813882" cy="52580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1200329"/>
          </a:xfrm>
        </p:spPr>
        <p:txBody>
          <a:bodyPr/>
          <a:lstStyle/>
          <a:p>
            <a:pPr marL="101600" indent="0">
              <a:buNone/>
            </a:pPr>
            <a:r>
              <a:rPr lang="en-US" sz="2400" dirty="0"/>
              <a:t>An exploded view of a multiple-plate clutch pack assembly</a:t>
            </a:r>
          </a:p>
        </p:txBody>
      </p:sp>
    </p:spTree>
    <p:extLst>
      <p:ext uri="{BB962C8B-B14F-4D97-AF65-F5344CB8AC3E}">
        <p14:creationId xmlns:p14="http://schemas.microsoft.com/office/powerpoint/2010/main" val="486789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2938"/>
          </a:xfrm>
        </p:spPr>
        <p:txBody>
          <a:bodyPr/>
          <a:lstStyle/>
          <a:p>
            <a:r>
              <a:rPr lang="en-US" dirty="0"/>
              <a:t>Figure 130.13 Clutch Pack Assembly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13632" y="1014413"/>
            <a:ext cx="4716466" cy="50590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2640" y="1021191"/>
            <a:ext cx="3011384" cy="830997"/>
          </a:xfrm>
        </p:spPr>
        <p:txBody>
          <a:bodyPr/>
          <a:lstStyle/>
          <a:p>
            <a:pPr marL="101600" indent="0">
              <a:buNone/>
            </a:pPr>
            <a:r>
              <a:rPr lang="en-US" sz="2400" dirty="0"/>
              <a:t>A typical clutch pack assembly</a:t>
            </a:r>
          </a:p>
        </p:txBody>
      </p:sp>
    </p:spTree>
    <p:extLst>
      <p:ext uri="{BB962C8B-B14F-4D97-AF65-F5344CB8AC3E}">
        <p14:creationId xmlns:p14="http://schemas.microsoft.com/office/powerpoint/2010/main" val="230260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130.14 Clutch Application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9185" y="945850"/>
            <a:ext cx="4776845" cy="51166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45850"/>
            <a:ext cx="2715768" cy="4154984"/>
          </a:xfrm>
        </p:spPr>
        <p:txBody>
          <a:bodyPr/>
          <a:lstStyle/>
          <a:p>
            <a:pPr marL="101600" indent="0">
              <a:buNone/>
            </a:pPr>
            <a:r>
              <a:rPr lang="en-US" sz="2400" dirty="0"/>
              <a:t>Hydraulic fluid under pressure enters the clutch housing and exerts a force on the clutch piston. The clutch piston forces the steel plates and the friction plates together, creating a shift</a:t>
            </a:r>
          </a:p>
        </p:txBody>
      </p:sp>
    </p:spTree>
    <p:extLst>
      <p:ext uri="{BB962C8B-B14F-4D97-AF65-F5344CB8AC3E}">
        <p14:creationId xmlns:p14="http://schemas.microsoft.com/office/powerpoint/2010/main" val="1116741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130.15 Holding Clutch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62258" y="1009988"/>
            <a:ext cx="4075706" cy="490618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8345"/>
            <a:ext cx="2926080" cy="3785652"/>
          </a:xfrm>
        </p:spPr>
        <p:txBody>
          <a:bodyPr/>
          <a:lstStyle/>
          <a:p>
            <a:pPr marL="101600" indent="0">
              <a:buNone/>
            </a:pPr>
            <a:r>
              <a:rPr lang="en-US" sz="2400" dirty="0"/>
              <a:t>In a holding clutch, one set of discs engages splines on the transmission case and the other set engages splines on the drum. By applying the clutch, the drum is locked to the case.</a:t>
            </a:r>
          </a:p>
        </p:txBody>
      </p:sp>
    </p:spTree>
    <p:extLst>
      <p:ext uri="{BB962C8B-B14F-4D97-AF65-F5344CB8AC3E}">
        <p14:creationId xmlns:p14="http://schemas.microsoft.com/office/powerpoint/2010/main" val="3118200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769441"/>
          </a:xfrm>
        </p:spPr>
        <p:txBody>
          <a:bodyPr wrap="square" tIns="45720" bIns="45720">
            <a:spAutoFit/>
          </a:bodyPr>
          <a:lstStyle/>
          <a:p>
            <a:r>
              <a:rPr lang="en-US" sz="2400" dirty="0"/>
              <a:t>Animation: Automatic Transmission Clutch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at_clutch">
            <a:hlinkClick r:id="" action="ppaction://media"/>
            <a:extLst>
              <a:ext uri="{FF2B5EF4-FFF2-40B4-BE49-F238E27FC236}">
                <a16:creationId xmlns:a16="http://schemas.microsoft.com/office/drawing/2014/main" id="{BEEC07BB-6B50-85CA-EBFA-8283ACD134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0413" y="1208289"/>
            <a:ext cx="8812469" cy="4957014"/>
          </a:xfrm>
          <a:prstGeom prst="rect">
            <a:avLst/>
          </a:prstGeom>
        </p:spPr>
      </p:pic>
    </p:spTree>
    <p:extLst>
      <p:ext uri="{BB962C8B-B14F-4D97-AF65-F5344CB8AC3E}">
        <p14:creationId xmlns:p14="http://schemas.microsoft.com/office/powerpoint/2010/main" val="359546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Pressure Balanced Clutch</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press_balanced_clutch_op">
            <a:hlinkClick r:id="" action="ppaction://media"/>
            <a:extLst>
              <a:ext uri="{FF2B5EF4-FFF2-40B4-BE49-F238E27FC236}">
                <a16:creationId xmlns:a16="http://schemas.microsoft.com/office/drawing/2014/main" id="{7C696E54-75E0-6551-B2B8-540DBC648D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46947"/>
            <a:ext cx="9144000" cy="5143500"/>
          </a:xfrm>
          <a:prstGeom prst="rect">
            <a:avLst/>
          </a:prstGeom>
        </p:spPr>
      </p:pic>
    </p:spTree>
    <p:extLst>
      <p:ext uri="{BB962C8B-B14F-4D97-AF65-F5344CB8AC3E}">
        <p14:creationId xmlns:p14="http://schemas.microsoft.com/office/powerpoint/2010/main" val="133255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Electronic Clutch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clutch_apply_elec_cntrl">
            <a:hlinkClick r:id="" action="ppaction://media"/>
            <a:extLst>
              <a:ext uri="{FF2B5EF4-FFF2-40B4-BE49-F238E27FC236}">
                <a16:creationId xmlns:a16="http://schemas.microsoft.com/office/drawing/2014/main" id="{5008C532-1F84-D9A3-E647-DD42F4F5DB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71092"/>
            <a:ext cx="9059948" cy="5096221"/>
          </a:xfrm>
          <a:prstGeom prst="rect">
            <a:avLst/>
          </a:prstGeom>
        </p:spPr>
      </p:pic>
    </p:spTree>
    <p:extLst>
      <p:ext uri="{BB962C8B-B14F-4D97-AF65-F5344CB8AC3E}">
        <p14:creationId xmlns:p14="http://schemas.microsoft.com/office/powerpoint/2010/main" val="289050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Question 2: ?</a:t>
            </a:r>
            <a:endParaRPr lang="en-US" sz="2000" dirty="0"/>
          </a:p>
        </p:txBody>
      </p:sp>
      <p:sp>
        <p:nvSpPr>
          <p:cNvPr id="4" name="Content Placeholder 3"/>
          <p:cNvSpPr>
            <a:spLocks noGrp="1"/>
          </p:cNvSpPr>
          <p:nvPr>
            <p:ph idx="4294967295"/>
          </p:nvPr>
        </p:nvSpPr>
        <p:spPr>
          <a:xfrm>
            <a:off x="461526" y="941388"/>
            <a:ext cx="8229600" cy="369332"/>
          </a:xfrm>
          <a:prstGeom prst="rect">
            <a:avLst/>
          </a:prstGeom>
        </p:spPr>
        <p:txBody>
          <a:bodyPr>
            <a:noAutofit/>
          </a:bodyPr>
          <a:lstStyle/>
          <a:p>
            <a:pPr marL="0" indent="0">
              <a:buNone/>
            </a:pPr>
            <a:r>
              <a:rPr lang="en-IN" sz="2400" dirty="0"/>
              <a:t>What is the function of a holding clutch?</a:t>
            </a:r>
          </a:p>
        </p:txBody>
      </p:sp>
    </p:spTree>
    <p:extLst>
      <p:ext uri="{BB962C8B-B14F-4D97-AF65-F5344CB8AC3E}">
        <p14:creationId xmlns:p14="http://schemas.microsoft.com/office/powerpoint/2010/main" val="106395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Answer 2</a:t>
            </a:r>
            <a:endParaRPr lang="en-US" sz="2000" dirty="0"/>
          </a:p>
        </p:txBody>
      </p:sp>
      <p:sp>
        <p:nvSpPr>
          <p:cNvPr id="4" name="Content Placeholder 3"/>
          <p:cNvSpPr>
            <a:spLocks noGrp="1"/>
          </p:cNvSpPr>
          <p:nvPr>
            <p:ph idx="4294967295"/>
          </p:nvPr>
        </p:nvSpPr>
        <p:spPr>
          <a:xfrm>
            <a:off x="457200" y="950200"/>
            <a:ext cx="8229600" cy="369332"/>
          </a:xfrm>
          <a:prstGeom prst="rect">
            <a:avLst/>
          </a:prstGeom>
        </p:spPr>
        <p:txBody>
          <a:bodyPr>
            <a:noAutofit/>
          </a:bodyPr>
          <a:lstStyle/>
          <a:p>
            <a:pPr marL="0" indent="0">
              <a:buNone/>
            </a:pPr>
            <a:r>
              <a:rPr lang="en-IN" sz="2400" dirty="0"/>
              <a:t>To hold a member of a planetary gear set.</a:t>
            </a:r>
          </a:p>
        </p:txBody>
      </p:sp>
    </p:spTree>
    <p:extLst>
      <p:ext uri="{BB962C8B-B14F-4D97-AF65-F5344CB8AC3E}">
        <p14:creationId xmlns:p14="http://schemas.microsoft.com/office/powerpoint/2010/main" val="1704297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Accumulators</a:t>
            </a:r>
            <a:endParaRPr lang="en-US" sz="2000" dirty="0"/>
          </a:p>
        </p:txBody>
      </p:sp>
      <p:sp>
        <p:nvSpPr>
          <p:cNvPr id="4" name="Content Placeholder 3"/>
          <p:cNvSpPr>
            <a:spLocks noGrp="1"/>
          </p:cNvSpPr>
          <p:nvPr>
            <p:ph idx="4294967295"/>
          </p:nvPr>
        </p:nvSpPr>
        <p:spPr>
          <a:xfrm>
            <a:off x="457200" y="917674"/>
            <a:ext cx="8229600" cy="2931572"/>
          </a:xfrm>
          <a:prstGeom prst="rect">
            <a:avLst/>
          </a:prstGeom>
        </p:spPr>
        <p:txBody>
          <a:bodyPr>
            <a:noAutofit/>
          </a:bodyPr>
          <a:lstStyle/>
          <a:p>
            <a:r>
              <a:rPr lang="en-IN" sz="2400" dirty="0"/>
              <a:t>Purpose and Function</a:t>
            </a:r>
          </a:p>
          <a:p>
            <a:pPr lvl="1"/>
            <a:r>
              <a:rPr lang="en-IN" sz="2400" dirty="0"/>
              <a:t>Cushions or dampens apply force during a shift.</a:t>
            </a:r>
          </a:p>
          <a:p>
            <a:r>
              <a:rPr lang="en-IN" sz="2400" dirty="0"/>
              <a:t>Operation</a:t>
            </a:r>
          </a:p>
          <a:p>
            <a:pPr lvl="1"/>
            <a:r>
              <a:rPr lang="en-IN" sz="2400" dirty="0"/>
              <a:t>Piston area and spring are designed to absorb fluid during the clutch circuit pressure rise when the clutch piston stops moving.</a:t>
            </a:r>
          </a:p>
        </p:txBody>
      </p:sp>
    </p:spTree>
    <p:extLst>
      <p:ext uri="{BB962C8B-B14F-4D97-AF65-F5344CB8AC3E}">
        <p14:creationId xmlns:p14="http://schemas.microsoft.com/office/powerpoint/2010/main" val="3308732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Automatic Transmission Fluid </a:t>
            </a:r>
            <a:r>
              <a:rPr lang="en-US" sz="2800" dirty="0"/>
              <a:t>(1 of 2)</a:t>
            </a:r>
            <a:endParaRPr lang="en-US" sz="1600" dirty="0"/>
          </a:p>
        </p:txBody>
      </p:sp>
      <p:sp>
        <p:nvSpPr>
          <p:cNvPr id="4" name="Content Placeholder 3"/>
          <p:cNvSpPr>
            <a:spLocks noGrp="1"/>
          </p:cNvSpPr>
          <p:nvPr>
            <p:ph idx="4294967295"/>
          </p:nvPr>
        </p:nvSpPr>
        <p:spPr>
          <a:xfrm>
            <a:off x="457200" y="917674"/>
            <a:ext cx="8229600" cy="4716676"/>
          </a:xfrm>
          <a:prstGeom prst="rect">
            <a:avLst/>
          </a:prstGeom>
        </p:spPr>
        <p:txBody>
          <a:bodyPr>
            <a:noAutofit/>
          </a:bodyPr>
          <a:lstStyle/>
          <a:p>
            <a:r>
              <a:rPr lang="en-IN" sz="2400" dirty="0"/>
              <a:t>Purpose and Function</a:t>
            </a:r>
          </a:p>
          <a:p>
            <a:pPr lvl="1"/>
            <a:r>
              <a:rPr lang="en-IN" sz="2400" kern="0" spc="-350" dirty="0"/>
              <a:t>A T </a:t>
            </a:r>
            <a:r>
              <a:rPr lang="en-IN" sz="2400" dirty="0"/>
              <a:t>F highly refined oil that is specially designed for use in an automatic transmission.</a:t>
            </a:r>
          </a:p>
          <a:p>
            <a:r>
              <a:rPr lang="en-IN" sz="2400" dirty="0"/>
              <a:t>Purposes and functions of </a:t>
            </a:r>
            <a:r>
              <a:rPr lang="en-IN" sz="2400" kern="0" spc="-350" dirty="0"/>
              <a:t>A T </a:t>
            </a:r>
            <a:r>
              <a:rPr lang="en-IN" sz="2400" dirty="0"/>
              <a:t>F are as follows:</a:t>
            </a:r>
          </a:p>
          <a:p>
            <a:pPr lvl="1"/>
            <a:r>
              <a:rPr lang="en-IN" sz="2400" dirty="0"/>
              <a:t>Transfers power in torque converter</a:t>
            </a:r>
          </a:p>
          <a:p>
            <a:pPr lvl="1"/>
            <a:r>
              <a:rPr lang="en-IN" sz="2400" dirty="0"/>
              <a:t>Provides hydraulic pressure in clutches and servos</a:t>
            </a:r>
          </a:p>
          <a:p>
            <a:pPr lvl="1"/>
            <a:r>
              <a:rPr lang="en-IN" sz="2400" dirty="0"/>
              <a:t>Lubricates bearings, bushings, and gears</a:t>
            </a:r>
          </a:p>
          <a:p>
            <a:pPr lvl="1"/>
            <a:r>
              <a:rPr lang="en-IN" sz="2400" dirty="0"/>
              <a:t>Transfers heat to cool transmission parts</a:t>
            </a:r>
          </a:p>
          <a:p>
            <a:pPr lvl="1"/>
            <a:r>
              <a:rPr lang="en-IN" sz="2400" dirty="0"/>
              <a:t>Provides the correct friction for clutch and band application</a:t>
            </a:r>
          </a:p>
        </p:txBody>
      </p:sp>
    </p:spTree>
    <p:extLst>
      <p:ext uri="{BB962C8B-B14F-4D97-AF65-F5344CB8AC3E}">
        <p14:creationId xmlns:p14="http://schemas.microsoft.com/office/powerpoint/2010/main" val="1286699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130.16 Integral Accumulator </a:t>
            </a:r>
            <a:endParaRPr lang="en-US" sz="2800" dirty="0"/>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961888" y="941388"/>
            <a:ext cx="2384040" cy="518680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739896" cy="3108543"/>
          </a:xfrm>
        </p:spPr>
        <p:txBody>
          <a:bodyPr/>
          <a:lstStyle/>
          <a:p>
            <a:pPr marL="101600" indent="0">
              <a:buNone/>
            </a:pPr>
            <a:r>
              <a:rPr lang="en-US" sz="2800" dirty="0"/>
              <a:t>An integral accumulator is combined with a servo in a single bore in the transmission housing</a:t>
            </a:r>
          </a:p>
        </p:txBody>
      </p:sp>
    </p:spTree>
    <p:extLst>
      <p:ext uri="{BB962C8B-B14F-4D97-AF65-F5344CB8AC3E}">
        <p14:creationId xmlns:p14="http://schemas.microsoft.com/office/powerpoint/2010/main" val="3855012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Accumulator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accumulator">
            <a:hlinkClick r:id="" action="ppaction://media"/>
            <a:extLst>
              <a:ext uri="{FF2B5EF4-FFF2-40B4-BE49-F238E27FC236}">
                <a16:creationId xmlns:a16="http://schemas.microsoft.com/office/drawing/2014/main" id="{056D8003-7616-7BB7-5F56-B82A966067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399" y="1106563"/>
            <a:ext cx="9001225" cy="5063189"/>
          </a:xfrm>
          <a:prstGeom prst="rect">
            <a:avLst/>
          </a:prstGeom>
        </p:spPr>
      </p:pic>
    </p:spTree>
    <p:extLst>
      <p:ext uri="{BB962C8B-B14F-4D97-AF65-F5344CB8AC3E}">
        <p14:creationId xmlns:p14="http://schemas.microsoft.com/office/powerpoint/2010/main" val="14750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769441"/>
          </a:xfrm>
        </p:spPr>
        <p:txBody>
          <a:bodyPr wrap="square" tIns="45720" bIns="45720">
            <a:spAutoFit/>
          </a:bodyPr>
          <a:lstStyle/>
          <a:p>
            <a:r>
              <a:rPr lang="en-US" sz="2400" dirty="0"/>
              <a:t>Animation: Start/Stop Fluid Pressure Accumulator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start_stop_fluid_pressure_accumulator">
            <a:hlinkClick r:id="" action="ppaction://media"/>
            <a:extLst>
              <a:ext uri="{FF2B5EF4-FFF2-40B4-BE49-F238E27FC236}">
                <a16:creationId xmlns:a16="http://schemas.microsoft.com/office/drawing/2014/main" id="{81B29CFE-6208-4604-361C-8DCF6B795D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6874" y="1192454"/>
            <a:ext cx="8782652" cy="4940242"/>
          </a:xfrm>
          <a:prstGeom prst="rect">
            <a:avLst/>
          </a:prstGeom>
        </p:spPr>
      </p:pic>
    </p:spTree>
    <p:extLst>
      <p:ext uri="{BB962C8B-B14F-4D97-AF65-F5344CB8AC3E}">
        <p14:creationId xmlns:p14="http://schemas.microsoft.com/office/powerpoint/2010/main" val="25335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One-way Clutches</a:t>
            </a:r>
            <a:endParaRPr lang="en-US" sz="2000" dirty="0"/>
          </a:p>
        </p:txBody>
      </p:sp>
      <p:sp>
        <p:nvSpPr>
          <p:cNvPr id="4" name="Content Placeholder 3"/>
          <p:cNvSpPr>
            <a:spLocks noGrp="1"/>
          </p:cNvSpPr>
          <p:nvPr>
            <p:ph idx="4294967295"/>
          </p:nvPr>
        </p:nvSpPr>
        <p:spPr>
          <a:xfrm>
            <a:off x="457200" y="917674"/>
            <a:ext cx="8229600" cy="4385816"/>
          </a:xfrm>
          <a:prstGeom prst="rect">
            <a:avLst/>
          </a:prstGeom>
        </p:spPr>
        <p:txBody>
          <a:bodyPr>
            <a:noAutofit/>
          </a:bodyPr>
          <a:lstStyle/>
          <a:p>
            <a:r>
              <a:rPr lang="en-IN" sz="2400" dirty="0"/>
              <a:t>Terminology</a:t>
            </a:r>
          </a:p>
          <a:p>
            <a:pPr lvl="1"/>
            <a:r>
              <a:rPr lang="en-IN" sz="2400" dirty="0"/>
              <a:t>A one-way clutch is always a holding device.</a:t>
            </a:r>
          </a:p>
          <a:p>
            <a:pPr lvl="1"/>
            <a:r>
              <a:rPr lang="en-IN" sz="2400" dirty="0"/>
              <a:t>One-way clutches are either roller or sprag clutches.</a:t>
            </a:r>
          </a:p>
          <a:p>
            <a:r>
              <a:rPr lang="en-IN" sz="2400" dirty="0"/>
              <a:t>One-Way Roller Clutch</a:t>
            </a:r>
          </a:p>
          <a:p>
            <a:pPr lvl="1"/>
            <a:r>
              <a:rPr lang="en-IN" sz="2400" dirty="0"/>
              <a:t>A one-way roller clutch consists of a hub, rollers, and springs that fit inside a drum.</a:t>
            </a:r>
          </a:p>
          <a:p>
            <a:r>
              <a:rPr lang="en-IN" sz="2400" dirty="0"/>
              <a:t>One-Way Sprag Clutch</a:t>
            </a:r>
          </a:p>
          <a:p>
            <a:pPr lvl="1"/>
            <a:r>
              <a:rPr lang="en-IN" sz="2400" dirty="0"/>
              <a:t>A one-way sprag clutch that consists of a hub and a drum separated by a number of figure-eight shaped metal pieces called sprags.</a:t>
            </a:r>
          </a:p>
        </p:txBody>
      </p:sp>
    </p:spTree>
    <p:extLst>
      <p:ext uri="{BB962C8B-B14F-4D97-AF65-F5344CB8AC3E}">
        <p14:creationId xmlns:p14="http://schemas.microsoft.com/office/powerpoint/2010/main" val="1506534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130.17 One-Way Roller Clutch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14400" y="1060968"/>
            <a:ext cx="7413957" cy="3026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54661" y="4342746"/>
            <a:ext cx="7461504" cy="1938992"/>
          </a:xfrm>
        </p:spPr>
        <p:txBody>
          <a:bodyPr/>
          <a:lstStyle/>
          <a:p>
            <a:pPr marL="101600" indent="0">
              <a:buNone/>
            </a:pPr>
            <a:r>
              <a:rPr lang="en-US" sz="2000" dirty="0"/>
              <a:t>(a) Roller one-way clutch in the locked (held) position. Note how the rollers are wedged into the ramp that is machined into the outer support. (b) Roller one-way clutch in released (free) position. When the inner roller clutch race rotates faster than the outer support, the rollers move out of the wedge and are free to rotate, thereby unlocking the one-way clutch.</a:t>
            </a:r>
          </a:p>
        </p:txBody>
      </p:sp>
    </p:spTree>
    <p:extLst>
      <p:ext uri="{BB962C8B-B14F-4D97-AF65-F5344CB8AC3E}">
        <p14:creationId xmlns:p14="http://schemas.microsoft.com/office/powerpoint/2010/main" val="3855751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One-Way Roller Clutch</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roller_clutch">
            <a:hlinkClick r:id="" action="ppaction://media"/>
            <a:extLst>
              <a:ext uri="{FF2B5EF4-FFF2-40B4-BE49-F238E27FC236}">
                <a16:creationId xmlns:a16="http://schemas.microsoft.com/office/drawing/2014/main" id="{43D7FF4E-AD4F-4BA1-64E3-F95AC26EB8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71093"/>
            <a:ext cx="9041980" cy="5086114"/>
          </a:xfrm>
          <a:prstGeom prst="rect">
            <a:avLst/>
          </a:prstGeom>
        </p:spPr>
      </p:pic>
    </p:spTree>
    <p:extLst>
      <p:ext uri="{BB962C8B-B14F-4D97-AF65-F5344CB8AC3E}">
        <p14:creationId xmlns:p14="http://schemas.microsoft.com/office/powerpoint/2010/main" val="290152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130.18 Sprag Clutch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18305" y="942470"/>
            <a:ext cx="3892916" cy="505881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3291840" cy="4524315"/>
          </a:xfrm>
        </p:spPr>
        <p:txBody>
          <a:bodyPr/>
          <a:lstStyle/>
          <a:p>
            <a:pPr marL="101600" indent="0">
              <a:buNone/>
            </a:pPr>
            <a:r>
              <a:rPr lang="en-US" sz="2400" dirty="0"/>
              <a:t>(a) The sprag in the holding (locked) position. Note how the long portion of the sprag is wedged between the inner and outer race. (b) The sprag in the released position. The inner race is free to rotate faster than the outer race</a:t>
            </a:r>
          </a:p>
        </p:txBody>
      </p:sp>
    </p:spTree>
    <p:extLst>
      <p:ext uri="{BB962C8B-B14F-4D97-AF65-F5344CB8AC3E}">
        <p14:creationId xmlns:p14="http://schemas.microsoft.com/office/powerpoint/2010/main" val="3906478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Sprag Clutch</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Sprag_Clutch">
            <a:hlinkClick r:id="" action="ppaction://media"/>
            <a:extLst>
              <a:ext uri="{FF2B5EF4-FFF2-40B4-BE49-F238E27FC236}">
                <a16:creationId xmlns:a16="http://schemas.microsoft.com/office/drawing/2014/main" id="{836DB751-234C-D671-0F6E-5EB6607A33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241" y="1245949"/>
            <a:ext cx="8745518" cy="4919354"/>
          </a:xfrm>
          <a:prstGeom prst="rect">
            <a:avLst/>
          </a:prstGeom>
        </p:spPr>
      </p:pic>
    </p:spTree>
    <p:extLst>
      <p:ext uri="{BB962C8B-B14F-4D97-AF65-F5344CB8AC3E}">
        <p14:creationId xmlns:p14="http://schemas.microsoft.com/office/powerpoint/2010/main" val="365456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Valve Body </a:t>
            </a:r>
            <a:r>
              <a:rPr lang="en-US" sz="2800" dirty="0"/>
              <a:t>(1 of 2)</a:t>
            </a:r>
            <a:endParaRPr lang="en-US" sz="1600" dirty="0"/>
          </a:p>
        </p:txBody>
      </p:sp>
      <p:sp>
        <p:nvSpPr>
          <p:cNvPr id="4" name="Content Placeholder 3"/>
          <p:cNvSpPr>
            <a:spLocks noGrp="1"/>
          </p:cNvSpPr>
          <p:nvPr>
            <p:ph idx="4294967295"/>
          </p:nvPr>
        </p:nvSpPr>
        <p:spPr>
          <a:xfrm>
            <a:off x="457200" y="917674"/>
            <a:ext cx="8229600" cy="3300904"/>
          </a:xfrm>
          <a:prstGeom prst="rect">
            <a:avLst/>
          </a:prstGeom>
        </p:spPr>
        <p:txBody>
          <a:bodyPr>
            <a:noAutofit/>
          </a:bodyPr>
          <a:lstStyle/>
          <a:p>
            <a:r>
              <a:rPr lang="en-IN" sz="2400" dirty="0"/>
              <a:t>Purpose and Function</a:t>
            </a:r>
          </a:p>
          <a:p>
            <a:pPr lvl="1"/>
            <a:r>
              <a:rPr lang="en-IN" sz="2400" dirty="0"/>
              <a:t>Valve body is where most of valves in a transmission are located, and is attached to the case with bolts.</a:t>
            </a:r>
          </a:p>
          <a:p>
            <a:r>
              <a:rPr lang="en-IN" sz="2400" dirty="0"/>
              <a:t>Parts</a:t>
            </a:r>
          </a:p>
          <a:p>
            <a:pPr lvl="1"/>
            <a:r>
              <a:rPr lang="en-IN" sz="2400" dirty="0"/>
              <a:t>Valve bodies have many fluid passages for the various transmission hydraulic circuits as well as check balls, a separator plate and mounting locations for solenoids.</a:t>
            </a:r>
          </a:p>
        </p:txBody>
      </p:sp>
    </p:spTree>
    <p:extLst>
      <p:ext uri="{BB962C8B-B14F-4D97-AF65-F5344CB8AC3E}">
        <p14:creationId xmlns:p14="http://schemas.microsoft.com/office/powerpoint/2010/main" val="847037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Valve Body </a:t>
            </a:r>
            <a:r>
              <a:rPr lang="en-US" sz="2800" dirty="0"/>
              <a:t>(2 of 2)</a:t>
            </a:r>
            <a:endParaRPr lang="en-US" sz="1600" dirty="0"/>
          </a:p>
        </p:txBody>
      </p:sp>
      <p:sp>
        <p:nvSpPr>
          <p:cNvPr id="4" name="Content Placeholder 3"/>
          <p:cNvSpPr>
            <a:spLocks noGrp="1"/>
          </p:cNvSpPr>
          <p:nvPr>
            <p:ph idx="4294967295"/>
          </p:nvPr>
        </p:nvSpPr>
        <p:spPr>
          <a:xfrm>
            <a:off x="457200" y="917674"/>
            <a:ext cx="8229600" cy="4578176"/>
          </a:xfrm>
          <a:prstGeom prst="rect">
            <a:avLst/>
          </a:prstGeom>
        </p:spPr>
        <p:txBody>
          <a:bodyPr>
            <a:noAutofit/>
          </a:bodyPr>
          <a:lstStyle/>
          <a:p>
            <a:r>
              <a:rPr lang="en-IN" sz="2400" dirty="0"/>
              <a:t>Flow-Directing Valves</a:t>
            </a:r>
          </a:p>
          <a:p>
            <a:pPr lvl="1"/>
            <a:r>
              <a:rPr lang="en-IN" sz="2400" dirty="0"/>
              <a:t>Control the direction and distribution of fluid flow in the hydraulic system.</a:t>
            </a:r>
          </a:p>
          <a:p>
            <a:r>
              <a:rPr lang="en-IN" sz="2400" dirty="0"/>
              <a:t>One-Way Valves</a:t>
            </a:r>
          </a:p>
          <a:p>
            <a:pPr lvl="1"/>
            <a:r>
              <a:rPr lang="en-IN" sz="2400" dirty="0"/>
              <a:t>A one-way valve allows fluid to flow in one direction.</a:t>
            </a:r>
          </a:p>
          <a:p>
            <a:r>
              <a:rPr lang="en-IN" sz="2400" dirty="0"/>
              <a:t>Check Balls and Orifices</a:t>
            </a:r>
          </a:p>
          <a:p>
            <a:pPr lvl="1"/>
            <a:r>
              <a:rPr lang="en-IN" sz="2400" dirty="0"/>
              <a:t>Control rate of fluid flow.</a:t>
            </a:r>
          </a:p>
          <a:p>
            <a:r>
              <a:rPr lang="en-IN" sz="2400" dirty="0"/>
              <a:t>Manual Valve</a:t>
            </a:r>
          </a:p>
          <a:p>
            <a:pPr lvl="1"/>
            <a:r>
              <a:rPr lang="en-IN" sz="2400" dirty="0"/>
              <a:t>The primary flow-directing valve in an automatic transmission.</a:t>
            </a:r>
          </a:p>
        </p:txBody>
      </p:sp>
    </p:spTree>
    <p:extLst>
      <p:ext uri="{BB962C8B-B14F-4D97-AF65-F5344CB8AC3E}">
        <p14:creationId xmlns:p14="http://schemas.microsoft.com/office/powerpoint/2010/main" val="2047694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Automatic Transmission Fluid </a:t>
            </a:r>
            <a:r>
              <a:rPr lang="en-US" sz="2800" dirty="0"/>
              <a:t>(2 of 2)</a:t>
            </a:r>
            <a:endParaRPr lang="en-US" sz="1600" dirty="0"/>
          </a:p>
        </p:txBody>
      </p:sp>
      <p:sp>
        <p:nvSpPr>
          <p:cNvPr id="4" name="Content Placeholder 3"/>
          <p:cNvSpPr>
            <a:spLocks noGrp="1"/>
          </p:cNvSpPr>
          <p:nvPr>
            <p:ph idx="4294967295"/>
          </p:nvPr>
        </p:nvSpPr>
        <p:spPr>
          <a:xfrm>
            <a:off x="457200" y="917674"/>
            <a:ext cx="8229600" cy="3454792"/>
          </a:xfrm>
          <a:prstGeom prst="rect">
            <a:avLst/>
          </a:prstGeom>
        </p:spPr>
        <p:txBody>
          <a:bodyPr>
            <a:noAutofit/>
          </a:bodyPr>
          <a:lstStyle/>
          <a:p>
            <a:r>
              <a:rPr lang="en-IN" sz="2400" dirty="0"/>
              <a:t>Three basic types of </a:t>
            </a:r>
            <a:r>
              <a:rPr lang="en-IN" sz="2400" kern="0" spc="-350" dirty="0"/>
              <a:t>A T </a:t>
            </a:r>
            <a:r>
              <a:rPr lang="en-IN" sz="2400" dirty="0"/>
              <a:t>F include:</a:t>
            </a:r>
          </a:p>
          <a:p>
            <a:pPr lvl="1"/>
            <a:r>
              <a:rPr lang="en-IN" sz="2400" dirty="0"/>
              <a:t>Non-friction modified.</a:t>
            </a:r>
          </a:p>
          <a:p>
            <a:pPr lvl="1"/>
            <a:r>
              <a:rPr lang="en-IN" sz="2400" dirty="0"/>
              <a:t>Friction modified.</a:t>
            </a:r>
          </a:p>
          <a:p>
            <a:pPr lvl="1"/>
            <a:r>
              <a:rPr lang="en-IN" sz="2400" dirty="0"/>
              <a:t>Highly friction modified.</a:t>
            </a:r>
          </a:p>
          <a:p>
            <a:r>
              <a:rPr lang="en-IN" sz="2400" dirty="0"/>
              <a:t>Typical </a:t>
            </a:r>
            <a:r>
              <a:rPr lang="en-IN" sz="2400" kern="0" spc="-350" dirty="0"/>
              <a:t>A T </a:t>
            </a:r>
            <a:r>
              <a:rPr lang="en-IN" sz="2400" dirty="0"/>
              <a:t>F Applications</a:t>
            </a:r>
          </a:p>
          <a:p>
            <a:pPr lvl="1"/>
            <a:r>
              <a:rPr lang="en-IN" sz="2400" dirty="0"/>
              <a:t>Automatic transmission fluid is formulated to work in specific transmissions. Using the specified fluid is the key to proper operation.</a:t>
            </a:r>
          </a:p>
        </p:txBody>
      </p:sp>
    </p:spTree>
    <p:extLst>
      <p:ext uri="{BB962C8B-B14F-4D97-AF65-F5344CB8AC3E}">
        <p14:creationId xmlns:p14="http://schemas.microsoft.com/office/powerpoint/2010/main" val="14505344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130.19 Valve Body Cutaway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9413" y="1051760"/>
            <a:ext cx="4484687" cy="36797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1569660"/>
          </a:xfrm>
        </p:spPr>
        <p:txBody>
          <a:bodyPr/>
          <a:lstStyle/>
          <a:p>
            <a:r>
              <a:rPr lang="en-US" sz="2400" dirty="0"/>
              <a:t> partially cutaway valve body from a General Motors 4T40-E transaxle</a:t>
            </a:r>
          </a:p>
        </p:txBody>
      </p:sp>
    </p:spTree>
    <p:extLst>
      <p:ext uri="{BB962C8B-B14F-4D97-AF65-F5344CB8AC3E}">
        <p14:creationId xmlns:p14="http://schemas.microsoft.com/office/powerpoint/2010/main" val="32035024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p:txBody>
          <a:bodyPr/>
          <a:lstStyle/>
          <a:p>
            <a:r>
              <a:rPr lang="en-US" dirty="0"/>
              <a:t>Figure 4.13 Valve Body Passages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329656" y="1511203"/>
            <a:ext cx="4484688" cy="3484757"/>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p:txBody>
          <a:bodyPr/>
          <a:lstStyle/>
          <a:p>
            <a:pPr marL="101600" indent="0">
              <a:buNone/>
            </a:pPr>
            <a:r>
              <a:rPr lang="en-US" sz="2000" dirty="0"/>
              <a:t>A typical upper valve body showing the fluid passages (“worm holes”).</a:t>
            </a:r>
          </a:p>
        </p:txBody>
      </p:sp>
    </p:spTree>
    <p:extLst>
      <p:ext uri="{BB962C8B-B14F-4D97-AF65-F5344CB8AC3E}">
        <p14:creationId xmlns:p14="http://schemas.microsoft.com/office/powerpoint/2010/main" val="872885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130.20 Case Worm Holes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7873" y="1014411"/>
            <a:ext cx="5094418" cy="39600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2"/>
            <a:ext cx="2569464" cy="2121979"/>
          </a:xfrm>
        </p:spPr>
        <p:txBody>
          <a:bodyPr/>
          <a:lstStyle/>
          <a:p>
            <a:pPr marL="101600" indent="0">
              <a:buNone/>
            </a:pPr>
            <a:r>
              <a:rPr lang="en-US" sz="2400" dirty="0"/>
              <a:t>A typical upper valve body showing the fluid passages (“worm holes”)</a:t>
            </a:r>
          </a:p>
        </p:txBody>
      </p:sp>
    </p:spTree>
    <p:extLst>
      <p:ext uri="{BB962C8B-B14F-4D97-AF65-F5344CB8AC3E}">
        <p14:creationId xmlns:p14="http://schemas.microsoft.com/office/powerpoint/2010/main" val="7420114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130.21 Electronic Controls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33088" y="973146"/>
            <a:ext cx="4406855" cy="499921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2"/>
            <a:ext cx="2788920" cy="4609147"/>
          </a:xfrm>
        </p:spPr>
        <p:txBody>
          <a:bodyPr/>
          <a:lstStyle/>
          <a:p>
            <a:pPr marL="101600" indent="0">
              <a:buNone/>
            </a:pPr>
            <a:r>
              <a:rPr lang="en-US" sz="2400" dirty="0"/>
              <a:t>Electronically controlled automatic transmissions/transaxles use solenoids located in the valve body to control line pressure and to open and close passages in the valve body to control shifts</a:t>
            </a:r>
          </a:p>
        </p:txBody>
      </p:sp>
    </p:spTree>
    <p:extLst>
      <p:ext uri="{BB962C8B-B14F-4D97-AF65-F5344CB8AC3E}">
        <p14:creationId xmlns:p14="http://schemas.microsoft.com/office/powerpoint/2010/main" val="3624062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Grp="1" noChangeArrowheads="1"/>
          </p:cNvSpPr>
          <p:nvPr>
            <p:ph type="title"/>
          </p:nvPr>
        </p:nvSpPr>
        <p:spPr>
          <a:xfrm>
            <a:off x="457200" y="145657"/>
            <a:ext cx="8229600" cy="1166993"/>
          </a:xfrm>
        </p:spPr>
        <p:txBody>
          <a:bodyPr/>
          <a:lstStyle/>
          <a:p>
            <a:r>
              <a:rPr lang="en-US" dirty="0"/>
              <a:t>Controlling Fluid Flow </a:t>
            </a:r>
            <a:r>
              <a:rPr lang="en-US" sz="2800" dirty="0"/>
              <a:t>(1 of 2)</a:t>
            </a:r>
            <a:endParaRPr lang="en-US" dirty="0"/>
          </a:p>
        </p:txBody>
      </p:sp>
      <p:sp>
        <p:nvSpPr>
          <p:cNvPr id="38915" name="Rectangle 3"/>
          <p:cNvSpPr>
            <a:spLocks noGrp="1" noChangeArrowheads="1"/>
          </p:cNvSpPr>
          <p:nvPr>
            <p:ph type="body" idx="4294967295"/>
          </p:nvPr>
        </p:nvSpPr>
        <p:spPr>
          <a:xfrm>
            <a:off x="457200" y="1312651"/>
            <a:ext cx="8229600" cy="3506999"/>
          </a:xfrm>
          <a:prstGeom prst="rect">
            <a:avLst/>
          </a:prstGeom>
        </p:spPr>
        <p:txBody>
          <a:bodyPr/>
          <a:lstStyle/>
          <a:p>
            <a:r>
              <a:rPr lang="en-US" sz="2800" dirty="0"/>
              <a:t>Check Balls </a:t>
            </a:r>
          </a:p>
          <a:p>
            <a:pPr lvl="1"/>
            <a:r>
              <a:rPr lang="en-US" sz="2400" dirty="0"/>
              <a:t>Fluid flow from pressure regulator to manual valve </a:t>
            </a:r>
          </a:p>
          <a:p>
            <a:pPr lvl="1"/>
            <a:r>
              <a:rPr lang="en-US" sz="2400" dirty="0"/>
              <a:t>Into control circuit called mainline, line, or control pressure </a:t>
            </a:r>
          </a:p>
          <a:p>
            <a:pPr lvl="1"/>
            <a:r>
              <a:rPr lang="en-US" sz="2400" dirty="0"/>
              <a:t>Flow to and from a transmission hydraulic actuator</a:t>
            </a:r>
          </a:p>
          <a:p>
            <a:pPr lvl="1"/>
            <a:r>
              <a:rPr lang="en-US" sz="2400" dirty="0"/>
              <a:t>Controlled by one or more valves</a:t>
            </a:r>
          </a:p>
          <a:p>
            <a:pPr lvl="2"/>
            <a:r>
              <a:rPr lang="en-US" sz="2400" dirty="0"/>
              <a:t>Spool valves sliding in a round bore are used for this purpose</a:t>
            </a:r>
          </a:p>
        </p:txBody>
      </p:sp>
    </p:spTree>
    <p:extLst>
      <p:ext uri="{BB962C8B-B14F-4D97-AF65-F5344CB8AC3E}">
        <p14:creationId xmlns:p14="http://schemas.microsoft.com/office/powerpoint/2010/main" val="135361149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130.22 Check Balls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6" y="1014413"/>
            <a:ext cx="4913002" cy="42395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1792" y="1014412"/>
            <a:ext cx="2715768" cy="2414587"/>
          </a:xfrm>
        </p:spPr>
        <p:txBody>
          <a:bodyPr/>
          <a:lstStyle/>
          <a:p>
            <a:pPr marL="101600" indent="0">
              <a:buNone/>
            </a:pPr>
            <a:r>
              <a:rPr lang="en-US" sz="2400" dirty="0"/>
              <a:t>Check balls are used in the valve body to allow hydraulic circuits to share a common passage</a:t>
            </a:r>
          </a:p>
        </p:txBody>
      </p:sp>
    </p:spTree>
    <p:extLst>
      <p:ext uri="{BB962C8B-B14F-4D97-AF65-F5344CB8AC3E}">
        <p14:creationId xmlns:p14="http://schemas.microsoft.com/office/powerpoint/2010/main" val="19225450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7"/>
            <a:ext cx="8229600" cy="1166993"/>
          </a:xfrm>
        </p:spPr>
        <p:txBody>
          <a:bodyPr/>
          <a:lstStyle/>
          <a:p>
            <a:r>
              <a:rPr lang="en-US" dirty="0"/>
              <a:t>Manual Valve</a:t>
            </a:r>
          </a:p>
        </p:txBody>
      </p:sp>
      <p:sp>
        <p:nvSpPr>
          <p:cNvPr id="3" name="Content Placeholder 2"/>
          <p:cNvSpPr>
            <a:spLocks noGrp="1"/>
          </p:cNvSpPr>
          <p:nvPr>
            <p:ph idx="4294967295"/>
          </p:nvPr>
        </p:nvSpPr>
        <p:spPr>
          <a:xfrm>
            <a:off x="457200" y="941388"/>
            <a:ext cx="8229600" cy="3270126"/>
          </a:xfrm>
          <a:prstGeom prst="rect">
            <a:avLst/>
          </a:prstGeom>
        </p:spPr>
        <p:txBody>
          <a:bodyPr/>
          <a:lstStyle/>
          <a:p>
            <a:r>
              <a:rPr lang="en-US" sz="2400" dirty="0"/>
              <a:t>Primary flow-directing valve in an automatic transmission</a:t>
            </a:r>
          </a:p>
          <a:p>
            <a:r>
              <a:rPr lang="en-US" sz="2400" dirty="0"/>
              <a:t>Connects to a shift lever in the transmission</a:t>
            </a:r>
          </a:p>
          <a:p>
            <a:r>
              <a:rPr lang="en-US" sz="2400" dirty="0"/>
              <a:t>Connects to gear selector lever through linkage. </a:t>
            </a:r>
          </a:p>
          <a:p>
            <a:r>
              <a:rPr lang="en-US" sz="2400" dirty="0"/>
              <a:t>Driver controls manual valve position </a:t>
            </a:r>
          </a:p>
          <a:p>
            <a:r>
              <a:rPr lang="en-US" sz="2400" dirty="0"/>
              <a:t>Rooster Comb</a:t>
            </a:r>
          </a:p>
          <a:p>
            <a:pPr lvl="1"/>
            <a:r>
              <a:rPr lang="en-US" sz="2400" dirty="0"/>
              <a:t>part used to position the manual valve </a:t>
            </a:r>
          </a:p>
        </p:txBody>
      </p:sp>
    </p:spTree>
    <p:extLst>
      <p:ext uri="{BB962C8B-B14F-4D97-AF65-F5344CB8AC3E}">
        <p14:creationId xmlns:p14="http://schemas.microsoft.com/office/powerpoint/2010/main" val="37755697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Manual Valve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manual_valve_w_rc">
            <a:hlinkClick r:id="" action="ppaction://media"/>
            <a:extLst>
              <a:ext uri="{FF2B5EF4-FFF2-40B4-BE49-F238E27FC236}">
                <a16:creationId xmlns:a16="http://schemas.microsoft.com/office/drawing/2014/main" id="{C0EB5BA4-EACB-DFB6-C9FA-66861E7C13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951" y="1234338"/>
            <a:ext cx="8964649" cy="5042615"/>
          </a:xfrm>
          <a:prstGeom prst="rect">
            <a:avLst/>
          </a:prstGeom>
        </p:spPr>
      </p:pic>
    </p:spTree>
    <p:extLst>
      <p:ext uri="{BB962C8B-B14F-4D97-AF65-F5344CB8AC3E}">
        <p14:creationId xmlns:p14="http://schemas.microsoft.com/office/powerpoint/2010/main" val="225855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130.23 Rooster Comb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8848" y="1007235"/>
            <a:ext cx="3903507" cy="50898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1938992"/>
          </a:xfrm>
        </p:spPr>
        <p:txBody>
          <a:bodyPr/>
          <a:lstStyle/>
          <a:p>
            <a:r>
              <a:rPr lang="en-US" sz="2400" dirty="0"/>
              <a:t>Rooster comb is detent that helps retain the manual positions in valve body</a:t>
            </a:r>
          </a:p>
        </p:txBody>
      </p:sp>
    </p:spTree>
    <p:extLst>
      <p:ext uri="{BB962C8B-B14F-4D97-AF65-F5344CB8AC3E}">
        <p14:creationId xmlns:p14="http://schemas.microsoft.com/office/powerpoint/2010/main" val="10418562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What Is a Spool Valve?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41248" y="2643254"/>
            <a:ext cx="7455026" cy="3670236"/>
          </a:xfrm>
        </p:spPr>
        <p:txBody>
          <a:bodyPr/>
          <a:lstStyle/>
          <a:p>
            <a:r>
              <a:rPr lang="en-US" sz="2000" b="1" dirty="0"/>
              <a:t>What Is a Spool Valve? </a:t>
            </a:r>
            <a:r>
              <a:rPr lang="en-US" sz="2000" dirty="0"/>
              <a:t>A spool valve is named after a spool of thread. A spool of thread is wooden and a spool valve used in an automatic transmission/transaxle is aluminum or steel. The ridges (larger diameter) of the spool valve fit closely into a smooth bore in the valve body and are used to direct the flow of automatic transmission fluid.  The larger diameter sections of the spool valve are called lands. The smaller diameter sections of the valve are called grooves or valleys. The fluid is blocked by the lands and flows through the grooves or valleys. Figure 130–24.</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961561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Automatic Transmission Fluid Cooler</a:t>
            </a:r>
            <a:endParaRPr lang="en-US" sz="2000" dirty="0"/>
          </a:p>
        </p:txBody>
      </p:sp>
      <p:sp>
        <p:nvSpPr>
          <p:cNvPr id="4" name="Content Placeholder 3"/>
          <p:cNvSpPr>
            <a:spLocks noGrp="1"/>
          </p:cNvSpPr>
          <p:nvPr>
            <p:ph idx="4294967295"/>
          </p:nvPr>
        </p:nvSpPr>
        <p:spPr>
          <a:xfrm>
            <a:off x="457200" y="917674"/>
            <a:ext cx="8229600" cy="4678204"/>
          </a:xfrm>
          <a:prstGeom prst="rect">
            <a:avLst/>
          </a:prstGeom>
        </p:spPr>
        <p:txBody>
          <a:bodyPr>
            <a:noAutofit/>
          </a:bodyPr>
          <a:lstStyle/>
          <a:p>
            <a:r>
              <a:rPr lang="en-IN" sz="2400" dirty="0"/>
              <a:t>Purpose and Function</a:t>
            </a:r>
          </a:p>
          <a:p>
            <a:pPr lvl="1"/>
            <a:r>
              <a:rPr lang="en-IN" sz="2400" dirty="0"/>
              <a:t>Most vehicles use a small section of the engine cooling system radiator to transfer heat from the </a:t>
            </a:r>
            <a:r>
              <a:rPr lang="en-IN" sz="2400" kern="0" spc="-350" dirty="0"/>
              <a:t>A T </a:t>
            </a:r>
            <a:r>
              <a:rPr lang="en-IN" sz="2400" dirty="0"/>
              <a:t>F to the coolant, which cools the </a:t>
            </a:r>
            <a:r>
              <a:rPr lang="en-IN" sz="2400" kern="0" spc="-350" dirty="0"/>
              <a:t>A T </a:t>
            </a:r>
            <a:r>
              <a:rPr lang="en-IN" sz="2400" dirty="0"/>
              <a:t>F.</a:t>
            </a:r>
          </a:p>
          <a:p>
            <a:r>
              <a:rPr lang="en-IN" sz="2400" dirty="0"/>
              <a:t>Parts and Operation</a:t>
            </a:r>
          </a:p>
          <a:p>
            <a:pPr lvl="1"/>
            <a:r>
              <a:rPr lang="en-IN" sz="2400" dirty="0"/>
              <a:t>The </a:t>
            </a:r>
            <a:r>
              <a:rPr lang="en-IN" sz="2400" kern="0" spc="-350" dirty="0"/>
              <a:t>A T </a:t>
            </a:r>
            <a:r>
              <a:rPr lang="en-IN" sz="2400" dirty="0"/>
              <a:t>F is pumped (directed) from the torque converter (greatest source of heat) to the cooler when the torque converter clutch is not applied.</a:t>
            </a:r>
          </a:p>
          <a:p>
            <a:r>
              <a:rPr lang="en-IN" sz="2400" dirty="0"/>
              <a:t>Transmission Fluid Heater</a:t>
            </a:r>
          </a:p>
          <a:p>
            <a:pPr lvl="1"/>
            <a:r>
              <a:rPr lang="en-IN" sz="2400" dirty="0"/>
              <a:t>Some vehicles are equipped with a transmission fluid heater to improve lubrication when the fluid is cold.</a:t>
            </a:r>
          </a:p>
        </p:txBody>
      </p:sp>
    </p:spTree>
    <p:extLst>
      <p:ext uri="{BB962C8B-B14F-4D97-AF65-F5344CB8AC3E}">
        <p14:creationId xmlns:p14="http://schemas.microsoft.com/office/powerpoint/2010/main" val="7006035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130.24 Manual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02636" y="1088136"/>
            <a:ext cx="4882870" cy="32186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60901"/>
            <a:ext cx="3011384" cy="5262979"/>
          </a:xfrm>
        </p:spPr>
        <p:txBody>
          <a:bodyPr/>
          <a:lstStyle/>
          <a:p>
            <a:pPr marL="101600" indent="0">
              <a:buNone/>
            </a:pPr>
            <a:r>
              <a:rPr lang="en-US" sz="2400" dirty="0"/>
              <a:t>The manual valve is a spool valve that is moved by the shift linkage. All valves in the valve body have sharp edges on the lands. Any dirt in the valve body area can cause shifting problems due to the close tolerances between the valves and the bores in the valve body.</a:t>
            </a:r>
          </a:p>
        </p:txBody>
      </p:sp>
    </p:spTree>
    <p:extLst>
      <p:ext uri="{BB962C8B-B14F-4D97-AF65-F5344CB8AC3E}">
        <p14:creationId xmlns:p14="http://schemas.microsoft.com/office/powerpoint/2010/main" val="37157399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4898" y="136525"/>
            <a:ext cx="8229600" cy="1281508"/>
          </a:xfrm>
        </p:spPr>
        <p:txBody>
          <a:bodyPr>
            <a:noAutofit/>
          </a:bodyPr>
          <a:lstStyle/>
          <a:p>
            <a:r>
              <a:rPr lang="en-US" dirty="0"/>
              <a:t>Electronically Controlled Transmissions </a:t>
            </a:r>
            <a:r>
              <a:rPr lang="en-US" sz="2800" dirty="0"/>
              <a:t>(1 of 2)</a:t>
            </a:r>
          </a:p>
        </p:txBody>
      </p:sp>
      <p:sp>
        <p:nvSpPr>
          <p:cNvPr id="4" name="Content Placeholder 3"/>
          <p:cNvSpPr>
            <a:spLocks noGrp="1"/>
          </p:cNvSpPr>
          <p:nvPr>
            <p:ph idx="4294967295"/>
          </p:nvPr>
        </p:nvSpPr>
        <p:spPr>
          <a:xfrm>
            <a:off x="512064" y="1448955"/>
            <a:ext cx="8229600" cy="3662541"/>
          </a:xfrm>
          <a:prstGeom prst="rect">
            <a:avLst/>
          </a:prstGeom>
        </p:spPr>
        <p:txBody>
          <a:bodyPr>
            <a:noAutofit/>
          </a:bodyPr>
          <a:lstStyle/>
          <a:p>
            <a:r>
              <a:rPr lang="en-IN" sz="2200" dirty="0"/>
              <a:t>Background</a:t>
            </a:r>
          </a:p>
          <a:p>
            <a:pPr lvl="1"/>
            <a:r>
              <a:rPr lang="en-IN" sz="2200" kern="0" spc="-350" dirty="0"/>
              <a:t>P C </a:t>
            </a:r>
            <a:r>
              <a:rPr lang="en-IN" sz="2200" dirty="0"/>
              <a:t>M or </a:t>
            </a:r>
            <a:r>
              <a:rPr lang="en-IN" sz="2200" kern="0" spc="-350" dirty="0"/>
              <a:t>T C </a:t>
            </a:r>
            <a:r>
              <a:rPr lang="en-IN" sz="2200" dirty="0"/>
              <a:t>M control shifting.</a:t>
            </a:r>
          </a:p>
          <a:p>
            <a:r>
              <a:rPr lang="en-IN" sz="2200" dirty="0"/>
              <a:t>Inputs</a:t>
            </a:r>
          </a:p>
          <a:p>
            <a:pPr lvl="1"/>
            <a:r>
              <a:rPr lang="en-IN" sz="2200" dirty="0"/>
              <a:t>The control module uses information from various sensors to make shift calculations.</a:t>
            </a:r>
          </a:p>
          <a:p>
            <a:r>
              <a:rPr lang="en-IN" sz="2200" dirty="0"/>
              <a:t>Outputs</a:t>
            </a:r>
          </a:p>
          <a:p>
            <a:pPr lvl="1"/>
            <a:r>
              <a:rPr lang="en-IN" sz="2200" dirty="0"/>
              <a:t>The control module uses various actuators to control transmission operation.</a:t>
            </a:r>
          </a:p>
        </p:txBody>
      </p:sp>
    </p:spTree>
    <p:extLst>
      <p:ext uri="{BB962C8B-B14F-4D97-AF65-F5344CB8AC3E}">
        <p14:creationId xmlns:p14="http://schemas.microsoft.com/office/powerpoint/2010/main" val="36009497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8827" y="136525"/>
            <a:ext cx="8229600" cy="1135204"/>
          </a:xfrm>
        </p:spPr>
        <p:txBody>
          <a:bodyPr>
            <a:noAutofit/>
          </a:bodyPr>
          <a:lstStyle/>
          <a:p>
            <a:r>
              <a:rPr lang="en-US" dirty="0"/>
              <a:t>Electronically Controlled Transmissions </a:t>
            </a:r>
            <a:r>
              <a:rPr lang="en-US" sz="2800" dirty="0"/>
              <a:t>(2 of 2)</a:t>
            </a:r>
          </a:p>
        </p:txBody>
      </p:sp>
      <p:sp>
        <p:nvSpPr>
          <p:cNvPr id="4" name="Content Placeholder 3"/>
          <p:cNvSpPr>
            <a:spLocks noGrp="1"/>
          </p:cNvSpPr>
          <p:nvPr>
            <p:ph idx="4294967295"/>
          </p:nvPr>
        </p:nvSpPr>
        <p:spPr>
          <a:xfrm>
            <a:off x="468827" y="1453896"/>
            <a:ext cx="8229600" cy="3662541"/>
          </a:xfrm>
          <a:prstGeom prst="rect">
            <a:avLst/>
          </a:prstGeom>
        </p:spPr>
        <p:txBody>
          <a:bodyPr>
            <a:noAutofit/>
          </a:bodyPr>
          <a:lstStyle/>
          <a:p>
            <a:r>
              <a:rPr lang="en-IN" sz="2200" dirty="0"/>
              <a:t>Adaptive Learning</a:t>
            </a:r>
          </a:p>
          <a:p>
            <a:pPr lvl="1"/>
            <a:r>
              <a:rPr lang="en-IN" sz="2200" dirty="0"/>
              <a:t>Most late model electronically controlled automatic transmissions/transaxles use the </a:t>
            </a:r>
            <a:r>
              <a:rPr lang="en-IN" sz="2200" kern="0" spc="-350" dirty="0"/>
              <a:t>P C </a:t>
            </a:r>
            <a:r>
              <a:rPr lang="en-IN" sz="2200" dirty="0"/>
              <a:t>M or </a:t>
            </a:r>
            <a:r>
              <a:rPr lang="en-IN" sz="2200" kern="0" spc="-350" dirty="0"/>
              <a:t>T C </a:t>
            </a:r>
            <a:r>
              <a:rPr lang="en-IN" sz="2200" dirty="0"/>
              <a:t>M to monitor the time it takes to complete a shift.</a:t>
            </a:r>
          </a:p>
          <a:p>
            <a:pPr lvl="1"/>
            <a:r>
              <a:rPr lang="en-IN" sz="2200" dirty="0"/>
              <a:t>The control module can control fluid volume and/or pressure as the transmission wears to ensure a proper shift.</a:t>
            </a:r>
          </a:p>
          <a:p>
            <a:r>
              <a:rPr lang="en-IN" sz="2200" dirty="0"/>
              <a:t>Shift Solenoids</a:t>
            </a:r>
          </a:p>
          <a:p>
            <a:pPr lvl="1"/>
            <a:r>
              <a:rPr lang="en-IN" sz="2200" dirty="0"/>
              <a:t>On-Off Solenoids</a:t>
            </a:r>
          </a:p>
          <a:p>
            <a:pPr lvl="1"/>
            <a:r>
              <a:rPr lang="en-IN" sz="2200" dirty="0"/>
              <a:t>Linear Solenoids</a:t>
            </a:r>
          </a:p>
        </p:txBody>
      </p:sp>
    </p:spTree>
    <p:extLst>
      <p:ext uri="{BB962C8B-B14F-4D97-AF65-F5344CB8AC3E}">
        <p14:creationId xmlns:p14="http://schemas.microsoft.com/office/powerpoint/2010/main" val="19083156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30997"/>
          </a:xfrm>
        </p:spPr>
        <p:txBody>
          <a:bodyPr wrap="square" tIns="45720" bIns="45720">
            <a:spAutoFit/>
          </a:bodyPr>
          <a:lstStyle/>
          <a:p>
            <a:r>
              <a:rPr lang="en-US" sz="2800" dirty="0"/>
              <a:t>Animation: Electronic Transmission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elec_trans_cntrl_components">
            <a:hlinkClick r:id="" action="ppaction://media"/>
            <a:extLst>
              <a:ext uri="{FF2B5EF4-FFF2-40B4-BE49-F238E27FC236}">
                <a16:creationId xmlns:a16="http://schemas.microsoft.com/office/drawing/2014/main" id="{217ACA76-E164-7CF8-B435-BF33BE2D15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333256"/>
            <a:ext cx="8901237" cy="5006946"/>
          </a:xfrm>
          <a:prstGeom prst="rect">
            <a:avLst/>
          </a:prstGeom>
        </p:spPr>
      </p:pic>
    </p:spTree>
    <p:extLst>
      <p:ext uri="{BB962C8B-B14F-4D97-AF65-F5344CB8AC3E}">
        <p14:creationId xmlns:p14="http://schemas.microsoft.com/office/powerpoint/2010/main" val="8766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30997"/>
          </a:xfrm>
        </p:spPr>
        <p:txBody>
          <a:bodyPr wrap="square" tIns="45720" bIns="45720">
            <a:spAutoFit/>
          </a:bodyPr>
          <a:lstStyle/>
          <a:p>
            <a:r>
              <a:rPr lang="en-US" sz="2800" dirty="0"/>
              <a:t>Animation: Electronic Controlled Shifts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smpl_elec_trans">
            <a:hlinkClick r:id="" action="ppaction://media"/>
            <a:extLst>
              <a:ext uri="{FF2B5EF4-FFF2-40B4-BE49-F238E27FC236}">
                <a16:creationId xmlns:a16="http://schemas.microsoft.com/office/drawing/2014/main" id="{9D7D988B-90CB-23C0-DD0A-1C07A8DCCE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71093"/>
            <a:ext cx="9036203" cy="5082864"/>
          </a:xfrm>
          <a:prstGeom prst="rect">
            <a:avLst/>
          </a:prstGeom>
        </p:spPr>
      </p:pic>
    </p:spTree>
    <p:extLst>
      <p:ext uri="{BB962C8B-B14F-4D97-AF65-F5344CB8AC3E}">
        <p14:creationId xmlns:p14="http://schemas.microsoft.com/office/powerpoint/2010/main" val="39008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30997"/>
          </a:xfrm>
        </p:spPr>
        <p:txBody>
          <a:bodyPr wrap="square" tIns="45720" bIns="45720">
            <a:spAutoFit/>
          </a:bodyPr>
          <a:lstStyle/>
          <a:p>
            <a:r>
              <a:rPr lang="en-US" sz="2800" dirty="0"/>
              <a:t>Animation: Electronic/Hydraulic Shift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Elec_Hyd_Shift_Contrl">
            <a:hlinkClick r:id="" action="ppaction://media"/>
            <a:extLst>
              <a:ext uri="{FF2B5EF4-FFF2-40B4-BE49-F238E27FC236}">
                <a16:creationId xmlns:a16="http://schemas.microsoft.com/office/drawing/2014/main" id="{5086C0A6-ED40-7C00-D0F4-210D36B20D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356817"/>
            <a:ext cx="8991600" cy="5057775"/>
          </a:xfrm>
          <a:prstGeom prst="rect">
            <a:avLst/>
          </a:prstGeom>
        </p:spPr>
      </p:pic>
    </p:spTree>
    <p:extLst>
      <p:ext uri="{BB962C8B-B14F-4D97-AF65-F5344CB8AC3E}">
        <p14:creationId xmlns:p14="http://schemas.microsoft.com/office/powerpoint/2010/main" val="212911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130.25 Range Switch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74566" y="996439"/>
            <a:ext cx="5069297" cy="415498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8371" y="996439"/>
            <a:ext cx="3011384" cy="4154984"/>
          </a:xfrm>
        </p:spPr>
        <p:txBody>
          <a:bodyPr/>
          <a:lstStyle/>
          <a:p>
            <a:pPr marL="101600" indent="0">
              <a:buNone/>
            </a:pPr>
            <a:r>
              <a:rPr lang="en-US" sz="2400" dirty="0"/>
              <a:t>A transmission range switch on a rear-wheel drive automatic transmission mounted directly to the side of the case of the unit and accessible from underneath the vehicle.</a:t>
            </a:r>
          </a:p>
        </p:txBody>
      </p:sp>
    </p:spTree>
    <p:extLst>
      <p:ext uri="{BB962C8B-B14F-4D97-AF65-F5344CB8AC3E}">
        <p14:creationId xmlns:p14="http://schemas.microsoft.com/office/powerpoint/2010/main" val="16724862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130.26 Speed Sensors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67106" y="1020214"/>
            <a:ext cx="4619974" cy="35060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5262979"/>
          </a:xfrm>
        </p:spPr>
        <p:txBody>
          <a:bodyPr/>
          <a:lstStyle/>
          <a:p>
            <a:pPr marL="101600" indent="0">
              <a:buNone/>
            </a:pPr>
            <a:r>
              <a:rPr lang="en-US" sz="2400" dirty="0"/>
              <a:t>Speed sensors are used by the powertrain control module (PCM) or the transmission control module (TCM) to control shifts and detect faults such as slippage when the two speeds do not match the predetermined ratio for each gear commanded.</a:t>
            </a:r>
          </a:p>
        </p:txBody>
      </p:sp>
    </p:spTree>
    <p:extLst>
      <p:ext uri="{BB962C8B-B14F-4D97-AF65-F5344CB8AC3E}">
        <p14:creationId xmlns:p14="http://schemas.microsoft.com/office/powerpoint/2010/main" val="894696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130.27 Shift Solenoids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0338" y="937357"/>
            <a:ext cx="3651776"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2737" y="4891289"/>
            <a:ext cx="7395914" cy="1200329"/>
          </a:xfrm>
        </p:spPr>
        <p:txBody>
          <a:bodyPr/>
          <a:lstStyle/>
          <a:p>
            <a:pPr marL="101600" indent="0">
              <a:buNone/>
            </a:pPr>
            <a:r>
              <a:rPr lang="en-US" sz="2400" dirty="0"/>
              <a:t>(a) An example the shift solenoids installed in a valve body assembly, showing the coils and (b) the solenoid cores.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6365" y="977866"/>
            <a:ext cx="4438690" cy="3402110"/>
          </a:xfrm>
          <a:prstGeom prst="rect">
            <a:avLst/>
          </a:prstGeom>
        </p:spPr>
      </p:pic>
    </p:spTree>
    <p:extLst>
      <p:ext uri="{BB962C8B-B14F-4D97-AF65-F5344CB8AC3E}">
        <p14:creationId xmlns:p14="http://schemas.microsoft.com/office/powerpoint/2010/main" val="19067397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Shift Solenoid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shift_sole">
            <a:hlinkClick r:id="" action="ppaction://media"/>
            <a:extLst>
              <a:ext uri="{FF2B5EF4-FFF2-40B4-BE49-F238E27FC236}">
                <a16:creationId xmlns:a16="http://schemas.microsoft.com/office/drawing/2014/main" id="{6FFB9DA1-89A6-E0F4-3AE4-F9E422CE81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21286"/>
            <a:ext cx="8991600" cy="5057775"/>
          </a:xfrm>
          <a:prstGeom prst="rect">
            <a:avLst/>
          </a:prstGeom>
        </p:spPr>
      </p:pic>
    </p:spTree>
    <p:extLst>
      <p:ext uri="{BB962C8B-B14F-4D97-AF65-F5344CB8AC3E}">
        <p14:creationId xmlns:p14="http://schemas.microsoft.com/office/powerpoint/2010/main" val="162049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130.1 Fluid Cooler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57603" y="1088136"/>
            <a:ext cx="4484687" cy="30832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41388"/>
            <a:ext cx="3011384" cy="4893647"/>
          </a:xfrm>
        </p:spPr>
        <p:txBody>
          <a:bodyPr/>
          <a:lstStyle/>
          <a:p>
            <a:pPr marL="101600" indent="0">
              <a:buNone/>
            </a:pPr>
            <a:r>
              <a:rPr lang="en-US" sz="2400" dirty="0"/>
              <a:t>Automatic transmission fluid is routed from the torque converter, where most of the heat is generated, to the radiator where it is cooled. The fluid then returns to the transmission/transaxle to lubricate the bearings and bushings</a:t>
            </a:r>
          </a:p>
        </p:txBody>
      </p:sp>
    </p:spTree>
    <p:extLst>
      <p:ext uri="{BB962C8B-B14F-4D97-AF65-F5344CB8AC3E}">
        <p14:creationId xmlns:p14="http://schemas.microsoft.com/office/powerpoint/2010/main" val="39954492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Chart 130.1 Example 1</a:t>
            </a:r>
            <a:endParaRPr lang="en-US" sz="2800" dirty="0">
              <a:solidFill>
                <a:srgbClr val="FF0000"/>
              </a:solidFill>
            </a:endParaRPr>
          </a:p>
        </p:txBody>
      </p:sp>
      <p:graphicFrame>
        <p:nvGraphicFramePr>
          <p:cNvPr id="3" name="Content Placeholder 2"/>
          <p:cNvGraphicFramePr>
            <a:graphicFrameLocks noGrp="1"/>
          </p:cNvGraphicFramePr>
          <p:nvPr>
            <p:ph sz="quarter" idx="13"/>
            <p:extLst>
              <p:ext uri="{D42A27DB-BD31-4B8C-83A1-F6EECF244321}">
                <p14:modId xmlns:p14="http://schemas.microsoft.com/office/powerpoint/2010/main" val="3065789612"/>
              </p:ext>
            </p:extLst>
          </p:nvPr>
        </p:nvGraphicFramePr>
        <p:xfrm>
          <a:off x="1714342" y="1161288"/>
          <a:ext cx="5632704" cy="3291840"/>
        </p:xfrm>
        <a:graphic>
          <a:graphicData uri="http://schemas.openxmlformats.org/drawingml/2006/table">
            <a:tbl>
              <a:tblPr firstRow="1"/>
              <a:tblGrid>
                <a:gridCol w="1752145">
                  <a:extLst>
                    <a:ext uri="{9D8B030D-6E8A-4147-A177-3AD203B41FA5}">
                      <a16:colId xmlns:a16="http://schemas.microsoft.com/office/drawing/2014/main" val="20000"/>
                    </a:ext>
                  </a:extLst>
                </a:gridCol>
                <a:gridCol w="1865479">
                  <a:extLst>
                    <a:ext uri="{9D8B030D-6E8A-4147-A177-3AD203B41FA5}">
                      <a16:colId xmlns:a16="http://schemas.microsoft.com/office/drawing/2014/main" val="20001"/>
                    </a:ext>
                  </a:extLst>
                </a:gridCol>
                <a:gridCol w="2015080">
                  <a:extLst>
                    <a:ext uri="{9D8B030D-6E8A-4147-A177-3AD203B41FA5}">
                      <a16:colId xmlns:a16="http://schemas.microsoft.com/office/drawing/2014/main" val="20002"/>
                    </a:ext>
                  </a:extLst>
                </a:gridCol>
              </a:tblGrid>
              <a:tr h="802976">
                <a:tc gridSpan="3">
                  <a:txBody>
                    <a:bodyPr/>
                    <a:lstStyle/>
                    <a:p>
                      <a:pPr marL="266700" marR="0" eaLnBrk="0" hangingPunct="0">
                        <a:lnSpc>
                          <a:spcPct val="100000"/>
                        </a:lnSpc>
                        <a:spcBef>
                          <a:spcPts val="295"/>
                        </a:spcBef>
                        <a:spcAft>
                          <a:spcPts val="0"/>
                        </a:spcAft>
                      </a:pPr>
                      <a:r>
                        <a:rPr lang="en-US" sz="2000" b="1" dirty="0">
                          <a:solidFill>
                            <a:schemeClr val="bg1"/>
                          </a:solidFill>
                          <a:effectLst/>
                          <a:latin typeface="+mn-lt"/>
                          <a:ea typeface="Calibri" panose="020F0502020204030204" pitchFamily="34" charset="0"/>
                          <a:cs typeface="Times New Roman" panose="02020603050405020304" pitchFamily="18" charset="0"/>
                        </a:rPr>
                        <a:t>GENERAL MOTORS 4T60-E (FRONT-WHEEL-DRIVE</a:t>
                      </a:r>
                      <a:r>
                        <a:rPr lang="en-US" sz="2000" b="1" spc="-15" dirty="0">
                          <a:solidFill>
                            <a:schemeClr val="bg1"/>
                          </a:solidFill>
                          <a:effectLst/>
                          <a:latin typeface="+mn-lt"/>
                          <a:ea typeface="Calibri" panose="020F0502020204030204" pitchFamily="34" charset="0"/>
                          <a:cs typeface="Times New Roman" panose="02020603050405020304" pitchFamily="18" charset="0"/>
                        </a:rPr>
                        <a:t> </a:t>
                      </a:r>
                      <a:r>
                        <a:rPr lang="en-US" sz="2000" b="1" dirty="0">
                          <a:solidFill>
                            <a:schemeClr val="bg1"/>
                          </a:solidFill>
                          <a:effectLst/>
                          <a:latin typeface="+mn-lt"/>
                          <a:ea typeface="Calibri" panose="020F0502020204030204" pitchFamily="34" charset="0"/>
                          <a:cs typeface="Times New Roman" panose="02020603050405020304" pitchFamily="18" charset="0"/>
                        </a:rPr>
                        <a:t>TRANSAXLE)</a:t>
                      </a:r>
                      <a:endParaRPr lang="en-US" sz="32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w="28575" cap="flat" cmpd="sng" algn="ctr">
                      <a:solidFill>
                        <a:srgbClr val="63717A"/>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1A6C7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65594">
                <a:tc>
                  <a:txBody>
                    <a:bodyPr/>
                    <a:lstStyle/>
                    <a:p>
                      <a:pPr marL="88265" marR="0" eaLnBrk="0" hangingPunct="0">
                        <a:lnSpc>
                          <a:spcPct val="100000"/>
                        </a:lnSpc>
                        <a:spcBef>
                          <a:spcPts val="145"/>
                        </a:spcBef>
                        <a:spcAft>
                          <a:spcPts val="0"/>
                        </a:spcAft>
                      </a:pPr>
                      <a:r>
                        <a:rPr lang="en-US" sz="2000" b="1" dirty="0">
                          <a:solidFill>
                            <a:schemeClr val="bg1"/>
                          </a:solidFill>
                          <a:effectLst/>
                          <a:latin typeface="+mn-lt"/>
                          <a:ea typeface="Calibri" panose="020F0502020204030204" pitchFamily="34" charset="0"/>
                          <a:cs typeface="Times New Roman" panose="02020603050405020304" pitchFamily="18" charset="0"/>
                        </a:rPr>
                        <a:t>GEAR RANGE</a:t>
                      </a:r>
                      <a:endParaRPr lang="en-US" sz="32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chemeClr val="accent2"/>
                    </a:solidFill>
                  </a:tcPr>
                </a:tc>
                <a:tc>
                  <a:txBody>
                    <a:bodyPr/>
                    <a:lstStyle/>
                    <a:p>
                      <a:pPr marL="217805" marR="0" eaLnBrk="0" hangingPunct="0">
                        <a:lnSpc>
                          <a:spcPct val="100000"/>
                        </a:lnSpc>
                        <a:spcBef>
                          <a:spcPts val="145"/>
                        </a:spcBef>
                        <a:spcAft>
                          <a:spcPts val="0"/>
                        </a:spcAft>
                      </a:pPr>
                      <a:r>
                        <a:rPr lang="en-US" sz="2000" b="1" dirty="0">
                          <a:solidFill>
                            <a:schemeClr val="bg1"/>
                          </a:solidFill>
                          <a:effectLst/>
                          <a:latin typeface="+mn-lt"/>
                          <a:ea typeface="Calibri" panose="020F0502020204030204" pitchFamily="34" charset="0"/>
                          <a:cs typeface="Times New Roman" panose="02020603050405020304" pitchFamily="18" charset="0"/>
                        </a:rPr>
                        <a:t>SOLENOID</a:t>
                      </a:r>
                      <a:r>
                        <a:rPr lang="en-US" sz="2000" b="1" spc="-35" dirty="0">
                          <a:solidFill>
                            <a:schemeClr val="bg1"/>
                          </a:solidFill>
                          <a:effectLst/>
                          <a:latin typeface="+mn-lt"/>
                          <a:ea typeface="Calibri" panose="020F0502020204030204" pitchFamily="34" charset="0"/>
                          <a:cs typeface="Times New Roman" panose="02020603050405020304" pitchFamily="18" charset="0"/>
                        </a:rPr>
                        <a:t> </a:t>
                      </a:r>
                      <a:r>
                        <a:rPr lang="en-US" sz="2000" b="1" dirty="0">
                          <a:solidFill>
                            <a:schemeClr val="bg1"/>
                          </a:solidFill>
                          <a:effectLst/>
                          <a:latin typeface="+mn-lt"/>
                          <a:ea typeface="Calibri" panose="020F0502020204030204" pitchFamily="34" charset="0"/>
                          <a:cs typeface="Times New Roman" panose="02020603050405020304" pitchFamily="18" charset="0"/>
                        </a:rPr>
                        <a:t>A</a:t>
                      </a:r>
                      <a:endParaRPr lang="en-US" sz="32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chemeClr val="accent2"/>
                    </a:solidFill>
                  </a:tcPr>
                </a:tc>
                <a:tc>
                  <a:txBody>
                    <a:bodyPr/>
                    <a:lstStyle/>
                    <a:p>
                      <a:pPr marL="283845" marR="0" eaLnBrk="0" hangingPunct="0">
                        <a:lnSpc>
                          <a:spcPct val="100000"/>
                        </a:lnSpc>
                        <a:spcBef>
                          <a:spcPts val="145"/>
                        </a:spcBef>
                        <a:spcAft>
                          <a:spcPts val="0"/>
                        </a:spcAft>
                      </a:pPr>
                      <a:r>
                        <a:rPr lang="en-US" sz="2000" b="1" dirty="0">
                          <a:solidFill>
                            <a:schemeClr val="bg1"/>
                          </a:solidFill>
                          <a:effectLst/>
                          <a:latin typeface="+mn-lt"/>
                          <a:ea typeface="Calibri" panose="020F0502020204030204" pitchFamily="34" charset="0"/>
                          <a:cs typeface="Times New Roman" panose="02020603050405020304" pitchFamily="18" charset="0"/>
                        </a:rPr>
                        <a:t>SOLENOID B</a:t>
                      </a:r>
                      <a:endParaRPr lang="en-US" sz="32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491653">
                <a:tc>
                  <a:txBody>
                    <a:bodyPr/>
                    <a:lstStyle/>
                    <a:p>
                      <a:pPr marL="88265" marR="0" eaLnBrk="0" hangingPunct="0">
                        <a:lnSpc>
                          <a:spcPct val="100000"/>
                        </a:lnSpc>
                        <a:spcBef>
                          <a:spcPts val="60"/>
                        </a:spcBef>
                        <a:spcAft>
                          <a:spcPts val="0"/>
                        </a:spcAft>
                      </a:pPr>
                      <a:r>
                        <a:rPr lang="en-US" sz="2000" dirty="0">
                          <a:solidFill>
                            <a:srgbClr val="231F20"/>
                          </a:solidFill>
                          <a:effectLst/>
                          <a:latin typeface="+mn-lt"/>
                          <a:ea typeface="Calibri" panose="020F0502020204030204" pitchFamily="34" charset="0"/>
                          <a:cs typeface="Arial Black" panose="020B0A04020102020204" pitchFamily="34" charset="0"/>
                        </a:rPr>
                        <a:t>First</a:t>
                      </a:r>
                      <a:r>
                        <a:rPr lang="en-US" sz="2000" spc="-30" dirty="0">
                          <a:solidFill>
                            <a:srgbClr val="231F20"/>
                          </a:solidFill>
                          <a:effectLst/>
                          <a:latin typeface="+mn-lt"/>
                          <a:ea typeface="Calibri" panose="020F0502020204030204" pitchFamily="34" charset="0"/>
                          <a:cs typeface="Arial Black" panose="020B0A04020102020204" pitchFamily="34" charset="0"/>
                        </a:rPr>
                        <a:t> </a:t>
                      </a:r>
                      <a:r>
                        <a:rPr lang="en-US" sz="2000" dirty="0">
                          <a:solidFill>
                            <a:srgbClr val="231F20"/>
                          </a:solidFill>
                          <a:effectLst/>
                          <a:latin typeface="+mn-lt"/>
                          <a:ea typeface="Calibri" panose="020F0502020204030204" pitchFamily="34" charset="0"/>
                          <a:cs typeface="Arial Black" panose="020B0A04020102020204" pitchFamily="34" charset="0"/>
                        </a:rPr>
                        <a:t>gear</a:t>
                      </a:r>
                      <a:endParaRPr lang="en-US" sz="32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17805" marR="0" eaLnBrk="0" hangingPunct="0">
                        <a:lnSpc>
                          <a:spcPct val="100000"/>
                        </a:lnSpc>
                        <a:spcBef>
                          <a:spcPts val="60"/>
                        </a:spcBef>
                        <a:spcAft>
                          <a:spcPts val="0"/>
                        </a:spcAft>
                      </a:pPr>
                      <a:r>
                        <a:rPr lang="en-US" sz="2000" spc="-30" dirty="0">
                          <a:solidFill>
                            <a:srgbClr val="231F20"/>
                          </a:solidFill>
                          <a:effectLst/>
                          <a:latin typeface="+mn-lt"/>
                          <a:ea typeface="Calibri" panose="020F0502020204030204" pitchFamily="34" charset="0"/>
                          <a:cs typeface="Arial Black" panose="020B0A04020102020204" pitchFamily="34" charset="0"/>
                        </a:rPr>
                        <a:t>On</a:t>
                      </a:r>
                      <a:endParaRPr lang="en-US" sz="32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83845" marR="0" eaLnBrk="0" hangingPunct="0">
                        <a:lnSpc>
                          <a:spcPct val="100000"/>
                        </a:lnSpc>
                        <a:spcBef>
                          <a:spcPts val="60"/>
                        </a:spcBef>
                        <a:spcAft>
                          <a:spcPts val="0"/>
                        </a:spcAft>
                      </a:pPr>
                      <a:r>
                        <a:rPr lang="en-US" sz="2000" spc="-30" dirty="0">
                          <a:solidFill>
                            <a:srgbClr val="231F20"/>
                          </a:solidFill>
                          <a:effectLst/>
                          <a:latin typeface="+mn-lt"/>
                          <a:ea typeface="Calibri" panose="020F0502020204030204" pitchFamily="34" charset="0"/>
                          <a:cs typeface="Arial Black" panose="020B0A04020102020204" pitchFamily="34" charset="0"/>
                        </a:rPr>
                        <a:t>On</a:t>
                      </a:r>
                      <a:endParaRPr lang="en-US" sz="32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489916">
                <a:tc>
                  <a:txBody>
                    <a:bodyPr/>
                    <a:lstStyle/>
                    <a:p>
                      <a:pPr marL="88265" marR="0" eaLnBrk="0" hangingPunct="0">
                        <a:lnSpc>
                          <a:spcPct val="100000"/>
                        </a:lnSpc>
                        <a:spcBef>
                          <a:spcPts val="60"/>
                        </a:spcBef>
                        <a:spcAft>
                          <a:spcPts val="0"/>
                        </a:spcAft>
                      </a:pPr>
                      <a:r>
                        <a:rPr lang="en-US" sz="2000" dirty="0">
                          <a:solidFill>
                            <a:srgbClr val="231F20"/>
                          </a:solidFill>
                          <a:effectLst/>
                          <a:latin typeface="+mn-lt"/>
                          <a:ea typeface="Calibri" panose="020F0502020204030204" pitchFamily="34" charset="0"/>
                          <a:cs typeface="Arial Black" panose="020B0A04020102020204" pitchFamily="34" charset="0"/>
                        </a:rPr>
                        <a:t>Second</a:t>
                      </a:r>
                      <a:r>
                        <a:rPr lang="en-US" sz="2000" spc="-30" dirty="0">
                          <a:solidFill>
                            <a:srgbClr val="231F20"/>
                          </a:solidFill>
                          <a:effectLst/>
                          <a:latin typeface="+mn-lt"/>
                          <a:ea typeface="Calibri" panose="020F0502020204030204" pitchFamily="34" charset="0"/>
                          <a:cs typeface="Arial Black" panose="020B0A04020102020204" pitchFamily="34" charset="0"/>
                        </a:rPr>
                        <a:t> </a:t>
                      </a:r>
                      <a:r>
                        <a:rPr lang="en-US" sz="2000" dirty="0">
                          <a:solidFill>
                            <a:srgbClr val="231F20"/>
                          </a:solidFill>
                          <a:effectLst/>
                          <a:latin typeface="+mn-lt"/>
                          <a:ea typeface="Calibri" panose="020F0502020204030204" pitchFamily="34" charset="0"/>
                          <a:cs typeface="Arial Black" panose="020B0A04020102020204" pitchFamily="34" charset="0"/>
                        </a:rPr>
                        <a:t>gear</a:t>
                      </a:r>
                      <a:endParaRPr lang="en-US" sz="32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17805" marR="0" eaLnBrk="0" hangingPunct="0">
                        <a:lnSpc>
                          <a:spcPct val="100000"/>
                        </a:lnSpc>
                        <a:spcBef>
                          <a:spcPts val="60"/>
                        </a:spcBef>
                        <a:spcAft>
                          <a:spcPts val="0"/>
                        </a:spcAft>
                      </a:pPr>
                      <a:r>
                        <a:rPr lang="en-US" sz="2000" spc="-20" dirty="0">
                          <a:solidFill>
                            <a:srgbClr val="231F20"/>
                          </a:solidFill>
                          <a:effectLst/>
                          <a:latin typeface="+mn-lt"/>
                          <a:ea typeface="Calibri" panose="020F0502020204030204" pitchFamily="34" charset="0"/>
                          <a:cs typeface="Arial Black" panose="020B0A04020102020204" pitchFamily="34" charset="0"/>
                        </a:rPr>
                        <a:t>Off</a:t>
                      </a:r>
                      <a:endParaRPr lang="en-US" sz="32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83845" marR="0" eaLnBrk="0" hangingPunct="0">
                        <a:lnSpc>
                          <a:spcPct val="100000"/>
                        </a:lnSpc>
                        <a:spcBef>
                          <a:spcPts val="60"/>
                        </a:spcBef>
                        <a:spcAft>
                          <a:spcPts val="0"/>
                        </a:spcAft>
                      </a:pPr>
                      <a:r>
                        <a:rPr lang="en-US" sz="2000" spc="-30" dirty="0">
                          <a:solidFill>
                            <a:srgbClr val="231F20"/>
                          </a:solidFill>
                          <a:effectLst/>
                          <a:latin typeface="+mn-lt"/>
                          <a:ea typeface="Calibri" panose="020F0502020204030204" pitchFamily="34" charset="0"/>
                          <a:cs typeface="Arial Black" panose="020B0A04020102020204" pitchFamily="34" charset="0"/>
                        </a:rPr>
                        <a:t>On</a:t>
                      </a:r>
                      <a:endParaRPr lang="en-US" sz="32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489916">
                <a:tc>
                  <a:txBody>
                    <a:bodyPr/>
                    <a:lstStyle/>
                    <a:p>
                      <a:pPr marL="88265" marR="0" eaLnBrk="0" hangingPunct="0">
                        <a:lnSpc>
                          <a:spcPct val="100000"/>
                        </a:lnSpc>
                        <a:spcBef>
                          <a:spcPts val="60"/>
                        </a:spcBef>
                        <a:spcAft>
                          <a:spcPts val="0"/>
                        </a:spcAft>
                      </a:pPr>
                      <a:r>
                        <a:rPr lang="en-US" sz="2000" dirty="0">
                          <a:solidFill>
                            <a:srgbClr val="231F20"/>
                          </a:solidFill>
                          <a:effectLst/>
                          <a:latin typeface="+mn-lt"/>
                          <a:ea typeface="Calibri" panose="020F0502020204030204" pitchFamily="34" charset="0"/>
                          <a:cs typeface="Arial Black" panose="020B0A04020102020204" pitchFamily="34" charset="0"/>
                        </a:rPr>
                        <a:t>Third</a:t>
                      </a:r>
                      <a:r>
                        <a:rPr lang="en-US" sz="2000" spc="-45" dirty="0">
                          <a:solidFill>
                            <a:srgbClr val="231F20"/>
                          </a:solidFill>
                          <a:effectLst/>
                          <a:latin typeface="+mn-lt"/>
                          <a:ea typeface="Calibri" panose="020F0502020204030204" pitchFamily="34" charset="0"/>
                          <a:cs typeface="Arial Black" panose="020B0A04020102020204" pitchFamily="34" charset="0"/>
                        </a:rPr>
                        <a:t> </a:t>
                      </a:r>
                      <a:r>
                        <a:rPr lang="en-US" sz="2000" dirty="0">
                          <a:solidFill>
                            <a:srgbClr val="231F20"/>
                          </a:solidFill>
                          <a:effectLst/>
                          <a:latin typeface="+mn-lt"/>
                          <a:ea typeface="Calibri" panose="020F0502020204030204" pitchFamily="34" charset="0"/>
                          <a:cs typeface="Arial Black" panose="020B0A04020102020204" pitchFamily="34" charset="0"/>
                        </a:rPr>
                        <a:t>gear</a:t>
                      </a:r>
                      <a:endParaRPr lang="en-US" sz="32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17805" marR="0" eaLnBrk="0" hangingPunct="0">
                        <a:lnSpc>
                          <a:spcPct val="100000"/>
                        </a:lnSpc>
                        <a:spcBef>
                          <a:spcPts val="60"/>
                        </a:spcBef>
                        <a:spcAft>
                          <a:spcPts val="0"/>
                        </a:spcAft>
                      </a:pPr>
                      <a:r>
                        <a:rPr lang="en-US" sz="2000" spc="-20" dirty="0">
                          <a:solidFill>
                            <a:srgbClr val="231F20"/>
                          </a:solidFill>
                          <a:effectLst/>
                          <a:latin typeface="+mn-lt"/>
                          <a:ea typeface="Calibri" panose="020F0502020204030204" pitchFamily="34" charset="0"/>
                          <a:cs typeface="Arial Black" panose="020B0A04020102020204" pitchFamily="34" charset="0"/>
                        </a:rPr>
                        <a:t>Off</a:t>
                      </a:r>
                      <a:endParaRPr lang="en-US" sz="32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83845" marR="0" eaLnBrk="0" hangingPunct="0">
                        <a:lnSpc>
                          <a:spcPct val="100000"/>
                        </a:lnSpc>
                        <a:spcBef>
                          <a:spcPts val="60"/>
                        </a:spcBef>
                        <a:spcAft>
                          <a:spcPts val="0"/>
                        </a:spcAft>
                      </a:pPr>
                      <a:r>
                        <a:rPr lang="en-US" sz="2000" spc="-20" dirty="0">
                          <a:solidFill>
                            <a:srgbClr val="231F20"/>
                          </a:solidFill>
                          <a:effectLst/>
                          <a:latin typeface="+mn-lt"/>
                          <a:ea typeface="Calibri" panose="020F0502020204030204" pitchFamily="34" charset="0"/>
                          <a:cs typeface="Arial Black" panose="020B0A04020102020204" pitchFamily="34" charset="0"/>
                        </a:rPr>
                        <a:t>Off</a:t>
                      </a:r>
                      <a:endParaRPr lang="en-US" sz="32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4"/>
                  </a:ext>
                </a:extLst>
              </a:tr>
              <a:tr h="407779">
                <a:tc>
                  <a:txBody>
                    <a:bodyPr/>
                    <a:lstStyle/>
                    <a:p>
                      <a:pPr marL="88265" marR="0" eaLnBrk="0" hangingPunct="0">
                        <a:lnSpc>
                          <a:spcPct val="100000"/>
                        </a:lnSpc>
                        <a:spcBef>
                          <a:spcPts val="60"/>
                        </a:spcBef>
                        <a:spcAft>
                          <a:spcPts val="0"/>
                        </a:spcAft>
                      </a:pPr>
                      <a:r>
                        <a:rPr lang="en-US" sz="2000" dirty="0">
                          <a:solidFill>
                            <a:srgbClr val="231F20"/>
                          </a:solidFill>
                          <a:effectLst/>
                          <a:latin typeface="+mn-lt"/>
                          <a:ea typeface="Calibri" panose="020F0502020204030204" pitchFamily="34" charset="0"/>
                          <a:cs typeface="Arial Black" panose="020B0A04020102020204" pitchFamily="34" charset="0"/>
                        </a:rPr>
                        <a:t>Fourth</a:t>
                      </a:r>
                      <a:r>
                        <a:rPr lang="en-US" sz="2000" spc="-45" dirty="0">
                          <a:solidFill>
                            <a:srgbClr val="231F20"/>
                          </a:solidFill>
                          <a:effectLst/>
                          <a:latin typeface="+mn-lt"/>
                          <a:ea typeface="Calibri" panose="020F0502020204030204" pitchFamily="34" charset="0"/>
                          <a:cs typeface="Arial Black" panose="020B0A04020102020204" pitchFamily="34" charset="0"/>
                        </a:rPr>
                        <a:t> </a:t>
                      </a:r>
                      <a:r>
                        <a:rPr lang="en-US" sz="2000" dirty="0">
                          <a:solidFill>
                            <a:srgbClr val="231F20"/>
                          </a:solidFill>
                          <a:effectLst/>
                          <a:latin typeface="+mn-lt"/>
                          <a:ea typeface="Calibri" panose="020F0502020204030204" pitchFamily="34" charset="0"/>
                          <a:cs typeface="Arial Black" panose="020B0A04020102020204" pitchFamily="34" charset="0"/>
                        </a:rPr>
                        <a:t>gear</a:t>
                      </a:r>
                      <a:endParaRPr lang="en-US" sz="32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217805" marR="0" eaLnBrk="0" hangingPunct="0">
                        <a:lnSpc>
                          <a:spcPct val="100000"/>
                        </a:lnSpc>
                        <a:spcBef>
                          <a:spcPts val="60"/>
                        </a:spcBef>
                        <a:spcAft>
                          <a:spcPts val="0"/>
                        </a:spcAft>
                      </a:pPr>
                      <a:r>
                        <a:rPr lang="en-US" sz="2000" spc="-30" dirty="0">
                          <a:solidFill>
                            <a:srgbClr val="231F20"/>
                          </a:solidFill>
                          <a:effectLst/>
                          <a:latin typeface="+mn-lt"/>
                          <a:ea typeface="Calibri" panose="020F0502020204030204" pitchFamily="34" charset="0"/>
                          <a:cs typeface="Arial Black" panose="020B0A04020102020204" pitchFamily="34" charset="0"/>
                        </a:rPr>
                        <a:t>On</a:t>
                      </a:r>
                      <a:endParaRPr lang="en-US" sz="32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283845" marR="0" eaLnBrk="0" hangingPunct="0">
                        <a:lnSpc>
                          <a:spcPct val="100000"/>
                        </a:lnSpc>
                        <a:spcBef>
                          <a:spcPts val="60"/>
                        </a:spcBef>
                        <a:spcAft>
                          <a:spcPts val="0"/>
                        </a:spcAft>
                      </a:pPr>
                      <a:r>
                        <a:rPr lang="en-US" sz="2000" spc="-20" dirty="0">
                          <a:solidFill>
                            <a:srgbClr val="231F20"/>
                          </a:solidFill>
                          <a:effectLst/>
                          <a:latin typeface="+mn-lt"/>
                          <a:ea typeface="Calibri" panose="020F0502020204030204" pitchFamily="34" charset="0"/>
                          <a:cs typeface="Arial Black" panose="020B0A04020102020204" pitchFamily="34" charset="0"/>
                        </a:rPr>
                        <a:t>Off</a:t>
                      </a:r>
                      <a:endParaRPr lang="en-US" sz="32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05"/>
                  </a:ext>
                </a:extLst>
              </a:tr>
            </a:tbl>
          </a:graphicData>
        </a:graphic>
      </p:graphicFrame>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4815685"/>
            <a:ext cx="7973568" cy="804672"/>
          </a:xfrm>
        </p:spPr>
        <p:txBody>
          <a:bodyPr/>
          <a:lstStyle/>
          <a:p>
            <a:r>
              <a:rPr lang="en-US" sz="2400" dirty="0"/>
              <a:t>In this example, the vehicle would start out and remain in third gear if there was a fault with the computer or wiring.</a:t>
            </a:r>
          </a:p>
        </p:txBody>
      </p:sp>
    </p:spTree>
    <p:extLst>
      <p:ext uri="{BB962C8B-B14F-4D97-AF65-F5344CB8AC3E}">
        <p14:creationId xmlns:p14="http://schemas.microsoft.com/office/powerpoint/2010/main" val="4342312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30" y="136525"/>
            <a:ext cx="8229600" cy="646331"/>
          </a:xfrm>
        </p:spPr>
        <p:txBody>
          <a:bodyPr/>
          <a:lstStyle/>
          <a:p>
            <a:r>
              <a:rPr lang="en-US" dirty="0"/>
              <a:t>Chart 130.2 Example 2</a:t>
            </a:r>
          </a:p>
        </p:txBody>
      </p:sp>
      <p:graphicFrame>
        <p:nvGraphicFramePr>
          <p:cNvPr id="9" name="Content Placeholder 8"/>
          <p:cNvGraphicFramePr>
            <a:graphicFrameLocks noGrp="1"/>
          </p:cNvGraphicFramePr>
          <p:nvPr>
            <p:ph sz="quarter" idx="13"/>
            <p:extLst>
              <p:ext uri="{D42A27DB-BD31-4B8C-83A1-F6EECF244321}">
                <p14:modId xmlns:p14="http://schemas.microsoft.com/office/powerpoint/2010/main" val="2022290152"/>
              </p:ext>
            </p:extLst>
          </p:nvPr>
        </p:nvGraphicFramePr>
        <p:xfrm>
          <a:off x="1207007" y="1088136"/>
          <a:ext cx="6729985" cy="3291840"/>
        </p:xfrm>
        <a:graphic>
          <a:graphicData uri="http://schemas.openxmlformats.org/drawingml/2006/table">
            <a:tbl>
              <a:tblPr firstRow="1"/>
              <a:tblGrid>
                <a:gridCol w="2078241">
                  <a:extLst>
                    <a:ext uri="{9D8B030D-6E8A-4147-A177-3AD203B41FA5}">
                      <a16:colId xmlns:a16="http://schemas.microsoft.com/office/drawing/2014/main" val="20000"/>
                    </a:ext>
                  </a:extLst>
                </a:gridCol>
                <a:gridCol w="2170104">
                  <a:extLst>
                    <a:ext uri="{9D8B030D-6E8A-4147-A177-3AD203B41FA5}">
                      <a16:colId xmlns:a16="http://schemas.microsoft.com/office/drawing/2014/main" val="20001"/>
                    </a:ext>
                  </a:extLst>
                </a:gridCol>
                <a:gridCol w="2481640">
                  <a:extLst>
                    <a:ext uri="{9D8B030D-6E8A-4147-A177-3AD203B41FA5}">
                      <a16:colId xmlns:a16="http://schemas.microsoft.com/office/drawing/2014/main" val="20002"/>
                    </a:ext>
                  </a:extLst>
                </a:gridCol>
              </a:tblGrid>
              <a:tr h="805706">
                <a:tc gridSpan="3">
                  <a:txBody>
                    <a:bodyPr/>
                    <a:lstStyle/>
                    <a:p>
                      <a:pPr marL="0" marR="0" eaLnBrk="0" hangingPunct="0">
                        <a:lnSpc>
                          <a:spcPct val="107000"/>
                        </a:lnSpc>
                        <a:spcBef>
                          <a:spcPts val="0"/>
                        </a:spcBef>
                        <a:spcAft>
                          <a:spcPts val="0"/>
                        </a:spcAft>
                      </a:pPr>
                      <a:r>
                        <a:rPr lang="en-US" sz="2400" b="1" dirty="0">
                          <a:solidFill>
                            <a:schemeClr val="bg1"/>
                          </a:solidFill>
                          <a:effectLst/>
                          <a:latin typeface="+mn-lt"/>
                          <a:ea typeface="Calibri" panose="020F0502020204030204" pitchFamily="34" charset="0"/>
                          <a:cs typeface="Times New Roman" panose="02020603050405020304" pitchFamily="18" charset="0"/>
                        </a:rPr>
                        <a:t>GENERAL MOTORS 4L80-E (REAR-WHEEL-DRIVE TRANSMISSION)</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1A6C7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05706">
                <a:tc>
                  <a:txBody>
                    <a:bodyPr/>
                    <a:lstStyle/>
                    <a:p>
                      <a:pPr marL="0" marR="0" eaLnBrk="0" hangingPunct="0">
                        <a:lnSpc>
                          <a:spcPct val="107000"/>
                        </a:lnSpc>
                        <a:spcBef>
                          <a:spcPts val="0"/>
                        </a:spcBef>
                        <a:spcAft>
                          <a:spcPts val="0"/>
                        </a:spcAft>
                      </a:pPr>
                      <a:r>
                        <a:rPr lang="en-US" sz="2400" b="1" dirty="0">
                          <a:solidFill>
                            <a:schemeClr val="bg1"/>
                          </a:solidFill>
                          <a:effectLst/>
                          <a:latin typeface="+mn-lt"/>
                          <a:ea typeface="Calibri" panose="020F0502020204030204" pitchFamily="34" charset="0"/>
                          <a:cs typeface="Times New Roman" panose="02020603050405020304" pitchFamily="18" charset="0"/>
                        </a:rPr>
                        <a:t>GEAR RANGE</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1A6C7C"/>
                    </a:solidFill>
                  </a:tcPr>
                </a:tc>
                <a:tc>
                  <a:txBody>
                    <a:bodyPr/>
                    <a:lstStyle/>
                    <a:p>
                      <a:pPr marL="0" marR="0" eaLnBrk="0" hangingPunct="0">
                        <a:lnSpc>
                          <a:spcPct val="107000"/>
                        </a:lnSpc>
                        <a:spcBef>
                          <a:spcPts val="0"/>
                        </a:spcBef>
                        <a:spcAft>
                          <a:spcPts val="0"/>
                        </a:spcAft>
                      </a:pPr>
                      <a:r>
                        <a:rPr lang="en-US" sz="2400" b="1" dirty="0">
                          <a:solidFill>
                            <a:schemeClr val="bg1"/>
                          </a:solidFill>
                          <a:effectLst/>
                          <a:latin typeface="+mn-lt"/>
                          <a:ea typeface="Calibri" panose="020F0502020204030204" pitchFamily="34" charset="0"/>
                          <a:cs typeface="Times New Roman" panose="02020603050405020304" pitchFamily="18" charset="0"/>
                        </a:rPr>
                        <a:t>SOLENOID A</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1A6C7C"/>
                    </a:solidFill>
                  </a:tcPr>
                </a:tc>
                <a:tc>
                  <a:txBody>
                    <a:bodyPr/>
                    <a:lstStyle/>
                    <a:p>
                      <a:pPr marL="0" marR="0" eaLnBrk="0" hangingPunct="0">
                        <a:lnSpc>
                          <a:spcPct val="107000"/>
                        </a:lnSpc>
                        <a:spcBef>
                          <a:spcPts val="0"/>
                        </a:spcBef>
                        <a:spcAft>
                          <a:spcPts val="0"/>
                        </a:spcAft>
                      </a:pPr>
                      <a:r>
                        <a:rPr lang="en-US" sz="2400" b="1" dirty="0">
                          <a:solidFill>
                            <a:schemeClr val="bg1"/>
                          </a:solidFill>
                          <a:effectLst/>
                          <a:latin typeface="+mn-lt"/>
                          <a:ea typeface="Calibri" panose="020F0502020204030204" pitchFamily="34" charset="0"/>
                          <a:cs typeface="Times New Roman" panose="02020603050405020304" pitchFamily="18" charset="0"/>
                        </a:rPr>
                        <a:t>SOLENOID B</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1A6C7C"/>
                    </a:solidFill>
                  </a:tcPr>
                </a:tc>
                <a:extLst>
                  <a:ext uri="{0D108BD9-81ED-4DB2-BD59-A6C34878D82A}">
                    <a16:rowId xmlns:a16="http://schemas.microsoft.com/office/drawing/2014/main" val="10001"/>
                  </a:ext>
                </a:extLst>
              </a:tr>
              <a:tr h="402853">
                <a:tc>
                  <a:txBody>
                    <a:bodyPr/>
                    <a:lstStyle/>
                    <a:p>
                      <a:pPr marL="0" marR="0" eaLnBrk="0" hangingPunct="0">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First gear</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On</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Off</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402853">
                <a:tc>
                  <a:txBody>
                    <a:bodyPr/>
                    <a:lstStyle/>
                    <a:p>
                      <a:pPr marL="0" marR="0" eaLnBrk="0" hangingPunct="0">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Second gear</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Off</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Off</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402853">
                <a:tc>
                  <a:txBody>
                    <a:bodyPr/>
                    <a:lstStyle/>
                    <a:p>
                      <a:pPr marL="0" marR="0" eaLnBrk="0" hangingPunct="0">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Third gear</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Off</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On</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4"/>
                  </a:ext>
                </a:extLst>
              </a:tr>
              <a:tr h="471869">
                <a:tc>
                  <a:txBody>
                    <a:bodyPr/>
                    <a:lstStyle/>
                    <a:p>
                      <a:pPr marL="0" marR="0" eaLnBrk="0" hangingPunct="0">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Fourth gear</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0" eaLnBrk="0" hangingPunct="0">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On</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0" eaLnBrk="0" hangingPunct="0">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On</a:t>
                      </a:r>
                      <a:endParaRPr lang="en-US" sz="20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05"/>
                  </a:ext>
                </a:extLst>
              </a:tr>
            </a:tbl>
          </a:graphicData>
        </a:graphic>
      </p:graphicFrame>
      <p:sp>
        <p:nvSpPr>
          <p:cNvPr id="5" name="Content Placeholder 4"/>
          <p:cNvSpPr>
            <a:spLocks noGrp="1"/>
          </p:cNvSpPr>
          <p:nvPr>
            <p:ph sz="quarter" idx="14"/>
          </p:nvPr>
        </p:nvSpPr>
        <p:spPr>
          <a:xfrm>
            <a:off x="496135" y="4599432"/>
            <a:ext cx="8229600" cy="1200329"/>
          </a:xfrm>
        </p:spPr>
        <p:txBody>
          <a:bodyPr/>
          <a:lstStyle/>
          <a:p>
            <a:r>
              <a:rPr lang="en-US" sz="2400" dirty="0"/>
              <a:t>In this example, the vehicle would start out and remain in second gear if there was a fault with the computer or wiring.</a:t>
            </a:r>
          </a:p>
        </p:txBody>
      </p:sp>
    </p:spTree>
    <p:extLst>
      <p:ext uri="{BB962C8B-B14F-4D97-AF65-F5344CB8AC3E}">
        <p14:creationId xmlns:p14="http://schemas.microsoft.com/office/powerpoint/2010/main" val="1392636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130.28 OD First Gear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20645" y="1008521"/>
            <a:ext cx="6575863" cy="420624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94944" y="5396305"/>
            <a:ext cx="7827264" cy="519863"/>
          </a:xfrm>
        </p:spPr>
        <p:txBody>
          <a:bodyPr/>
          <a:lstStyle/>
          <a:p>
            <a:r>
              <a:rPr lang="en-US" sz="2400" dirty="0"/>
              <a:t>GM 4L60-E torque (power) flow in overdrive first gear.</a:t>
            </a:r>
          </a:p>
          <a:p>
            <a:endParaRPr lang="en-US" sz="2400" dirty="0"/>
          </a:p>
        </p:txBody>
      </p:sp>
    </p:spTree>
    <p:extLst>
      <p:ext uri="{BB962C8B-B14F-4D97-AF65-F5344CB8AC3E}">
        <p14:creationId xmlns:p14="http://schemas.microsoft.com/office/powerpoint/2010/main" val="27380214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130.29 OD Second Gear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22559" y="969738"/>
            <a:ext cx="6616269" cy="420624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5346985"/>
            <a:ext cx="7973568" cy="461885"/>
          </a:xfrm>
        </p:spPr>
        <p:txBody>
          <a:bodyPr/>
          <a:lstStyle/>
          <a:p>
            <a:r>
              <a:rPr lang="en-US" sz="2400" dirty="0"/>
              <a:t>GM 4L60-E torque (power) flow in overdrive second gear</a:t>
            </a:r>
          </a:p>
        </p:txBody>
      </p:sp>
    </p:spTree>
    <p:extLst>
      <p:ext uri="{BB962C8B-B14F-4D97-AF65-F5344CB8AC3E}">
        <p14:creationId xmlns:p14="http://schemas.microsoft.com/office/powerpoint/2010/main" val="29776603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130.30 OD Third Gear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80160" y="1014985"/>
            <a:ext cx="6596005" cy="420624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94944" y="5404105"/>
            <a:ext cx="7680960" cy="512064"/>
          </a:xfrm>
        </p:spPr>
        <p:txBody>
          <a:bodyPr/>
          <a:lstStyle/>
          <a:p>
            <a:r>
              <a:rPr lang="en-US" sz="2400" dirty="0"/>
              <a:t>GM 4L60-E torque (power) flow in overdrive third gear</a:t>
            </a:r>
          </a:p>
        </p:txBody>
      </p:sp>
    </p:spTree>
    <p:extLst>
      <p:ext uri="{BB962C8B-B14F-4D97-AF65-F5344CB8AC3E}">
        <p14:creationId xmlns:p14="http://schemas.microsoft.com/office/powerpoint/2010/main" val="26678846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130.31 OD Fourth Gear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55617" y="961721"/>
            <a:ext cx="7350154" cy="420624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94944" y="5330952"/>
            <a:ext cx="7754112" cy="461665"/>
          </a:xfrm>
        </p:spPr>
        <p:txBody>
          <a:bodyPr/>
          <a:lstStyle/>
          <a:p>
            <a:r>
              <a:rPr lang="en-US" sz="2400" dirty="0"/>
              <a:t>GM 4L60-E torque (power) flow in overdrive fourth gear</a:t>
            </a:r>
          </a:p>
        </p:txBody>
      </p:sp>
    </p:spTree>
    <p:extLst>
      <p:ext uri="{BB962C8B-B14F-4D97-AF65-F5344CB8AC3E}">
        <p14:creationId xmlns:p14="http://schemas.microsoft.com/office/powerpoint/2010/main" val="10106068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130.32 OD Reverse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10901" y="965280"/>
            <a:ext cx="7540374" cy="421936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4321" y="5415480"/>
            <a:ext cx="7952076" cy="461665"/>
          </a:xfrm>
        </p:spPr>
        <p:txBody>
          <a:bodyPr/>
          <a:lstStyle/>
          <a:p>
            <a:r>
              <a:rPr lang="en-US" sz="2400" dirty="0"/>
              <a:t>GM 4L60-E torque (power) flow in reverse.</a:t>
            </a:r>
          </a:p>
        </p:txBody>
      </p:sp>
    </p:spTree>
    <p:extLst>
      <p:ext uri="{BB962C8B-B14F-4D97-AF65-F5344CB8AC3E}">
        <p14:creationId xmlns:p14="http://schemas.microsoft.com/office/powerpoint/2010/main" val="9036915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Automatic Shift Element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a_t_shift_elements">
            <a:hlinkClick r:id="" action="ppaction://media"/>
            <a:extLst>
              <a:ext uri="{FF2B5EF4-FFF2-40B4-BE49-F238E27FC236}">
                <a16:creationId xmlns:a16="http://schemas.microsoft.com/office/drawing/2014/main" id="{5BF89FB3-31F0-39D2-2D0E-8D3669239DD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101" y="1046947"/>
            <a:ext cx="9099300" cy="5118356"/>
          </a:xfrm>
          <a:prstGeom prst="rect">
            <a:avLst/>
          </a:prstGeom>
        </p:spPr>
      </p:pic>
    </p:spTree>
    <p:extLst>
      <p:ext uri="{BB962C8B-B14F-4D97-AF65-F5344CB8AC3E}">
        <p14:creationId xmlns:p14="http://schemas.microsoft.com/office/powerpoint/2010/main" val="142014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92552"/>
          </a:xfrm>
        </p:spPr>
        <p:txBody>
          <a:bodyPr wrap="square" tIns="45720" bIns="45720">
            <a:spAutoFit/>
          </a:bodyPr>
          <a:lstStyle/>
          <a:p>
            <a:r>
              <a:rPr lang="en-US" sz="3200" dirty="0"/>
              <a:t>Animation: 1-2 Upshift Minimum Throttle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1_2_shift_valve">
            <a:hlinkClick r:id="" action="ppaction://media"/>
            <a:extLst>
              <a:ext uri="{FF2B5EF4-FFF2-40B4-BE49-F238E27FC236}">
                <a16:creationId xmlns:a16="http://schemas.microsoft.com/office/drawing/2014/main" id="{47808934-E57A-8C65-281F-EBFE469FF8B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488" y="1135600"/>
            <a:ext cx="8955024" cy="5037201"/>
          </a:xfrm>
          <a:prstGeom prst="rect">
            <a:avLst/>
          </a:prstGeom>
        </p:spPr>
      </p:pic>
    </p:spTree>
    <p:extLst>
      <p:ext uri="{BB962C8B-B14F-4D97-AF65-F5344CB8AC3E}">
        <p14:creationId xmlns:p14="http://schemas.microsoft.com/office/powerpoint/2010/main" val="22645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2-3 Shift Valve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2_3_shift_valve_upshift">
            <a:hlinkClick r:id="" action="ppaction://media"/>
            <a:extLst>
              <a:ext uri="{FF2B5EF4-FFF2-40B4-BE49-F238E27FC236}">
                <a16:creationId xmlns:a16="http://schemas.microsoft.com/office/drawing/2014/main" id="{496BF69C-FECF-D7AA-F936-C7830A56434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61287"/>
            <a:ext cx="8940727" cy="5029159"/>
          </a:xfrm>
          <a:prstGeom prst="rect">
            <a:avLst/>
          </a:prstGeom>
        </p:spPr>
      </p:pic>
    </p:spTree>
    <p:extLst>
      <p:ext uri="{BB962C8B-B14F-4D97-AF65-F5344CB8AC3E}">
        <p14:creationId xmlns:p14="http://schemas.microsoft.com/office/powerpoint/2010/main" val="252699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130.2 Cooler Cutaway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55974" y="903255"/>
            <a:ext cx="6949440" cy="33593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1792" y="4367127"/>
            <a:ext cx="7900416" cy="1938992"/>
          </a:xfrm>
        </p:spPr>
        <p:txBody>
          <a:bodyPr/>
          <a:lstStyle/>
          <a:p>
            <a:pPr marL="101600" indent="0">
              <a:buNone/>
            </a:pPr>
            <a:r>
              <a:rPr lang="en-US" sz="2400" dirty="0"/>
              <a:t>A cutaway of a typical radiator showing the automatic transmission cooler. The heat from the automatic transmission fluid is released to the engine coolant. The engine coolant also warms the fluid as soon as the coolant flows through the radiator</a:t>
            </a:r>
          </a:p>
        </p:txBody>
      </p:sp>
    </p:spTree>
    <p:extLst>
      <p:ext uri="{BB962C8B-B14F-4D97-AF65-F5344CB8AC3E}">
        <p14:creationId xmlns:p14="http://schemas.microsoft.com/office/powerpoint/2010/main" val="6702723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92552"/>
          </a:xfrm>
        </p:spPr>
        <p:txBody>
          <a:bodyPr wrap="square" tIns="45720" bIns="45720">
            <a:spAutoFit/>
          </a:bodyPr>
          <a:lstStyle/>
          <a:p>
            <a:r>
              <a:rPr lang="en-US" sz="3200" dirty="0"/>
              <a:t>Animation: 2-3 Shift Valve, WOT Upshift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2_3_shift_valve_upshift_wot">
            <a:hlinkClick r:id="" action="ppaction://media"/>
            <a:extLst>
              <a:ext uri="{FF2B5EF4-FFF2-40B4-BE49-F238E27FC236}">
                <a16:creationId xmlns:a16="http://schemas.microsoft.com/office/drawing/2014/main" id="{3733BBD0-C91C-D448-7636-B1292C81A7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18038"/>
            <a:ext cx="9144000" cy="5143500"/>
          </a:xfrm>
          <a:prstGeom prst="rect">
            <a:avLst/>
          </a:prstGeom>
        </p:spPr>
      </p:pic>
    </p:spTree>
    <p:extLst>
      <p:ext uri="{BB962C8B-B14F-4D97-AF65-F5344CB8AC3E}">
        <p14:creationId xmlns:p14="http://schemas.microsoft.com/office/powerpoint/2010/main" val="160468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30997"/>
          </a:xfrm>
        </p:spPr>
        <p:txBody>
          <a:bodyPr wrap="square" tIns="45720" bIns="45720">
            <a:spAutoFit/>
          </a:bodyPr>
          <a:lstStyle/>
          <a:p>
            <a:r>
              <a:rPr lang="en-US" sz="2800" dirty="0"/>
              <a:t>Animation: 2-3 Shift Valve, Light Throttle Upshift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2_3_shift_valve_upshift_light_throt">
            <a:hlinkClick r:id="" action="ppaction://media"/>
            <a:extLst>
              <a:ext uri="{FF2B5EF4-FFF2-40B4-BE49-F238E27FC236}">
                <a16:creationId xmlns:a16="http://schemas.microsoft.com/office/drawing/2014/main" id="{EDE305B0-59ED-E468-B421-B901F58DE35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42847"/>
            <a:ext cx="8839200" cy="4972050"/>
          </a:xfrm>
          <a:prstGeom prst="rect">
            <a:avLst/>
          </a:prstGeom>
        </p:spPr>
      </p:pic>
    </p:spTree>
    <p:extLst>
      <p:ext uri="{BB962C8B-B14F-4D97-AF65-F5344CB8AC3E}">
        <p14:creationId xmlns:p14="http://schemas.microsoft.com/office/powerpoint/2010/main" val="292875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769441"/>
          </a:xfrm>
        </p:spPr>
        <p:txBody>
          <a:bodyPr wrap="square" tIns="45720" bIns="45720">
            <a:spAutoFit/>
          </a:bodyPr>
          <a:lstStyle/>
          <a:p>
            <a:r>
              <a:rPr lang="en-US" sz="2400" dirty="0"/>
              <a:t>Animation: 2-3 Shift Valve, Light Throttle Downshift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2_3_shift_valve_light_throt_downshift">
            <a:hlinkClick r:id="" action="ppaction://media"/>
            <a:extLst>
              <a:ext uri="{FF2B5EF4-FFF2-40B4-BE49-F238E27FC236}">
                <a16:creationId xmlns:a16="http://schemas.microsoft.com/office/drawing/2014/main" id="{C2A5D702-88AF-506C-62D2-D91CBE344A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157" y="1199268"/>
            <a:ext cx="8771685" cy="4934073"/>
          </a:xfrm>
          <a:prstGeom prst="rect">
            <a:avLst/>
          </a:prstGeom>
        </p:spPr>
      </p:pic>
    </p:spTree>
    <p:extLst>
      <p:ext uri="{BB962C8B-B14F-4D97-AF65-F5344CB8AC3E}">
        <p14:creationId xmlns:p14="http://schemas.microsoft.com/office/powerpoint/2010/main" val="52343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769441"/>
          </a:xfrm>
        </p:spPr>
        <p:txBody>
          <a:bodyPr wrap="square" tIns="45720" bIns="45720">
            <a:spAutoFit/>
          </a:bodyPr>
          <a:lstStyle/>
          <a:p>
            <a:r>
              <a:rPr lang="en-US" sz="2400" dirty="0"/>
              <a:t>Animation: 2-3 Shift Valve, Full Throttle Downshift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2_3_shift_valve_full_throt_downshift">
            <a:hlinkClick r:id="" action="ppaction://media"/>
            <a:extLst>
              <a:ext uri="{FF2B5EF4-FFF2-40B4-BE49-F238E27FC236}">
                <a16:creationId xmlns:a16="http://schemas.microsoft.com/office/drawing/2014/main" id="{B82D8D86-AC67-342F-0297-9F4DCF2826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076304"/>
            <a:ext cx="8936560" cy="5026815"/>
          </a:xfrm>
          <a:prstGeom prst="rect">
            <a:avLst/>
          </a:prstGeom>
        </p:spPr>
      </p:pic>
    </p:spTree>
    <p:extLst>
      <p:ext uri="{BB962C8B-B14F-4D97-AF65-F5344CB8AC3E}">
        <p14:creationId xmlns:p14="http://schemas.microsoft.com/office/powerpoint/2010/main" val="275106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769441"/>
          </a:xfrm>
        </p:spPr>
        <p:txBody>
          <a:bodyPr wrap="square" tIns="45720" bIns="45720">
            <a:spAutoFit/>
          </a:bodyPr>
          <a:lstStyle/>
          <a:p>
            <a:r>
              <a:rPr lang="en-US" sz="2400" dirty="0"/>
              <a:t>Animation: 2-3 Shift Valve, Coast Downshift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2_3_shift_valve_coast_downshift">
            <a:hlinkClick r:id="" action="ppaction://media"/>
            <a:extLst>
              <a:ext uri="{FF2B5EF4-FFF2-40B4-BE49-F238E27FC236}">
                <a16:creationId xmlns:a16="http://schemas.microsoft.com/office/drawing/2014/main" id="{25A475E1-5F6C-29F8-3790-F70583CD52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088136"/>
            <a:ext cx="8958695" cy="5039266"/>
          </a:xfrm>
          <a:prstGeom prst="rect">
            <a:avLst/>
          </a:prstGeom>
        </p:spPr>
      </p:pic>
    </p:spTree>
    <p:extLst>
      <p:ext uri="{BB962C8B-B14F-4D97-AF65-F5344CB8AC3E}">
        <p14:creationId xmlns:p14="http://schemas.microsoft.com/office/powerpoint/2010/main" val="274335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0074" y="3269397"/>
            <a:ext cx="8305800" cy="769441"/>
          </a:xfrm>
          <a:prstGeom prst="rect">
            <a:avLst/>
          </a:prstGeom>
          <a:noFill/>
        </p:spPr>
        <p:txBody>
          <a:bodyPr wrap="square" rtlCol="0">
            <a:spAutoFit/>
          </a:bodyPr>
          <a:lstStyle/>
          <a:p>
            <a:r>
              <a:rPr lang="en-US" sz="2200" dirty="0"/>
              <a:t>Animations Link: </a:t>
            </a:r>
            <a:r>
              <a:rPr lang="en-US" sz="2200" dirty="0">
                <a:hlinkClick r:id="rId4"/>
              </a:rPr>
              <a:t>(A2) Automatic Transmissions and Transaxles Animations</a:t>
            </a:r>
            <a:endParaRPr lang="en-US" sz="2200" dirty="0"/>
          </a:p>
        </p:txBody>
      </p:sp>
    </p:spTree>
    <p:extLst>
      <p:ext uri="{BB962C8B-B14F-4D97-AF65-F5344CB8AC3E}">
        <p14:creationId xmlns:p14="http://schemas.microsoft.com/office/powerpoint/2010/main" val="33809045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139540" y="196900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2165418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130.3 ATF Cooler Flow</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22021" y="1022037"/>
            <a:ext cx="4952080" cy="40894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33504"/>
            <a:ext cx="2706624" cy="4616903"/>
          </a:xfrm>
        </p:spPr>
        <p:txBody>
          <a:bodyPr/>
          <a:lstStyle/>
          <a:p>
            <a:pPr marL="101600" indent="0">
              <a:buNone/>
            </a:pPr>
            <a:r>
              <a:rPr lang="en-US" sz="2000" dirty="0"/>
              <a:t>Engine coolant from the engine block flows through the passages in the cooler/warmer, and then out through the thermo valve to the upper radiator tank. The thermo valve uses a wax element–type valve to control the flow of engine coolant through the case-mounted cooler/warmer </a:t>
            </a:r>
          </a:p>
        </p:txBody>
      </p:sp>
    </p:spTree>
    <p:extLst>
      <p:ext uri="{BB962C8B-B14F-4D97-AF65-F5344CB8AC3E}">
        <p14:creationId xmlns:p14="http://schemas.microsoft.com/office/powerpoint/2010/main" val="2876977171"/>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3646</Words>
  <Application>Microsoft Office PowerPoint</Application>
  <PresentationFormat>On-screen Show (4:3)</PresentationFormat>
  <Paragraphs>404</Paragraphs>
  <Slides>86</Slides>
  <Notes>84</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86</vt:i4>
      </vt:variant>
    </vt:vector>
  </HeadingPairs>
  <TitlesOfParts>
    <vt:vector size="92" baseType="lpstr">
      <vt:lpstr>Verdana</vt:lpstr>
      <vt:lpstr>Times New Roman</vt:lpstr>
      <vt:lpstr>Arial</vt:lpstr>
      <vt:lpstr>Arial(Body)</vt:lpstr>
      <vt:lpstr>Noto Sans Symbols</vt:lpstr>
      <vt:lpstr>USHE</vt:lpstr>
      <vt:lpstr>Automotive Technology: Principles, Diagnosis, and Service</vt:lpstr>
      <vt:lpstr>Learning Objectives (1 of 2) </vt:lpstr>
      <vt:lpstr>Learning Objectives (2 of 2) </vt:lpstr>
      <vt:lpstr>Automatic Transmission Fluid (1 of 2)</vt:lpstr>
      <vt:lpstr>Automatic Transmission Fluid (2 of 2)</vt:lpstr>
      <vt:lpstr>Automatic Transmission Fluid Cooler</vt:lpstr>
      <vt:lpstr>Figure 130.1 Fluid Cooler</vt:lpstr>
      <vt:lpstr>Figure 130.2 Cooler Cutaway</vt:lpstr>
      <vt:lpstr>Figure 130.3 ATF Cooler Flow</vt:lpstr>
      <vt:lpstr>Question 1: ?</vt:lpstr>
      <vt:lpstr>Answer 1</vt:lpstr>
      <vt:lpstr>Transmission Oil Pump (1 of 2)</vt:lpstr>
      <vt:lpstr>Transmission Oil Pump (2 of 2)</vt:lpstr>
      <vt:lpstr>Figure 130.4 (a) Gear-Type Pump</vt:lpstr>
      <vt:lpstr>Figure 130.4 (b) Geroter-Type Pump</vt:lpstr>
      <vt:lpstr>Animation: Gerotor Pump (Animation will automatically start)</vt:lpstr>
      <vt:lpstr>Figure 130.4 (c) Vane-Type Pump</vt:lpstr>
      <vt:lpstr>Figure 130.5 Pressure Regulator</vt:lpstr>
      <vt:lpstr>Figure 130.6 Variable Pump </vt:lpstr>
      <vt:lpstr>Figure 130.7 Control Solenoid</vt:lpstr>
      <vt:lpstr>Apply or Holding Devices</vt:lpstr>
      <vt:lpstr>Bands</vt:lpstr>
      <vt:lpstr>Figure 130.8 Gear Set Members </vt:lpstr>
      <vt:lpstr>Figure 130.9 Bands </vt:lpstr>
      <vt:lpstr>Figure 130.10 Servo</vt:lpstr>
      <vt:lpstr>Figure 130.11 Band Linkage</vt:lpstr>
      <vt:lpstr>Animation: AT Band &amp; Servo Operation (Animation will automatically start)</vt:lpstr>
      <vt:lpstr>Multiple-Plate Clutches (1 of 2)</vt:lpstr>
      <vt:lpstr>Multiple-Plate Clutches (2 of 2)</vt:lpstr>
      <vt:lpstr>Figure 130.12 Clutch Pack Assembly </vt:lpstr>
      <vt:lpstr>Figure 130.13 Clutch Pack Assembly</vt:lpstr>
      <vt:lpstr>Figure 130.14 Clutch Application</vt:lpstr>
      <vt:lpstr>Figure 130.15 Holding Clutch</vt:lpstr>
      <vt:lpstr>Animation: Automatic Transmission Clutch Operation (Animation will automatically start)</vt:lpstr>
      <vt:lpstr>Animation: Pressure Balanced Clutch (Animation will automatically start)</vt:lpstr>
      <vt:lpstr>Animation: Electronic Clutch Control (Animation will automatically start)</vt:lpstr>
      <vt:lpstr>Question 2: ?</vt:lpstr>
      <vt:lpstr>Answer 2</vt:lpstr>
      <vt:lpstr>Accumulators</vt:lpstr>
      <vt:lpstr>Figure 130.16 Integral Accumulator </vt:lpstr>
      <vt:lpstr>Animation: Accumulator (Animation will automatically start)</vt:lpstr>
      <vt:lpstr>Animation: Start/Stop Fluid Pressure Accumulator (Animation will automatically start)</vt:lpstr>
      <vt:lpstr>One-way Clutches</vt:lpstr>
      <vt:lpstr>Figure 130.17 One-Way Roller Clutch</vt:lpstr>
      <vt:lpstr>Animation: One-Way Roller Clutch (Animation will automatically start)</vt:lpstr>
      <vt:lpstr>Figure 130.18 Sprag Clutch</vt:lpstr>
      <vt:lpstr>Animation: Sprag Clutch (Animation will automatically start)</vt:lpstr>
      <vt:lpstr>Valve Body (1 of 2)</vt:lpstr>
      <vt:lpstr>Valve Body (2 of 2)</vt:lpstr>
      <vt:lpstr>Figure 130.19 Valve Body Cutaway</vt:lpstr>
      <vt:lpstr>Figure 4.13 Valve Body Passages</vt:lpstr>
      <vt:lpstr>Figure 130.20 Case Worm Holes</vt:lpstr>
      <vt:lpstr>Figure 130.21 Electronic Controls</vt:lpstr>
      <vt:lpstr>Controlling Fluid Flow (1 of 2)</vt:lpstr>
      <vt:lpstr>Figure 130.22 Check Balls</vt:lpstr>
      <vt:lpstr>Manual Valve</vt:lpstr>
      <vt:lpstr>Animation: Manual Valve (Animation will automatically start)</vt:lpstr>
      <vt:lpstr>Figure 130.23 Rooster Comb </vt:lpstr>
      <vt:lpstr>Frequently Asked Question: What Is a Spool Valve?   </vt:lpstr>
      <vt:lpstr>Figure 130.24 Manual Valve</vt:lpstr>
      <vt:lpstr>Electronically Controlled Transmissions (1 of 2)</vt:lpstr>
      <vt:lpstr>Electronically Controlled Transmissions (2 of 2)</vt:lpstr>
      <vt:lpstr>Animation: Electronic Transmission Control (Animation will automatically start)</vt:lpstr>
      <vt:lpstr>Animation: Electronic Controlled Shifts (Animation will automatically start)</vt:lpstr>
      <vt:lpstr>Animation: Electronic/Hydraulic Shift Control (Animation will automatically start)</vt:lpstr>
      <vt:lpstr>Figure 130.25 Range Switch</vt:lpstr>
      <vt:lpstr>Figure 130.26 Speed Sensors</vt:lpstr>
      <vt:lpstr>Figure 130.27 Shift Solenoids </vt:lpstr>
      <vt:lpstr>Animation: Shift Solenoid (Animation will automatically start)</vt:lpstr>
      <vt:lpstr>Chart 130.1 Example 1</vt:lpstr>
      <vt:lpstr>Chart 130.2 Example 2</vt:lpstr>
      <vt:lpstr>Figure 130.28 OD First Gear</vt:lpstr>
      <vt:lpstr>Figure 130.29 OD Second Gear</vt:lpstr>
      <vt:lpstr>Figure 130.30 OD Third Gear</vt:lpstr>
      <vt:lpstr>Figure 130.31 OD Fourth Gear</vt:lpstr>
      <vt:lpstr>Figure 130.32 OD Reverse</vt:lpstr>
      <vt:lpstr>Animation: Automatic Shift Element (Animation will automatically start)</vt:lpstr>
      <vt:lpstr>Animation: 1-2 Upshift Minimum Throttle (Animation will automatically start)</vt:lpstr>
      <vt:lpstr>Animation: 2-3 Shift Valve (Animation will automatically start)</vt:lpstr>
      <vt:lpstr>Animation: 2-3 Shift Valve, WOT Upshift (Animation will automatically start)</vt:lpstr>
      <vt:lpstr>Animation: 2-3 Shift Valve, Light Throttle Upshift (Animation will automatically start)</vt:lpstr>
      <vt:lpstr>Animation: 2-3 Shift Valve, Light Throttle Downshift (Animation will automatically start)</vt:lpstr>
      <vt:lpstr>Animation: 2-3 Shift Valve, Full Throttle Downshift (Animation will automatically start)</vt:lpstr>
      <vt:lpstr>Animation: 2-3 Shift Valve, Coast Downshift (Animation will automatically start)</vt:lpstr>
      <vt:lpstr>Automatic Transmissions and Transaxles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2023-06-24T14:36:39Z</dcterms:modified>
</cp:coreProperties>
</file>