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4"/>
  </p:notesMasterIdLst>
  <p:handoutMasterIdLst>
    <p:handoutMasterId r:id="rId55"/>
  </p:handoutMasterIdLst>
  <p:sldIdLst>
    <p:sldId id="347" r:id="rId2"/>
    <p:sldId id="350" r:id="rId3"/>
    <p:sldId id="401" r:id="rId4"/>
    <p:sldId id="351" r:id="rId5"/>
    <p:sldId id="352" r:id="rId6"/>
    <p:sldId id="353" r:id="rId7"/>
    <p:sldId id="403" r:id="rId8"/>
    <p:sldId id="1187" r:id="rId9"/>
    <p:sldId id="404" r:id="rId10"/>
    <p:sldId id="356" r:id="rId11"/>
    <p:sldId id="357" r:id="rId12"/>
    <p:sldId id="405" r:id="rId13"/>
    <p:sldId id="1189" r:id="rId14"/>
    <p:sldId id="406" r:id="rId15"/>
    <p:sldId id="407" r:id="rId16"/>
    <p:sldId id="361" r:id="rId17"/>
    <p:sldId id="362" r:id="rId18"/>
    <p:sldId id="363" r:id="rId19"/>
    <p:sldId id="364" r:id="rId20"/>
    <p:sldId id="365" r:id="rId21"/>
    <p:sldId id="366" r:id="rId22"/>
    <p:sldId id="367" r:id="rId23"/>
    <p:sldId id="368" r:id="rId24"/>
    <p:sldId id="1188" r:id="rId25"/>
    <p:sldId id="369" r:id="rId26"/>
    <p:sldId id="373" r:id="rId27"/>
    <p:sldId id="409" r:id="rId28"/>
    <p:sldId id="375" r:id="rId29"/>
    <p:sldId id="408" r:id="rId30"/>
    <p:sldId id="410" r:id="rId31"/>
    <p:sldId id="379" r:id="rId32"/>
    <p:sldId id="380" r:id="rId33"/>
    <p:sldId id="381" r:id="rId34"/>
    <p:sldId id="383" r:id="rId35"/>
    <p:sldId id="384" r:id="rId36"/>
    <p:sldId id="385" r:id="rId37"/>
    <p:sldId id="411" r:id="rId38"/>
    <p:sldId id="1190" r:id="rId39"/>
    <p:sldId id="1191" r:id="rId40"/>
    <p:sldId id="392" r:id="rId41"/>
    <p:sldId id="412" r:id="rId42"/>
    <p:sldId id="394" r:id="rId43"/>
    <p:sldId id="391" r:id="rId44"/>
    <p:sldId id="393" r:id="rId45"/>
    <p:sldId id="395" r:id="rId46"/>
    <p:sldId id="396" r:id="rId47"/>
    <p:sldId id="397" r:id="rId48"/>
    <p:sldId id="398" r:id="rId49"/>
    <p:sldId id="399" r:id="rId50"/>
    <p:sldId id="400" r:id="rId51"/>
    <p:sldId id="1177" r:id="rId52"/>
    <p:sldId id="413" r:id="rId53"/>
  </p:sldIdLst>
  <p:sldSz cx="9144000" cy="6858000" type="screen4x3"/>
  <p:notesSz cx="6858000" cy="9144000"/>
  <p:embeddedFontLst>
    <p:embeddedFont>
      <p:font typeface="Arial Unicode MS" panose="020B0604020202020204" charset="-128"/>
      <p:regular r:id="rId56"/>
    </p:embeddedFont>
    <p:embeddedFont>
      <p:font typeface="Arial Black" panose="020B0A04020102020204" pitchFamily="34" charset="0"/>
      <p:bold r:id="rId57"/>
    </p:embeddedFont>
    <p:embeddedFont>
      <p:font typeface="Calibri" panose="020F050202020403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401"/>
            <p14:sldId id="351"/>
            <p14:sldId id="352"/>
            <p14:sldId id="353"/>
            <p14:sldId id="403"/>
            <p14:sldId id="1187"/>
            <p14:sldId id="404"/>
            <p14:sldId id="356"/>
            <p14:sldId id="357"/>
            <p14:sldId id="405"/>
            <p14:sldId id="1189"/>
            <p14:sldId id="406"/>
            <p14:sldId id="407"/>
            <p14:sldId id="361"/>
            <p14:sldId id="362"/>
            <p14:sldId id="363"/>
            <p14:sldId id="364"/>
            <p14:sldId id="365"/>
            <p14:sldId id="366"/>
            <p14:sldId id="367"/>
            <p14:sldId id="368"/>
            <p14:sldId id="1188"/>
            <p14:sldId id="369"/>
            <p14:sldId id="373"/>
            <p14:sldId id="409"/>
            <p14:sldId id="375"/>
            <p14:sldId id="408"/>
            <p14:sldId id="410"/>
            <p14:sldId id="379"/>
            <p14:sldId id="380"/>
            <p14:sldId id="381"/>
            <p14:sldId id="383"/>
            <p14:sldId id="384"/>
            <p14:sldId id="385"/>
            <p14:sldId id="411"/>
            <p14:sldId id="1190"/>
            <p14:sldId id="1191"/>
            <p14:sldId id="392"/>
            <p14:sldId id="412"/>
            <p14:sldId id="394"/>
            <p14:sldId id="391"/>
            <p14:sldId id="393"/>
            <p14:sldId id="395"/>
            <p14:sldId id="396"/>
            <p14:sldId id="397"/>
            <p14:sldId id="398"/>
            <p14:sldId id="399"/>
            <p14:sldId id="400"/>
            <p14:sldId id="1177"/>
            <p14:sldId id="413"/>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83" d="100"/>
          <a:sy n="83" d="100"/>
        </p:scale>
        <p:origin x="2022" y="84"/>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11796"/>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When the vehicle is at rest, the primary pulley is wide so the belt sits low on the pulley, and the secondary pulley is narrow so the belt sits high. This produces the lowest under- drive ratio. ● </a:t>
            </a:r>
            <a:r>
              <a:rPr lang="en-US" b="1" u="sng" dirty="0"/>
              <a:t>See Figure 129–4.</a:t>
            </a:r>
          </a:p>
          <a:p>
            <a:r>
              <a:rPr lang="en-US" dirty="0"/>
              <a:t>The secondary pulley is spring loaded to force it to a narrow position. The primary pulley is adjusted to control the gear ratio, and the secondary pulley is adjusted to maintain tension on the belt. The belt must never be loose between the pulleys.</a:t>
            </a:r>
          </a:p>
          <a:p>
            <a:pPr marL="171450" indent="-171450">
              <a:buFont typeface="Arial" panose="020B0604020202020204" pitchFamily="34" charset="0"/>
              <a:buChar char="•"/>
            </a:pPr>
            <a:r>
              <a:rPr lang="en-US" dirty="0"/>
              <a:t>At start, pulley halves/discs on the input (primary) shaft are spread apart, and the pair of pulley halves on the output (secondary) shaft are pushed together. This produces a small pulley driving a large pulley, which produces the lowest drive ratio.</a:t>
            </a:r>
          </a:p>
          <a:p>
            <a:pPr marL="171450" indent="-171450">
              <a:buFont typeface="Arial" panose="020B0604020202020204" pitchFamily="34" charset="0"/>
              <a:buChar char="•"/>
            </a:pPr>
            <a:r>
              <a:rPr lang="en-US" dirty="0"/>
              <a:t>As vehicle moves, the floating side of the primary pulley moves inward, making pulley narrower and forcing belt to move out to a wider diameter. This produces a higher gear ratio.</a:t>
            </a:r>
          </a:p>
          <a:p>
            <a:pPr marL="171450" indent="-171450">
              <a:buFont typeface="Arial" panose="020B0604020202020204" pitchFamily="34" charset="0"/>
              <a:buChar char="•"/>
            </a:pPr>
            <a:r>
              <a:rPr lang="en-US" dirty="0"/>
              <a:t>Both pulleys must maintain enough pressure on drive belt to transfer required torque. Fluid pressure is used to force drive piston/pulley to a narrower position and driven pulley to a wider position. The secondary pulley is spring loaded to force it to a narrow position. The primary pulley is adjusted to control the gear ratio, and the secondary pulley is adjusted to maintain tension on the belt. The belt must never be loose between the pulleys. A reverse gear set, controlled by a multi-plate clutch pack, is used to produce reverse.</a:t>
            </a:r>
          </a:p>
          <a:p>
            <a:endParaRPr lang="en-US" dirty="0"/>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619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Two different styles of fixed-length steel belts are used.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Push belt It is made up of about 400 wedge-shaped segments that are held together by two steel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bands. Each band is made of multiple layers to allow flexibility. The segment sides contact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pulley sides. A push belt is often called the Van Doorne design. This style of belt is directional,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is usually marked with an arrow to show belt direction. ● SEE FIGURE 129–5.</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Pull chain It is made up of links and link pins, much like a silent chain. The ends of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link pins contact the pulley sides. This style is also called a Luk chain drive. ● Figure 129–6.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036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33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6D6E71"/>
                </a:solidFill>
                <a:latin typeface="Arial" panose="020B0604020202020204" pitchFamily="34" charset="0"/>
              </a:rPr>
              <a:t>Vehicles that use a CVT transaxle, separated by type: either push-type (belt) or pull-type (chain). Check service information for the exact years and types of transmissions used for each model.</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547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572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rPr>
              <a:t>The stepper motor, also called a </a:t>
            </a:r>
            <a:r>
              <a:rPr lang="en-US" sz="1200" b="0" i="0" u="none" strike="noStrike" baseline="0" dirty="0">
                <a:solidFill>
                  <a:srgbClr val="231F20"/>
                </a:solidFill>
                <a:latin typeface="Arial Black" panose="020B0A04020102020204" pitchFamily="34" charset="0"/>
              </a:rPr>
              <a:t>ratio control motor</a:t>
            </a:r>
            <a:r>
              <a:rPr lang="en-US" sz="1200" b="0" i="0" u="none" strike="noStrike" baseline="0" dirty="0">
                <a:solidFill>
                  <a:srgbClr val="231F20"/>
                </a:solidFill>
                <a:latin typeface="Arial" panose="020B0604020202020204" pitchFamily="34" charset="0"/>
              </a:rPr>
              <a:t>,</a:t>
            </a:r>
          </a:p>
          <a:p>
            <a:pPr marR="3560"/>
            <a:r>
              <a:rPr lang="en-US" sz="1200" b="0" i="0" u="none" strike="noStrike" baseline="0" dirty="0">
                <a:solidFill>
                  <a:srgbClr val="231F20"/>
                </a:solidFill>
                <a:latin typeface="Arial" panose="020B0604020202020204" pitchFamily="34" charset="0"/>
              </a:rPr>
              <a:t>is a linear position motor that changes the position of the upper end of the pulley ratio link. The stepper motor</a:t>
            </a:r>
          </a:p>
          <a:p>
            <a:pPr marR="3560"/>
            <a:r>
              <a:rPr lang="en-US" sz="1200" b="0" i="0" u="none" strike="noStrike" baseline="0" dirty="0">
                <a:solidFill>
                  <a:srgbClr val="231F20"/>
                </a:solidFill>
                <a:latin typeface="Arial" panose="020B0604020202020204" pitchFamily="34" charset="0"/>
              </a:rPr>
              <a:t>controls the hydraulic ratio valve through the link, which in turn controls fluid flow to the piston. The lower end of this link moves with the floating side of the primary/drive pulley and the </a:t>
            </a:r>
            <a:r>
              <a:rPr lang="en-US" sz="1200" b="0" i="1" u="none" strike="noStrike" baseline="0" dirty="0">
                <a:solidFill>
                  <a:srgbClr val="231F20"/>
                </a:solidFill>
                <a:latin typeface="Arial" panose="020B0604020202020204" pitchFamily="34" charset="0"/>
              </a:rPr>
              <a:t>ratio control valve </a:t>
            </a:r>
            <a:r>
              <a:rPr lang="en-US" sz="1200" b="0" i="0" u="none" strike="noStrike" baseline="0" dirty="0">
                <a:solidFill>
                  <a:srgbClr val="231F20"/>
                </a:solidFill>
                <a:latin typeface="Arial" panose="020B0604020202020204" pitchFamily="34" charset="0"/>
              </a:rPr>
              <a:t>is connected to the center of this link. Movement of the stepper motor or the floating sheave will move the ratio control valve to produce a ratio change. </a:t>
            </a:r>
            <a:r>
              <a:rPr lang="en-US" sz="1200" b="0" i="0" u="none" strike="noStrike" baseline="30000" dirty="0">
                <a:solidFill>
                  <a:srgbClr val="231F20"/>
                </a:solidFill>
                <a:latin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208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TCM controls the drive ratio to match vehicle needs. It can adjust the ratio during vehicle cruise to produce the maximum fuel economy, lowest emissions, or maximum pulling power. ●        Figure 129–9.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934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no fluid pressure, the secondary pulley spring forces the floating side to a narrow, </a:t>
            </a:r>
          </a:p>
          <a:p>
            <a:r>
              <a:rPr lang="en-US" dirty="0"/>
              <a:t>high-belt position, which in turn moves the primary pulley to a wide, low-belt position. This </a:t>
            </a:r>
          </a:p>
          <a:p>
            <a:r>
              <a:rPr lang="en-US" dirty="0"/>
              <a:t>produces an underdrive that is always used as the vehicle starts moving. Continued fluid flow to </a:t>
            </a:r>
          </a:p>
          <a:p>
            <a:r>
              <a:rPr lang="en-US" dirty="0"/>
              <a:t>the primary piston will change the ratio from an underdrive/reduction through 1:1 to an overdrive.</a:t>
            </a:r>
          </a:p>
          <a:p>
            <a:r>
              <a:rPr lang="en-US" dirty="0"/>
              <a:t>REVERSE   A planetary gear set is needed for reverse-direction operation, and this is a simple </a:t>
            </a:r>
          </a:p>
          <a:p>
            <a:r>
              <a:rPr lang="en-US" dirty="0"/>
              <a:t>planetary with a carrier that can be held by the reverse clutch. The input shaft drives the </a:t>
            </a:r>
          </a:p>
          <a:p>
            <a:r>
              <a:rPr lang="en-US" dirty="0"/>
              <a:t>ring/internal gear, and the sun gear drives the shaft to the primary pulley.</a:t>
            </a:r>
          </a:p>
          <a:p>
            <a:r>
              <a:rPr lang="en-US" dirty="0"/>
              <a:t>FORWARD OPERATION  A forward clutch is mounted on the input shaft from the torque converter; it is </a:t>
            </a:r>
          </a:p>
          <a:p>
            <a:r>
              <a:rPr lang="en-US" dirty="0"/>
              <a:t>mounted inside a clutch drum that also contains the planetary ring gear. When it applies, the </a:t>
            </a:r>
          </a:p>
          <a:p>
            <a:r>
              <a:rPr lang="en-US" dirty="0"/>
              <a:t>forward clutch drives the planetary sun gear so both the sun and ring gears are driven. This locks </a:t>
            </a:r>
          </a:p>
          <a:p>
            <a:r>
              <a:rPr lang="en-US" dirty="0"/>
              <a:t>the gear set to produce a 1:1 ratio.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5829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8738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CVT Torque Converter  </a:t>
            </a:r>
            <a:r>
              <a:rPr lang="en-US" dirty="0"/>
              <a:t>Most CVT transmissions use a low- profile elliptical torque converter with a </a:t>
            </a:r>
          </a:p>
          <a:p>
            <a:r>
              <a:rPr lang="en-US" dirty="0"/>
              <a:t>lockup clutch. Since CVTs are infinitely variable, the torque converter is not needed once the </a:t>
            </a:r>
          </a:p>
          <a:p>
            <a:r>
              <a:rPr lang="en-US" dirty="0"/>
              <a:t>vehicle is moving. Therefore, the converter is used to multiply the torque to get the vehicle </a:t>
            </a:r>
          </a:p>
          <a:p>
            <a:r>
              <a:rPr lang="en-US" dirty="0"/>
              <a:t>moving from a stop, and then becomes a mechanical connection between the engine and the CVT. The </a:t>
            </a:r>
          </a:p>
          <a:p>
            <a:r>
              <a:rPr lang="en-US" dirty="0"/>
              <a:t>torque converter clutch apply will occur at about 12 MPH (20 km/h) and stay locked until the </a:t>
            </a:r>
          </a:p>
          <a:p>
            <a:r>
              <a:rPr lang="en-US" dirty="0"/>
              <a:t>vehicle comes to a stop. Some small vehicles with CVTs do not use a torque converter. The forward </a:t>
            </a:r>
          </a:p>
          <a:p>
            <a:r>
              <a:rPr lang="en-US" dirty="0"/>
              <a:t>and reverse clutches are released for stops and one will to start the vehicle moving.</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888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the CVT oil pressures is</a:t>
            </a:r>
          </a:p>
          <a:p>
            <a:r>
              <a:rPr lang="en-US" dirty="0"/>
              <a:t>similar to performing pressure testing on conventional auto- matic transmissions/transaxles. Always check service information for the exact procedures to follow and the location of the pressure tap. ● </a:t>
            </a:r>
            <a:r>
              <a:rPr lang="en-US" b="1" u="sng" dirty="0"/>
              <a:t>See Figure 13–13.</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6932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Measuring the CVT oil pressures is similar to performing pressure testing on conventional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automatic transmissions/transaxles. Always check service information for the exact procedures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follow and the location of the pressure tap. Figure 129–10.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271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819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Case of the Delayed Shift Subaru</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owner of a Subaru Legacy complained that the CVT (TR580) transmission was slow to engage from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park to reverse and from drive to reverse. The technician assigned to the vehicle was able to verify that it required as long as four seconds to shift from drive to reverse or from neutral to reverse. After performing a through visual inspection, including a fluid level check, and not finding any issues, a scan tool was used to see if there were any transmission related diagnostic trouble codes. There were none so the technician checked for any TSBs and found one (#16-97-15) that did address customer complaint. In the TSB, there was a procedure to follow to relearn the TCM, which stated that this should be performed if there is a lag time greater than 1.5 seconds. The technician performed the relearn control procedure that included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Shift into “N” for 5 second, then shift into “R” for 3 seconds, and then shift back into “N” Repeat 10 times.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Stay in “N” for 5 seconds, then shift into “D” for 3 seconds, and then shift back into “N” Repeat 10 times.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After 10 times, perform the “time lag test” again to confirm if this procedure corrected customer complain.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technician was pleased that the relearn procedure did result in a delay time of less than a second. The customer was very pleased too because it did not require an expensive repair.</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Complaint—Customer complained of excessive time into a drive gear.</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transmission needed to be relearned.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Correction—The relearn procedure as found in a TSB was used to relearn the shifting of the CVT.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 Figure 129-12</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1205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Typical continuously variable transmission (CVT) diagnostic trouble codes (DTCs) and code description. Transmission-related</a:t>
            </a:r>
          </a:p>
          <a:p>
            <a:r>
              <a:rPr lang="en-US" sz="1200" b="0" i="0" u="none" strike="noStrike" kern="1200" baseline="0" dirty="0">
                <a:solidFill>
                  <a:schemeClr val="tx1"/>
                </a:solidFill>
                <a:latin typeface="+mn-lt"/>
                <a:ea typeface="+mn-ea"/>
                <a:cs typeface="+mn-cs"/>
              </a:rPr>
              <a:t>DTCs are usually P07XX or P08XX, where XX represents the specific fault code.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4179911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dual clutch transaxle is essentially two transmissions built into one case. Each portion is driven by one of the clutches, and these </a:t>
            </a:r>
          </a:p>
          <a:p>
            <a:r>
              <a:rPr lang="en-US" dirty="0"/>
              <a:t>clutches are applied, one at a time, to transfer power. A dual clutch transmission is essentially an automatic transmission that uses manual transmission-style gear layout and synchronizers with two countershafts. The shifts can occur vary rapidly, being controlled by how fast each clutch can be applied and with partially engaging one clutch while slipping the other during shifts.</a:t>
            </a:r>
          </a:p>
          <a:p>
            <a:endParaRPr lang="en-US" dirty="0"/>
          </a:p>
          <a:p>
            <a:r>
              <a:rPr lang="en-US" dirty="0"/>
              <a:t>DESCRIPTION  An electronically controlled manual transmission/transaxle uses a manual </a:t>
            </a:r>
          </a:p>
          <a:p>
            <a:r>
              <a:rPr lang="en-US" dirty="0"/>
              <a:t>transmission or transaxle as the basic framework and then uses hydraulic actuators to make the </a:t>
            </a:r>
          </a:p>
          <a:p>
            <a:r>
              <a:rPr lang="en-US" dirty="0"/>
              <a:t>shifts all controlled by an electronic control module. While some use a single clutch disc like the </a:t>
            </a:r>
          </a:p>
          <a:p>
            <a:r>
              <a:rPr lang="en-US" dirty="0"/>
              <a:t>RAM M40MTA, most use a dual clutch design.</a:t>
            </a:r>
          </a:p>
          <a:p>
            <a:endParaRPr lang="en-US" dirty="0"/>
          </a:p>
          <a:p>
            <a:r>
              <a:rPr lang="en-US" dirty="0"/>
              <a:t>PURPOSE AND FUNCTION  A dual clutch automatic transmission or transaxle uses a manual-type </a:t>
            </a:r>
          </a:p>
          <a:p>
            <a:r>
              <a:rPr lang="en-US" dirty="0"/>
              <a:t>transmission and two clutches that engage either the inner or outer transmission shaft. This type </a:t>
            </a:r>
          </a:p>
          <a:p>
            <a:r>
              <a:rPr lang="en-US" dirty="0"/>
              <a:t>of transmission is designed to achieve ls, compared to a conventional automatic</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9700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Dual clutch automatic transmission/ transaxle can also be referred to as</a:t>
            </a:r>
          </a:p>
          <a:p>
            <a:r>
              <a:rPr lang="en-US" dirty="0"/>
              <a:t>■ Direct shift gearbox (DSG). Most commonly used by the VW/Audi Group (VAG) of vehicles.</a:t>
            </a:r>
          </a:p>
          <a:p>
            <a:r>
              <a:rPr lang="en-US" dirty="0"/>
              <a:t>■ Porsche Doppelkupplung (PDK). The Porsche term used to describe their dual clutch automatic.</a:t>
            </a:r>
          </a:p>
          <a:p>
            <a:r>
              <a:rPr lang="en-US" dirty="0"/>
              <a:t>■ Automated manual transmission (AMT). Original term no longer commonly used.</a:t>
            </a:r>
          </a:p>
          <a:p>
            <a:r>
              <a:rPr lang="en-US" dirty="0"/>
              <a:t>■ Twin clutch transmission. Another variation of the term used for a dual clutch automatic transmission.</a:t>
            </a:r>
          </a:p>
          <a:p>
            <a:endParaRPr lang="en-US" dirty="0"/>
          </a:p>
        </p:txBody>
      </p:sp>
    </p:spTree>
    <p:extLst>
      <p:ext uri="{BB962C8B-B14F-4D97-AF65-F5344CB8AC3E}">
        <p14:creationId xmlns:p14="http://schemas.microsoft.com/office/powerpoint/2010/main" val="1584886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PARTS AND OPERATION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dual clutch automatic transmission/transaxle uses two clutches that are mounted together. One clutch drives the odd number gears (first, third, fifth, and seventh). The other clutch drives the even number gears (second, fourth, and sixth). ● </a:t>
            </a:r>
            <a:r>
              <a:rPr lang="en-US" sz="1200" b="1" i="0" u="none" strike="noStrike" cap="none" dirty="0">
                <a:solidFill>
                  <a:schemeClr val="dk1"/>
                </a:solidFill>
                <a:latin typeface="Arial"/>
                <a:ea typeface="Arial"/>
                <a:cs typeface="Arial"/>
                <a:sym typeface="Arial"/>
              </a:rPr>
              <a:t>Figure 129-14</a:t>
            </a:r>
            <a:r>
              <a:rPr lang="en-US" sz="1200" b="0" i="0" u="none" strike="noStrike" cap="none" dirty="0">
                <a:solidFill>
                  <a:schemeClr val="dk1"/>
                </a:solidFill>
                <a:latin typeface="Arial"/>
                <a:ea typeface="Arial"/>
                <a:cs typeface="Arial"/>
                <a:sym typeface="Arial"/>
              </a:rPr>
              <a:t>.  The shifts occur without interrupting the torque from the engine by applying torque to the clutch while at the same time disconnecting the other clutch. These actions result in a rapid shift without the slight delay usually associated with 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automatic transmission.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There are two types of clutches used depending on application.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Dual dry clutches are used in low powered vehicles, such as small front-wheel-drive vehicles. ● </a:t>
            </a:r>
            <a:r>
              <a:rPr lang="en-US" sz="1200" b="1" i="0" u="none" strike="noStrike" cap="none" dirty="0">
                <a:solidFill>
                  <a:schemeClr val="dk1"/>
                </a:solidFill>
                <a:latin typeface="Arial"/>
                <a:ea typeface="Arial"/>
                <a:cs typeface="Arial"/>
                <a:sym typeface="Arial"/>
              </a:rPr>
              <a:t>Figure</a:t>
            </a:r>
            <a:r>
              <a:rPr lang="en-US" sz="1200" b="1" i="0" u="none" strike="noStrike" cap="none" baseline="0" dirty="0">
                <a:solidFill>
                  <a:schemeClr val="dk1"/>
                </a:solidFill>
                <a:latin typeface="Arial"/>
                <a:ea typeface="Arial"/>
                <a:cs typeface="Arial"/>
                <a:sym typeface="Arial"/>
              </a:rPr>
              <a:t> 129-15</a:t>
            </a:r>
            <a:r>
              <a:rPr lang="en-US" sz="1200" b="1"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Dual wet clutches are often used in higher powered vehicles.</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8739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There are two basic Wet Clutch Designs used in dual clutch auto- matic transmissions.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Concentric clutch (also called a nested-type clutch) is a design where both plates share the same vertical plane and provides a shorter assembly.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 Parallel clutch design is used in a side-by-side arrangement.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749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2520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8442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Arrangements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1–3 and 5 synchronizer assemblies are driven by clutch 1 and the 2–4 and 6-reverse synchronizers are driven by clutch 2. Vehicle movement begins with the 1–3 synchronizer shifted to first gear and clutch 1 applied. The 2–4 synchronizer is then shifted into second gear by a hydraulic servo, and the 1–2 upshift will occur when clutch 1 is released and clutch 2 is applied.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remaining upshifts occur in the same manner, with the  synchronizer  pre-shifted  or  shifted  early,  and  the actual shift occurring when the clutches are cycled.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driver can control the transmission/transaxle using a floor-mounted shift lever or one of a pair of paddles mounted on the steering wheel.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Clutches 1 and 2 are applied by hydraulic pressure, similar to automatic transmission clutches.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The hydraulic flow to the clutches and servos is controlled electronically by a control module.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7225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7494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SPEED SENSORS  </a:t>
            </a:r>
            <a:r>
              <a:rPr lang="en-US" dirty="0"/>
              <a:t>Speed sensors include the following:</a:t>
            </a:r>
          </a:p>
          <a:p>
            <a:pPr marL="171450" indent="-171450">
              <a:buFont typeface="Arial" panose="020B0604020202020204" pitchFamily="34" charset="0"/>
              <a:buChar char="•"/>
            </a:pPr>
            <a:r>
              <a:rPr lang="en-US" dirty="0"/>
              <a:t>Engine speed sensor. Inputs the engine speed to the TCM from the sensor located on the clutch drum housing.</a:t>
            </a:r>
          </a:p>
          <a:p>
            <a:pPr marL="171450" indent="-171450">
              <a:buFont typeface="Arial" panose="020B0604020202020204" pitchFamily="34" charset="0"/>
              <a:buChar char="•"/>
            </a:pPr>
            <a:r>
              <a:rPr lang="en-US" dirty="0"/>
              <a:t>Speed sensor input shaft odd gears. Gives the TCM information on input shaft RPM (after the C1 clutch) for odd gears, 1, 3, 5, and R.</a:t>
            </a:r>
          </a:p>
          <a:p>
            <a:pPr marL="171450" indent="-171450">
              <a:buFont typeface="Arial" panose="020B0604020202020204" pitchFamily="34" charset="0"/>
              <a:buChar char="•"/>
            </a:pPr>
            <a:r>
              <a:rPr lang="en-US" dirty="0"/>
              <a:t>Speed sensor input shaft even gears. Gives the TCM information on input shaft RPM (after the C2 clutch) for even gears, 2, 4, and 6.</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6468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SENSORS The TCM uses temperature information to determine correct system pressure, for controlling the </a:t>
            </a:r>
          </a:p>
          <a:p>
            <a:r>
              <a:rPr lang="en-US" dirty="0"/>
              <a:t>clutch, for cold starts, and for overheating protection.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339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Pressure sensors </a:t>
            </a:r>
            <a:r>
              <a:rPr lang="en-US" dirty="0"/>
              <a:t>give the TCM information on hydraulic pressure of clutches. The TCM sup- plies the sensors with 5V. The sensors register the oil pressure to control clutch pressure so that the TCM can control the solenoids to provide correct clutch pressure for each clutch.</a:t>
            </a:r>
          </a:p>
          <a:p>
            <a:r>
              <a:rPr lang="en-US" b="1" dirty="0"/>
              <a:t>Position sensors </a:t>
            </a:r>
            <a:r>
              <a:rPr lang="en-US" dirty="0"/>
              <a:t>include the following:</a:t>
            </a:r>
          </a:p>
          <a:p>
            <a:pPr marL="171450" indent="-171450">
              <a:buFont typeface="Arial" panose="020B0604020202020204" pitchFamily="34" charset="0"/>
              <a:buChar char="•"/>
            </a:pPr>
            <a:r>
              <a:rPr lang="en-US" dirty="0"/>
              <a:t>Fork position sensors—sensors give TCM information on position of 4 gear shift forks that handle shifting 1-R; 3-5; 2-4; and 6-N.</a:t>
            </a:r>
          </a:p>
          <a:p>
            <a:pPr marL="171450" indent="-171450">
              <a:buFont typeface="Arial" panose="020B0604020202020204" pitchFamily="34" charset="0"/>
              <a:buChar char="•"/>
            </a:pPr>
            <a:r>
              <a:rPr lang="en-US" dirty="0"/>
              <a:t>Transmissions Range Sensor (TRS)—This sensor provides the actual PRND gear selection.</a:t>
            </a:r>
          </a:p>
          <a:p>
            <a:pPr marL="171450" indent="-171450">
              <a:buFont typeface="Arial" panose="020B0604020202020204" pitchFamily="34" charset="0"/>
              <a:buChar char="•"/>
            </a:pPr>
            <a:r>
              <a:rPr lang="en-US" dirty="0"/>
              <a:t>The transmission electronic control module uses information from the sensors to determine proper clutch and shift servo operation. Once the TCM determines the required gear range and driving conditions, actuators are turned on or off to control hydraulic pressure, gear selection, clutch control shift lock.</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6176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R="47180" algn="just"/>
            <a:r>
              <a:rPr lang="en-US" sz="1200" b="0" i="0" u="none" strike="noStrike" baseline="0" dirty="0">
                <a:solidFill>
                  <a:srgbClr val="231F20"/>
                </a:solidFill>
                <a:latin typeface="+mj-lt"/>
              </a:rPr>
              <a:t>The transmission control module (TCM) operates shift solenoids. These pistons apply force to the shift forks through lever points to help increase the force applied. Both an even and an odd gear can be commanded at the same time in parallel. Position sensors are located inside the case and this information is used by the TCM to determine the actual position of each shift fork. See Figure 14-8</a:t>
            </a:r>
            <a:endParaRPr lang="en-US" sz="1200" b="0" i="0" u="none" strike="noStrike" baseline="30000" dirty="0">
              <a:solidFill>
                <a:srgbClr val="231F20"/>
              </a:solidFill>
              <a:latin typeface="+mj-lt"/>
            </a:endParaRPr>
          </a:p>
          <a:p>
            <a:endParaRPr lang="en-US" dirty="0"/>
          </a:p>
        </p:txBody>
      </p:sp>
    </p:spTree>
    <p:extLst>
      <p:ext uri="{BB962C8B-B14F-4D97-AF65-F5344CB8AC3E}">
        <p14:creationId xmlns:p14="http://schemas.microsoft.com/office/powerpoint/2010/main" val="1057857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70" algn="just"/>
            <a:r>
              <a:rPr lang="en-US" sz="1200" b="1" i="0" u="none" strike="noStrike" baseline="0" dirty="0">
                <a:solidFill>
                  <a:srgbClr val="231F20"/>
                </a:solidFill>
                <a:latin typeface="Arial" panose="020B0604020202020204" pitchFamily="34" charset="0"/>
              </a:rPr>
              <a:t>STEP 1  </a:t>
            </a:r>
            <a:r>
              <a:rPr lang="en-US" sz="1200" b="0" i="0" u="none" strike="noStrike" baseline="0" dirty="0">
                <a:solidFill>
                  <a:srgbClr val="231F20"/>
                </a:solidFill>
                <a:latin typeface="Arial Unicode MS" panose="020B0604020202020204" pitchFamily="34" charset="-128"/>
              </a:rPr>
              <a:t>Verify the customer concern (complaint). This step includes trying to duplicate what the customer or driver is concerned about.</a:t>
            </a:r>
          </a:p>
          <a:p>
            <a:pPr marR="1080" algn="just"/>
            <a:r>
              <a:rPr lang="en-US" sz="1200" b="1" i="0" u="none" strike="noStrike" baseline="0" dirty="0">
                <a:solidFill>
                  <a:srgbClr val="231F20"/>
                </a:solidFill>
                <a:latin typeface="Arial" panose="020B0604020202020204" pitchFamily="34" charset="0"/>
              </a:rPr>
              <a:t>STEP 2  </a:t>
            </a:r>
            <a:r>
              <a:rPr lang="en-US" sz="1200" b="0" i="0" u="none" strike="noStrike" baseline="0" dirty="0">
                <a:solidFill>
                  <a:srgbClr val="231F20"/>
                </a:solidFill>
                <a:latin typeface="Arial Unicode MS" panose="020B0604020202020204" pitchFamily="34" charset="-128"/>
              </a:rPr>
              <a:t>Perform a thorough visual inspection, including the following:</a:t>
            </a:r>
          </a:p>
          <a:p>
            <a:pPr marR="1080" algn="just"/>
            <a:endParaRPr lang="en-US" sz="1800" b="0" i="0" u="none" strike="noStrike" baseline="30000" dirty="0">
              <a:solidFill>
                <a:srgbClr val="231F20"/>
              </a:solidFill>
              <a:latin typeface="+mj-lt"/>
            </a:endParaRPr>
          </a:p>
          <a:p>
            <a:pPr marR="1080" algn="just"/>
            <a:r>
              <a:rPr lang="en-US" sz="1800" b="0" i="0" u="none" strike="noStrike" baseline="30000" dirty="0">
                <a:solidFill>
                  <a:srgbClr val="231F20"/>
                </a:solidFill>
                <a:latin typeface="+mj-lt"/>
              </a:rPr>
              <a:t>Checking level and condition of the fluid</a:t>
            </a:r>
          </a:p>
          <a:p>
            <a:pPr marR="1080" algn="just"/>
            <a:r>
              <a:rPr lang="en-US" sz="1800" b="0" i="0" u="none" strike="noStrike" baseline="30000" dirty="0">
                <a:solidFill>
                  <a:srgbClr val="231F20"/>
                </a:solidFill>
                <a:latin typeface="+mj-lt"/>
              </a:rPr>
              <a:t>Checking drivetrain mounts for damage or faults</a:t>
            </a:r>
          </a:p>
          <a:p>
            <a:pPr marR="1070" algn="just"/>
            <a:r>
              <a:rPr lang="en-US" sz="1200" b="1" i="0" u="none" strike="noStrike" baseline="0" dirty="0">
                <a:solidFill>
                  <a:srgbClr val="231F20"/>
                </a:solidFill>
                <a:latin typeface="Arial" panose="020B0604020202020204" pitchFamily="34" charset="0"/>
              </a:rPr>
              <a:t>STEP 3 </a:t>
            </a:r>
            <a:r>
              <a:rPr lang="en-US" sz="1200" b="0" i="0" u="none" strike="noStrike" baseline="0" dirty="0">
                <a:solidFill>
                  <a:srgbClr val="231F20"/>
                </a:solidFill>
                <a:latin typeface="Arial Unicode MS" panose="020B0604020202020204" pitchFamily="34" charset="-128"/>
              </a:rPr>
              <a:t>Check service information for the specified procedure to follow. Most vehicles require the use of a factory-brand scan tool.</a:t>
            </a:r>
          </a:p>
          <a:p>
            <a:pPr marR="50870" algn="just"/>
            <a:r>
              <a:rPr lang="en-US" sz="1200" b="1" i="0" u="none" strike="noStrike" baseline="0" dirty="0">
                <a:solidFill>
                  <a:srgbClr val="231F20"/>
                </a:solidFill>
                <a:latin typeface="Arial" panose="020B0604020202020204" pitchFamily="34" charset="0"/>
              </a:rPr>
              <a:t>STEP 4  </a:t>
            </a:r>
            <a:r>
              <a:rPr lang="en-US" sz="1200" b="0" i="0" u="none" strike="noStrike" baseline="0" dirty="0">
                <a:solidFill>
                  <a:srgbClr val="231F20"/>
                </a:solidFill>
                <a:latin typeface="Arial Unicode MS" panose="020B0604020202020204" pitchFamily="34" charset="-128"/>
              </a:rPr>
              <a:t>Follow the troubleshooting procedure as specified to fix the root cause of the problem. This means following the instructions displayed on the scan tool or service information.</a:t>
            </a:r>
          </a:p>
          <a:p>
            <a:pPr marR="50870" algn="just"/>
            <a:r>
              <a:rPr lang="en-US" sz="1200" b="1" i="0" u="none" strike="noStrike" baseline="0" dirty="0">
                <a:solidFill>
                  <a:srgbClr val="231F20"/>
                </a:solidFill>
                <a:latin typeface="Arial" panose="020B0604020202020204" pitchFamily="34" charset="0"/>
              </a:rPr>
              <a:t>STEP 5 </a:t>
            </a:r>
            <a:r>
              <a:rPr lang="en-US" sz="1200" b="0" i="0" u="none" strike="noStrike" baseline="0" dirty="0">
                <a:solidFill>
                  <a:srgbClr val="231F20"/>
                </a:solidFill>
                <a:latin typeface="Arial Unicode MS" panose="020B0604020202020204" pitchFamily="34" charset="-128"/>
              </a:rPr>
              <a:t>Repair the fault.</a:t>
            </a:r>
          </a:p>
          <a:p>
            <a:pPr marR="50870" algn="just"/>
            <a:r>
              <a:rPr lang="en-US" sz="1200" b="1" i="0" u="none" strike="noStrike" baseline="0" dirty="0">
                <a:solidFill>
                  <a:srgbClr val="231F20"/>
                </a:solidFill>
                <a:latin typeface="Arial" panose="020B0604020202020204" pitchFamily="34" charset="0"/>
              </a:rPr>
              <a:t>STEP 6  </a:t>
            </a:r>
            <a:r>
              <a:rPr lang="en-US" sz="1200" b="0" i="0" u="none" strike="noStrike" baseline="0" dirty="0">
                <a:solidFill>
                  <a:srgbClr val="231F20"/>
                </a:solidFill>
                <a:latin typeface="Arial Unicode MS" panose="020B0604020202020204" pitchFamily="34" charset="-128"/>
              </a:rPr>
              <a:t>Road test the vehicle under the same conditions that were performed to verify the fault to ensure that the repair is completed.</a:t>
            </a:r>
          </a:p>
          <a:p>
            <a:pPr marR="1070" algn="just"/>
            <a:endParaRPr lang="en-US" sz="1200" b="1" i="0" u="none" strike="noStrike" cap="none" dirty="0">
              <a:solidFill>
                <a:schemeClr val="dk1"/>
              </a:solidFill>
              <a:latin typeface="Arial"/>
              <a:ea typeface="Arial"/>
              <a:cs typeface="Arial"/>
              <a:sym typeface="Arial"/>
            </a:endParaRPr>
          </a:p>
          <a:p>
            <a:pPr marR="1070" algn="just"/>
            <a:r>
              <a:rPr lang="en-US" sz="1200" b="1" i="0" u="none" strike="noStrike" cap="none" dirty="0">
                <a:solidFill>
                  <a:schemeClr val="dk1"/>
                </a:solidFill>
                <a:latin typeface="Arial"/>
                <a:ea typeface="Arial"/>
                <a:cs typeface="Arial"/>
                <a:sym typeface="Arial"/>
              </a:rPr>
              <a:t>Fluid Maintenance</a:t>
            </a:r>
          </a:p>
          <a:p>
            <a:r>
              <a:rPr lang="en-US" sz="1200" b="0" i="0" u="none" strike="noStrike" baseline="0" dirty="0">
                <a:solidFill>
                  <a:srgbClr val="231F20"/>
                </a:solidFill>
                <a:latin typeface="+mn-lt"/>
              </a:rPr>
              <a:t>The transmission fluid is usually high-quality synthetic oil, which is unique for this type of transmission. Dual clutch transmission fluid is usually green to help identify it as a unique fluid and to help prevent someone from using conventional automatic transmission fluid. Always use the specified fluid.  For example, the Ford dry dual clutch fluid is specifically formulated for use in the DPS6 power shift twin dry clutch transmission. This fluid is manufactured with synthetic base oils and performance additives, providing im- proved shifting at all ambient temperatures. This fluid is used only in transmissions requiring a fluid meeting WSS-M2C200-D2.</a:t>
            </a:r>
          </a:p>
          <a:p>
            <a:r>
              <a:rPr lang="en-US" sz="1200" b="0" i="0" u="none" strike="noStrike" baseline="0" dirty="0">
                <a:solidFill>
                  <a:srgbClr val="231F20"/>
                </a:solidFill>
                <a:latin typeface="Arial Unicode MS" panose="020B0604020202020204" pitchFamily="34" charset="-128"/>
              </a:rPr>
              <a:t>Most dual clutch automatic transmissions/transaxles use an external filter that is serviceable and an internal filter that is a non serviceable part unless the unit is totally disassembled. Always follow the vehicle manufacturer’s recommended fluid and filter service intervals.</a:t>
            </a:r>
          </a:p>
          <a:p>
            <a:pPr marR="1070" algn="just"/>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080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CVT offers the following advantages over planetary-gear automatic transmission.</a:t>
            </a:r>
          </a:p>
          <a:p>
            <a:r>
              <a:rPr lang="en-US" dirty="0"/>
              <a:t>■ Compact, very short</a:t>
            </a:r>
          </a:p>
          <a:p>
            <a:r>
              <a:rPr lang="en-US" dirty="0"/>
              <a:t>■ Lighter weight</a:t>
            </a:r>
          </a:p>
          <a:p>
            <a:r>
              <a:rPr lang="en-US" dirty="0"/>
              <a:t>■ Constant, stepless acceleration with engine staying at the RPM for maximum power</a:t>
            </a:r>
          </a:p>
          <a:p>
            <a:r>
              <a:rPr lang="en-US" dirty="0"/>
              <a:t>■ Efficient fuel use and emissions, cruise with engine staying at the RPM for maximum efficiency</a:t>
            </a:r>
          </a:p>
          <a:p>
            <a:r>
              <a:rPr lang="en-US" dirty="0"/>
              <a:t>■ Lower</a:t>
            </a:r>
            <a:r>
              <a:rPr lang="en-US" baseline="0" dirty="0"/>
              <a:t> internal power</a:t>
            </a:r>
            <a:r>
              <a:rPr lang="en-US" dirty="0"/>
              <a:t> loss</a:t>
            </a:r>
          </a:p>
          <a:p>
            <a:endParaRPr lang="en-US" dirty="0"/>
          </a:p>
          <a:p>
            <a:r>
              <a:rPr lang="en-US" dirty="0"/>
              <a:t>Disadvantages of a CVT compared to conventional automatic transmission include the following:</a:t>
            </a:r>
          </a:p>
          <a:p>
            <a:r>
              <a:rPr lang="en-US" dirty="0"/>
              <a:t>■ High and constant engine speed when accelerating rapidly</a:t>
            </a:r>
          </a:p>
          <a:p>
            <a:r>
              <a:rPr lang="en-US" dirty="0"/>
              <a:t>■ Requires special fluid that may not be readily available</a:t>
            </a:r>
          </a:p>
          <a:p>
            <a:r>
              <a:rPr lang="en-US" dirty="0"/>
              <a:t>■ Often not repaired but instead replaced as an assembly if the unit fails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059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i="0" u="none" strike="noStrike" baseline="0" dirty="0">
                <a:solidFill>
                  <a:srgbClr val="007C94"/>
                </a:solidFill>
                <a:latin typeface="Calibri" panose="020F0502020204030204" pitchFamily="34" charset="0"/>
              </a:rPr>
              <a:t>DTCs</a:t>
            </a:r>
          </a:p>
          <a:p>
            <a:pPr marR="50870" algn="just"/>
            <a:r>
              <a:rPr lang="en-US" sz="1200" b="0" i="0" u="none" strike="noStrike" baseline="0" dirty="0">
                <a:solidFill>
                  <a:srgbClr val="231F20"/>
                </a:solidFill>
                <a:latin typeface="Arial Unicode MS" panose="020B0604020202020204" pitchFamily="34" charset="-128"/>
              </a:rPr>
              <a:t>As part of any diagnostics, checking for diagnostic trouble codes is one of the first steps. See Chart 129-3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4901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52</a:t>
            </a:fld>
            <a:endParaRPr lang="en-US" dirty="0"/>
          </a:p>
        </p:txBody>
      </p:sp>
    </p:spTree>
    <p:extLst>
      <p:ext uri="{BB962C8B-B14F-4D97-AF65-F5344CB8AC3E}">
        <p14:creationId xmlns:p14="http://schemas.microsoft.com/office/powerpoint/2010/main" val="197766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760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570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5526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using three or more gears, a CVT uses two variable-width pulleys, sometimes called </a:t>
            </a:r>
            <a:r>
              <a:rPr lang="en-US" b="1" dirty="0"/>
              <a:t>variators</a:t>
            </a:r>
            <a:r>
              <a:rPr lang="en-US" dirty="0"/>
              <a:t>, to change the gear ratio.</a:t>
            </a:r>
          </a:p>
          <a:p>
            <a:r>
              <a:rPr lang="en-US" dirty="0"/>
              <a:t>The pulleys used in CVT design can vary their width by varying the hydraulic pressure applied to them. Each pulley has a movable face and a fixed face.</a:t>
            </a:r>
          </a:p>
          <a:p>
            <a:pPr marL="171450" indent="-171450">
              <a:buFont typeface="Arial" panose="020B0604020202020204" pitchFamily="34" charset="0"/>
              <a:buChar char="•"/>
            </a:pPr>
            <a:r>
              <a:rPr lang="en-US" dirty="0"/>
              <a:t>The movable face for each pulley is attached to a piston that has hydraulic control pressure applied to it.</a:t>
            </a:r>
          </a:p>
          <a:p>
            <a:pPr marL="171450" indent="-171450">
              <a:buFont typeface="Arial" panose="020B0604020202020204" pitchFamily="34" charset="0"/>
              <a:buChar char="•"/>
            </a:pPr>
            <a:r>
              <a:rPr lang="en-US" dirty="0"/>
              <a:t>Higher application pressure on the movable face causes the pulley to become narrow and this makes the steel belt ride closer to the outside diameter of the pulley. A lower application pressure will allow the pulley to become wider and the belt will ride closer to the pulley axis.  If a low hydraulic pressure is applied to the drive pulley and a high hydraulic pressure is applied to the driven pulley, a low speed ratio is achieved.</a:t>
            </a:r>
          </a:p>
          <a:p>
            <a:r>
              <a:rPr lang="en-US" dirty="0"/>
              <a:t>CVT (continuously variable transmission) has an infinite number of gear ratios between its lowest ratio (about 3.7:1) and highest ratio, which is a 0.27:1 overdrive.</a:t>
            </a:r>
          </a:p>
          <a:p>
            <a:r>
              <a:rPr lang="en-US" dirty="0"/>
              <a:t>CVT improves efficiency by changing ratios from underdrive/reduction to overdrive in a gradual, continuous manner. The primary/drive pulley is attached to the input shaft. The secondary/driven pulley is on the output shaft and drives the final drive gears. Each pulley, also called a sheave, has two sides:</a:t>
            </a:r>
          </a:p>
          <a:p>
            <a:r>
              <a:rPr lang="en-US" dirty="0"/>
              <a:t>1. One is fixed so it cannot move.</a:t>
            </a:r>
          </a:p>
          <a:p>
            <a:r>
              <a:rPr lang="en-US" dirty="0"/>
              <a:t>2. The other can float sideways to change pulley width.</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365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74140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276999"/>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mj-lt"/>
                <a:cs typeface="Times New Roman" panose="02020603050405020304" pitchFamily="18" charset="0"/>
              </a:defRPr>
            </a:lvl1pPr>
          </a:lstStyle>
          <a:p>
            <a:r>
              <a:rPr lang="en-US" dirty="0"/>
              <a:t>Click to edit Master title style</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307111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82290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009024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10">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7" r:id="rId6"/>
    <p:sldLayoutId id="2147483688" r:id="rId7"/>
    <p:sldLayoutId id="214748368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hyperlink" Target="https://jameshalderman.com/a2_anim_lib_pag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107996"/>
          </a:xfrm>
        </p:spPr>
        <p:txBody>
          <a:bodyPr lIns="0" tIns="45720" rIns="0" bIns="45720">
            <a:spAutoFit/>
          </a:bodyPr>
          <a:lstStyle/>
          <a:p>
            <a:r>
              <a:rPr lang="en-US" dirty="0"/>
              <a:t>Continuously Variable and Dual Clutch Automatic Transmissions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724025"/>
            <a:ext cx="8089829" cy="4562026"/>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0"/>
            <a:ext cx="8229600" cy="1761682"/>
          </a:xfrm>
        </p:spPr>
        <p:txBody>
          <a:bodyPr/>
          <a:lstStyle/>
          <a:p>
            <a:r>
              <a:rPr lang="en-US" dirty="0"/>
              <a:t>Frequently Asked Question: What Is It Like to Drive a Vehicle Equipped with CVT?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643254"/>
            <a:ext cx="7543800" cy="3414645"/>
          </a:xfrm>
        </p:spPr>
        <p:txBody>
          <a:bodyPr/>
          <a:lstStyle/>
          <a:p>
            <a:pPr marL="101600" indent="0">
              <a:buNone/>
            </a:pPr>
            <a:r>
              <a:rPr lang="en-US" b="1" dirty="0">
                <a:latin typeface="OpenSans-Bold"/>
              </a:rPr>
              <a:t>What Is It Like to Drive a Vehicle Equipped with CVT? </a:t>
            </a:r>
            <a:r>
              <a:rPr lang="en-US" dirty="0">
                <a:latin typeface="OpenSans-Bold"/>
              </a:rPr>
              <a:t>For most people, driving a vehicle equipped with a CVT is same as driving vehicle equipped with a conventional automatic transmission/transaxle. The vehicle creeps slightly when brake is released and accelerates normally when throttle is opened. Because no shifts occur, first thing driver and passenger notice is that it is very smooth. If vehicle is equipped with a tachometer, driver may notice that engine speed increases when first accelerating and often remains higher until vehicle speed increases. During periods of rapid acceleration, engine speed may be close to its maximum and thereby creates noise and vibration often not experienced in a similar vehicle. Because vehicle speed slowly catches up to engine speed, this effect is often referred to as “rubber band effect” and is most noticeable only during periods of rapid acceleration. However, the fuel economy improvement of a CVT compared to a conventional automatic transmission makes slight difference a reasonable trade-off.</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57830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Construction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3364125"/>
          </a:xfrm>
        </p:spPr>
        <p:txBody>
          <a:bodyPr/>
          <a:lstStyle/>
          <a:p>
            <a:r>
              <a:rPr lang="en-US" sz="2400" dirty="0"/>
              <a:t>Variators</a:t>
            </a:r>
          </a:p>
          <a:p>
            <a:pPr lvl="1"/>
            <a:r>
              <a:rPr lang="en-US" sz="2400" dirty="0"/>
              <a:t>Pulleys used in CVT design can vary their width </a:t>
            </a:r>
          </a:p>
          <a:p>
            <a:pPr lvl="1"/>
            <a:r>
              <a:rPr lang="en-US" sz="2400" dirty="0"/>
              <a:t>Varying hydraulic pressure applied to them.</a:t>
            </a:r>
          </a:p>
          <a:p>
            <a:pPr lvl="1"/>
            <a:r>
              <a:rPr lang="en-US" sz="2400" dirty="0"/>
              <a:t>Drive Belt</a:t>
            </a:r>
          </a:p>
          <a:p>
            <a:pPr lvl="1"/>
            <a:r>
              <a:rPr lang="en-US" sz="2400" dirty="0"/>
              <a:t>Push belt</a:t>
            </a:r>
          </a:p>
          <a:p>
            <a:pPr lvl="1"/>
            <a:r>
              <a:rPr lang="en-US" sz="2400" dirty="0"/>
              <a:t>Pull chain</a:t>
            </a:r>
          </a:p>
          <a:p>
            <a:pPr lvl="1"/>
            <a:r>
              <a:rPr lang="en-US" sz="2400" dirty="0"/>
              <a:t>Vehicles That Use a Belt or a Chain</a:t>
            </a:r>
          </a:p>
        </p:txBody>
      </p:sp>
    </p:spTree>
    <p:extLst>
      <p:ext uri="{BB962C8B-B14F-4D97-AF65-F5344CB8AC3E}">
        <p14:creationId xmlns:p14="http://schemas.microsoft.com/office/powerpoint/2010/main" val="120504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129.4 Pulley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1014413"/>
            <a:ext cx="4866973" cy="46375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0500" y="974039"/>
            <a:ext cx="3011384" cy="3046988"/>
          </a:xfrm>
        </p:spPr>
        <p:txBody>
          <a:bodyPr/>
          <a:lstStyle/>
          <a:p>
            <a:pPr marL="101600" indent="0">
              <a:buNone/>
            </a:pPr>
            <a:r>
              <a:rPr lang="en-US" sz="2400" dirty="0"/>
              <a:t>Drive pulley is wide while driven pulley is narrow for a low ratio vehicle start (left). Ratio changes by making drive pulley narrow and driven pulley wider.</a:t>
            </a:r>
          </a:p>
        </p:txBody>
      </p:sp>
    </p:spTree>
    <p:extLst>
      <p:ext uri="{BB962C8B-B14F-4D97-AF65-F5344CB8AC3E}">
        <p14:creationId xmlns:p14="http://schemas.microsoft.com/office/powerpoint/2010/main" val="138136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CVT Ratio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vt_ratio_control">
            <a:hlinkClick r:id="" action="ppaction://media"/>
            <a:extLst>
              <a:ext uri="{FF2B5EF4-FFF2-40B4-BE49-F238E27FC236}">
                <a16:creationId xmlns:a16="http://schemas.microsoft.com/office/drawing/2014/main" id="{1050602D-1930-C560-8B39-447B43433F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41" y="1211045"/>
            <a:ext cx="9144000" cy="5143500"/>
          </a:xfrm>
          <a:prstGeom prst="rect">
            <a:avLst/>
          </a:prstGeom>
        </p:spPr>
      </p:pic>
    </p:spTree>
    <p:extLst>
      <p:ext uri="{BB962C8B-B14F-4D97-AF65-F5344CB8AC3E}">
        <p14:creationId xmlns:p14="http://schemas.microsoft.com/office/powerpoint/2010/main" val="357795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129.5 Push Type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3612" y="985318"/>
            <a:ext cx="4761350" cy="51503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3"/>
            <a:ext cx="2350008" cy="1200329"/>
          </a:xfrm>
        </p:spPr>
        <p:txBody>
          <a:bodyPr/>
          <a:lstStyle/>
          <a:p>
            <a:pPr marL="101600" indent="0">
              <a:buNone/>
            </a:pPr>
            <a:r>
              <a:rPr lang="en-US" sz="2400" dirty="0"/>
              <a:t>A Typical push-type CVT belt construction</a:t>
            </a:r>
          </a:p>
        </p:txBody>
      </p:sp>
    </p:spTree>
    <p:extLst>
      <p:ext uri="{BB962C8B-B14F-4D97-AF65-F5344CB8AC3E}">
        <p14:creationId xmlns:p14="http://schemas.microsoft.com/office/powerpoint/2010/main" val="4252272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129.6 Pull Type Chain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7760" y="1014413"/>
            <a:ext cx="3585925" cy="51094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r>
              <a:rPr lang="en-US" sz="2400" dirty="0"/>
              <a:t>The pull chain looks similar to a silent chain</a:t>
            </a:r>
          </a:p>
        </p:txBody>
      </p:sp>
    </p:spTree>
    <p:extLst>
      <p:ext uri="{BB962C8B-B14F-4D97-AF65-F5344CB8AC3E}">
        <p14:creationId xmlns:p14="http://schemas.microsoft.com/office/powerpoint/2010/main" val="65658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615553"/>
          </a:xfrm>
        </p:spPr>
        <p:txBody>
          <a:bodyPr/>
          <a:lstStyle/>
          <a:p>
            <a:r>
              <a:rPr lang="en-US" dirty="0"/>
              <a:t>Chart 129.1 CVT Transaxle Types </a:t>
            </a:r>
          </a:p>
        </p:txBody>
      </p:sp>
      <p:graphicFrame>
        <p:nvGraphicFramePr>
          <p:cNvPr id="4" name="Table 3"/>
          <p:cNvGraphicFramePr>
            <a:graphicFrameLocks noGrp="1"/>
          </p:cNvGraphicFramePr>
          <p:nvPr>
            <p:extLst>
              <p:ext uri="{D42A27DB-BD31-4B8C-83A1-F6EECF244321}">
                <p14:modId xmlns:p14="http://schemas.microsoft.com/office/powerpoint/2010/main" val="129807295"/>
              </p:ext>
            </p:extLst>
          </p:nvPr>
        </p:nvGraphicFramePr>
        <p:xfrm>
          <a:off x="1280160" y="1307592"/>
          <a:ext cx="6895832" cy="4109269"/>
        </p:xfrm>
        <a:graphic>
          <a:graphicData uri="http://schemas.openxmlformats.org/drawingml/2006/table">
            <a:tbl>
              <a:tblPr firstRow="1" firstCol="1" bandRow="1"/>
              <a:tblGrid>
                <a:gridCol w="3307185">
                  <a:extLst>
                    <a:ext uri="{9D8B030D-6E8A-4147-A177-3AD203B41FA5}">
                      <a16:colId xmlns:a16="http://schemas.microsoft.com/office/drawing/2014/main" val="20000"/>
                    </a:ext>
                  </a:extLst>
                </a:gridCol>
                <a:gridCol w="3588647">
                  <a:extLst>
                    <a:ext uri="{9D8B030D-6E8A-4147-A177-3AD203B41FA5}">
                      <a16:colId xmlns:a16="http://schemas.microsoft.com/office/drawing/2014/main" val="20001"/>
                    </a:ext>
                  </a:extLst>
                </a:gridCol>
              </a:tblGrid>
              <a:tr h="448357">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VEHICLES THAT USE A PUSH-TYPE CVT (BELT-TYPE)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VEHICLES THAT USE 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PULL-TYPE CVT (CHAIN-TYPE)</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784481">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Honda (Accord, Civic, Civic hybrid, Insight hybrid)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Audi (A4, S4, RS4)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61494">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Dodge Caliber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Ford (500, Freestar, Freestyle)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61494">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Jeep (Compass, Patriot)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Mercury (Montego, Monterey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22987">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Mini Cooper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Subaru Lineartronic (Legacy, Forester, Impreza, Outback)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61494">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Mitsubishi (Lancer, Outlander)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522987">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Nissan (Altima, Cube, Maxima, Murano, Rogue, Sentra, Versa)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522987">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Saturn (Aura, Ion, Vue) Subaru Justy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261494">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Suzuki SX4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261494">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Toyota Corolla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7993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74726" y="172763"/>
            <a:ext cx="8229600" cy="592846"/>
          </a:xfrm>
        </p:spPr>
        <p:txBody>
          <a:bodyPr/>
          <a:lstStyle/>
          <a:p>
            <a:r>
              <a:rPr lang="en-US" dirty="0"/>
              <a:t>CVT Electronic Controls </a:t>
            </a:r>
            <a:r>
              <a:rPr lang="en-US" sz="2800" dirty="0"/>
              <a:t>(1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3577903"/>
          </a:xfrm>
        </p:spPr>
        <p:txBody>
          <a:bodyPr/>
          <a:lstStyle/>
          <a:p>
            <a:r>
              <a:rPr lang="en-US" sz="2400" dirty="0"/>
              <a:t>Inputs: </a:t>
            </a:r>
          </a:p>
          <a:p>
            <a:pPr lvl="1"/>
            <a:r>
              <a:rPr lang="en-US" sz="2400" dirty="0"/>
              <a:t>Transmission Range Sensor</a:t>
            </a:r>
          </a:p>
          <a:p>
            <a:pPr lvl="1"/>
            <a:r>
              <a:rPr lang="en-US" sz="2400" dirty="0"/>
              <a:t>Input Speed Sensor</a:t>
            </a:r>
          </a:p>
          <a:p>
            <a:pPr lvl="1"/>
            <a:r>
              <a:rPr lang="en-US" sz="2400" dirty="0"/>
              <a:t>Output Speed Sensor</a:t>
            </a:r>
          </a:p>
          <a:p>
            <a:pPr lvl="1"/>
            <a:r>
              <a:rPr lang="en-US" sz="2400" dirty="0"/>
              <a:t>Primary Pressure Sensor</a:t>
            </a:r>
          </a:p>
          <a:p>
            <a:pPr lvl="1"/>
            <a:r>
              <a:rPr lang="en-US" sz="2400" dirty="0"/>
              <a:t>Secondary Pressure Sensor</a:t>
            </a:r>
          </a:p>
          <a:p>
            <a:pPr lvl="1"/>
            <a:r>
              <a:rPr lang="en-US" sz="2400" dirty="0"/>
              <a:t>Transmission Temperature Sensor</a:t>
            </a:r>
          </a:p>
          <a:p>
            <a:endParaRPr lang="en-US" dirty="0"/>
          </a:p>
        </p:txBody>
      </p:sp>
    </p:spTree>
    <p:extLst>
      <p:ext uri="{BB962C8B-B14F-4D97-AF65-F5344CB8AC3E}">
        <p14:creationId xmlns:p14="http://schemas.microsoft.com/office/powerpoint/2010/main" val="2159151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8125" y="946749"/>
            <a:ext cx="8232775" cy="4147289"/>
          </a:xfrm>
        </p:spPr>
        <p:txBody>
          <a:bodyPr/>
          <a:lstStyle/>
          <a:p>
            <a:r>
              <a:rPr lang="en-US" sz="2400" dirty="0"/>
              <a:t>Indirect inputs from CAN bus include: </a:t>
            </a:r>
          </a:p>
          <a:p>
            <a:pPr lvl="1"/>
            <a:r>
              <a:rPr lang="en-US" sz="2400" dirty="0"/>
              <a:t>PCM requests</a:t>
            </a:r>
          </a:p>
          <a:p>
            <a:pPr lvl="1"/>
            <a:r>
              <a:rPr lang="en-US" sz="2400" dirty="0"/>
              <a:t>Engine output torque</a:t>
            </a:r>
          </a:p>
          <a:p>
            <a:pPr lvl="1"/>
            <a:r>
              <a:rPr lang="en-US" sz="2400" dirty="0"/>
              <a:t>Brake switch</a:t>
            </a:r>
          </a:p>
          <a:p>
            <a:pPr lvl="1"/>
            <a:r>
              <a:rPr lang="en-US" sz="2400" dirty="0"/>
              <a:t>ABS status signals</a:t>
            </a:r>
          </a:p>
          <a:p>
            <a:pPr lvl="1"/>
            <a:r>
              <a:rPr lang="en-US" sz="2400" dirty="0"/>
              <a:t>Charging system voltage</a:t>
            </a:r>
          </a:p>
          <a:p>
            <a:pPr lvl="1"/>
            <a:r>
              <a:rPr lang="en-US" sz="2400" dirty="0"/>
              <a:t>Engine RPM</a:t>
            </a:r>
          </a:p>
          <a:p>
            <a:pPr lvl="1"/>
            <a:r>
              <a:rPr lang="en-US" sz="2400" dirty="0"/>
              <a:t>Engine coolant temperature</a:t>
            </a:r>
          </a:p>
          <a:p>
            <a:endParaRPr lang="en-US" sz="2400" dirty="0"/>
          </a:p>
        </p:txBody>
      </p:sp>
      <p:sp>
        <p:nvSpPr>
          <p:cNvPr id="6" name="Title 1">
            <a:extLst>
              <a:ext uri="{FF2B5EF4-FFF2-40B4-BE49-F238E27FC236}">
                <a16:creationId xmlns:a16="http://schemas.microsoft.com/office/drawing/2014/main" id="{520AD912-8EF2-4BD8-A87C-20C7322F06AA}"/>
              </a:ext>
            </a:extLst>
          </p:cNvPr>
          <p:cNvSpPr>
            <a:spLocks noGrp="1"/>
          </p:cNvSpPr>
          <p:nvPr>
            <p:ph type="title"/>
          </p:nvPr>
        </p:nvSpPr>
        <p:spPr>
          <a:xfrm>
            <a:off x="457200" y="169486"/>
            <a:ext cx="8229600" cy="1130286"/>
          </a:xfrm>
        </p:spPr>
        <p:txBody>
          <a:bodyPr/>
          <a:lstStyle/>
          <a:p>
            <a:r>
              <a:rPr lang="en-US" dirty="0"/>
              <a:t>CVT Electronic Controls </a:t>
            </a:r>
            <a:r>
              <a:rPr lang="en-US" sz="2800" dirty="0"/>
              <a:t>(2 of 3)</a:t>
            </a:r>
          </a:p>
        </p:txBody>
      </p:sp>
    </p:spTree>
    <p:extLst>
      <p:ext uri="{BB962C8B-B14F-4D97-AF65-F5344CB8AC3E}">
        <p14:creationId xmlns:p14="http://schemas.microsoft.com/office/powerpoint/2010/main" val="98279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58624"/>
            <a:ext cx="8232775" cy="5455340"/>
          </a:xfrm>
        </p:spPr>
        <p:txBody>
          <a:bodyPr/>
          <a:lstStyle/>
          <a:p>
            <a:r>
              <a:rPr lang="en-US" sz="2400" dirty="0"/>
              <a:t>Accelerator pedal position </a:t>
            </a:r>
          </a:p>
          <a:p>
            <a:r>
              <a:rPr lang="en-US" sz="2400" dirty="0"/>
              <a:t>Vehicle speed </a:t>
            </a:r>
          </a:p>
          <a:p>
            <a:r>
              <a:rPr lang="en-US" sz="2400" dirty="0"/>
              <a:t>A/C system requests</a:t>
            </a:r>
          </a:p>
          <a:p>
            <a:r>
              <a:rPr lang="en-US" sz="2400" dirty="0"/>
              <a:t>Outputs</a:t>
            </a:r>
          </a:p>
          <a:p>
            <a:r>
              <a:rPr lang="en-US" sz="2400" dirty="0"/>
              <a:t>Radio control motor</a:t>
            </a:r>
          </a:p>
          <a:p>
            <a:r>
              <a:rPr lang="en-US" sz="2400" dirty="0"/>
              <a:t>Stepper motor</a:t>
            </a:r>
          </a:p>
          <a:p>
            <a:r>
              <a:rPr lang="en-US" sz="2400" dirty="0"/>
              <a:t>Line pressure solenoid</a:t>
            </a:r>
          </a:p>
          <a:p>
            <a:r>
              <a:rPr lang="en-US" sz="2400" dirty="0"/>
              <a:t>Secondary pressure solenoid</a:t>
            </a:r>
          </a:p>
          <a:p>
            <a:r>
              <a:rPr lang="en-US" sz="2400" dirty="0"/>
              <a:t>TCC lockup solenoid</a:t>
            </a:r>
          </a:p>
          <a:p>
            <a:endParaRPr lang="en-US" sz="2000" dirty="0"/>
          </a:p>
        </p:txBody>
      </p:sp>
      <p:sp>
        <p:nvSpPr>
          <p:cNvPr id="6" name="Title 1">
            <a:extLst>
              <a:ext uri="{FF2B5EF4-FFF2-40B4-BE49-F238E27FC236}">
                <a16:creationId xmlns:a16="http://schemas.microsoft.com/office/drawing/2014/main" id="{520AD912-8EF2-4BD8-A87C-20C7322F06AA}"/>
              </a:ext>
            </a:extLst>
          </p:cNvPr>
          <p:cNvSpPr>
            <a:spLocks noGrp="1"/>
          </p:cNvSpPr>
          <p:nvPr>
            <p:ph type="title"/>
          </p:nvPr>
        </p:nvSpPr>
        <p:spPr>
          <a:xfrm>
            <a:off x="457200" y="202492"/>
            <a:ext cx="8229600" cy="1097279"/>
          </a:xfrm>
        </p:spPr>
        <p:txBody>
          <a:bodyPr/>
          <a:lstStyle/>
          <a:p>
            <a:r>
              <a:rPr lang="en-US" dirty="0"/>
              <a:t>CVT Electronic Controls </a:t>
            </a:r>
            <a:r>
              <a:rPr lang="en-US" sz="2800" dirty="0"/>
              <a:t>(3 of 3)</a:t>
            </a:r>
          </a:p>
        </p:txBody>
      </p:sp>
    </p:spTree>
    <p:extLst>
      <p:ext uri="{BB962C8B-B14F-4D97-AF65-F5344CB8AC3E}">
        <p14:creationId xmlns:p14="http://schemas.microsoft.com/office/powerpoint/2010/main" val="416658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49007"/>
            <a:ext cx="8229600" cy="646331"/>
          </a:xfrm>
        </p:spPr>
        <p:txBody>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56461"/>
            <a:ext cx="8232775" cy="4570482"/>
          </a:xfrm>
        </p:spPr>
        <p:txBody>
          <a:bodyPr/>
          <a:lstStyle/>
          <a:p>
            <a:pPr marL="850392" lvl="0" indent="-850392">
              <a:buClr>
                <a:schemeClr val="lt1"/>
              </a:buClr>
              <a:buSzPct val="25000"/>
              <a:buNone/>
            </a:pPr>
            <a:r>
              <a:rPr lang="en-US" sz="2400" b="1" dirty="0">
                <a:solidFill>
                  <a:srgbClr val="007FA3"/>
                </a:solidFill>
              </a:rPr>
              <a:t>129.1 </a:t>
            </a:r>
            <a:r>
              <a:rPr lang="en-US" sz="2400" dirty="0">
                <a:solidFill>
                  <a:schemeClr val="tx1"/>
                </a:solidFill>
              </a:rPr>
              <a:t>Describe the function, advantages, and disadvantages of a continuously variable transmission</a:t>
            </a:r>
          </a:p>
          <a:p>
            <a:pPr marL="850392" lvl="0" indent="-850392">
              <a:buClr>
                <a:schemeClr val="lt1"/>
              </a:buClr>
              <a:buSzPct val="25000"/>
              <a:buNone/>
            </a:pPr>
            <a:r>
              <a:rPr lang="en-US" sz="2400" b="1" dirty="0">
                <a:solidFill>
                  <a:srgbClr val="007FA3"/>
                </a:solidFill>
              </a:rPr>
              <a:t>129.2 </a:t>
            </a:r>
            <a:r>
              <a:rPr lang="en-US" sz="2400" dirty="0"/>
              <a:t>Describe the construction of a continuously variable transmission.</a:t>
            </a:r>
          </a:p>
          <a:p>
            <a:pPr marL="850392" lvl="0" indent="-850392">
              <a:buClr>
                <a:schemeClr val="lt1"/>
              </a:buClr>
              <a:buSzPct val="25000"/>
              <a:buNone/>
            </a:pPr>
            <a:r>
              <a:rPr lang="en-US" sz="2400" b="1" dirty="0">
                <a:solidFill>
                  <a:srgbClr val="007FA3"/>
                </a:solidFill>
              </a:rPr>
              <a:t>129.3 </a:t>
            </a:r>
            <a:r>
              <a:rPr lang="en-US" sz="2400" dirty="0"/>
              <a:t>Discuss the electronic controls of a CVT.</a:t>
            </a:r>
          </a:p>
          <a:p>
            <a:pPr marL="850392" lvl="0" indent="-850392">
              <a:buClr>
                <a:schemeClr val="lt1"/>
              </a:buClr>
              <a:buSzPct val="25000"/>
              <a:buNone/>
            </a:pPr>
            <a:r>
              <a:rPr lang="en-US" sz="2400" b="1" dirty="0">
                <a:solidFill>
                  <a:srgbClr val="007FA3"/>
                </a:solidFill>
              </a:rPr>
              <a:t>129.4 </a:t>
            </a:r>
            <a:r>
              <a:rPr lang="en-US" sz="2400" dirty="0"/>
              <a:t>Discuss the operation of a CVT.</a:t>
            </a:r>
          </a:p>
          <a:p>
            <a:pPr marL="850392" lvl="0" indent="-850392">
              <a:buClr>
                <a:schemeClr val="lt1"/>
              </a:buClr>
              <a:buSzPct val="25000"/>
              <a:buNone/>
            </a:pPr>
            <a:r>
              <a:rPr lang="en-US" sz="2400" b="1" dirty="0">
                <a:solidFill>
                  <a:srgbClr val="007FA3"/>
                </a:solidFill>
              </a:rPr>
              <a:t>129.5 </a:t>
            </a:r>
            <a:r>
              <a:rPr lang="en-US" sz="2400" dirty="0"/>
              <a:t>Explain CVT pressure testing.</a:t>
            </a:r>
          </a:p>
          <a:p>
            <a:pPr marL="850392" lvl="0" indent="-850392">
              <a:buClr>
                <a:schemeClr val="lt1"/>
              </a:buClr>
              <a:buSzPct val="25000"/>
              <a:buNone/>
            </a:pPr>
            <a:r>
              <a:rPr lang="en-US" sz="2400" b="1" dirty="0">
                <a:solidFill>
                  <a:srgbClr val="007FA3"/>
                </a:solidFill>
              </a:rPr>
              <a:t>129.6 </a:t>
            </a:r>
            <a:r>
              <a:rPr lang="en-US" sz="2400" dirty="0"/>
              <a:t>Discuss CVT fluid.</a:t>
            </a:r>
          </a:p>
          <a:p>
            <a:pPr marL="850392" lvl="0" indent="-850392">
              <a:buClr>
                <a:schemeClr val="lt1"/>
              </a:buClr>
              <a:buSzPct val="25000"/>
              <a:buNone/>
            </a:pPr>
            <a:r>
              <a:rPr lang="en-US" sz="2400" b="1" dirty="0">
                <a:solidFill>
                  <a:srgbClr val="007FA3"/>
                </a:solidFill>
              </a:rPr>
              <a:t>129.7 </a:t>
            </a:r>
            <a:r>
              <a:rPr lang="en-US" sz="2400" dirty="0"/>
              <a:t>Discuss CVT-related DTCs.</a:t>
            </a:r>
          </a:p>
        </p:txBody>
      </p:sp>
    </p:spTree>
    <p:extLst>
      <p:ext uri="{BB962C8B-B14F-4D97-AF65-F5344CB8AC3E}">
        <p14:creationId xmlns:p14="http://schemas.microsoft.com/office/powerpoint/2010/main" val="410287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8391" y="119139"/>
            <a:ext cx="8229600" cy="646331"/>
          </a:xfrm>
        </p:spPr>
        <p:txBody>
          <a:bodyPr/>
          <a:lstStyle/>
          <a:p>
            <a:r>
              <a:rPr lang="en-US" dirty="0"/>
              <a:t>Figure 129.7 Block Diagram </a:t>
            </a:r>
          </a:p>
        </p:txBody>
      </p:sp>
      <p:sp>
        <p:nvSpPr>
          <p:cNvPr id="7" name="Title 4"/>
          <p:cNvSpPr>
            <a:spLocks noGrp="1"/>
          </p:cNvSpPr>
          <p:nvPr>
            <p:ph sz="quarter" idx="14"/>
          </p:nvPr>
        </p:nvSpPr>
        <p:spPr>
          <a:xfrm>
            <a:off x="466651" y="5435688"/>
            <a:ext cx="8229600" cy="707886"/>
          </a:xfrm>
        </p:spPr>
        <p:txBody>
          <a:bodyPr/>
          <a:lstStyle/>
          <a:p>
            <a:pPr marL="101600" indent="0">
              <a:buNone/>
            </a:pPr>
            <a:r>
              <a:rPr lang="en-US" sz="2000" b="0" dirty="0">
                <a:solidFill>
                  <a:schemeClr val="bg2"/>
                </a:solidFill>
              </a:rPr>
              <a:t>Block diagram showing the relationship between the TCM, electrical actuators, valve body, and hydraulic actuators for a CVT transmission</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5376" y="917519"/>
            <a:ext cx="5508816" cy="4366120"/>
          </a:xfrm>
        </p:spPr>
      </p:pic>
    </p:spTree>
    <p:extLst>
      <p:ext uri="{BB962C8B-B14F-4D97-AF65-F5344CB8AC3E}">
        <p14:creationId xmlns:p14="http://schemas.microsoft.com/office/powerpoint/2010/main" val="30381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6525"/>
            <a:ext cx="8229600" cy="646331"/>
          </a:xfrm>
        </p:spPr>
        <p:txBody>
          <a:bodyPr/>
          <a:lstStyle/>
          <a:p>
            <a:r>
              <a:rPr lang="en-US" dirty="0"/>
              <a:t>Figure 129.8 Stepper Motor</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71924" y="941388"/>
            <a:ext cx="2929643" cy="5262979"/>
          </a:xfrm>
        </p:spPr>
        <p:txBody>
          <a:bodyPr/>
          <a:lstStyle/>
          <a:p>
            <a:pPr marL="101600" indent="0">
              <a:buNone/>
            </a:pPr>
            <a:r>
              <a:rPr lang="en-US" sz="2400" dirty="0"/>
              <a:t>(a) stepper motor and pulley ratio link with the CVT in low ratio. (b) The stepper motor has extended, moving the ratio link and ratio control valve; this should cause the primary pulley to become narrower to produce a higher ratio.</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9441" y="941388"/>
            <a:ext cx="5037359" cy="3438588"/>
          </a:xfrm>
        </p:spPr>
      </p:pic>
    </p:spTree>
    <p:extLst>
      <p:ext uri="{BB962C8B-B14F-4D97-AF65-F5344CB8AC3E}">
        <p14:creationId xmlns:p14="http://schemas.microsoft.com/office/powerpoint/2010/main" val="131780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36525"/>
            <a:ext cx="8229600" cy="646331"/>
          </a:xfrm>
        </p:spPr>
        <p:txBody>
          <a:bodyPr/>
          <a:lstStyle/>
          <a:p>
            <a:r>
              <a:rPr lang="en-US" dirty="0"/>
              <a:t>Figure 129.9 Movement</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98702" y="974044"/>
            <a:ext cx="4510973" cy="49421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7274" y="941388"/>
            <a:ext cx="3263206" cy="4462716"/>
          </a:xfrm>
        </p:spPr>
        <p:txBody>
          <a:bodyPr/>
          <a:lstStyle/>
          <a:p>
            <a:pPr marL="101600" indent="0">
              <a:buNone/>
            </a:pPr>
            <a:r>
              <a:rPr lang="en-US" sz="2400" dirty="0"/>
              <a:t>Movement of either stepper motor or primary floating sheave will move the ratio control valve to add or remove fluid from the primary pulley. The secondary valve maintains the necessary pulley pressure on the drive belt</a:t>
            </a:r>
          </a:p>
        </p:txBody>
      </p:sp>
    </p:spTree>
    <p:extLst>
      <p:ext uri="{BB962C8B-B14F-4D97-AF65-F5344CB8AC3E}">
        <p14:creationId xmlns:p14="http://schemas.microsoft.com/office/powerpoint/2010/main" val="27220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1963950"/>
          </a:xfrm>
        </p:spPr>
        <p:txBody>
          <a:bodyPr/>
          <a:lstStyle/>
          <a:p>
            <a:r>
              <a:rPr lang="en-US" sz="2400" dirty="0"/>
              <a:t>Describe what happens during…</a:t>
            </a:r>
          </a:p>
          <a:p>
            <a:pPr lvl="1"/>
            <a:r>
              <a:rPr lang="en-US" sz="2400" dirty="0"/>
              <a:t>Starting</a:t>
            </a:r>
          </a:p>
          <a:p>
            <a:pPr lvl="1"/>
            <a:r>
              <a:rPr lang="en-US" sz="2400" dirty="0"/>
              <a:t>Reverse</a:t>
            </a:r>
          </a:p>
          <a:p>
            <a:pPr lvl="1"/>
            <a:r>
              <a:rPr lang="en-US" sz="2400" dirty="0"/>
              <a:t>Forward</a:t>
            </a:r>
          </a:p>
          <a:p>
            <a:endParaRPr lang="en-US" dirty="0"/>
          </a:p>
        </p:txBody>
      </p:sp>
      <p:sp>
        <p:nvSpPr>
          <p:cNvPr id="7" name="Title 1"/>
          <p:cNvSpPr>
            <a:spLocks noGrp="1"/>
          </p:cNvSpPr>
          <p:nvPr>
            <p:ph type="title"/>
          </p:nvPr>
        </p:nvSpPr>
        <p:spPr>
          <a:xfrm>
            <a:off x="457200" y="185365"/>
            <a:ext cx="8229600" cy="1127285"/>
          </a:xfrm>
        </p:spPr>
        <p:txBody>
          <a:bodyPr/>
          <a:lstStyle/>
          <a:p>
            <a:r>
              <a:rPr lang="en-US" dirty="0"/>
              <a:t>CVT Operation</a:t>
            </a:r>
          </a:p>
        </p:txBody>
      </p:sp>
    </p:spTree>
    <p:extLst>
      <p:ext uri="{BB962C8B-B14F-4D97-AF65-F5344CB8AC3E}">
        <p14:creationId xmlns:p14="http://schemas.microsoft.com/office/powerpoint/2010/main" val="712475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CVT Forward and Reverse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vt_forward_and_rev">
            <a:hlinkClick r:id="" action="ppaction://media"/>
            <a:extLst>
              <a:ext uri="{FF2B5EF4-FFF2-40B4-BE49-F238E27FC236}">
                <a16:creationId xmlns:a16="http://schemas.microsoft.com/office/drawing/2014/main" id="{50225029-8DA8-7BA1-5D49-4FBCED51FA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93760"/>
            <a:ext cx="8839200" cy="4972050"/>
          </a:xfrm>
          <a:prstGeom prst="rect">
            <a:avLst/>
          </a:prstGeom>
        </p:spPr>
      </p:pic>
    </p:spTree>
    <p:extLst>
      <p:ext uri="{BB962C8B-B14F-4D97-AF65-F5344CB8AC3E}">
        <p14:creationId xmlns:p14="http://schemas.microsoft.com/office/powerpoint/2010/main" val="32342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9976" y="947752"/>
            <a:ext cx="8232775" cy="2306850"/>
          </a:xfrm>
        </p:spPr>
        <p:txBody>
          <a:bodyPr/>
          <a:lstStyle/>
          <a:p>
            <a:r>
              <a:rPr lang="en-US" sz="2400" dirty="0"/>
              <a:t>Most CVT transmissions use  </a:t>
            </a:r>
          </a:p>
          <a:p>
            <a:r>
              <a:rPr lang="en-US" sz="2400" dirty="0"/>
              <a:t>Low-profile elliptical torque converter with a lockup clutch</a:t>
            </a:r>
          </a:p>
          <a:p>
            <a:r>
              <a:rPr lang="en-US" sz="2400" dirty="0"/>
              <a:t>Since CVTS are infinitely variable</a:t>
            </a:r>
          </a:p>
          <a:p>
            <a:r>
              <a:rPr lang="en-US" sz="2400" dirty="0"/>
              <a:t>Torque converter not needed once the vehicle is moving.</a:t>
            </a:r>
          </a:p>
          <a:p>
            <a:endParaRPr lang="en-US" dirty="0"/>
          </a:p>
        </p:txBody>
      </p:sp>
      <p:sp>
        <p:nvSpPr>
          <p:cNvPr id="6" name="Title 1"/>
          <p:cNvSpPr>
            <a:spLocks noGrp="1"/>
          </p:cNvSpPr>
          <p:nvPr>
            <p:ph type="title"/>
          </p:nvPr>
        </p:nvSpPr>
        <p:spPr>
          <a:xfrm>
            <a:off x="457200" y="185365"/>
            <a:ext cx="8229600" cy="1127285"/>
          </a:xfrm>
        </p:spPr>
        <p:txBody>
          <a:bodyPr/>
          <a:lstStyle/>
          <a:p>
            <a:r>
              <a:rPr lang="en-US" dirty="0"/>
              <a:t>CVT Torque Converter</a:t>
            </a:r>
          </a:p>
        </p:txBody>
      </p:sp>
    </p:spTree>
    <p:extLst>
      <p:ext uri="{BB962C8B-B14F-4D97-AF65-F5344CB8AC3E}">
        <p14:creationId xmlns:p14="http://schemas.microsoft.com/office/powerpoint/2010/main" val="1716879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9176" y="935877"/>
            <a:ext cx="8232775" cy="2478300"/>
          </a:xfrm>
        </p:spPr>
        <p:txBody>
          <a:bodyPr/>
          <a:lstStyle/>
          <a:p>
            <a:r>
              <a:rPr lang="en-US" sz="2400" dirty="0"/>
              <a:t>Pressure Testing </a:t>
            </a:r>
          </a:p>
          <a:p>
            <a:pPr lvl="1"/>
            <a:r>
              <a:rPr lang="en-US" sz="2400" dirty="0"/>
              <a:t>Typical pressures:</a:t>
            </a:r>
          </a:p>
          <a:p>
            <a:pPr lvl="1"/>
            <a:r>
              <a:rPr lang="en-US" sz="2400" dirty="0"/>
              <a:t>Mainline pressure 70 to 900 PSI (485 to 6,200 kPa)</a:t>
            </a:r>
          </a:p>
          <a:p>
            <a:pPr lvl="1"/>
            <a:r>
              <a:rPr lang="en-US" sz="2400" dirty="0"/>
              <a:t>Primary pressure 15 to 900 PSI (100 to 6,200 kPa)</a:t>
            </a:r>
          </a:p>
          <a:p>
            <a:pPr lvl="1"/>
            <a:r>
              <a:rPr lang="en-US" sz="2400" dirty="0"/>
              <a:t>Secondary pressure 15 to 900 PSI (100 to 6,200 kPa)</a:t>
            </a:r>
          </a:p>
          <a:p>
            <a:endParaRPr lang="en-US" dirty="0"/>
          </a:p>
        </p:txBody>
      </p:sp>
      <p:sp>
        <p:nvSpPr>
          <p:cNvPr id="6" name="Title 1"/>
          <p:cNvSpPr>
            <a:spLocks noGrp="1"/>
          </p:cNvSpPr>
          <p:nvPr>
            <p:ph type="title"/>
          </p:nvPr>
        </p:nvSpPr>
        <p:spPr>
          <a:xfrm>
            <a:off x="457200" y="185365"/>
            <a:ext cx="8229600" cy="1127285"/>
          </a:xfrm>
        </p:spPr>
        <p:txBody>
          <a:bodyPr/>
          <a:lstStyle/>
          <a:p>
            <a:r>
              <a:rPr lang="en-US" dirty="0"/>
              <a:t>Pressure Testing CVT</a:t>
            </a:r>
          </a:p>
        </p:txBody>
      </p:sp>
    </p:spTree>
    <p:extLst>
      <p:ext uri="{BB962C8B-B14F-4D97-AF65-F5344CB8AC3E}">
        <p14:creationId xmlns:p14="http://schemas.microsoft.com/office/powerpoint/2010/main" val="75200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129.10 CVT Pressure Taps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2311" y="987694"/>
            <a:ext cx="5435439" cy="49284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3522"/>
            <a:ext cx="2048256" cy="2518630"/>
          </a:xfrm>
        </p:spPr>
        <p:txBody>
          <a:bodyPr/>
          <a:lstStyle/>
          <a:p>
            <a:pPr marL="101600" indent="0">
              <a:buNone/>
            </a:pPr>
            <a:r>
              <a:rPr lang="en-US" sz="2400" dirty="0"/>
              <a:t>The pressure tap locations as found on a Dodge Caliber CVT transaxle.</a:t>
            </a:r>
          </a:p>
        </p:txBody>
      </p:sp>
    </p:spTree>
    <p:extLst>
      <p:ext uri="{BB962C8B-B14F-4D97-AF65-F5344CB8AC3E}">
        <p14:creationId xmlns:p14="http://schemas.microsoft.com/office/powerpoint/2010/main" val="108599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441450"/>
            <a:ext cx="8232775" cy="3416300"/>
          </a:xfrm>
        </p:spPr>
        <p:txBody>
          <a:bodyPr/>
          <a:lstStyle/>
          <a:p>
            <a:r>
              <a:rPr lang="en-US" sz="2400" dirty="0"/>
              <a:t>CVT fluid and noise issues Page 190</a:t>
            </a:r>
          </a:p>
          <a:p>
            <a:r>
              <a:rPr lang="en-US" sz="2400" dirty="0"/>
              <a:t>Checking CVT fluid level</a:t>
            </a:r>
          </a:p>
          <a:p>
            <a:r>
              <a:rPr lang="en-US" sz="2400" dirty="0"/>
              <a:t>Replacing CVT Fluid</a:t>
            </a:r>
          </a:p>
          <a:p>
            <a:r>
              <a:rPr lang="en-US" sz="2400" dirty="0"/>
              <a:t>CVT Fluid Options</a:t>
            </a:r>
          </a:p>
          <a:p>
            <a:r>
              <a:rPr lang="en-US" sz="2400" dirty="0"/>
              <a:t>Option 1</a:t>
            </a:r>
          </a:p>
          <a:p>
            <a:r>
              <a:rPr lang="en-US" sz="2400" dirty="0"/>
              <a:t>Option 2</a:t>
            </a:r>
          </a:p>
          <a:p>
            <a:endParaRPr lang="en-US" dirty="0"/>
          </a:p>
        </p:txBody>
      </p:sp>
      <p:sp>
        <p:nvSpPr>
          <p:cNvPr id="6" name="Title 1"/>
          <p:cNvSpPr>
            <a:spLocks noGrp="1"/>
          </p:cNvSpPr>
          <p:nvPr>
            <p:ph type="title"/>
          </p:nvPr>
        </p:nvSpPr>
        <p:spPr>
          <a:xfrm>
            <a:off x="457200" y="215371"/>
            <a:ext cx="8229600" cy="1097279"/>
          </a:xfrm>
        </p:spPr>
        <p:txBody>
          <a:bodyPr/>
          <a:lstStyle/>
          <a:p>
            <a:r>
              <a:rPr lang="en-US" dirty="0"/>
              <a:t>CVT Fluid</a:t>
            </a:r>
          </a:p>
        </p:txBody>
      </p:sp>
    </p:spTree>
    <p:extLst>
      <p:ext uri="{BB962C8B-B14F-4D97-AF65-F5344CB8AC3E}">
        <p14:creationId xmlns:p14="http://schemas.microsoft.com/office/powerpoint/2010/main" val="274824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129.11 CVT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56334" y="1014413"/>
            <a:ext cx="4350844"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677656"/>
          </a:xfrm>
        </p:spPr>
        <p:txBody>
          <a:bodyPr/>
          <a:lstStyle/>
          <a:p>
            <a:pPr marL="101600" indent="0">
              <a:buNone/>
            </a:pPr>
            <a:r>
              <a:rPr lang="en-US" sz="2400" dirty="0"/>
              <a:t>Using exact fluid recommended by the vehicle manufacturer is the preferred choice when servicing a CVT transaxles</a:t>
            </a:r>
          </a:p>
        </p:txBody>
      </p:sp>
    </p:spTree>
    <p:extLst>
      <p:ext uri="{BB962C8B-B14F-4D97-AF65-F5344CB8AC3E}">
        <p14:creationId xmlns:p14="http://schemas.microsoft.com/office/powerpoint/2010/main" val="222579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49007"/>
            <a:ext cx="8229600" cy="646331"/>
          </a:xfrm>
        </p:spPr>
        <p:txBody>
          <a:bodyPr/>
          <a:lstStyle/>
          <a:p>
            <a:pPr marL="621792" indent="-640080"/>
            <a:r>
              <a:rPr lang="en-US" dirty="0"/>
              <a:t>Learning Objectives </a:t>
            </a:r>
            <a:r>
              <a:rPr lang="en-US" sz="2800" dirty="0"/>
              <a:t>(2 of 2)</a:t>
            </a:r>
            <a:r>
              <a:rPr lang="en-US" dirty="0"/>
              <a:t>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956461"/>
            <a:ext cx="8232775" cy="2323713"/>
          </a:xfrm>
        </p:spPr>
        <p:txBody>
          <a:bodyPr/>
          <a:lstStyle/>
          <a:p>
            <a:pPr marL="850392" lvl="0" indent="-850392">
              <a:buClr>
                <a:schemeClr val="lt1"/>
              </a:buClr>
              <a:buSzPct val="25000"/>
              <a:buNone/>
            </a:pPr>
            <a:r>
              <a:rPr lang="en-US" sz="2400" b="1" dirty="0">
                <a:solidFill>
                  <a:srgbClr val="007FA3"/>
                </a:solidFill>
              </a:rPr>
              <a:t>129.8 </a:t>
            </a:r>
            <a:r>
              <a:rPr lang="en-US" sz="2400" dirty="0"/>
              <a:t>Discuss the parts and operation of a dual-clutch automatic transmission.</a:t>
            </a:r>
          </a:p>
          <a:p>
            <a:pPr marL="850392" lvl="0" indent="-850392">
              <a:buClr>
                <a:schemeClr val="lt1"/>
              </a:buClr>
              <a:buSzPct val="25000"/>
              <a:buNone/>
            </a:pPr>
            <a:r>
              <a:rPr lang="en-US" sz="2400" b="1" dirty="0">
                <a:solidFill>
                  <a:srgbClr val="007FA3"/>
                </a:solidFill>
              </a:rPr>
              <a:t>129.9 </a:t>
            </a:r>
            <a:r>
              <a:rPr lang="en-US" sz="2400" dirty="0"/>
              <a:t>Discuss the dual-clutch transaxle.</a:t>
            </a:r>
          </a:p>
          <a:p>
            <a:pPr marL="1051560" lvl="0" indent="-1051560">
              <a:buClr>
                <a:schemeClr val="lt1"/>
              </a:buClr>
              <a:buSzPct val="25000"/>
              <a:buNone/>
            </a:pPr>
            <a:r>
              <a:rPr lang="en-US" sz="2400" b="1" dirty="0">
                <a:solidFill>
                  <a:srgbClr val="007FA3"/>
                </a:solidFill>
              </a:rPr>
              <a:t>129.10 </a:t>
            </a:r>
            <a:r>
              <a:rPr lang="en-US" sz="2400" dirty="0"/>
              <a:t>Describe the diagnostic and service procedures for a dual clutch transmission/transaxle system.</a:t>
            </a:r>
          </a:p>
        </p:txBody>
      </p:sp>
    </p:spTree>
    <p:extLst>
      <p:ext uri="{BB962C8B-B14F-4D97-AF65-F5344CB8AC3E}">
        <p14:creationId xmlns:p14="http://schemas.microsoft.com/office/powerpoint/2010/main" val="3321130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129.12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22976" y="1014769"/>
            <a:ext cx="2945874" cy="51653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13048" cy="3046988"/>
          </a:xfrm>
        </p:spPr>
        <p:txBody>
          <a:bodyPr/>
          <a:lstStyle/>
          <a:p>
            <a:pPr marL="101600" indent="0">
              <a:buNone/>
            </a:pPr>
            <a:r>
              <a:rPr lang="en-US" sz="2400" dirty="0"/>
              <a:t>“fix” to the customer concern was to perform a relearn procedure using the gear selector following the instructions found in a TSB.</a:t>
            </a:r>
          </a:p>
        </p:txBody>
      </p:sp>
    </p:spTree>
    <p:extLst>
      <p:ext uri="{BB962C8B-B14F-4D97-AF65-F5344CB8AC3E}">
        <p14:creationId xmlns:p14="http://schemas.microsoft.com/office/powerpoint/2010/main" val="1009552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6" y="149007"/>
            <a:ext cx="8412480" cy="646331"/>
          </a:xfrm>
        </p:spPr>
        <p:txBody>
          <a:bodyPr/>
          <a:lstStyle/>
          <a:p>
            <a:r>
              <a:rPr lang="en-US" dirty="0"/>
              <a:t>CVT-Related DTCs </a:t>
            </a:r>
          </a:p>
        </p:txBody>
      </p:sp>
      <p:graphicFrame>
        <p:nvGraphicFramePr>
          <p:cNvPr id="4" name="Table 3"/>
          <p:cNvGraphicFramePr>
            <a:graphicFrameLocks noGrp="1"/>
          </p:cNvGraphicFramePr>
          <p:nvPr>
            <p:extLst>
              <p:ext uri="{D42A27DB-BD31-4B8C-83A1-F6EECF244321}">
                <p14:modId xmlns:p14="http://schemas.microsoft.com/office/powerpoint/2010/main" val="2213868237"/>
              </p:ext>
            </p:extLst>
          </p:nvPr>
        </p:nvGraphicFramePr>
        <p:xfrm>
          <a:off x="1151144" y="1161288"/>
          <a:ext cx="7012043" cy="4810723"/>
        </p:xfrm>
        <a:graphic>
          <a:graphicData uri="http://schemas.openxmlformats.org/drawingml/2006/table">
            <a:tbl>
              <a:tblPr firstRow="1"/>
              <a:tblGrid>
                <a:gridCol w="1159015">
                  <a:extLst>
                    <a:ext uri="{9D8B030D-6E8A-4147-A177-3AD203B41FA5}">
                      <a16:colId xmlns:a16="http://schemas.microsoft.com/office/drawing/2014/main" val="20000"/>
                    </a:ext>
                  </a:extLst>
                </a:gridCol>
                <a:gridCol w="5853028">
                  <a:extLst>
                    <a:ext uri="{9D8B030D-6E8A-4147-A177-3AD203B41FA5}">
                      <a16:colId xmlns:a16="http://schemas.microsoft.com/office/drawing/2014/main" val="20001"/>
                    </a:ext>
                  </a:extLst>
                </a:gridCol>
              </a:tblGrid>
              <a:tr h="620119">
                <a:tc>
                  <a:txBody>
                    <a:bodyPr/>
                    <a:lstStyle/>
                    <a:p>
                      <a:pPr marL="88900" marR="0" algn="ctr" eaLnBrk="0" hangingPunct="0">
                        <a:lnSpc>
                          <a:spcPct val="100000"/>
                        </a:lnSpc>
                        <a:spcBef>
                          <a:spcPts val="515"/>
                        </a:spcBef>
                        <a:spcAft>
                          <a:spcPts val="0"/>
                        </a:spcAft>
                      </a:pPr>
                      <a:r>
                        <a:rPr lang="en-US" sz="11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DIAGNOSTIC TROUBLE </a:t>
                      </a:r>
                      <a:r>
                        <a:rPr lang="en-US"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CODE</a:t>
                      </a:r>
                      <a:r>
                        <a:rPr lang="en-US" sz="1100" b="1" spc="-1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(DTC)</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tc>
                  <a:txBody>
                    <a:bodyPr/>
                    <a:lstStyle/>
                    <a:p>
                      <a:pPr marL="0" marR="0" algn="ctr" eaLnBrk="0" hangingPunct="0">
                        <a:lnSpc>
                          <a:spcPct val="107000"/>
                        </a:lnSpc>
                        <a:spcBef>
                          <a:spcPts val="0"/>
                        </a:spcBef>
                        <a:spcAft>
                          <a:spcPts val="0"/>
                        </a:spcAft>
                      </a:pP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63717A"/>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35393">
                <a:tc>
                  <a:txBody>
                    <a:bodyPr/>
                    <a:lstStyle/>
                    <a:p>
                      <a:pPr marL="88900" marR="0" eaLnBrk="0" hangingPunct="0">
                        <a:lnSpc>
                          <a:spcPct val="115000"/>
                        </a:lnSpc>
                        <a:spcBef>
                          <a:spcPts val="6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P0219</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90"/>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Engine speed excessive—check for speed</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sensor</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or</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transmission</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slip </a:t>
                      </a:r>
                      <a:r>
                        <a:rPr lang="en-US" sz="1100" b="1" spc="-10" dirty="0">
                          <a:solidFill>
                            <a:srgbClr val="231F20"/>
                          </a:solidFill>
                          <a:effectLst/>
                          <a:latin typeface="+mn-lt"/>
                          <a:ea typeface="Calibri" panose="020F0502020204030204" pitchFamily="34" charset="0"/>
                          <a:cs typeface="Times New Roman" panose="02020603050405020304" pitchFamily="18" charset="0"/>
                        </a:rPr>
                        <a:t>codes</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174022">
                <a:tc>
                  <a:txBody>
                    <a:bodyPr/>
                    <a:lstStyle/>
                    <a:p>
                      <a:pPr marL="88900" marR="0" eaLnBrk="0" hangingPunct="0">
                        <a:lnSpc>
                          <a:spcPct val="115000"/>
                        </a:lnSpc>
                        <a:spcBef>
                          <a:spcPts val="6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P0571</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60"/>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Brake switch fault detected</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400379">
                <a:tc>
                  <a:txBody>
                    <a:bodyPr/>
                    <a:lstStyle/>
                    <a:p>
                      <a:pPr marL="88900" marR="335915" eaLnBrk="0" hangingPunct="0">
                        <a:lnSpc>
                          <a:spcPct val="115000"/>
                        </a:lnSpc>
                        <a:spcBef>
                          <a:spcPts val="11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P0707; </a:t>
                      </a:r>
                      <a:r>
                        <a:rPr lang="en-US" sz="1100" b="1" spc="-20" dirty="0">
                          <a:solidFill>
                            <a:srgbClr val="231F20"/>
                          </a:solidFill>
                          <a:effectLst/>
                          <a:latin typeface="+mn-lt"/>
                          <a:ea typeface="Calibri" panose="020F0502020204030204" pitchFamily="34" charset="0"/>
                          <a:cs typeface="Times New Roman" panose="02020603050405020304" pitchFamily="18" charset="0"/>
                        </a:rPr>
                        <a:t>P0708</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90"/>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TCM detects improper signal from transmission range switch (P0707— signal low; P0708—signal high)</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74022">
                <a:tc>
                  <a:txBody>
                    <a:bodyPr/>
                    <a:lstStyle/>
                    <a:p>
                      <a:pPr marL="88900" marR="0" eaLnBrk="0" hangingPunct="0">
                        <a:lnSpc>
                          <a:spcPct val="115000"/>
                        </a:lnSpc>
                        <a:spcBef>
                          <a:spcPts val="6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P0711;</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47320" marR="0" eaLnBrk="0" hangingPunct="0">
                        <a:lnSpc>
                          <a:spcPct val="115000"/>
                        </a:lnSpc>
                        <a:spcBef>
                          <a:spcPts val="55"/>
                        </a:spcBef>
                        <a:spcAft>
                          <a:spcPts val="0"/>
                        </a:spcAft>
                      </a:pPr>
                      <a:r>
                        <a:rPr lang="en-US" sz="1100" b="1" spc="-30" dirty="0">
                          <a:solidFill>
                            <a:srgbClr val="231F20"/>
                          </a:solidFill>
                          <a:effectLst/>
                          <a:latin typeface="+mn-lt"/>
                          <a:ea typeface="Calibri" panose="020F0502020204030204" pitchFamily="34" charset="0"/>
                          <a:cs typeface="Times New Roman" panose="02020603050405020304" pitchFamily="18" charset="0"/>
                        </a:rPr>
                        <a:t>Transmission</a:t>
                      </a:r>
                      <a:r>
                        <a:rPr lang="en-US" sz="1100" b="1" spc="-70" dirty="0">
                          <a:solidFill>
                            <a:srgbClr val="231F20"/>
                          </a:solidFill>
                          <a:effectLst/>
                          <a:latin typeface="+mn-lt"/>
                          <a:ea typeface="Calibri" panose="020F0502020204030204" pitchFamily="34" charset="0"/>
                          <a:cs typeface="Times New Roman" panose="02020603050405020304" pitchFamily="18" charset="0"/>
                        </a:rPr>
                        <a:t> </a:t>
                      </a:r>
                      <a:r>
                        <a:rPr lang="en-US" sz="1100" b="1" spc="-30" dirty="0">
                          <a:solidFill>
                            <a:srgbClr val="231F20"/>
                          </a:solidFill>
                          <a:effectLst/>
                          <a:latin typeface="+mn-lt"/>
                          <a:ea typeface="Calibri" panose="020F0502020204030204" pitchFamily="34" charset="0"/>
                          <a:cs typeface="Times New Roman" panose="02020603050405020304" pitchFamily="18" charset="0"/>
                        </a:rPr>
                        <a:t>temperature</a:t>
                      </a:r>
                      <a:r>
                        <a:rPr lang="en-US" sz="1100" b="1" spc="-70" dirty="0">
                          <a:solidFill>
                            <a:srgbClr val="231F20"/>
                          </a:solidFill>
                          <a:effectLst/>
                          <a:latin typeface="+mn-lt"/>
                          <a:ea typeface="Calibri" panose="020F0502020204030204" pitchFamily="34" charset="0"/>
                          <a:cs typeface="Times New Roman" panose="02020603050405020304" pitchFamily="18" charset="0"/>
                        </a:rPr>
                        <a:t> </a:t>
                      </a:r>
                      <a:r>
                        <a:rPr lang="en-US" sz="1100" b="1" spc="-30" dirty="0">
                          <a:solidFill>
                            <a:srgbClr val="231F20"/>
                          </a:solidFill>
                          <a:effectLst/>
                          <a:latin typeface="+mn-lt"/>
                          <a:ea typeface="Calibri" panose="020F0502020204030204" pitchFamily="34" charset="0"/>
                          <a:cs typeface="Times New Roman" panose="02020603050405020304" pitchFamily="18" charset="0"/>
                        </a:rPr>
                        <a:t>sensor  </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4"/>
                  </a:ext>
                </a:extLst>
              </a:tr>
              <a:tr h="174022">
                <a:tc>
                  <a:txBody>
                    <a:bodyPr/>
                    <a:lstStyle/>
                    <a:p>
                      <a:pPr marL="88900" marR="0" eaLnBrk="0" hangingPunct="0">
                        <a:lnSpc>
                          <a:spcPct val="115000"/>
                        </a:lnSpc>
                        <a:spcBef>
                          <a:spcPts val="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P0712;</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2EFD9"/>
                    </a:solidFill>
                  </a:tcPr>
                </a:tc>
                <a:tc>
                  <a:txBody>
                    <a:bodyPr/>
                    <a:lstStyle/>
                    <a:p>
                      <a:pPr marL="147320" marR="0" eaLnBrk="0" hangingPunct="0">
                        <a:lnSpc>
                          <a:spcPct val="115000"/>
                        </a:lnSpc>
                        <a:spcBef>
                          <a:spcPts val="0"/>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(TSS)</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fault</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detected</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(P0711—circuit  </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2EFD9"/>
                    </a:solidFill>
                  </a:tcPr>
                </a:tc>
                <a:extLst>
                  <a:ext uri="{0D108BD9-81ED-4DB2-BD59-A6C34878D82A}">
                    <a16:rowId xmlns:a16="http://schemas.microsoft.com/office/drawing/2014/main" val="10005"/>
                  </a:ext>
                </a:extLst>
              </a:tr>
              <a:tr h="174022">
                <a:tc>
                  <a:txBody>
                    <a:bodyPr/>
                    <a:lstStyle/>
                    <a:p>
                      <a:pPr marL="88900" marR="0" eaLnBrk="0" hangingPunct="0">
                        <a:lnSpc>
                          <a:spcPct val="115000"/>
                        </a:lnSpc>
                        <a:spcBef>
                          <a:spcPts val="0"/>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P0713</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2EFD9"/>
                    </a:solidFill>
                  </a:tcPr>
                </a:tc>
                <a:tc>
                  <a:txBody>
                    <a:bodyPr/>
                    <a:lstStyle/>
                    <a:p>
                      <a:pPr marL="147320" marR="0" eaLnBrk="0" hangingPunct="0">
                        <a:lnSpc>
                          <a:spcPct val="115000"/>
                        </a:lnSpc>
                        <a:spcBef>
                          <a:spcPts val="0"/>
                        </a:spcBef>
                        <a:spcAft>
                          <a:spcPts val="0"/>
                        </a:spcAft>
                      </a:pPr>
                      <a:r>
                        <a:rPr lang="en-US" sz="1100" b="1" spc="-40" dirty="0">
                          <a:solidFill>
                            <a:srgbClr val="231F20"/>
                          </a:solidFill>
                          <a:effectLst/>
                          <a:latin typeface="+mn-lt"/>
                          <a:ea typeface="Calibri" panose="020F0502020204030204" pitchFamily="34" charset="0"/>
                          <a:cs typeface="Times New Roman" panose="02020603050405020304" pitchFamily="18" charset="0"/>
                        </a:rPr>
                        <a:t>performance;</a:t>
                      </a:r>
                      <a:r>
                        <a:rPr lang="en-US" sz="1100" b="1" spc="-55" dirty="0">
                          <a:solidFill>
                            <a:srgbClr val="231F20"/>
                          </a:solidFill>
                          <a:effectLst/>
                          <a:latin typeface="+mn-lt"/>
                          <a:ea typeface="Calibri" panose="020F0502020204030204" pitchFamily="34" charset="0"/>
                          <a:cs typeface="Times New Roman" panose="02020603050405020304" pitchFamily="18" charset="0"/>
                        </a:rPr>
                        <a:t> </a:t>
                      </a:r>
                      <a:r>
                        <a:rPr lang="en-US" sz="1100" b="1" spc="-40" dirty="0">
                          <a:solidFill>
                            <a:srgbClr val="231F20"/>
                          </a:solidFill>
                          <a:effectLst/>
                          <a:latin typeface="+mn-lt"/>
                          <a:ea typeface="Calibri" panose="020F0502020204030204" pitchFamily="34" charset="0"/>
                          <a:cs typeface="Times New Roman" panose="02020603050405020304" pitchFamily="18" charset="0"/>
                        </a:rPr>
                        <a:t>P0711—signal</a:t>
                      </a:r>
                      <a:r>
                        <a:rPr lang="en-US" sz="1100" b="1" spc="-55" dirty="0">
                          <a:solidFill>
                            <a:srgbClr val="231F20"/>
                          </a:solidFill>
                          <a:effectLst/>
                          <a:latin typeface="+mn-lt"/>
                          <a:ea typeface="Calibri" panose="020F0502020204030204" pitchFamily="34" charset="0"/>
                          <a:cs typeface="Times New Roman" panose="02020603050405020304" pitchFamily="18" charset="0"/>
                        </a:rPr>
                        <a:t> </a:t>
                      </a:r>
                      <a:r>
                        <a:rPr lang="en-US" sz="1100" b="1" spc="-40" dirty="0">
                          <a:solidFill>
                            <a:srgbClr val="231F20"/>
                          </a:solidFill>
                          <a:effectLst/>
                          <a:latin typeface="+mn-lt"/>
                          <a:ea typeface="Calibri" panose="020F0502020204030204" pitchFamily="34" charset="0"/>
                          <a:cs typeface="Times New Roman" panose="02020603050405020304" pitchFamily="18" charset="0"/>
                        </a:rPr>
                        <a:t>low;</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E2EFD9"/>
                    </a:solidFill>
                  </a:tcPr>
                </a:tc>
                <a:extLst>
                  <a:ext uri="{0D108BD9-81ED-4DB2-BD59-A6C34878D82A}">
                    <a16:rowId xmlns:a16="http://schemas.microsoft.com/office/drawing/2014/main" val="10006"/>
                  </a:ext>
                </a:extLst>
              </a:tr>
              <a:tr h="174022">
                <a:tc>
                  <a:txBody>
                    <a:bodyPr/>
                    <a:lstStyle/>
                    <a:p>
                      <a:pPr marL="0" marR="0" eaLnBrk="0" hangingPunct="0">
                        <a:lnSpc>
                          <a:spcPct val="115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0"/>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P0713— signal high)</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400379">
                <a:tc>
                  <a:txBody>
                    <a:bodyPr/>
                    <a:lstStyle/>
                    <a:p>
                      <a:pPr marL="88900" marR="335915" eaLnBrk="0" hangingPunct="0">
                        <a:lnSpc>
                          <a:spcPct val="115000"/>
                        </a:lnSpc>
                        <a:spcBef>
                          <a:spcPts val="105"/>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P0716; </a:t>
                      </a:r>
                      <a:r>
                        <a:rPr lang="en-US" sz="1100" b="1" spc="-20" dirty="0">
                          <a:solidFill>
                            <a:srgbClr val="231F20"/>
                          </a:solidFill>
                          <a:effectLst/>
                          <a:latin typeface="+mn-lt"/>
                          <a:ea typeface="Calibri" panose="020F0502020204030204" pitchFamily="34" charset="0"/>
                          <a:cs typeface="Times New Roman" panose="02020603050405020304" pitchFamily="18" charset="0"/>
                        </a:rPr>
                        <a:t>P0717</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17780" eaLnBrk="0" hangingPunct="0">
                        <a:lnSpc>
                          <a:spcPct val="115000"/>
                        </a:lnSpc>
                        <a:spcBef>
                          <a:spcPts val="85"/>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Transmission input speed sensor (ISS)</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fault</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detected</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(P0716—circuit </a:t>
                      </a:r>
                      <a:r>
                        <a:rPr lang="en-US" sz="1100" b="1" spc="-10" dirty="0">
                          <a:solidFill>
                            <a:srgbClr val="231F20"/>
                          </a:solidFill>
                          <a:effectLst/>
                          <a:latin typeface="+mn-lt"/>
                          <a:ea typeface="Calibri" panose="020F0502020204030204" pitchFamily="34" charset="0"/>
                          <a:cs typeface="Times New Roman" panose="02020603050405020304" pitchFamily="18" charset="0"/>
                        </a:rPr>
                        <a:t>performance;</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spc="-10" dirty="0">
                          <a:solidFill>
                            <a:srgbClr val="231F20"/>
                          </a:solidFill>
                          <a:effectLst/>
                          <a:latin typeface="+mn-lt"/>
                          <a:ea typeface="Calibri" panose="020F0502020204030204" pitchFamily="34" charset="0"/>
                          <a:cs typeface="Times New Roman" panose="02020603050405020304" pitchFamily="18" charset="0"/>
                        </a:rPr>
                        <a:t>P0717—no</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spc="-10" dirty="0">
                          <a:solidFill>
                            <a:srgbClr val="231F20"/>
                          </a:solidFill>
                          <a:effectLst/>
                          <a:latin typeface="+mn-lt"/>
                          <a:ea typeface="Calibri" panose="020F0502020204030204" pitchFamily="34" charset="0"/>
                          <a:cs typeface="Times New Roman" panose="02020603050405020304" pitchFamily="18" charset="0"/>
                        </a:rPr>
                        <a:t>signal)</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400379">
                <a:tc>
                  <a:txBody>
                    <a:bodyPr/>
                    <a:lstStyle/>
                    <a:p>
                      <a:pPr marL="88900" marR="335915" eaLnBrk="0" hangingPunct="0">
                        <a:lnSpc>
                          <a:spcPct val="115000"/>
                        </a:lnSpc>
                        <a:spcBef>
                          <a:spcPts val="105"/>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P0721; </a:t>
                      </a:r>
                      <a:r>
                        <a:rPr lang="en-US" sz="1100" b="1" spc="-20" dirty="0">
                          <a:solidFill>
                            <a:srgbClr val="231F20"/>
                          </a:solidFill>
                          <a:effectLst/>
                          <a:latin typeface="+mn-lt"/>
                          <a:ea typeface="Calibri" panose="020F0502020204030204" pitchFamily="34" charset="0"/>
                          <a:cs typeface="Times New Roman" panose="02020603050405020304" pitchFamily="18" charset="0"/>
                        </a:rPr>
                        <a:t>P0722</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85"/>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Transmission</a:t>
                      </a:r>
                      <a:r>
                        <a:rPr lang="en-US" sz="1100" b="1" spc="-4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output</a:t>
                      </a:r>
                      <a:r>
                        <a:rPr lang="en-US" sz="1100" b="1" spc="-4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speed</a:t>
                      </a:r>
                      <a:r>
                        <a:rPr lang="en-US" sz="1100" b="1" spc="-4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sensor (OSS) fault detected (P0721—circuit </a:t>
                      </a:r>
                      <a:r>
                        <a:rPr lang="en-US" sz="1100" b="1" spc="-10" dirty="0">
                          <a:solidFill>
                            <a:srgbClr val="231F20"/>
                          </a:solidFill>
                          <a:effectLst/>
                          <a:latin typeface="+mn-lt"/>
                          <a:ea typeface="Calibri" panose="020F0502020204030204" pitchFamily="34" charset="0"/>
                          <a:cs typeface="Times New Roman" panose="02020603050405020304" pitchFamily="18" charset="0"/>
                        </a:rPr>
                        <a:t>performance;</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spc="-10" dirty="0">
                          <a:solidFill>
                            <a:srgbClr val="231F20"/>
                          </a:solidFill>
                          <a:effectLst/>
                          <a:latin typeface="+mn-lt"/>
                          <a:ea typeface="Calibri" panose="020F0502020204030204" pitchFamily="34" charset="0"/>
                          <a:cs typeface="Times New Roman" panose="02020603050405020304" pitchFamily="18" charset="0"/>
                        </a:rPr>
                        <a:t>P0722—no</a:t>
                      </a:r>
                      <a:r>
                        <a:rPr lang="en-US" sz="1100" b="1" spc="-20" dirty="0">
                          <a:solidFill>
                            <a:srgbClr val="231F20"/>
                          </a:solidFill>
                          <a:effectLst/>
                          <a:latin typeface="+mn-lt"/>
                          <a:ea typeface="Calibri" panose="020F0502020204030204" pitchFamily="34" charset="0"/>
                          <a:cs typeface="Times New Roman" panose="02020603050405020304" pitchFamily="18" charset="0"/>
                        </a:rPr>
                        <a:t> </a:t>
                      </a:r>
                      <a:r>
                        <a:rPr lang="en-US" sz="1100" b="1" spc="-10" dirty="0">
                          <a:solidFill>
                            <a:srgbClr val="231F20"/>
                          </a:solidFill>
                          <a:effectLst/>
                          <a:latin typeface="+mn-lt"/>
                          <a:ea typeface="Calibri" panose="020F0502020204030204" pitchFamily="34" charset="0"/>
                          <a:cs typeface="Times New Roman" panose="02020603050405020304" pitchFamily="18" charset="0"/>
                        </a:rPr>
                        <a:t>signal)</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274275">
                <a:tc>
                  <a:txBody>
                    <a:bodyPr/>
                    <a:lstStyle/>
                    <a:p>
                      <a:pPr marL="88900" marR="0" eaLnBrk="0" hangingPunct="0">
                        <a:lnSpc>
                          <a:spcPct val="115000"/>
                        </a:lnSpc>
                        <a:spcBef>
                          <a:spcPts val="55"/>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P0730</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85"/>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Incorrect gear ratio detected (transmission</a:t>
                      </a:r>
                      <a:r>
                        <a:rPr lang="en-US" sz="1100" b="1" spc="-30"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slip)</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0"/>
                  </a:ext>
                </a:extLst>
              </a:tr>
              <a:tr h="274275">
                <a:tc>
                  <a:txBody>
                    <a:bodyPr/>
                    <a:lstStyle/>
                    <a:p>
                      <a:pPr marL="88900" marR="0" eaLnBrk="0" hangingPunct="0">
                        <a:lnSpc>
                          <a:spcPct val="115000"/>
                        </a:lnSpc>
                        <a:spcBef>
                          <a:spcPts val="55"/>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P0746</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85"/>
                        </a:spcBef>
                        <a:spcAft>
                          <a:spcPts val="0"/>
                        </a:spcAft>
                      </a:pPr>
                      <a:r>
                        <a:rPr lang="en-US" sz="1100" b="1" dirty="0">
                          <a:solidFill>
                            <a:srgbClr val="231F20"/>
                          </a:solidFill>
                          <a:effectLst/>
                          <a:latin typeface="+mn-lt"/>
                          <a:ea typeface="Calibri" panose="020F0502020204030204" pitchFamily="34" charset="0"/>
                          <a:cs typeface="Times New Roman" panose="02020603050405020304" pitchFamily="18" charset="0"/>
                        </a:rPr>
                        <a:t>Line pressure sensor performance issue</a:t>
                      </a:r>
                      <a:r>
                        <a:rPr lang="en-US" sz="1100" b="1" spc="-85" dirty="0">
                          <a:solidFill>
                            <a:srgbClr val="231F20"/>
                          </a:solidFill>
                          <a:effectLst/>
                          <a:latin typeface="+mn-lt"/>
                          <a:ea typeface="Calibri" panose="020F0502020204030204" pitchFamily="34" charset="0"/>
                          <a:cs typeface="Times New Roman" panose="02020603050405020304" pitchFamily="18" charset="0"/>
                        </a:rPr>
                        <a:t> </a:t>
                      </a:r>
                      <a:r>
                        <a:rPr lang="en-US" sz="1100" b="1" dirty="0">
                          <a:solidFill>
                            <a:srgbClr val="231F20"/>
                          </a:solidFill>
                          <a:effectLst/>
                          <a:latin typeface="+mn-lt"/>
                          <a:ea typeface="Calibri" panose="020F0502020204030204" pitchFamily="34" charset="0"/>
                          <a:cs typeface="Times New Roman" panose="02020603050405020304" pitchFamily="18" charset="0"/>
                        </a:rPr>
                        <a:t>detected</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1"/>
                  </a:ext>
                </a:extLst>
              </a:tr>
              <a:tr h="400379">
                <a:tc>
                  <a:txBody>
                    <a:bodyPr/>
                    <a:lstStyle/>
                    <a:p>
                      <a:pPr marL="88900" marR="335915" eaLnBrk="0" hangingPunct="0">
                        <a:lnSpc>
                          <a:spcPct val="115000"/>
                        </a:lnSpc>
                        <a:spcBef>
                          <a:spcPts val="105"/>
                        </a:spcBef>
                        <a:spcAft>
                          <a:spcPts val="0"/>
                        </a:spcAft>
                      </a:pPr>
                      <a:r>
                        <a:rPr lang="en-US" sz="1100" b="1" spc="-10" dirty="0">
                          <a:solidFill>
                            <a:srgbClr val="231F20"/>
                          </a:solidFill>
                          <a:effectLst/>
                          <a:latin typeface="+mn-lt"/>
                          <a:ea typeface="Calibri" panose="020F0502020204030204" pitchFamily="34" charset="0"/>
                          <a:cs typeface="Times New Roman" panose="02020603050405020304" pitchFamily="18" charset="0"/>
                        </a:rPr>
                        <a:t>P0776; </a:t>
                      </a:r>
                      <a:r>
                        <a:rPr lang="en-US" sz="1100" b="1" spc="-20" dirty="0">
                          <a:solidFill>
                            <a:srgbClr val="231F20"/>
                          </a:solidFill>
                          <a:effectLst/>
                          <a:latin typeface="+mn-lt"/>
                          <a:ea typeface="Calibri" panose="020F0502020204030204" pitchFamily="34" charset="0"/>
                          <a:cs typeface="Times New Roman" panose="02020603050405020304" pitchFamily="18" charset="0"/>
                        </a:rPr>
                        <a:t>P0777</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ct val="115000"/>
                        </a:lnSpc>
                        <a:spcBef>
                          <a:spcPts val="85"/>
                        </a:spcBef>
                        <a:spcAft>
                          <a:spcPts val="0"/>
                        </a:spcAft>
                      </a:pPr>
                      <a:r>
                        <a:rPr lang="en-US" sz="1100" b="1" spc="-20" dirty="0">
                          <a:solidFill>
                            <a:srgbClr val="231F20"/>
                          </a:solidFill>
                          <a:effectLst/>
                          <a:latin typeface="+mn-lt"/>
                          <a:ea typeface="Calibri" panose="020F0502020204030204" pitchFamily="34" charset="0"/>
                          <a:cs typeface="Times New Roman" panose="02020603050405020304" pitchFamily="18" charset="0"/>
                        </a:rPr>
                        <a:t>Secondary</a:t>
                      </a:r>
                      <a:r>
                        <a:rPr lang="en-US" sz="1100" b="1" spc="-55" dirty="0">
                          <a:solidFill>
                            <a:srgbClr val="231F20"/>
                          </a:solidFill>
                          <a:effectLst/>
                          <a:latin typeface="+mn-lt"/>
                          <a:ea typeface="Calibri" panose="020F0502020204030204" pitchFamily="34" charset="0"/>
                          <a:cs typeface="Times New Roman" panose="02020603050405020304" pitchFamily="18" charset="0"/>
                        </a:rPr>
                        <a:t> </a:t>
                      </a:r>
                      <a:r>
                        <a:rPr lang="en-US" sz="1100" b="1" spc="-20" dirty="0">
                          <a:solidFill>
                            <a:srgbClr val="231F20"/>
                          </a:solidFill>
                          <a:effectLst/>
                          <a:latin typeface="+mn-lt"/>
                          <a:ea typeface="Calibri" panose="020F0502020204030204" pitchFamily="34" charset="0"/>
                          <a:cs typeface="Times New Roman" panose="02020603050405020304" pitchFamily="18" charset="0"/>
                        </a:rPr>
                        <a:t>pressure</a:t>
                      </a:r>
                      <a:r>
                        <a:rPr lang="en-US" sz="1100" b="1" spc="-60" dirty="0">
                          <a:solidFill>
                            <a:srgbClr val="231F20"/>
                          </a:solidFill>
                          <a:effectLst/>
                          <a:latin typeface="+mn-lt"/>
                          <a:ea typeface="Calibri" panose="020F0502020204030204" pitchFamily="34" charset="0"/>
                          <a:cs typeface="Times New Roman" panose="02020603050405020304" pitchFamily="18" charset="0"/>
                        </a:rPr>
                        <a:t> </a:t>
                      </a:r>
                      <a:r>
                        <a:rPr lang="en-US" sz="1100" b="1" spc="-20" dirty="0">
                          <a:solidFill>
                            <a:srgbClr val="231F20"/>
                          </a:solidFill>
                          <a:effectLst/>
                          <a:latin typeface="+mn-lt"/>
                          <a:ea typeface="Calibri" panose="020F0502020204030204" pitchFamily="34" charset="0"/>
                          <a:cs typeface="Times New Roman" panose="02020603050405020304" pitchFamily="18" charset="0"/>
                        </a:rPr>
                        <a:t>sensor</a:t>
                      </a:r>
                      <a:r>
                        <a:rPr lang="en-US" sz="1100" b="1" spc="-55" dirty="0">
                          <a:solidFill>
                            <a:srgbClr val="231F20"/>
                          </a:solidFill>
                          <a:effectLst/>
                          <a:latin typeface="+mn-lt"/>
                          <a:ea typeface="Calibri" panose="020F0502020204030204" pitchFamily="34" charset="0"/>
                          <a:cs typeface="Times New Roman" panose="02020603050405020304" pitchFamily="18" charset="0"/>
                        </a:rPr>
                        <a:t> </a:t>
                      </a:r>
                      <a:r>
                        <a:rPr lang="en-US" sz="1100" b="1" spc="-20" dirty="0">
                          <a:solidFill>
                            <a:srgbClr val="231F20"/>
                          </a:solidFill>
                          <a:effectLst/>
                          <a:latin typeface="+mn-lt"/>
                          <a:ea typeface="Calibri" panose="020F0502020204030204" pitchFamily="34" charset="0"/>
                          <a:cs typeface="Times New Roman" panose="02020603050405020304" pitchFamily="18" charset="0"/>
                        </a:rPr>
                        <a:t>(SPS) </a:t>
                      </a:r>
                      <a:r>
                        <a:rPr lang="en-US" sz="1100" b="1" dirty="0">
                          <a:solidFill>
                            <a:srgbClr val="231F20"/>
                          </a:solidFill>
                          <a:effectLst/>
                          <a:latin typeface="+mn-lt"/>
                          <a:ea typeface="Calibri" panose="020F0502020204030204" pitchFamily="34" charset="0"/>
                          <a:cs typeface="Times New Roman" panose="02020603050405020304" pitchFamily="18" charset="0"/>
                        </a:rPr>
                        <a:t>fault detected (P0776—performance </a:t>
                      </a:r>
                      <a:r>
                        <a:rPr lang="en-US" sz="1100" b="1" spc="-20" dirty="0">
                          <a:solidFill>
                            <a:srgbClr val="231F20"/>
                          </a:solidFill>
                          <a:effectLst/>
                          <a:latin typeface="+mn-lt"/>
                          <a:ea typeface="Calibri" panose="020F0502020204030204" pitchFamily="34" charset="0"/>
                          <a:cs typeface="Times New Roman" panose="02020603050405020304" pitchFamily="18" charset="0"/>
                        </a:rPr>
                        <a:t>fault;</a:t>
                      </a:r>
                      <a:r>
                        <a:rPr lang="en-US" sz="1100" b="1" spc="-70" dirty="0">
                          <a:solidFill>
                            <a:srgbClr val="231F20"/>
                          </a:solidFill>
                          <a:effectLst/>
                          <a:latin typeface="+mn-lt"/>
                          <a:ea typeface="Calibri" panose="020F0502020204030204" pitchFamily="34" charset="0"/>
                          <a:cs typeface="Times New Roman" panose="02020603050405020304" pitchFamily="18" charset="0"/>
                        </a:rPr>
                        <a:t> </a:t>
                      </a:r>
                      <a:r>
                        <a:rPr lang="en-US" sz="1100" b="1" spc="-20" dirty="0">
                          <a:solidFill>
                            <a:srgbClr val="231F20"/>
                          </a:solidFill>
                          <a:effectLst/>
                          <a:latin typeface="+mn-lt"/>
                          <a:ea typeface="Calibri" panose="020F0502020204030204" pitchFamily="34" charset="0"/>
                          <a:cs typeface="Times New Roman" panose="02020603050405020304" pitchFamily="18" charset="0"/>
                        </a:rPr>
                        <a:t>P0777—stuck</a:t>
                      </a:r>
                      <a:r>
                        <a:rPr lang="en-US" sz="1100" b="1" spc="-70" dirty="0">
                          <a:solidFill>
                            <a:srgbClr val="231F20"/>
                          </a:solidFill>
                          <a:effectLst/>
                          <a:latin typeface="+mn-lt"/>
                          <a:ea typeface="Calibri" panose="020F0502020204030204" pitchFamily="34" charset="0"/>
                          <a:cs typeface="Times New Roman" panose="02020603050405020304" pitchFamily="18" charset="0"/>
                        </a:rPr>
                        <a:t> </a:t>
                      </a:r>
                      <a:r>
                        <a:rPr lang="en-US" sz="1100" b="1" spc="-20" dirty="0">
                          <a:solidFill>
                            <a:srgbClr val="231F20"/>
                          </a:solidFill>
                          <a:effectLst/>
                          <a:latin typeface="+mn-lt"/>
                          <a:ea typeface="Calibri" panose="020F0502020204030204" pitchFamily="34" charset="0"/>
                          <a:cs typeface="Times New Roman" panose="02020603050405020304" pitchFamily="18" charset="0"/>
                        </a:rPr>
                        <a:t>on)</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2"/>
                  </a:ext>
                </a:extLst>
              </a:tr>
              <a:tr h="400379">
                <a:tc>
                  <a:txBody>
                    <a:bodyPr/>
                    <a:lstStyle/>
                    <a:p>
                      <a:pPr marL="88900" marR="335915" eaLnBrk="0" hangingPunct="0">
                        <a:lnSpc>
                          <a:spcPct val="95000"/>
                        </a:lnSpc>
                        <a:spcBef>
                          <a:spcPts val="105"/>
                        </a:spcBef>
                        <a:spcAft>
                          <a:spcPts val="0"/>
                        </a:spcAft>
                      </a:pPr>
                      <a:r>
                        <a:rPr lang="en-US" sz="1100" b="1" spc="-10" dirty="0">
                          <a:solidFill>
                            <a:srgbClr val="231F20"/>
                          </a:solidFill>
                          <a:effectLst/>
                          <a:latin typeface="+mn-lt"/>
                          <a:ea typeface="Calibri" panose="020F0502020204030204" pitchFamily="34" charset="0"/>
                          <a:cs typeface="Arial Black" panose="020B0A04020102020204" pitchFamily="34" charset="0"/>
                        </a:rPr>
                        <a:t>P0842; </a:t>
                      </a:r>
                      <a:r>
                        <a:rPr lang="en-US" sz="1100" b="1" spc="-20" dirty="0">
                          <a:solidFill>
                            <a:srgbClr val="231F20"/>
                          </a:solidFill>
                          <a:effectLst/>
                          <a:latin typeface="+mn-lt"/>
                          <a:ea typeface="Calibri" panose="020F0502020204030204" pitchFamily="34" charset="0"/>
                          <a:cs typeface="Arial Black" panose="020B0A04020102020204" pitchFamily="34" charset="0"/>
                        </a:rPr>
                        <a:t>P0843</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47320" marR="0" eaLnBrk="0" hangingPunct="0">
                        <a:lnSpc>
                          <a:spcPts val="1200"/>
                        </a:lnSpc>
                        <a:spcBef>
                          <a:spcPts val="85"/>
                        </a:spcBef>
                        <a:spcAft>
                          <a:spcPts val="0"/>
                        </a:spcAft>
                      </a:pPr>
                      <a:r>
                        <a:rPr lang="en-US" sz="1100" b="1" dirty="0">
                          <a:solidFill>
                            <a:srgbClr val="231F20"/>
                          </a:solidFill>
                          <a:effectLst/>
                          <a:latin typeface="+mn-lt"/>
                          <a:ea typeface="Calibri" panose="020F0502020204030204" pitchFamily="34" charset="0"/>
                          <a:cs typeface="Arial Black" panose="020B0A04020102020204" pitchFamily="34" charset="0"/>
                        </a:rPr>
                        <a:t>Primary oil pressure (POP) sensor fault detected (P0842—sensor circuit low; P0843—sensor circuit high)</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13"/>
                  </a:ext>
                </a:extLst>
              </a:tr>
              <a:tr h="440836">
                <a:tc>
                  <a:txBody>
                    <a:bodyPr/>
                    <a:lstStyle/>
                    <a:p>
                      <a:pPr marL="88900" marR="335915" eaLnBrk="0" hangingPunct="0">
                        <a:lnSpc>
                          <a:spcPct val="95000"/>
                        </a:lnSpc>
                        <a:spcBef>
                          <a:spcPts val="100"/>
                        </a:spcBef>
                        <a:spcAft>
                          <a:spcPts val="0"/>
                        </a:spcAft>
                      </a:pPr>
                      <a:r>
                        <a:rPr lang="en-US" sz="1100" b="1" spc="-10" dirty="0">
                          <a:solidFill>
                            <a:srgbClr val="231F20"/>
                          </a:solidFill>
                          <a:effectLst/>
                          <a:latin typeface="+mn-lt"/>
                          <a:ea typeface="Calibri" panose="020F0502020204030204" pitchFamily="34" charset="0"/>
                          <a:cs typeface="Arial Black" panose="020B0A04020102020204" pitchFamily="34" charset="0"/>
                        </a:rPr>
                        <a:t>P0847; </a:t>
                      </a:r>
                      <a:r>
                        <a:rPr lang="en-US" sz="1100" b="1" spc="-20" dirty="0">
                          <a:solidFill>
                            <a:srgbClr val="231F20"/>
                          </a:solidFill>
                          <a:effectLst/>
                          <a:latin typeface="+mn-lt"/>
                          <a:ea typeface="Calibri" panose="020F0502020204030204" pitchFamily="34" charset="0"/>
                          <a:cs typeface="Arial Black" panose="020B0A04020102020204" pitchFamily="34" charset="0"/>
                        </a:rPr>
                        <a:t>P0848</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47320" marR="0" eaLnBrk="0" hangingPunct="0">
                        <a:lnSpc>
                          <a:spcPct val="95000"/>
                        </a:lnSpc>
                        <a:spcBef>
                          <a:spcPts val="100"/>
                        </a:spcBef>
                        <a:spcAft>
                          <a:spcPts val="0"/>
                        </a:spcAft>
                      </a:pPr>
                      <a:r>
                        <a:rPr lang="en-US" sz="1100" b="1" spc="-10" dirty="0">
                          <a:solidFill>
                            <a:srgbClr val="231F20"/>
                          </a:solidFill>
                          <a:effectLst/>
                          <a:latin typeface="+mn-lt"/>
                          <a:ea typeface="Calibri" panose="020F0502020204030204" pitchFamily="34" charset="0"/>
                          <a:cs typeface="Arial Black" panose="020B0A04020102020204" pitchFamily="34" charset="0"/>
                        </a:rPr>
                        <a:t>Secondary</a:t>
                      </a:r>
                      <a:r>
                        <a:rPr lang="en-US" sz="1100" b="1" spc="-20" dirty="0">
                          <a:solidFill>
                            <a:srgbClr val="231F20"/>
                          </a:solidFill>
                          <a:effectLst/>
                          <a:latin typeface="+mn-lt"/>
                          <a:ea typeface="Calibri" panose="020F0502020204030204" pitchFamily="34" charset="0"/>
                          <a:cs typeface="Arial Black" panose="020B0A04020102020204" pitchFamily="34" charset="0"/>
                        </a:rPr>
                        <a:t> </a:t>
                      </a:r>
                      <a:r>
                        <a:rPr lang="en-US" sz="1100" b="1" spc="-10" dirty="0">
                          <a:solidFill>
                            <a:srgbClr val="231F20"/>
                          </a:solidFill>
                          <a:effectLst/>
                          <a:latin typeface="+mn-lt"/>
                          <a:ea typeface="Calibri" panose="020F0502020204030204" pitchFamily="34" charset="0"/>
                          <a:cs typeface="Arial Black" panose="020B0A04020102020204" pitchFamily="34" charset="0"/>
                        </a:rPr>
                        <a:t>oil</a:t>
                      </a:r>
                      <a:r>
                        <a:rPr lang="en-US" sz="1100" b="1" spc="-20" dirty="0">
                          <a:solidFill>
                            <a:srgbClr val="231F20"/>
                          </a:solidFill>
                          <a:effectLst/>
                          <a:latin typeface="+mn-lt"/>
                          <a:ea typeface="Calibri" panose="020F0502020204030204" pitchFamily="34" charset="0"/>
                          <a:cs typeface="Arial Black" panose="020B0A04020102020204" pitchFamily="34" charset="0"/>
                        </a:rPr>
                        <a:t> </a:t>
                      </a:r>
                      <a:r>
                        <a:rPr lang="en-US" sz="1100" b="1" spc="-10" dirty="0">
                          <a:solidFill>
                            <a:srgbClr val="231F20"/>
                          </a:solidFill>
                          <a:effectLst/>
                          <a:latin typeface="+mn-lt"/>
                          <a:ea typeface="Calibri" panose="020F0502020204030204" pitchFamily="34" charset="0"/>
                          <a:cs typeface="Arial Black" panose="020B0A04020102020204" pitchFamily="34" charset="0"/>
                        </a:rPr>
                        <a:t>pressure</a:t>
                      </a:r>
                      <a:r>
                        <a:rPr lang="en-US" sz="1100" b="1" spc="-20" dirty="0">
                          <a:solidFill>
                            <a:srgbClr val="231F20"/>
                          </a:solidFill>
                          <a:effectLst/>
                          <a:latin typeface="+mn-lt"/>
                          <a:ea typeface="Calibri" panose="020F0502020204030204" pitchFamily="34" charset="0"/>
                          <a:cs typeface="Arial Black" panose="020B0A04020102020204" pitchFamily="34" charset="0"/>
                        </a:rPr>
                        <a:t> </a:t>
                      </a:r>
                      <a:r>
                        <a:rPr lang="en-US" sz="1100" b="1" spc="-10" dirty="0">
                          <a:solidFill>
                            <a:srgbClr val="231F20"/>
                          </a:solidFill>
                          <a:effectLst/>
                          <a:latin typeface="+mn-lt"/>
                          <a:ea typeface="Calibri" panose="020F0502020204030204" pitchFamily="34" charset="0"/>
                          <a:cs typeface="Arial Black" panose="020B0A04020102020204" pitchFamily="34" charset="0"/>
                        </a:rPr>
                        <a:t>(SOP)</a:t>
                      </a:r>
                      <a:r>
                        <a:rPr lang="en-US" sz="1100" b="1" spc="-20" dirty="0">
                          <a:solidFill>
                            <a:srgbClr val="231F20"/>
                          </a:solidFill>
                          <a:effectLst/>
                          <a:latin typeface="+mn-lt"/>
                          <a:ea typeface="Calibri" panose="020F0502020204030204" pitchFamily="34" charset="0"/>
                          <a:cs typeface="Arial Black" panose="020B0A04020102020204" pitchFamily="34" charset="0"/>
                        </a:rPr>
                        <a:t> </a:t>
                      </a:r>
                      <a:r>
                        <a:rPr lang="en-US" sz="1100" b="1" spc="-10" dirty="0">
                          <a:solidFill>
                            <a:srgbClr val="231F20"/>
                          </a:solidFill>
                          <a:effectLst/>
                          <a:latin typeface="+mn-lt"/>
                          <a:ea typeface="Calibri" panose="020F0502020204030204" pitchFamily="34" charset="0"/>
                          <a:cs typeface="Arial Black" panose="020B0A04020102020204" pitchFamily="34" charset="0"/>
                        </a:rPr>
                        <a:t>sensor </a:t>
                      </a:r>
                      <a:r>
                        <a:rPr lang="en-US" sz="1100" b="1" dirty="0">
                          <a:solidFill>
                            <a:srgbClr val="231F20"/>
                          </a:solidFill>
                          <a:effectLst/>
                          <a:latin typeface="+mn-lt"/>
                          <a:ea typeface="Calibri" panose="020F0502020204030204" pitchFamily="34" charset="0"/>
                          <a:cs typeface="Arial Black" panose="020B0A04020102020204" pitchFamily="34" charset="0"/>
                        </a:rPr>
                        <a:t>fault detected (P0847—sensor circuit low; P0848—sensor circuit high)</a:t>
                      </a:r>
                      <a:endParaRPr lang="en-US" sz="1100" b="1"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47051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65"/>
            <a:ext cx="8229600" cy="646331"/>
          </a:xfrm>
        </p:spPr>
        <p:txBody>
          <a:bodyPr/>
          <a:lstStyle/>
          <a:p>
            <a:r>
              <a:rPr lang="en-US" dirty="0"/>
              <a:t>Question 1?</a:t>
            </a:r>
          </a:p>
        </p:txBody>
      </p:sp>
      <p:sp>
        <p:nvSpPr>
          <p:cNvPr id="3" name="Content Placeholder 2"/>
          <p:cNvSpPr>
            <a:spLocks noGrp="1"/>
          </p:cNvSpPr>
          <p:nvPr>
            <p:ph sz="quarter" idx="13"/>
          </p:nvPr>
        </p:nvSpPr>
        <p:spPr>
          <a:xfrm>
            <a:off x="487126" y="941388"/>
            <a:ext cx="8232775" cy="2411625"/>
          </a:xfrm>
        </p:spPr>
        <p:txBody>
          <a:bodyPr/>
          <a:lstStyle/>
          <a:p>
            <a:r>
              <a:rPr lang="en-US" sz="2400" dirty="0"/>
              <a:t>How is a variable ratio achieved in a CVT?</a:t>
            </a:r>
          </a:p>
          <a:p>
            <a:pPr lvl="1"/>
            <a:r>
              <a:rPr lang="en-US" sz="2400" dirty="0"/>
              <a:t>a. By using multiple gears</a:t>
            </a:r>
          </a:p>
          <a:p>
            <a:pPr lvl="1"/>
            <a:r>
              <a:rPr lang="en-US" sz="2400" dirty="0"/>
              <a:t>b. By using a steel belt with two variable-width pulleys</a:t>
            </a:r>
          </a:p>
          <a:p>
            <a:pPr lvl="1"/>
            <a:r>
              <a:rPr lang="en-US" sz="2400" dirty="0"/>
              <a:t>c. By using a start clutch assembly</a:t>
            </a:r>
          </a:p>
          <a:p>
            <a:pPr lvl="1"/>
            <a:r>
              <a:rPr lang="en-US" sz="2400" dirty="0"/>
              <a:t>d. By using a variable-torque converter</a:t>
            </a:r>
          </a:p>
        </p:txBody>
      </p:sp>
    </p:spTree>
    <p:extLst>
      <p:ext uri="{BB962C8B-B14F-4D97-AF65-F5344CB8AC3E}">
        <p14:creationId xmlns:p14="http://schemas.microsoft.com/office/powerpoint/2010/main" val="1387734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365"/>
            <a:ext cx="8229600" cy="609973"/>
          </a:xfrm>
        </p:spPr>
        <p:txBody>
          <a:bodyPr/>
          <a:lstStyle/>
          <a:p>
            <a:r>
              <a:rPr lang="en-US" dirty="0"/>
              <a:t>Answer 1</a:t>
            </a:r>
          </a:p>
        </p:txBody>
      </p:sp>
      <p:sp>
        <p:nvSpPr>
          <p:cNvPr id="3" name="Content Placeholder 2"/>
          <p:cNvSpPr>
            <a:spLocks noGrp="1"/>
          </p:cNvSpPr>
          <p:nvPr>
            <p:ph sz="quarter" idx="13"/>
          </p:nvPr>
        </p:nvSpPr>
        <p:spPr>
          <a:xfrm>
            <a:off x="493301" y="1088136"/>
            <a:ext cx="8232775" cy="1154325"/>
          </a:xfrm>
        </p:spPr>
        <p:txBody>
          <a:bodyPr/>
          <a:lstStyle/>
          <a:p>
            <a:r>
              <a:rPr lang="en-US" sz="2400" dirty="0"/>
              <a:t>How is a variable ratio achieved in a CVT?</a:t>
            </a:r>
          </a:p>
          <a:p>
            <a:pPr lvl="1"/>
            <a:r>
              <a:rPr lang="en-US" sz="2400" dirty="0"/>
              <a:t>b. By using a steel belt with two variable-width pulleys</a:t>
            </a:r>
          </a:p>
        </p:txBody>
      </p:sp>
    </p:spTree>
    <p:extLst>
      <p:ext uri="{BB962C8B-B14F-4D97-AF65-F5344CB8AC3E}">
        <p14:creationId xmlns:p14="http://schemas.microsoft.com/office/powerpoint/2010/main" val="163605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0975" y="184324"/>
            <a:ext cx="8229600" cy="1200329"/>
          </a:xfrm>
        </p:spPr>
        <p:txBody>
          <a:bodyPr/>
          <a:lstStyle/>
          <a:p>
            <a:r>
              <a:rPr lang="en-US" dirty="0"/>
              <a:t>Dual-Clutch Automatic</a:t>
            </a:r>
            <a:br>
              <a:rPr lang="en-US" dirty="0"/>
            </a:br>
            <a:r>
              <a:rPr lang="en-US" dirty="0"/>
              <a:t>Transmissions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65225" y="1574340"/>
            <a:ext cx="8232775" cy="3139321"/>
          </a:xfrm>
        </p:spPr>
        <p:txBody>
          <a:bodyPr/>
          <a:lstStyle/>
          <a:p>
            <a:r>
              <a:rPr lang="en-US" sz="2400" dirty="0"/>
              <a:t>Dual Clutch Design</a:t>
            </a:r>
          </a:p>
          <a:p>
            <a:pPr lvl="1"/>
            <a:r>
              <a:rPr lang="en-US" sz="2400" dirty="0"/>
              <a:t>2 clutches engage inner or outer transmission shaft</a:t>
            </a:r>
          </a:p>
          <a:p>
            <a:pPr lvl="1"/>
            <a:r>
              <a:rPr lang="en-US" sz="2400" dirty="0"/>
              <a:t>Like conventional automatic</a:t>
            </a:r>
          </a:p>
          <a:p>
            <a:pPr marL="1358900" lvl="2" indent="-342900">
              <a:buFont typeface="+mj-lt"/>
              <a:buAutoNum type="arabicPeriod"/>
            </a:pPr>
            <a:r>
              <a:rPr lang="en-US" sz="2400" dirty="0"/>
              <a:t>Improve fuel economy.</a:t>
            </a:r>
          </a:p>
          <a:p>
            <a:pPr marL="1358900" lvl="2" indent="-342900">
              <a:buFont typeface="+mj-lt"/>
              <a:buAutoNum type="arabicPeriod"/>
            </a:pPr>
            <a:r>
              <a:rPr lang="en-US" sz="2400" dirty="0"/>
              <a:t>Reduce cost of assembly</a:t>
            </a:r>
          </a:p>
          <a:p>
            <a:pPr marL="1358900" lvl="2" indent="-342900">
              <a:buFont typeface="+mj-lt"/>
              <a:buAutoNum type="arabicPeriod"/>
            </a:pPr>
            <a:r>
              <a:rPr lang="en-US" sz="2400" dirty="0"/>
              <a:t>Improve speed of gear changes.</a:t>
            </a:r>
          </a:p>
          <a:p>
            <a:pPr marL="1358900" lvl="2" indent="-342900">
              <a:buFont typeface="+mj-lt"/>
              <a:buAutoNum type="arabicPeriod"/>
            </a:pPr>
            <a:r>
              <a:rPr lang="en-US" sz="2400" dirty="0"/>
              <a:t>Provide smoother operation.</a:t>
            </a:r>
          </a:p>
        </p:txBody>
      </p:sp>
    </p:spTree>
    <p:extLst>
      <p:ext uri="{BB962C8B-B14F-4D97-AF65-F5344CB8AC3E}">
        <p14:creationId xmlns:p14="http://schemas.microsoft.com/office/powerpoint/2010/main" val="410008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129.13 Dual-Clutch Automatic</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321910"/>
            <a:ext cx="8229600" cy="830997"/>
          </a:xfrm>
        </p:spPr>
        <p:txBody>
          <a:bodyPr anchor="t" anchorCtr="0"/>
          <a:lstStyle/>
          <a:p>
            <a:pPr marL="101600"/>
            <a:r>
              <a:rPr lang="en-US" sz="2400" dirty="0">
                <a:latin typeface="+mn-lt"/>
                <a:ea typeface="Verdana" panose="020B0604030504040204" pitchFamily="34" charset="0"/>
                <a:cs typeface="Verdana" panose="020B0604030504040204" pitchFamily="34" charset="0"/>
              </a:rPr>
              <a:t>A dual clutch automatic uses best features of an automatic transmission without the power loss of a torque converter.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018771"/>
            <a:ext cx="7132320" cy="4158198"/>
          </a:xfrm>
          <a:prstGeom prst="rect">
            <a:avLst/>
          </a:prstGeom>
        </p:spPr>
      </p:pic>
    </p:spTree>
    <p:extLst>
      <p:ext uri="{BB962C8B-B14F-4D97-AF65-F5344CB8AC3E}">
        <p14:creationId xmlns:p14="http://schemas.microsoft.com/office/powerpoint/2010/main" val="2321352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275" y="167247"/>
            <a:ext cx="8229600" cy="646331"/>
          </a:xfrm>
        </p:spPr>
        <p:txBody>
          <a:bodyPr/>
          <a:lstStyle/>
          <a:p>
            <a:r>
              <a:rPr lang="en-US" dirty="0"/>
              <a:t>Figure 129.14 Parts &amp;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81749" y="967325"/>
            <a:ext cx="4593126" cy="33775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5275" y="943744"/>
            <a:ext cx="3291840" cy="3939540"/>
          </a:xfrm>
        </p:spPr>
        <p:txBody>
          <a:bodyPr/>
          <a:lstStyle/>
          <a:p>
            <a:r>
              <a:rPr lang="en-US" sz="2400" dirty="0"/>
              <a:t>2 Types Dual Clutch</a:t>
            </a:r>
          </a:p>
          <a:p>
            <a:pPr lvl="1"/>
            <a:r>
              <a:rPr lang="en-US" sz="2400" dirty="0">
                <a:solidFill>
                  <a:schemeClr val="tx1"/>
                </a:solidFill>
              </a:rPr>
              <a:t>Dual Dry Clutches </a:t>
            </a:r>
            <a:r>
              <a:rPr lang="en-US" sz="2400" dirty="0"/>
              <a:t>used in low powered vehicles, such as small front-wheel-drive vehicles..</a:t>
            </a:r>
          </a:p>
          <a:p>
            <a:pPr lvl="1"/>
            <a:r>
              <a:rPr lang="en-US" sz="2400" dirty="0"/>
              <a:t>Dual Wet Clutches used in higher powered vehicles.</a:t>
            </a:r>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8640" y="5060612"/>
            <a:ext cx="8229600" cy="1015663"/>
          </a:xfrm>
        </p:spPr>
        <p:txBody>
          <a:bodyPr/>
          <a:lstStyle/>
          <a:p>
            <a:r>
              <a:rPr lang="en-US" sz="2000" dirty="0"/>
              <a:t>Dual clutch automatic transaxles that use 2 dry clutches. Larger clutch drives the odd number gear ratios (1</a:t>
            </a:r>
            <a:r>
              <a:rPr lang="en-US" sz="2000" baseline="30000" dirty="0"/>
              <a:t>st</a:t>
            </a:r>
            <a:r>
              <a:rPr lang="en-US" sz="2000" dirty="0"/>
              <a:t>, 3</a:t>
            </a:r>
            <a:r>
              <a:rPr lang="en-US" sz="2000" baseline="30000" dirty="0"/>
              <a:t>rd</a:t>
            </a:r>
            <a:r>
              <a:rPr lang="en-US" sz="2000" dirty="0"/>
              <a:t>, and 5</a:t>
            </a:r>
            <a:r>
              <a:rPr lang="en-US" sz="2000" baseline="30000" dirty="0"/>
              <a:t>th</a:t>
            </a:r>
            <a:r>
              <a:rPr lang="en-US" sz="2000" dirty="0"/>
              <a:t> ) and smaller clutch drives even numbered gear ratios (2</a:t>
            </a:r>
            <a:r>
              <a:rPr lang="en-US" sz="2000" baseline="30000" dirty="0"/>
              <a:t>nd</a:t>
            </a:r>
            <a:r>
              <a:rPr lang="en-US" sz="2000" dirty="0"/>
              <a:t>, 4</a:t>
            </a:r>
            <a:r>
              <a:rPr lang="en-US" sz="2000" baseline="30000" dirty="0"/>
              <a:t>th</a:t>
            </a:r>
            <a:r>
              <a:rPr lang="en-US" sz="2000" dirty="0"/>
              <a:t>, and 6</a:t>
            </a:r>
            <a:r>
              <a:rPr lang="en-US" sz="2000" baseline="30000" dirty="0"/>
              <a:t>th</a:t>
            </a:r>
            <a:r>
              <a:rPr lang="en-US" sz="2000" dirty="0"/>
              <a:t>).</a:t>
            </a:r>
          </a:p>
        </p:txBody>
      </p:sp>
    </p:spTree>
    <p:extLst>
      <p:ext uri="{BB962C8B-B14F-4D97-AF65-F5344CB8AC3E}">
        <p14:creationId xmlns:p14="http://schemas.microsoft.com/office/powerpoint/2010/main" val="85345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129.15 Clutches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26" y="968820"/>
            <a:ext cx="7964135" cy="34843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3895" y="4714940"/>
            <a:ext cx="7607808" cy="1569660"/>
          </a:xfrm>
        </p:spPr>
        <p:txBody>
          <a:bodyPr/>
          <a:lstStyle/>
          <a:p>
            <a:pPr marL="101600" indent="0">
              <a:buNone/>
            </a:pPr>
            <a:r>
              <a:rPr lang="en-US" sz="2400" dirty="0"/>
              <a:t>(a) concentric (nested) clutch design, assembly is shorter in length but taller in height. (b) parallel clutch design is longer but has a smaller diameter drum assembly</a:t>
            </a:r>
          </a:p>
        </p:txBody>
      </p:sp>
    </p:spTree>
    <p:extLst>
      <p:ext uri="{BB962C8B-B14F-4D97-AF65-F5344CB8AC3E}">
        <p14:creationId xmlns:p14="http://schemas.microsoft.com/office/powerpoint/2010/main" val="2282465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Dual Clutch Transmission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Dual_Clutch_Transmission">
            <a:hlinkClick r:id="" action="ppaction://media"/>
            <a:extLst>
              <a:ext uri="{FF2B5EF4-FFF2-40B4-BE49-F238E27FC236}">
                <a16:creationId xmlns:a16="http://schemas.microsoft.com/office/drawing/2014/main" id="{4BDB9FA5-1C2F-3549-9742-7316719E8E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3" y="1179099"/>
            <a:ext cx="9144000" cy="5143500"/>
          </a:xfrm>
          <a:prstGeom prst="rect">
            <a:avLst/>
          </a:prstGeom>
        </p:spPr>
      </p:pic>
    </p:spTree>
    <p:extLst>
      <p:ext uri="{BB962C8B-B14F-4D97-AF65-F5344CB8AC3E}">
        <p14:creationId xmlns:p14="http://schemas.microsoft.com/office/powerpoint/2010/main" val="129045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Dual Clutch Transaxle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dual_clutch_transaxle">
            <a:hlinkClick r:id="" action="ppaction://media"/>
            <a:extLst>
              <a:ext uri="{FF2B5EF4-FFF2-40B4-BE49-F238E27FC236}">
                <a16:creationId xmlns:a16="http://schemas.microsoft.com/office/drawing/2014/main" id="{0F24512E-4610-3D83-2ACD-2B904A0DCE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696" y="1333255"/>
            <a:ext cx="8917904" cy="5016321"/>
          </a:xfrm>
          <a:prstGeom prst="rect">
            <a:avLst/>
          </a:prstGeom>
        </p:spPr>
      </p:pic>
    </p:spTree>
    <p:extLst>
      <p:ext uri="{BB962C8B-B14F-4D97-AF65-F5344CB8AC3E}">
        <p14:creationId xmlns:p14="http://schemas.microsoft.com/office/powerpoint/2010/main" val="28270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39892" y="142889"/>
            <a:ext cx="8229600" cy="1127285"/>
          </a:xfrm>
        </p:spPr>
        <p:txBody>
          <a:bodyPr/>
          <a:lstStyle/>
          <a:p>
            <a:r>
              <a:rPr lang="en-US" dirty="0"/>
              <a:t>Continuously Variable Transmission (CVT) </a:t>
            </a:r>
            <a:r>
              <a:rPr lang="en-US" sz="2800" dirty="0"/>
              <a:t>(1 of 2)</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43484" y="1453896"/>
            <a:ext cx="8232775" cy="4379812"/>
          </a:xfrm>
        </p:spPr>
        <p:txBody>
          <a:bodyPr/>
          <a:lstStyle/>
          <a:p>
            <a:r>
              <a:rPr lang="en-US" sz="2400" dirty="0"/>
              <a:t>CVT offers following advantages over planetary-gear transmission.</a:t>
            </a:r>
          </a:p>
          <a:p>
            <a:pPr lvl="1"/>
            <a:r>
              <a:rPr lang="en-US" sz="2400" dirty="0"/>
              <a:t>Compact, very short</a:t>
            </a:r>
          </a:p>
          <a:p>
            <a:pPr lvl="1"/>
            <a:r>
              <a:rPr lang="en-US" sz="2400" dirty="0"/>
              <a:t>Lighter weight</a:t>
            </a:r>
          </a:p>
          <a:p>
            <a:pPr lvl="1"/>
            <a:r>
              <a:rPr lang="en-US" sz="2400" dirty="0"/>
              <a:t>Constant, stepless acceleration </a:t>
            </a:r>
          </a:p>
          <a:p>
            <a:pPr lvl="1"/>
            <a:r>
              <a:rPr lang="en-US" sz="2400" dirty="0"/>
              <a:t>Engine staying at RPM for maximum power</a:t>
            </a:r>
          </a:p>
          <a:p>
            <a:pPr lvl="1"/>
            <a:r>
              <a:rPr lang="en-US" sz="2400" dirty="0"/>
              <a:t>Efficient fuel use and emissions</a:t>
            </a:r>
          </a:p>
          <a:p>
            <a:pPr lvl="1"/>
            <a:r>
              <a:rPr lang="en-US" sz="2400" dirty="0"/>
              <a:t>Cruise with engine staying at RPM for maximum efficiency</a:t>
            </a:r>
          </a:p>
          <a:p>
            <a:pPr lvl="1"/>
            <a:r>
              <a:rPr lang="en-US" sz="2400" dirty="0"/>
              <a:t>Lower internal power loss</a:t>
            </a:r>
          </a:p>
          <a:p>
            <a:endParaRPr lang="en-US" dirty="0"/>
          </a:p>
        </p:txBody>
      </p:sp>
    </p:spTree>
    <p:extLst>
      <p:ext uri="{BB962C8B-B14F-4D97-AF65-F5344CB8AC3E}">
        <p14:creationId xmlns:p14="http://schemas.microsoft.com/office/powerpoint/2010/main" val="2900157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416"/>
            <a:ext cx="8089829" cy="419189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66675"/>
            <a:ext cx="8229600" cy="1837152"/>
          </a:xfrm>
        </p:spPr>
        <p:txBody>
          <a:bodyPr/>
          <a:lstStyle/>
          <a:p>
            <a:r>
              <a:rPr lang="en-US" dirty="0"/>
              <a:t>Frequently Asked Question: How Does Dual Clutch Achieve Better Fuel Economy?</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0214" y="2890904"/>
            <a:ext cx="7543800" cy="3005071"/>
          </a:xfrm>
        </p:spPr>
        <p:txBody>
          <a:bodyPr/>
          <a:lstStyle/>
          <a:p>
            <a:pPr marL="101600" indent="0">
              <a:buNone/>
            </a:pPr>
            <a:r>
              <a:rPr lang="en-US" sz="2000" b="1" dirty="0">
                <a:latin typeface="OpenSans-Bold"/>
              </a:rPr>
              <a:t>How Does a Dual Clutch Type Transmission Achieve Better Fuel Economy? </a:t>
            </a:r>
            <a:r>
              <a:rPr lang="en-US" sz="2000" dirty="0">
                <a:latin typeface="OpenSans-Bold"/>
              </a:rPr>
              <a:t>One of advantages of a dual clutch automatic is that it is able to provide improved fuel economy over a conventional torque converter- type automatic. One strategy is to have the unit go into neutral when the vehicle is stopped by disengaging the clutches. This allows the engine to remain running but reduces the load on the engine, which improves fuel economy and reduces vibrations. The clutch is engaged when driver releases the brake.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95300" y="1971250"/>
            <a:ext cx="7839075" cy="480007"/>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82627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129.16 Concentric Input Shafts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1575" y="1055143"/>
            <a:ext cx="5484500" cy="41295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350008" cy="2268283"/>
          </a:xfrm>
        </p:spPr>
        <p:txBody>
          <a:bodyPr/>
          <a:lstStyle/>
          <a:p>
            <a:pPr marL="101600" indent="0">
              <a:buNone/>
            </a:pPr>
            <a:r>
              <a:rPr lang="en-US" sz="2400" dirty="0"/>
              <a:t>Notice the two concentric input shafts. Each shaft is splined to a clutch.</a:t>
            </a:r>
          </a:p>
        </p:txBody>
      </p:sp>
    </p:spTree>
    <p:extLst>
      <p:ext uri="{BB962C8B-B14F-4D97-AF65-F5344CB8AC3E}">
        <p14:creationId xmlns:p14="http://schemas.microsoft.com/office/powerpoint/2010/main" val="51687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1885056"/>
            <a:ext cx="8089829" cy="417284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0"/>
            <a:ext cx="8229600" cy="1885055"/>
          </a:xfrm>
        </p:spPr>
        <p:txBody>
          <a:bodyPr/>
          <a:lstStyle/>
          <a:p>
            <a:r>
              <a:rPr lang="en-US" dirty="0"/>
              <a:t>Frequently Asked Question: Why Is TCM Using Position of Steering Wheel?</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3412" y="2900430"/>
            <a:ext cx="7543800" cy="2976495"/>
          </a:xfrm>
        </p:spPr>
        <p:txBody>
          <a:bodyPr/>
          <a:lstStyle/>
          <a:p>
            <a:pPr marL="101600" indent="0">
              <a:buNone/>
            </a:pPr>
            <a:r>
              <a:rPr lang="en-US" sz="2000" b="1" dirty="0">
                <a:latin typeface="OpenSans-Bold"/>
              </a:rPr>
              <a:t>Why Is the TCM Using the Position of the Steering Wheel? </a:t>
            </a:r>
            <a:r>
              <a:rPr lang="en-US" sz="2000" dirty="0">
                <a:latin typeface="OpenSans-Bold"/>
              </a:rPr>
              <a:t>The steering wheel position (SWP) sensor information is sent to the transmission control module (TCM) over the network to prevent the transmission from upshifting when cornering. This helps the driver by allowing the vehicle to be accelerated when exiting a corner. If the steering wheel position was not part of the shift program, the transmission might likely upshift to a higher gear as the vehicle slows then the transmission may have to downshift again when the vehicle exits the corner.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5775" y="207039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5136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67247"/>
            <a:ext cx="8229600" cy="646331"/>
          </a:xfrm>
        </p:spPr>
        <p:txBody>
          <a:bodyPr/>
          <a:lstStyle/>
          <a:p>
            <a:r>
              <a:rPr lang="en-US" dirty="0"/>
              <a:t>GETRAG DCT 450 Speed Sensors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69674"/>
            <a:ext cx="8232775" cy="4006850"/>
          </a:xfrm>
        </p:spPr>
        <p:txBody>
          <a:bodyPr/>
          <a:lstStyle/>
          <a:p>
            <a:r>
              <a:rPr lang="en-US" sz="2400" dirty="0"/>
              <a:t>Engine Speed Sensor</a:t>
            </a:r>
          </a:p>
          <a:p>
            <a:pPr lvl="1"/>
            <a:r>
              <a:rPr lang="en-US" sz="2400" dirty="0"/>
              <a:t>Inputs engine speed to TCM from clutch housing sensor </a:t>
            </a:r>
          </a:p>
          <a:p>
            <a:pPr lvl="1"/>
            <a:r>
              <a:rPr lang="en-US" sz="2400" dirty="0"/>
              <a:t>Speed Sensor Input Shaft Odd Gears. </a:t>
            </a:r>
          </a:p>
          <a:p>
            <a:pPr lvl="2"/>
            <a:r>
              <a:rPr lang="en-US" sz="2400" dirty="0"/>
              <a:t>Gives TCM information on input shaft RPM </a:t>
            </a:r>
          </a:p>
          <a:p>
            <a:pPr lvl="2"/>
            <a:r>
              <a:rPr lang="en-US" sz="2400" dirty="0"/>
              <a:t>(after C1 clutch) for odd gears, 1, 3, 5, and R.</a:t>
            </a:r>
          </a:p>
          <a:p>
            <a:pPr lvl="1"/>
            <a:r>
              <a:rPr lang="en-US" sz="2400" dirty="0"/>
              <a:t>Speed Sensor Input Shaft Even Gears. </a:t>
            </a:r>
          </a:p>
          <a:p>
            <a:pPr lvl="2"/>
            <a:r>
              <a:rPr lang="en-US" sz="2400" dirty="0"/>
              <a:t>Gives TCM information on input shaft RPM </a:t>
            </a:r>
          </a:p>
          <a:p>
            <a:pPr lvl="2"/>
            <a:r>
              <a:rPr lang="en-US" sz="2400" dirty="0"/>
              <a:t>(after the C2 clutch) for even gears, 2, 4, and 6</a:t>
            </a:r>
          </a:p>
        </p:txBody>
      </p:sp>
    </p:spTree>
    <p:extLst>
      <p:ext uri="{BB962C8B-B14F-4D97-AF65-F5344CB8AC3E}">
        <p14:creationId xmlns:p14="http://schemas.microsoft.com/office/powerpoint/2010/main" val="3555490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1925" y="170763"/>
            <a:ext cx="8229600" cy="1097279"/>
          </a:xfrm>
        </p:spPr>
        <p:txBody>
          <a:bodyPr/>
          <a:lstStyle/>
          <a:p>
            <a:r>
              <a:rPr lang="en-US" dirty="0"/>
              <a:t>GETRAG DCT 450 Temperature Sensors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77576" y="1453896"/>
            <a:ext cx="8232775" cy="3441967"/>
          </a:xfrm>
        </p:spPr>
        <p:txBody>
          <a:bodyPr/>
          <a:lstStyle/>
          <a:p>
            <a:r>
              <a:rPr lang="en-US" sz="2400" dirty="0"/>
              <a:t>Clutch Fluid Temperature </a:t>
            </a:r>
          </a:p>
          <a:p>
            <a:pPr lvl="1"/>
            <a:r>
              <a:rPr lang="en-US" sz="2400" dirty="0"/>
              <a:t>Measure temperature of fluid leaving clutches</a:t>
            </a:r>
          </a:p>
          <a:p>
            <a:r>
              <a:rPr lang="en-US" sz="2400" dirty="0"/>
              <a:t>Transmission Fluid Temperature </a:t>
            </a:r>
          </a:p>
          <a:p>
            <a:pPr lvl="1"/>
            <a:r>
              <a:rPr lang="en-US" sz="2400" dirty="0"/>
              <a:t>Measure temperature of fluid in transmission</a:t>
            </a:r>
          </a:p>
          <a:p>
            <a:r>
              <a:rPr lang="en-US" sz="2400" dirty="0"/>
              <a:t>Oil Temperature Sensor</a:t>
            </a:r>
          </a:p>
          <a:p>
            <a:pPr lvl="1"/>
            <a:r>
              <a:rPr lang="en-US" sz="2400" dirty="0"/>
              <a:t>Located on TCM</a:t>
            </a:r>
          </a:p>
          <a:p>
            <a:pPr lvl="1"/>
            <a:r>
              <a:rPr lang="en-US" sz="2400" dirty="0"/>
              <a:t>Provides information on transmission oil temperature</a:t>
            </a:r>
            <a:endParaRPr lang="en-US" sz="1800" dirty="0"/>
          </a:p>
        </p:txBody>
      </p:sp>
    </p:spTree>
    <p:extLst>
      <p:ext uri="{BB962C8B-B14F-4D97-AF65-F5344CB8AC3E}">
        <p14:creationId xmlns:p14="http://schemas.microsoft.com/office/powerpoint/2010/main" val="285057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1127285"/>
          </a:xfrm>
        </p:spPr>
        <p:txBody>
          <a:bodyPr/>
          <a:lstStyle/>
          <a:p>
            <a:r>
              <a:rPr lang="en-US" dirty="0"/>
              <a:t>GETRAG DCT 450 Pressure &amp;  Position Sensors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453896"/>
            <a:ext cx="8232775" cy="4392825"/>
          </a:xfrm>
        </p:spPr>
        <p:txBody>
          <a:bodyPr/>
          <a:lstStyle/>
          <a:p>
            <a:r>
              <a:rPr lang="en-US" sz="2000" dirty="0"/>
              <a:t>Pressure Sensors  </a:t>
            </a:r>
          </a:p>
          <a:p>
            <a:pPr lvl="1"/>
            <a:r>
              <a:rPr lang="en-US" sz="2000" dirty="0"/>
              <a:t>Give TCM information on hydraulic pressure of clutches. </a:t>
            </a:r>
          </a:p>
          <a:p>
            <a:pPr lvl="1"/>
            <a:r>
              <a:rPr lang="en-US" sz="2000" dirty="0"/>
              <a:t>TCM supplies sensors with 5V. </a:t>
            </a:r>
          </a:p>
          <a:p>
            <a:pPr lvl="1"/>
            <a:r>
              <a:rPr lang="en-US" sz="2000" dirty="0"/>
              <a:t>Register pressure to control clutch pressure </a:t>
            </a:r>
          </a:p>
          <a:p>
            <a:pPr lvl="1"/>
            <a:r>
              <a:rPr lang="en-US" sz="2000" dirty="0"/>
              <a:t>TCM controls solenoids to provide correct clutch pressure</a:t>
            </a:r>
          </a:p>
          <a:p>
            <a:r>
              <a:rPr lang="en-US" sz="2000" dirty="0"/>
              <a:t>Position Sensors </a:t>
            </a:r>
          </a:p>
          <a:p>
            <a:pPr lvl="1"/>
            <a:r>
              <a:rPr lang="en-US" sz="2000" dirty="0"/>
              <a:t>Fork Position Sensors</a:t>
            </a:r>
          </a:p>
          <a:p>
            <a:pPr lvl="2"/>
            <a:r>
              <a:rPr lang="en-US" sz="2000" dirty="0"/>
              <a:t>Give TCM information on position of 4 gear shift forks </a:t>
            </a:r>
          </a:p>
          <a:p>
            <a:pPr lvl="2"/>
            <a:r>
              <a:rPr lang="en-US" sz="2000" dirty="0"/>
              <a:t>Handle shifting in transmission includes 1-R; 3-5; 2-4; &amp; 6-N</a:t>
            </a:r>
          </a:p>
          <a:p>
            <a:pPr lvl="1"/>
            <a:r>
              <a:rPr lang="en-US" sz="2000" dirty="0"/>
              <a:t>Transmissions Range Sensor (TRS)</a:t>
            </a:r>
          </a:p>
          <a:p>
            <a:pPr lvl="2"/>
            <a:r>
              <a:rPr lang="en-US" sz="2000" dirty="0"/>
              <a:t>Sensor provides the actual P R N D gear selection</a:t>
            </a:r>
            <a:endParaRPr lang="en-US" dirty="0"/>
          </a:p>
          <a:p>
            <a:endParaRPr lang="en-US" dirty="0"/>
          </a:p>
        </p:txBody>
      </p:sp>
    </p:spTree>
    <p:extLst>
      <p:ext uri="{BB962C8B-B14F-4D97-AF65-F5344CB8AC3E}">
        <p14:creationId xmlns:p14="http://schemas.microsoft.com/office/powerpoint/2010/main" val="68831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5573" y="228600"/>
            <a:ext cx="8229600" cy="646331"/>
          </a:xfrm>
        </p:spPr>
        <p:txBody>
          <a:bodyPr/>
          <a:lstStyle/>
          <a:p>
            <a:r>
              <a:rPr lang="en-US" dirty="0"/>
              <a:t>Figure 129.17 Solenoids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0001" y="5450741"/>
            <a:ext cx="8229600" cy="830997"/>
          </a:xfrm>
        </p:spPr>
        <p:txBody>
          <a:bodyPr anchor="t" anchorCtr="0"/>
          <a:lstStyle/>
          <a:p>
            <a:pPr marL="101600"/>
            <a:r>
              <a:rPr lang="en-US" sz="2400" dirty="0">
                <a:latin typeface="+mn-lt"/>
                <a:ea typeface="Verdana" panose="020B0604030504040204" pitchFamily="34" charset="0"/>
                <a:cs typeface="Verdana" panose="020B0604030504040204" pitchFamily="34" charset="0"/>
              </a:rPr>
              <a:t>Fork position and shaft speed sensors are used as inputs to the TCM.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325" y="1147761"/>
            <a:ext cx="6118095" cy="4050848"/>
          </a:xfrm>
          <a:prstGeom prst="rect">
            <a:avLst/>
          </a:prstGeom>
        </p:spPr>
      </p:pic>
    </p:spTree>
    <p:extLst>
      <p:ext uri="{BB962C8B-B14F-4D97-AF65-F5344CB8AC3E}">
        <p14:creationId xmlns:p14="http://schemas.microsoft.com/office/powerpoint/2010/main" val="3804040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1950" y="155371"/>
            <a:ext cx="8229600" cy="646331"/>
          </a:xfrm>
        </p:spPr>
        <p:txBody>
          <a:bodyPr/>
          <a:lstStyle/>
          <a:p>
            <a:r>
              <a:rPr lang="en-US" dirty="0"/>
              <a:t>Figure 129.18 Diagnosis &amp; Service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1901" y="996825"/>
            <a:ext cx="3504883" cy="3785652"/>
          </a:xfrm>
        </p:spPr>
        <p:txBody>
          <a:bodyPr/>
          <a:lstStyle/>
          <a:p>
            <a:pPr marL="444500" indent="-342900">
              <a:buFont typeface="+mj-lt"/>
              <a:buAutoNum type="arabicPeriod"/>
            </a:pPr>
            <a:r>
              <a:rPr lang="en-US" sz="2000" dirty="0"/>
              <a:t>Verify concern </a:t>
            </a:r>
          </a:p>
          <a:p>
            <a:pPr marL="444500" indent="-342900">
              <a:buFont typeface="+mj-lt"/>
              <a:buAutoNum type="arabicPeriod"/>
            </a:pPr>
            <a:r>
              <a:rPr lang="en-US" sz="2000" dirty="0"/>
              <a:t>Perform visual inspection:</a:t>
            </a:r>
          </a:p>
          <a:p>
            <a:pPr marL="931418" lvl="1" indent="-342900"/>
            <a:r>
              <a:rPr lang="en-US" sz="2000" dirty="0"/>
              <a:t>Checking fluid level and condition </a:t>
            </a:r>
          </a:p>
          <a:p>
            <a:pPr marL="931418" lvl="1" indent="-342900"/>
            <a:r>
              <a:rPr lang="en-US" sz="2000" dirty="0"/>
              <a:t>Checking drivetrain mounts </a:t>
            </a:r>
          </a:p>
          <a:p>
            <a:pPr marL="444500" indent="-342900">
              <a:buFont typeface="+mj-lt"/>
              <a:buAutoNum type="arabicPeriod"/>
            </a:pPr>
            <a:r>
              <a:rPr lang="en-US" sz="2000" dirty="0"/>
              <a:t>Check for procedure </a:t>
            </a:r>
          </a:p>
          <a:p>
            <a:pPr marL="444500" indent="-342900">
              <a:buFont typeface="+mj-lt"/>
              <a:buAutoNum type="arabicPeriod"/>
            </a:pPr>
            <a:r>
              <a:rPr lang="en-US" sz="2000" dirty="0"/>
              <a:t>Follow it</a:t>
            </a:r>
          </a:p>
          <a:p>
            <a:pPr marL="444500" indent="-342900">
              <a:buFont typeface="+mj-lt"/>
              <a:buAutoNum type="arabicPeriod"/>
            </a:pPr>
            <a:r>
              <a:rPr lang="en-US" sz="2000" dirty="0"/>
              <a:t>Repair &amp; Road Test</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63118" y="5081409"/>
            <a:ext cx="7827264" cy="1200329"/>
          </a:xfrm>
        </p:spPr>
        <p:txBody>
          <a:bodyPr/>
          <a:lstStyle/>
          <a:p>
            <a:pPr marL="101600" indent="0">
              <a:buNone/>
            </a:pPr>
            <a:r>
              <a:rPr lang="en-US" sz="2400" dirty="0">
                <a:solidFill>
                  <a:schemeClr val="tx1"/>
                </a:solidFill>
                <a:latin typeface="+mn-lt"/>
              </a:rPr>
              <a:t>The use of a factory or a factory-level aftermarket scan tool is often used to diagnose the dual clutch transmission system</a:t>
            </a:r>
            <a:r>
              <a:rPr lang="en-US" sz="2400" dirty="0">
                <a:solidFill>
                  <a:srgbClr val="6D6E71"/>
                </a:solidFill>
                <a:latin typeface="+mn-lt"/>
              </a:rPr>
              <a:t>.</a:t>
            </a:r>
            <a:endParaRPr lang="en-US" sz="2400" dirty="0">
              <a:latin typeface="+mn-lt"/>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3" y="945397"/>
            <a:ext cx="4484687" cy="3679743"/>
          </a:xfrm>
        </p:spPr>
      </p:pic>
    </p:spTree>
    <p:extLst>
      <p:ext uri="{BB962C8B-B14F-4D97-AF65-F5344CB8AC3E}">
        <p14:creationId xmlns:p14="http://schemas.microsoft.com/office/powerpoint/2010/main" val="1430089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76" y="155371"/>
            <a:ext cx="8229600" cy="646331"/>
          </a:xfrm>
        </p:spPr>
        <p:txBody>
          <a:bodyPr/>
          <a:lstStyle/>
          <a:p>
            <a:r>
              <a:rPr lang="en-US" dirty="0"/>
              <a:t>Chart 129.3 Diagnostic Trouble Code</a:t>
            </a:r>
          </a:p>
        </p:txBody>
      </p:sp>
      <p:sp>
        <p:nvSpPr>
          <p:cNvPr id="5" name="Content Placeholder 4"/>
          <p:cNvSpPr>
            <a:spLocks noGrp="1"/>
          </p:cNvSpPr>
          <p:nvPr>
            <p:ph sz="quarter" idx="14"/>
          </p:nvPr>
        </p:nvSpPr>
        <p:spPr/>
        <p:txBody>
          <a:bodyPr/>
          <a:lstStyle/>
          <a:p>
            <a:r>
              <a:rPr lang="en-US" dirty="0"/>
              <a:t>Chart 129-3 Found on Page 1645 0f the text showing some common DTCs</a:t>
            </a:r>
          </a:p>
        </p:txBody>
      </p:sp>
      <p:graphicFrame>
        <p:nvGraphicFramePr>
          <p:cNvPr id="3" name="Table 2"/>
          <p:cNvGraphicFramePr>
            <a:graphicFrameLocks noGrp="1"/>
          </p:cNvGraphicFramePr>
          <p:nvPr>
            <p:extLst>
              <p:ext uri="{D42A27DB-BD31-4B8C-83A1-F6EECF244321}">
                <p14:modId xmlns:p14="http://schemas.microsoft.com/office/powerpoint/2010/main" val="3776395618"/>
              </p:ext>
            </p:extLst>
          </p:nvPr>
        </p:nvGraphicFramePr>
        <p:xfrm>
          <a:off x="1159094" y="1307592"/>
          <a:ext cx="6825811" cy="3008931"/>
        </p:xfrm>
        <a:graphic>
          <a:graphicData uri="http://schemas.openxmlformats.org/drawingml/2006/table">
            <a:tbl>
              <a:tblPr firstRow="1" firstCol="1" bandRow="1"/>
              <a:tblGrid>
                <a:gridCol w="1323372">
                  <a:extLst>
                    <a:ext uri="{9D8B030D-6E8A-4147-A177-3AD203B41FA5}">
                      <a16:colId xmlns:a16="http://schemas.microsoft.com/office/drawing/2014/main" val="20000"/>
                    </a:ext>
                  </a:extLst>
                </a:gridCol>
                <a:gridCol w="5502439">
                  <a:extLst>
                    <a:ext uri="{9D8B030D-6E8A-4147-A177-3AD203B41FA5}">
                      <a16:colId xmlns:a16="http://schemas.microsoft.com/office/drawing/2014/main" val="20001"/>
                    </a:ext>
                  </a:extLst>
                </a:gridCol>
              </a:tblGrid>
              <a:tr h="435394">
                <a:tc>
                  <a:txBody>
                    <a:bodyPr/>
                    <a:lstStyle/>
                    <a:p>
                      <a:pPr marL="0" marR="0" algn="ctr">
                        <a:lnSpc>
                          <a:spcPct val="107000"/>
                        </a:lnSpc>
                        <a:spcBef>
                          <a:spcPts val="0"/>
                        </a:spcBef>
                        <a:spcAft>
                          <a:spcPts val="80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P0715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20"/>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high</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0"/>
                  </a:ext>
                </a:extLst>
              </a:tr>
              <a:tr h="435394">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P0716</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275"/>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(poor</a:t>
                      </a:r>
                      <a:r>
                        <a:rPr lang="en-US" sz="1200" b="1"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performance)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435394">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P0717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280"/>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Input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shaft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(odd</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number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gear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axle)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speed sensor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low</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45228">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P0746</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275"/>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Line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(drive current</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31671">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P0753</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116000"/>
                        </a:lnSpc>
                        <a:spcBef>
                          <a:spcPts val="230"/>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Shift</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select</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(open</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circuit)</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P0758</a:t>
                      </a:r>
                      <a:r>
                        <a:rPr lang="en-US" sz="1200" b="1" spc="39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Shift</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select</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(open</a:t>
                      </a:r>
                      <a:r>
                        <a:rPr lang="en-US" sz="1200" b="1" spc="-4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circuit)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35394">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P0776</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55"/>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Clutch</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cooling</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flow</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(drive current</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200" b="1" spc="-3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245228">
                <a:tc>
                  <a:txBody>
                    <a:bodyPr/>
                    <a:lstStyle/>
                    <a:p>
                      <a:pPr marL="0" marR="0" algn="ctr">
                        <a:lnSpc>
                          <a:spcPct val="107000"/>
                        </a:lnSpc>
                        <a:spcBef>
                          <a:spcPts val="0"/>
                        </a:spcBef>
                        <a:spcAft>
                          <a:spcPts val="80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P0842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eaLnBrk="0" hangingPunct="0">
                        <a:lnSpc>
                          <a:spcPct val="95000"/>
                        </a:lnSpc>
                        <a:spcBef>
                          <a:spcPts val="275"/>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Clutch</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sensor</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(output low</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range</a:t>
                      </a:r>
                      <a:r>
                        <a:rPr lang="en-US" sz="1200" b="1" spc="-2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245228">
                <a:tc>
                  <a:txBody>
                    <a:bodyPr/>
                    <a:lstStyle/>
                    <a:p>
                      <a:pPr marL="0" marR="0" algn="ctr">
                        <a:lnSpc>
                          <a:spcPct val="107000"/>
                        </a:lnSpc>
                        <a:spcBef>
                          <a:spcPts val="0"/>
                        </a:spcBef>
                        <a:spcAft>
                          <a:spcPts val="80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P0960</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2"/>
                    </a:solidFill>
                  </a:tcPr>
                </a:tc>
                <a:tc>
                  <a:txBody>
                    <a:bodyPr/>
                    <a:lstStyle/>
                    <a:p>
                      <a:pPr marL="0" marR="0" eaLnBrk="0" hangingPunct="0">
                        <a:lnSpc>
                          <a:spcPct val="107000"/>
                        </a:lnSpc>
                        <a:spcBef>
                          <a:spcPts val="230"/>
                        </a:spcBef>
                        <a:spcAft>
                          <a:spcPts val="0"/>
                        </a:spcAft>
                      </a:pP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Line</a:t>
                      </a:r>
                      <a:r>
                        <a:rPr lang="en-US" sz="12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pressure</a:t>
                      </a:r>
                      <a:r>
                        <a:rPr lang="en-US" sz="12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solenoid</a:t>
                      </a:r>
                      <a:r>
                        <a:rPr lang="en-US" sz="12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system</a:t>
                      </a:r>
                      <a:r>
                        <a:rPr lang="en-US" sz="12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(open</a:t>
                      </a:r>
                      <a:r>
                        <a:rPr lang="en-US" sz="1200" b="1" spc="-55"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circuit)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8116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00" y="136525"/>
            <a:ext cx="8229600" cy="646331"/>
          </a:xfrm>
        </p:spPr>
        <p:txBody>
          <a:bodyPr/>
          <a:lstStyle/>
          <a:p>
            <a:r>
              <a:rPr lang="en-US" dirty="0"/>
              <a:t>Question 2?</a:t>
            </a:r>
          </a:p>
        </p:txBody>
      </p:sp>
      <p:sp>
        <p:nvSpPr>
          <p:cNvPr id="4" name="Content Placeholder 3"/>
          <p:cNvSpPr>
            <a:spLocks noGrp="1"/>
          </p:cNvSpPr>
          <p:nvPr>
            <p:ph sz="quarter" idx="15"/>
          </p:nvPr>
        </p:nvSpPr>
        <p:spPr>
          <a:xfrm>
            <a:off x="623809" y="959629"/>
            <a:ext cx="8278867" cy="2325900"/>
          </a:xfrm>
        </p:spPr>
        <p:txBody>
          <a:bodyPr/>
          <a:lstStyle/>
          <a:p>
            <a:r>
              <a:rPr lang="en-US" sz="2400" dirty="0">
                <a:solidFill>
                  <a:srgbClr val="231F20"/>
                </a:solidFill>
                <a:latin typeface="+mn-lt"/>
              </a:rPr>
              <a:t>A concentric clutch ______________</a:t>
            </a:r>
          </a:p>
          <a:p>
            <a:pPr marL="931418" lvl="1" indent="-342900">
              <a:buFont typeface="+mj-lt"/>
              <a:buAutoNum type="alphaUcPeriod"/>
            </a:pPr>
            <a:r>
              <a:rPr lang="en-US" sz="2400" dirty="0">
                <a:solidFill>
                  <a:srgbClr val="231F20"/>
                </a:solidFill>
                <a:latin typeface="+mn-lt"/>
              </a:rPr>
              <a:t>Has a smaller drum diameter</a:t>
            </a:r>
          </a:p>
          <a:p>
            <a:pPr marL="931418" lvl="1" indent="-342900">
              <a:buFont typeface="+mj-lt"/>
              <a:buAutoNum type="alphaUcPeriod"/>
            </a:pPr>
            <a:r>
              <a:rPr lang="en-US" sz="2400" dirty="0">
                <a:solidFill>
                  <a:srgbClr val="231F20"/>
                </a:solidFill>
                <a:latin typeface="+mn-lt"/>
              </a:rPr>
              <a:t>Type of dry clutch</a:t>
            </a:r>
          </a:p>
          <a:p>
            <a:pPr marL="931418" lvl="1" indent="-342900">
              <a:buFont typeface="+mj-lt"/>
              <a:buAutoNum type="alphaUcPeriod"/>
            </a:pPr>
            <a:r>
              <a:rPr lang="en-US" sz="2400" dirty="0">
                <a:solidFill>
                  <a:srgbClr val="231F20"/>
                </a:solidFill>
                <a:latin typeface="+mn-lt"/>
              </a:rPr>
              <a:t>Shorter in length </a:t>
            </a:r>
          </a:p>
          <a:p>
            <a:pPr marL="931418" lvl="1" indent="-342900">
              <a:buFont typeface="+mj-lt"/>
              <a:buAutoNum type="alphaUcPeriod"/>
            </a:pPr>
            <a:r>
              <a:rPr lang="en-US" sz="2400" dirty="0">
                <a:solidFill>
                  <a:srgbClr val="231F20"/>
                </a:solidFill>
                <a:latin typeface="+mn-lt"/>
              </a:rPr>
              <a:t>Taller in height</a:t>
            </a:r>
            <a:endParaRPr lang="en-US" dirty="0">
              <a:solidFill>
                <a:srgbClr val="231F20"/>
              </a:solidFill>
              <a:latin typeface="Arial Unicode MS" panose="020B0604020202020204" pitchFamily="34" charset="-128"/>
            </a:endParaRPr>
          </a:p>
          <a:p>
            <a:pPr marL="931418" lvl="1" indent="-342900">
              <a:buFont typeface="+mj-lt"/>
              <a:buAutoNum type="alphaUcPeriod"/>
            </a:pPr>
            <a:endParaRPr lang="en-US" dirty="0"/>
          </a:p>
        </p:txBody>
      </p:sp>
    </p:spTree>
    <p:extLst>
      <p:ext uri="{BB962C8B-B14F-4D97-AF65-F5344CB8AC3E}">
        <p14:creationId xmlns:p14="http://schemas.microsoft.com/office/powerpoint/2010/main" val="265851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441450"/>
            <a:ext cx="8232775" cy="4263891"/>
          </a:xfrm>
        </p:spPr>
        <p:txBody>
          <a:bodyPr/>
          <a:lstStyle/>
          <a:p>
            <a:r>
              <a:rPr lang="en-US" sz="2400" dirty="0"/>
              <a:t>Each pulley has a movable face and a fixed face</a:t>
            </a:r>
          </a:p>
          <a:p>
            <a:r>
              <a:rPr lang="en-US" sz="2400" dirty="0"/>
              <a:t>CVT improves efficiency by changing ratios </a:t>
            </a:r>
          </a:p>
          <a:p>
            <a:r>
              <a:rPr lang="en-US" sz="2400" dirty="0"/>
              <a:t>From underdrive/reduction to overdrive in a gradual, continuous manner</a:t>
            </a:r>
          </a:p>
          <a:p>
            <a:r>
              <a:rPr lang="en-US" sz="2400" dirty="0"/>
              <a:t>Each pulley, also called a sheave, has 2 sides</a:t>
            </a:r>
          </a:p>
          <a:p>
            <a:r>
              <a:rPr lang="en-US" sz="2400" dirty="0"/>
              <a:t>One is fixed so it cannot move</a:t>
            </a:r>
          </a:p>
          <a:p>
            <a:r>
              <a:rPr lang="en-US" sz="2400" dirty="0"/>
              <a:t>The other can float sideways to change pulley width</a:t>
            </a:r>
          </a:p>
          <a:p>
            <a:r>
              <a:rPr lang="en-US" sz="2400" dirty="0"/>
              <a:t>Push belt and pull chain</a:t>
            </a:r>
          </a:p>
          <a:p>
            <a:endParaRPr lang="en-US" dirty="0"/>
          </a:p>
        </p:txBody>
      </p:sp>
      <p:sp>
        <p:nvSpPr>
          <p:cNvPr id="6" name="Title 1">
            <a:extLst>
              <a:ext uri="{FF2B5EF4-FFF2-40B4-BE49-F238E27FC236}">
                <a16:creationId xmlns:a16="http://schemas.microsoft.com/office/drawing/2014/main" id="{520AD912-8EF2-4BD8-A87C-20C7322F06AA}"/>
              </a:ext>
            </a:extLst>
          </p:cNvPr>
          <p:cNvSpPr>
            <a:spLocks noGrp="1"/>
          </p:cNvSpPr>
          <p:nvPr>
            <p:ph type="title"/>
          </p:nvPr>
        </p:nvSpPr>
        <p:spPr>
          <a:xfrm>
            <a:off x="457200" y="215371"/>
            <a:ext cx="8229600" cy="1097279"/>
          </a:xfrm>
        </p:spPr>
        <p:txBody>
          <a:bodyPr/>
          <a:lstStyle/>
          <a:p>
            <a:r>
              <a:rPr lang="en-US" dirty="0"/>
              <a:t>Continuously Variable Transmission (CVT) </a:t>
            </a:r>
            <a:r>
              <a:rPr lang="en-US" sz="2800" dirty="0"/>
              <a:t>(2 of 2)</a:t>
            </a:r>
          </a:p>
        </p:txBody>
      </p:sp>
    </p:spTree>
    <p:extLst>
      <p:ext uri="{BB962C8B-B14F-4D97-AF65-F5344CB8AC3E}">
        <p14:creationId xmlns:p14="http://schemas.microsoft.com/office/powerpoint/2010/main" val="154829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51" y="171626"/>
            <a:ext cx="8229600" cy="646331"/>
          </a:xfrm>
        </p:spPr>
        <p:txBody>
          <a:bodyPr/>
          <a:lstStyle/>
          <a:p>
            <a:r>
              <a:rPr lang="en-US" dirty="0"/>
              <a:t>Answer 2</a:t>
            </a:r>
          </a:p>
        </p:txBody>
      </p:sp>
      <p:sp>
        <p:nvSpPr>
          <p:cNvPr id="4" name="Content Placeholder 3"/>
          <p:cNvSpPr>
            <a:spLocks noGrp="1"/>
          </p:cNvSpPr>
          <p:nvPr>
            <p:ph sz="quarter" idx="15"/>
          </p:nvPr>
        </p:nvSpPr>
        <p:spPr>
          <a:xfrm>
            <a:off x="462851" y="941388"/>
            <a:ext cx="8278867" cy="1030500"/>
          </a:xfrm>
        </p:spPr>
        <p:txBody>
          <a:bodyPr/>
          <a:lstStyle/>
          <a:p>
            <a:pPr marL="444500" indent="-342900">
              <a:buFont typeface="+mj-lt"/>
              <a:buAutoNum type="alphaUcPeriod" startAt="3"/>
            </a:pPr>
            <a:r>
              <a:rPr lang="en-US" sz="2400" dirty="0">
                <a:solidFill>
                  <a:srgbClr val="231F20"/>
                </a:solidFill>
                <a:latin typeface="Arial Unicode MS" panose="020B0604020202020204" pitchFamily="34" charset="-128"/>
              </a:rPr>
              <a:t>Shorter in length </a:t>
            </a:r>
          </a:p>
          <a:p>
            <a:pPr marL="931418" lvl="1" indent="-342900">
              <a:buFont typeface="+mj-lt"/>
              <a:buAutoNum type="alphaUcPeriod"/>
            </a:pPr>
            <a:endParaRPr lang="en-US" dirty="0"/>
          </a:p>
        </p:txBody>
      </p:sp>
    </p:spTree>
    <p:extLst>
      <p:ext uri="{BB962C8B-B14F-4D97-AF65-F5344CB8AC3E}">
        <p14:creationId xmlns:p14="http://schemas.microsoft.com/office/powerpoint/2010/main" val="2862397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142999"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635390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58" y="149007"/>
            <a:ext cx="8229600" cy="646331"/>
          </a:xfrm>
        </p:spPr>
        <p:txBody>
          <a:bodyPr/>
          <a:lstStyle/>
          <a:p>
            <a:r>
              <a:rPr lang="en-US" dirty="0"/>
              <a:t>Figure 129.1 CVT Cutaway</a:t>
            </a:r>
          </a:p>
        </p:txBody>
      </p:sp>
      <p:sp>
        <p:nvSpPr>
          <p:cNvPr id="3" name="Content Placeholder 2"/>
          <p:cNvSpPr>
            <a:spLocks noGrp="1"/>
          </p:cNvSpPr>
          <p:nvPr>
            <p:ph sz="quarter" idx="13"/>
          </p:nvPr>
        </p:nvSpPr>
        <p:spPr>
          <a:xfrm>
            <a:off x="548641" y="1014549"/>
            <a:ext cx="2926080" cy="1938992"/>
          </a:xfrm>
        </p:spPr>
        <p:txBody>
          <a:bodyPr/>
          <a:lstStyle/>
          <a:p>
            <a:pPr marL="101600" indent="0">
              <a:buNone/>
            </a:pPr>
            <a:r>
              <a:rPr lang="en-US" sz="2400" dirty="0"/>
              <a:t>A typical CVT transaxle cutaway showing the torque converter and CVT belt.</a:t>
            </a:r>
          </a:p>
        </p:txBody>
      </p:sp>
      <p:pic>
        <p:nvPicPr>
          <p:cNvPr id="4" name="Picture 3"/>
          <p:cNvPicPr>
            <a:picLocks noChangeAspect="1"/>
          </p:cNvPicPr>
          <p:nvPr/>
        </p:nvPicPr>
        <p:blipFill>
          <a:blip r:embed="rId2"/>
          <a:stretch>
            <a:fillRect/>
          </a:stretch>
        </p:blipFill>
        <p:spPr>
          <a:xfrm>
            <a:off x="4279392" y="1014984"/>
            <a:ext cx="4242816" cy="5083735"/>
          </a:xfrm>
          <a:prstGeom prst="rect">
            <a:avLst/>
          </a:prstGeom>
        </p:spPr>
      </p:pic>
    </p:spTree>
    <p:extLst>
      <p:ext uri="{BB962C8B-B14F-4D97-AF65-F5344CB8AC3E}">
        <p14:creationId xmlns:p14="http://schemas.microsoft.com/office/powerpoint/2010/main" val="20558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129.2 CVT Pulleys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94944" y="1078452"/>
            <a:ext cx="3657600" cy="39563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9024" y="5257800"/>
            <a:ext cx="8000031" cy="830997"/>
          </a:xfrm>
        </p:spPr>
        <p:txBody>
          <a:bodyPr/>
          <a:lstStyle/>
          <a:p>
            <a:pPr marL="101600" indent="0">
              <a:buNone/>
            </a:pPr>
            <a:r>
              <a:rPr lang="en-US" sz="2400" dirty="0"/>
              <a:t>Belt and pulley CVT uses variable width pulleys to provide an infinite number of speed ratios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335" y="1078452"/>
            <a:ext cx="3707380" cy="4015893"/>
          </a:xfrm>
          <a:prstGeom prst="rect">
            <a:avLst/>
          </a:prstGeom>
        </p:spPr>
      </p:pic>
    </p:spTree>
    <p:extLst>
      <p:ext uri="{BB962C8B-B14F-4D97-AF65-F5344CB8AC3E}">
        <p14:creationId xmlns:p14="http://schemas.microsoft.com/office/powerpoint/2010/main" val="4106357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Assemble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vt_operation">
            <a:hlinkClick r:id="" action="ppaction://media"/>
            <a:extLst>
              <a:ext uri="{FF2B5EF4-FFF2-40B4-BE49-F238E27FC236}">
                <a16:creationId xmlns:a16="http://schemas.microsoft.com/office/drawing/2014/main" id="{F3EBA5A0-3BEF-5A94-4F12-6EFA9A0B22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720" y="1271093"/>
            <a:ext cx="8970354" cy="5045824"/>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129.3 Engine Speed Chart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01380"/>
            <a:ext cx="5272532" cy="38977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0926" y="1001380"/>
            <a:ext cx="2584882" cy="3232291"/>
          </a:xfrm>
        </p:spPr>
        <p:txBody>
          <a:bodyPr/>
          <a:lstStyle/>
          <a:p>
            <a:pPr marL="101600" indent="0">
              <a:buNone/>
            </a:pPr>
            <a:r>
              <a:rPr lang="en-US" sz="2400" dirty="0"/>
              <a:t>Engine speed and vehicle speed of a CVT transaxle compared to a typical six-speed Conventional automatic transaxle</a:t>
            </a:r>
          </a:p>
        </p:txBody>
      </p:sp>
    </p:spTree>
    <p:extLst>
      <p:ext uri="{BB962C8B-B14F-4D97-AF65-F5344CB8AC3E}">
        <p14:creationId xmlns:p14="http://schemas.microsoft.com/office/powerpoint/2010/main" val="3051241712"/>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5534</Words>
  <Application>Microsoft Office PowerPoint</Application>
  <PresentationFormat>On-screen Show (4:3)</PresentationFormat>
  <Paragraphs>457</Paragraphs>
  <Slides>52</Slides>
  <Notes>42</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OpenSans-Bold</vt:lpstr>
      <vt:lpstr>Arial Black</vt:lpstr>
      <vt:lpstr>Verdana</vt:lpstr>
      <vt:lpstr>Arial Unicode MS</vt:lpstr>
      <vt:lpstr>Times New Roman</vt:lpstr>
      <vt:lpstr>Arial</vt:lpstr>
      <vt:lpstr>Calibri</vt:lpstr>
      <vt:lpstr>USHE</vt:lpstr>
      <vt:lpstr>Automotive Technology: Principles, Diagnosis, and Service</vt:lpstr>
      <vt:lpstr>Learning Objectives (1 of 2) </vt:lpstr>
      <vt:lpstr>Learning Objectives (2 of 2) </vt:lpstr>
      <vt:lpstr>Continuously Variable Transmission (CVT) (1 of 2)</vt:lpstr>
      <vt:lpstr>Continuously Variable Transmission (CVT) (2 of 2)</vt:lpstr>
      <vt:lpstr>Figure 129.1 CVT Cutaway</vt:lpstr>
      <vt:lpstr>Figure 129.2 CVT Pulleys</vt:lpstr>
      <vt:lpstr>Animation: Assemble Valve Body (Animation will automatically start)</vt:lpstr>
      <vt:lpstr>Figure 129.3 Engine Speed Chart</vt:lpstr>
      <vt:lpstr>Frequently Asked Question: What Is It Like to Drive a Vehicle Equipped with CVT?</vt:lpstr>
      <vt:lpstr>Construction</vt:lpstr>
      <vt:lpstr>Figure 129.4 Pulley Operation</vt:lpstr>
      <vt:lpstr>Animation: CVT Ratio Control (Animation will automatically start)</vt:lpstr>
      <vt:lpstr>Figure 129.5 Push Type Belt</vt:lpstr>
      <vt:lpstr>Figure 129.6 Pull Type Chain</vt:lpstr>
      <vt:lpstr>Chart 129.1 CVT Transaxle Types </vt:lpstr>
      <vt:lpstr>CVT Electronic Controls (1 of 3)</vt:lpstr>
      <vt:lpstr>CVT Electronic Controls (2 of 3)</vt:lpstr>
      <vt:lpstr>CVT Electronic Controls (3 of 3)</vt:lpstr>
      <vt:lpstr>Figure 129.7 Block Diagram </vt:lpstr>
      <vt:lpstr>Figure 129.8 Stepper Motor</vt:lpstr>
      <vt:lpstr>Figure 129.9 Movement</vt:lpstr>
      <vt:lpstr>CVT Operation</vt:lpstr>
      <vt:lpstr>Animation: CVT Forward and Reverse (Animation will automatically start)</vt:lpstr>
      <vt:lpstr>CVT Torque Converter</vt:lpstr>
      <vt:lpstr>Pressure Testing CVT</vt:lpstr>
      <vt:lpstr>Figure 129.10 CVT Pressure Taps</vt:lpstr>
      <vt:lpstr>CVT Fluid</vt:lpstr>
      <vt:lpstr>Figure 129.11 CVT Fluid</vt:lpstr>
      <vt:lpstr>Figure 129.12</vt:lpstr>
      <vt:lpstr>CVT-Related DTCs </vt:lpstr>
      <vt:lpstr>Question 1?</vt:lpstr>
      <vt:lpstr>Answer 1</vt:lpstr>
      <vt:lpstr>Dual-Clutch Automatic Transmissions</vt:lpstr>
      <vt:lpstr>Figure 129.13 Dual-Clutch Automatic</vt:lpstr>
      <vt:lpstr>Figure 129.14 Parts &amp; Operation</vt:lpstr>
      <vt:lpstr>Figure 129.15 Clutches</vt:lpstr>
      <vt:lpstr>Animation: Dual Clutch Transmission (Animation will automatically start)</vt:lpstr>
      <vt:lpstr>Animation: Dual Clutch Transaxle (Animation will automatically start)</vt:lpstr>
      <vt:lpstr>Frequently Asked Question: How Does Dual Clutch Achieve Better Fuel Economy?</vt:lpstr>
      <vt:lpstr>Figure 129.16 Concentric Input Shafts</vt:lpstr>
      <vt:lpstr>Frequently Asked Question: Why Is TCM Using Position of Steering Wheel?</vt:lpstr>
      <vt:lpstr>GETRAG DCT 450 Speed Sensors</vt:lpstr>
      <vt:lpstr>GETRAG DCT 450 Temperature Sensors</vt:lpstr>
      <vt:lpstr>GETRAG DCT 450 Pressure &amp;  Position Sensors </vt:lpstr>
      <vt:lpstr>Figure 129.17 Solenoids </vt:lpstr>
      <vt:lpstr>Figure 129.18 Diagnosis &amp; Service</vt:lpstr>
      <vt:lpstr>Chart 129.3 Diagnostic Trouble Code</vt:lpstr>
      <vt:lpstr>Question 2?</vt:lpstr>
      <vt:lpstr>Answer 2</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2023-06-24T13:27:58Z</dcterms:modified>
</cp:coreProperties>
</file>