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1.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54"/>
  </p:notesMasterIdLst>
  <p:handoutMasterIdLst>
    <p:handoutMasterId r:id="rId55"/>
  </p:handoutMasterIdLst>
  <p:sldIdLst>
    <p:sldId id="347" r:id="rId2"/>
    <p:sldId id="350" r:id="rId3"/>
    <p:sldId id="394" r:id="rId4"/>
    <p:sldId id="352" r:id="rId5"/>
    <p:sldId id="354" r:id="rId6"/>
    <p:sldId id="355" r:id="rId7"/>
    <p:sldId id="1189" r:id="rId8"/>
    <p:sldId id="395" r:id="rId9"/>
    <p:sldId id="1190" r:id="rId10"/>
    <p:sldId id="396" r:id="rId11"/>
    <p:sldId id="357" r:id="rId12"/>
    <p:sldId id="397" r:id="rId13"/>
    <p:sldId id="398" r:id="rId14"/>
    <p:sldId id="361" r:id="rId15"/>
    <p:sldId id="362" r:id="rId16"/>
    <p:sldId id="363" r:id="rId17"/>
    <p:sldId id="365" r:id="rId18"/>
    <p:sldId id="1188" r:id="rId19"/>
    <p:sldId id="399" r:id="rId20"/>
    <p:sldId id="400" r:id="rId21"/>
    <p:sldId id="1187" r:id="rId22"/>
    <p:sldId id="401" r:id="rId23"/>
    <p:sldId id="368" r:id="rId24"/>
    <p:sldId id="375" r:id="rId25"/>
    <p:sldId id="402" r:id="rId26"/>
    <p:sldId id="407" r:id="rId27"/>
    <p:sldId id="406" r:id="rId28"/>
    <p:sldId id="405" r:id="rId29"/>
    <p:sldId id="404" r:id="rId30"/>
    <p:sldId id="1194" r:id="rId31"/>
    <p:sldId id="1195" r:id="rId32"/>
    <p:sldId id="1196" r:id="rId33"/>
    <p:sldId id="1197" r:id="rId34"/>
    <p:sldId id="1198" r:id="rId35"/>
    <p:sldId id="1199" r:id="rId36"/>
    <p:sldId id="1200" r:id="rId37"/>
    <p:sldId id="383" r:id="rId38"/>
    <p:sldId id="380" r:id="rId39"/>
    <p:sldId id="379" r:id="rId40"/>
    <p:sldId id="408" r:id="rId41"/>
    <p:sldId id="403" r:id="rId42"/>
    <p:sldId id="1191" r:id="rId43"/>
    <p:sldId id="409" r:id="rId44"/>
    <p:sldId id="1192" r:id="rId45"/>
    <p:sldId id="1193" r:id="rId46"/>
    <p:sldId id="410" r:id="rId47"/>
    <p:sldId id="411" r:id="rId48"/>
    <p:sldId id="412" r:id="rId49"/>
    <p:sldId id="413" r:id="rId50"/>
    <p:sldId id="414" r:id="rId51"/>
    <p:sldId id="1177" r:id="rId52"/>
    <p:sldId id="415" r:id="rId53"/>
  </p:sldIdLst>
  <p:sldSz cx="9144000" cy="6858000" type="screen4x3"/>
  <p:notesSz cx="6858000" cy="9144000"/>
  <p:embeddedFontLst>
    <p:embeddedFont>
      <p:font typeface="Calibri" panose="020F0502020204030204" pitchFamily="34" charset="0"/>
      <p:regular r:id="rId56"/>
      <p:bold r:id="rId57"/>
      <p:italic r:id="rId58"/>
      <p:boldItalic r:id="rId59"/>
    </p:embeddedFont>
    <p:embeddedFont>
      <p:font typeface="Verdana" panose="020B060403050404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0"/>
            <p14:sldId id="394"/>
            <p14:sldId id="352"/>
            <p14:sldId id="354"/>
            <p14:sldId id="355"/>
            <p14:sldId id="1189"/>
            <p14:sldId id="395"/>
            <p14:sldId id="1190"/>
            <p14:sldId id="396"/>
            <p14:sldId id="357"/>
            <p14:sldId id="397"/>
            <p14:sldId id="398"/>
            <p14:sldId id="361"/>
            <p14:sldId id="362"/>
            <p14:sldId id="363"/>
            <p14:sldId id="365"/>
            <p14:sldId id="1188"/>
            <p14:sldId id="399"/>
            <p14:sldId id="400"/>
            <p14:sldId id="1187"/>
            <p14:sldId id="401"/>
            <p14:sldId id="368"/>
            <p14:sldId id="375"/>
            <p14:sldId id="402"/>
            <p14:sldId id="407"/>
            <p14:sldId id="406"/>
            <p14:sldId id="405"/>
            <p14:sldId id="404"/>
            <p14:sldId id="1194"/>
            <p14:sldId id="1195"/>
            <p14:sldId id="1196"/>
            <p14:sldId id="1197"/>
            <p14:sldId id="1198"/>
            <p14:sldId id="1199"/>
            <p14:sldId id="1200"/>
            <p14:sldId id="383"/>
            <p14:sldId id="380"/>
            <p14:sldId id="379"/>
            <p14:sldId id="408"/>
            <p14:sldId id="403"/>
            <p14:sldId id="1191"/>
            <p14:sldId id="409"/>
            <p14:sldId id="1192"/>
            <p14:sldId id="1193"/>
            <p14:sldId id="410"/>
            <p14:sldId id="411"/>
            <p14:sldId id="412"/>
            <p14:sldId id="413"/>
            <p14:sldId id="414"/>
            <p14:sldId id="1177"/>
            <p14:sldId id="415"/>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93" userDrawn="1">
          <p15:clr>
            <a:srgbClr val="A4A3A4"/>
          </p15:clr>
        </p15:guide>
        <p15:guide id="6" orient="horz" pos="3911"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8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87719" autoAdjust="0"/>
  </p:normalViewPr>
  <p:slideViewPr>
    <p:cSldViewPr snapToObjects="1">
      <p:cViewPr varScale="1">
        <p:scale>
          <a:sx n="100" d="100"/>
          <a:sy n="100" d="100"/>
        </p:scale>
        <p:origin x="1512" y="90"/>
      </p:cViewPr>
      <p:guideLst>
        <p:guide orient="horz" pos="4032"/>
        <p:guide pos="264"/>
        <p:guide orient="horz" pos="501"/>
        <p:guide orient="horz" pos="86"/>
        <p:guide orient="horz" pos="593"/>
        <p:guide orient="horz" pos="3911"/>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63" Type="http://schemas.openxmlformats.org/officeDocument/2006/relationships/font" Target="fonts/font8.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7.fntdata"/></Relationships>
</file>

<file path=ppt/comments/comment1.xml><?xml version="1.0" encoding="utf-8"?>
<p:cmLst xmlns:a="http://schemas.openxmlformats.org/drawingml/2006/main" xmlns:r="http://schemas.openxmlformats.org/officeDocument/2006/relationships" xmlns:p="http://schemas.openxmlformats.org/presentationml/2006/main">
  <p:cm authorId="7" dt="2023-02-03T10:58:21.955" idx="76">
    <p:pos x="5562" y="1140"/>
    <p:text>If you want these tabels to be editable, you will need to provide the WORD file</p:text>
    <p:extLst>
      <p:ext uri="{C676402C-5697-4E1C-873F-D02D1690AC5C}">
        <p15:threadingInfo xmlns:p15="http://schemas.microsoft.com/office/powerpoint/2012/main" timeZoneBias="300"/>
      </p:ext>
    </p:extLst>
  </p:cm>
  <p:cm authorId="7" dt="2023-02-03T11:47:01.766" idx="77">
    <p:pos x="5562" y="1236"/>
    <p:text>Tabel can now be edited</p:text>
    <p:extLst>
      <p:ext uri="{C676402C-5697-4E1C-873F-D02D1690AC5C}">
        <p15:threadingInfo xmlns:p15="http://schemas.microsoft.com/office/powerpoint/2012/main" timeZoneBias="300">
          <p15:parentCm authorId="7" idx="76"/>
        </p15:threadingInfo>
      </p:ext>
    </p:extLst>
  </p:cm>
  <p:cm authorId="7" dt="2023-02-07T09:42:32.870" idx="78">
    <p:pos x="5562" y="1332"/>
    <p:text>need color codes for boxes.  Column text does not appear in outlibne view</p:text>
    <p:extLst>
      <p:ext uri="{C676402C-5697-4E1C-873F-D02D1690AC5C}">
        <p15:threadingInfo xmlns:p15="http://schemas.microsoft.com/office/powerpoint/2012/main" timeZoneBias="300">
          <p15:parentCm authorId="7" idx="76"/>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6/24/2023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Most rear-wheel-drive trans- missions use an inline method to drive the converter and pro- vide a </a:t>
            </a:r>
          </a:p>
          <a:p>
            <a:r>
              <a:rPr lang="en-US" sz="1200" b="0" i="0" u="none" strike="noStrike" kern="1200" cap="none" baseline="0" dirty="0">
                <a:solidFill>
                  <a:schemeClr val="dk1"/>
                </a:solidFill>
                <a:latin typeface="Arial"/>
                <a:ea typeface="Arial"/>
                <a:cs typeface="Arial"/>
                <a:sym typeface="Arial"/>
              </a:rPr>
              <a:t>direct mechanical connection between the turbine and the transmission input shaft. In a typical </a:t>
            </a:r>
          </a:p>
          <a:p>
            <a:r>
              <a:rPr lang="en-US" sz="1200" b="0" i="0" u="none" strike="noStrike" kern="1200" cap="none" baseline="0" dirty="0">
                <a:solidFill>
                  <a:schemeClr val="dk1"/>
                </a:solidFill>
                <a:latin typeface="Arial"/>
                <a:ea typeface="Arial"/>
                <a:cs typeface="Arial"/>
                <a:sym typeface="Arial"/>
              </a:rPr>
              <a:t>design, splines on the turbine connect it to the transmission input shaft and the stator hub mounts </a:t>
            </a:r>
          </a:p>
          <a:p>
            <a:r>
              <a:rPr lang="en-US" sz="1200" b="0" i="0" u="none" strike="noStrike" kern="1200" cap="none" baseline="0" dirty="0">
                <a:solidFill>
                  <a:schemeClr val="dk1"/>
                </a:solidFill>
                <a:latin typeface="Arial"/>
                <a:ea typeface="Arial"/>
                <a:cs typeface="Arial"/>
                <a:sym typeface="Arial"/>
              </a:rPr>
              <a:t>on a one-way overrunning clutch. The one-way clutch mounts on splines to a stationary extension of </a:t>
            </a:r>
          </a:p>
          <a:p>
            <a:r>
              <a:rPr lang="en-US" sz="1200" b="0" i="0" u="none" strike="noStrike" kern="1200" cap="none" baseline="0" dirty="0">
                <a:solidFill>
                  <a:schemeClr val="dk1"/>
                </a:solidFill>
                <a:latin typeface="Arial"/>
                <a:ea typeface="Arial"/>
                <a:cs typeface="Arial"/>
                <a:sym typeface="Arial"/>
              </a:rPr>
              <a:t>the oil pump called the stator support, or reaction shaft. ●    Figure 128–6</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48087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Fluid sent to the torque converter from the transmission oil pump is picked up by the rotating vanes of the impeller and transferred to the turbine vanes. The two types of fluid flow inside a torque converter are rotary  flow and vortex flow.</a:t>
            </a:r>
          </a:p>
          <a:p>
            <a:pPr marL="228600" indent="-228600">
              <a:buFont typeface="+mj-lt"/>
              <a:buAutoNum type="arabicPeriod"/>
            </a:pPr>
            <a:r>
              <a:rPr lang="en-US" sz="1200" b="0" i="0" u="none" strike="noStrike" kern="1200" cap="none" baseline="0" dirty="0">
                <a:solidFill>
                  <a:schemeClr val="dk1"/>
                </a:solidFill>
                <a:latin typeface="Arial"/>
                <a:ea typeface="Arial"/>
                <a:cs typeface="Arial"/>
                <a:sym typeface="Arial"/>
              </a:rPr>
              <a:t>Rotary flow is created by the rotation of the torque converter and causes the oil (ATF) to flow around the circumference of the torque converter.</a:t>
            </a:r>
          </a:p>
          <a:p>
            <a:pPr marL="228600" indent="-228600">
              <a:buFont typeface="+mj-lt"/>
              <a:buAutoNum type="arabicPeriod"/>
            </a:pPr>
            <a:r>
              <a:rPr lang="en-US" sz="1200" b="0" i="0" u="none" strike="noStrike" kern="1200" cap="none" baseline="0" dirty="0">
                <a:solidFill>
                  <a:schemeClr val="dk1"/>
                </a:solidFill>
                <a:latin typeface="Arial"/>
                <a:ea typeface="Arial"/>
                <a:cs typeface="Arial"/>
                <a:sym typeface="Arial"/>
              </a:rPr>
              <a:t>Vortex flow is the flow of the fluid from the impeller to the turbine and back to the impeller.</a:t>
            </a:r>
          </a:p>
          <a:p>
            <a:r>
              <a:rPr lang="en-US" b="1" u="sng" dirty="0"/>
              <a:t>Torque Multiplication</a:t>
            </a:r>
            <a:r>
              <a:rPr lang="en-US" dirty="0"/>
              <a:t>: The stator redirects the fluid flow in the torque converter. It returns the fluid from turbine back to the impeller in a clockwise direction. This action helps recover any energy remaining in the fluid. The curved shape of the stator vanes and a one-way clutch make this possible. Fluid leaving the turbine in a counterclockwise direction tries to turn the stator counterclockwise. This causes the stator one-way clutch to lock up and hold the stator stationary.  The smooth, curved shape of the stator vanes redirects the fluid flow in a clockwise direction. </a:t>
            </a:r>
            <a:endParaRPr lang="en-US" sz="1200" b="0" i="0" u="none" strike="noStrike" kern="1200" cap="none" baseline="0" dirty="0">
              <a:solidFill>
                <a:schemeClr val="dk1"/>
              </a:solidFill>
              <a:latin typeface="Arial"/>
              <a:ea typeface="Arial"/>
              <a:cs typeface="Arial"/>
              <a:sym typeface="Arial"/>
            </a:endParaRPr>
          </a:p>
          <a:p>
            <a:endParaRPr lang="en-US" sz="1200" b="0" i="0" u="none" strike="noStrike" kern="1200" cap="none" baseline="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90300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u="sng" dirty="0"/>
              <a:t>Torque Multiplication </a:t>
            </a:r>
            <a:r>
              <a:rPr lang="en-US" dirty="0"/>
              <a:t>occurs because the stator redirects fluid flow. This occurs only when </a:t>
            </a:r>
            <a:r>
              <a:rPr lang="en-US" b="1" u="sng" dirty="0"/>
              <a:t>impeller is rotating faster than turbine</a:t>
            </a:r>
            <a:r>
              <a:rPr lang="en-US" dirty="0"/>
              <a:t>. As turbine speed increases, the direction of flow becomes more rotary. The stator clutch overruns and converter becomes more of a coupling, transferring power from the engine to the transmission. An engineering term used for torque converters is the </a:t>
            </a:r>
            <a:r>
              <a:rPr lang="en-US" b="1" u="sng" dirty="0"/>
              <a:t>Stall Torque Ratio (STR), </a:t>
            </a:r>
            <a:r>
              <a:rPr lang="en-US" dirty="0"/>
              <a:t>which is the torque converter’s ability to multiply torque. Most passenger vehicle torque converters have a STR between 1.68:1 and 2.1:1. </a:t>
            </a:r>
            <a:r>
              <a:rPr lang="en-US" b="1" u="sng" dirty="0"/>
              <a:t>For most converters, this means that the torque converter is able to double the torque of the engine at the stall speed of the converter.</a:t>
            </a:r>
          </a:p>
          <a:p>
            <a:endParaRPr lang="en-US" dirty="0"/>
          </a:p>
          <a:p>
            <a:r>
              <a:rPr lang="en-US" b="1" u="sng" dirty="0"/>
              <a:t>Coupling Phase: </a:t>
            </a:r>
            <a:r>
              <a:rPr lang="en-US" dirty="0"/>
              <a:t>When the turbine speed reaches 90% to 95% of impeller speed, coupling occurs. The coupling phase occurs when the speeds of the impeller and turbine are nearly equal. Centrifugal force acting on fluid in the spinning </a:t>
            </a:r>
            <a:r>
              <a:rPr lang="en-US" b="1" u="sng" dirty="0"/>
              <a:t>turbine is high enough to stop the vortex flow. At this point, there is no torque multiplication</a:t>
            </a:r>
            <a:r>
              <a:rPr lang="en-US" dirty="0"/>
              <a:t>. It should be noted that this coupling speed is a relative point between the speeds of the impeller and turbine. Therefore, the coupling phase occurs at various vehicle speeds depending on throttle position and speed.  Some slippage occurs during the coupling phase. If power and load demands require, the converter can return to the torque multiplication phase. In a non lock-up converter, the turbine almost never turns at the same speed as the engine and impeller, a condition commonly referred to as converter slippage. The converter’s efficiency steadily improves during torque multiplication and </a:t>
            </a:r>
          </a:p>
          <a:p>
            <a:r>
              <a:rPr lang="en-US" dirty="0"/>
              <a:t>the coupling phases to about 90% to 95%.</a:t>
            </a:r>
          </a:p>
          <a:p>
            <a:endParaRPr lang="en-US" b="1" u="sng" dirty="0"/>
          </a:p>
          <a:p>
            <a:r>
              <a:rPr lang="en-US" b="1" u="sng" dirty="0"/>
              <a:t>Stall Speed </a:t>
            </a:r>
            <a:r>
              <a:rPr lang="en-US" dirty="0"/>
              <a:t>is the fastest RPM that an engine can reach while the turbine is held stationary. Stall is when the turbine is held stationary while the converter housing and impeller are spinning. This is done by shifting the transmission into gear and applying brakes to hold the drive wheels stationary. The importance of stall speed is that an engine must be able to reach an RPM where enough torque is available to accelerate the vehicle, but not running so fast that there is poor fuel economy and excessive noise. Stall occurs to some degree </a:t>
            </a:r>
          </a:p>
          <a:p>
            <a:r>
              <a:rPr lang="en-US" dirty="0"/>
              <a:t>each time a vehicle starts moving, either forward or backward, and each time a vehicle stops at a stop sign.</a:t>
            </a:r>
          </a:p>
          <a:p>
            <a:r>
              <a:rPr lang="en-US" b="1" u="sng" dirty="0"/>
              <a:t>Creep  </a:t>
            </a:r>
            <a:r>
              <a:rPr lang="en-US" dirty="0"/>
              <a:t>When the transmission selector is moved from park (P) or neutral (N) into a drive gear, some engine torque is input shaft of the transmission or transaxle. The vehicle will move slightly if the brakes are released. </a:t>
            </a:r>
            <a:r>
              <a:rPr lang="en-US" b="1" u="sng" dirty="0"/>
              <a:t>This slight movement of the vehicle when </a:t>
            </a:r>
          </a:p>
          <a:p>
            <a:r>
              <a:rPr lang="en-US" b="1" u="sng" dirty="0"/>
              <a:t>the engine is at idle speed and the brakes are released, is called creep</a:t>
            </a:r>
            <a:r>
              <a:rPr lang="en-US" dirty="0"/>
              <a:t>. Therefore, a slight movement is normal for a vehicle equipped with an automatic transmission. NOTE: Vehicle creep is more noticeable when the engine is cold due to the higher idle speed.</a:t>
            </a:r>
          </a:p>
          <a:p>
            <a:endParaRPr lang="en-US" dirty="0"/>
          </a:p>
          <a:p>
            <a:endParaRPr lang="en-US" dirty="0"/>
          </a:p>
          <a:p>
            <a:endParaRPr lang="en-US" dirty="0"/>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77000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82700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stall test is used to check the stator one-way clutch inside the torque converter and the </a:t>
            </a:r>
          </a:p>
          <a:p>
            <a:r>
              <a:rPr lang="en-US" dirty="0"/>
              <a:t>strength of the apply devices inside the transmission/transaxle. A stall test measures stall </a:t>
            </a:r>
          </a:p>
          <a:p>
            <a:r>
              <a:rPr lang="en-US" dirty="0"/>
              <a:t>speed of the torque converter in each of the gear positions. It is an important diagnostic test to </a:t>
            </a:r>
          </a:p>
          <a:p>
            <a:r>
              <a:rPr lang="en-US" dirty="0"/>
              <a:t>determine transmission and torque converter condition.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9197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3335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cap="none" baseline="0" dirty="0">
                <a:solidFill>
                  <a:schemeClr val="dk1"/>
                </a:solidFill>
                <a:latin typeface="Arial"/>
                <a:ea typeface="Arial"/>
                <a:cs typeface="Arial"/>
                <a:sym typeface="Arial"/>
              </a:rPr>
              <a:t>TECH TIP: Use a Smaller Diameter Torque Converter for Improved Performance</a:t>
            </a:r>
          </a:p>
          <a:p>
            <a:r>
              <a:rPr lang="en-US" sz="1200" b="0" i="0" u="none" strike="noStrike" kern="1200" cap="none" baseline="0" dirty="0">
                <a:solidFill>
                  <a:schemeClr val="dk1"/>
                </a:solidFill>
                <a:latin typeface="Arial"/>
                <a:ea typeface="Arial"/>
                <a:cs typeface="Arial"/>
                <a:sym typeface="Arial"/>
              </a:rPr>
              <a:t>A smaller-than-stock-diameter torque converter will not be capable of absorbing as much torque as a </a:t>
            </a:r>
          </a:p>
          <a:p>
            <a:r>
              <a:rPr lang="en-US" sz="1200" b="0" i="0" u="none" strike="noStrike" kern="1200" cap="none" baseline="0" dirty="0">
                <a:solidFill>
                  <a:schemeClr val="dk1"/>
                </a:solidFill>
                <a:latin typeface="Arial"/>
                <a:ea typeface="Arial"/>
                <a:cs typeface="Arial"/>
                <a:sym typeface="Arial"/>
              </a:rPr>
              <a:t>larger (stock) torque converter. As a result, the stall speed is increased. Because an engine </a:t>
            </a:r>
          </a:p>
          <a:p>
            <a:r>
              <a:rPr lang="en-US" sz="1200" b="0" i="0" u="none" strike="noStrike" kern="1200" cap="none" baseline="0" dirty="0">
                <a:solidFill>
                  <a:schemeClr val="dk1"/>
                </a:solidFill>
                <a:latin typeface="Arial"/>
                <a:ea typeface="Arial"/>
                <a:cs typeface="Arial"/>
                <a:sym typeface="Arial"/>
              </a:rPr>
              <a:t>develops more torque with increased speed (up to a point), the smaller torque converter will allow </a:t>
            </a:r>
          </a:p>
          <a:p>
            <a:r>
              <a:rPr lang="en-US" sz="1200" b="0" i="0" u="none" strike="noStrike" kern="1200" cap="none" baseline="0" dirty="0">
                <a:solidFill>
                  <a:schemeClr val="dk1"/>
                </a:solidFill>
                <a:latin typeface="Arial"/>
                <a:ea typeface="Arial"/>
                <a:cs typeface="Arial"/>
                <a:sym typeface="Arial"/>
              </a:rPr>
              <a:t>the engine to increase to a higher speed and create more torque to the transmission than would be capable with the stock torque converter. This is especially helpful for modified engines because an engine having a camshaft with increased lift and duration usually lacks low RPM torque. By using a smaller torque converter, the stall speed is increased to better match the engine torque.</a:t>
            </a:r>
          </a:p>
          <a:p>
            <a:r>
              <a:rPr lang="en-US" sz="1200" b="1" i="0" u="sng" strike="noStrike" kern="1200" cap="none" baseline="0" dirty="0">
                <a:solidFill>
                  <a:schemeClr val="dk1"/>
                </a:solidFill>
                <a:latin typeface="Arial"/>
                <a:ea typeface="Arial"/>
                <a:cs typeface="Arial"/>
                <a:sym typeface="Arial"/>
              </a:rPr>
              <a:t>CAUTION: </a:t>
            </a:r>
            <a:r>
              <a:rPr lang="en-US" sz="1200" b="0" i="0" u="none" strike="noStrike" kern="1200" cap="none" baseline="0" dirty="0">
                <a:solidFill>
                  <a:schemeClr val="dk1"/>
                </a:solidFill>
                <a:latin typeface="Arial"/>
                <a:ea typeface="Arial"/>
                <a:cs typeface="Arial"/>
                <a:sym typeface="Arial"/>
              </a:rPr>
              <a:t>Using a torque converter with a different stall speed rating is likely to increase exhaust </a:t>
            </a:r>
          </a:p>
          <a:p>
            <a:r>
              <a:rPr lang="en-US" sz="1200" b="0" i="0" u="none" strike="noStrike" kern="1200" cap="none" baseline="0" dirty="0">
                <a:solidFill>
                  <a:schemeClr val="dk1"/>
                </a:solidFill>
                <a:latin typeface="Arial"/>
                <a:ea typeface="Arial"/>
                <a:cs typeface="Arial"/>
                <a:sym typeface="Arial"/>
              </a:rPr>
              <a:t>emissions and decrease fuel economy as well as void the </a:t>
            </a:r>
          </a:p>
          <a:p>
            <a:r>
              <a:rPr lang="en-US" sz="1200" b="0" i="0" u="none" strike="noStrike" kern="1200" cap="none" baseline="0" dirty="0">
                <a:solidFill>
                  <a:schemeClr val="dk1"/>
                </a:solidFill>
                <a:latin typeface="Arial"/>
                <a:ea typeface="Arial"/>
                <a:cs typeface="Arial"/>
                <a:sym typeface="Arial"/>
              </a:rPr>
              <a:t>warranty on the vehicle.</a:t>
            </a:r>
          </a:p>
          <a:p>
            <a:endParaRPr lang="en-US" sz="1200" b="0" i="0" u="none" strike="noStrike" kern="1200" cap="none" baseline="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3138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89224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05107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a:solidFill>
                  <a:schemeClr val="dk1"/>
                </a:solidFill>
                <a:latin typeface="Arial"/>
                <a:ea typeface="Arial"/>
                <a:cs typeface="Arial"/>
                <a:sym typeface="Arial"/>
              </a:rPr>
              <a:t>Most automatic transmissions and transaxles include the following shift modes: FIGURE </a:t>
            </a:r>
          </a:p>
          <a:p>
            <a:r>
              <a:rPr lang="en-US" sz="1200" b="0" i="0" u="none" strike="noStrike" kern="1200" cap="none" baseline="0" dirty="0">
                <a:solidFill>
                  <a:schemeClr val="dk1"/>
                </a:solidFill>
                <a:latin typeface="Arial"/>
                <a:ea typeface="Arial"/>
                <a:cs typeface="Arial"/>
                <a:sym typeface="Arial"/>
              </a:rPr>
              <a:t>128–12.</a:t>
            </a:r>
          </a:p>
          <a:p>
            <a:r>
              <a:rPr lang="en-US" sz="1200" b="0" i="0" u="none" strike="noStrike" kern="1200" cap="none" baseline="0" dirty="0">
                <a:solidFill>
                  <a:schemeClr val="dk1"/>
                </a:solidFill>
                <a:latin typeface="Arial"/>
                <a:ea typeface="Arial"/>
                <a:cs typeface="Arial"/>
                <a:sym typeface="Arial"/>
              </a:rPr>
              <a:t>Park. In the park position, the output shaft is locked to the case of the transmission/transaxle, </a:t>
            </a:r>
          </a:p>
          <a:p>
            <a:r>
              <a:rPr lang="en-US" sz="1200" b="0" i="0" u="none" strike="noStrike" kern="1200" cap="none" baseline="0" dirty="0">
                <a:solidFill>
                  <a:schemeClr val="dk1"/>
                </a:solidFill>
                <a:latin typeface="Arial"/>
                <a:ea typeface="Arial"/>
                <a:cs typeface="Arial"/>
                <a:sym typeface="Arial"/>
              </a:rPr>
              <a:t>which keeps the vehicle from moving. No power is transmitted through the unit</a:t>
            </a:r>
          </a:p>
          <a:p>
            <a:r>
              <a:rPr lang="en-US" sz="1200" b="0" i="0" u="none" strike="noStrike" kern="1200" cap="none" baseline="0" dirty="0">
                <a:solidFill>
                  <a:schemeClr val="dk1"/>
                </a:solidFill>
                <a:latin typeface="Arial"/>
                <a:ea typeface="Arial"/>
                <a:cs typeface="Arial"/>
                <a:sym typeface="Arial"/>
              </a:rPr>
              <a:t>so the engine can remain running while the vehicle is held stationary. In the park position:</a:t>
            </a:r>
          </a:p>
          <a:p>
            <a:r>
              <a:rPr lang="en-US" sz="1200" b="0" i="0" u="none" strike="noStrike" kern="1200" cap="none" baseline="0" dirty="0">
                <a:solidFill>
                  <a:schemeClr val="dk1"/>
                </a:solidFill>
                <a:latin typeface="Arial"/>
                <a:ea typeface="Arial"/>
                <a:cs typeface="Arial"/>
                <a:sym typeface="Arial"/>
              </a:rPr>
              <a:t>1. The engine can be started by the driver.</a:t>
            </a:r>
          </a:p>
          <a:p>
            <a:r>
              <a:rPr lang="en-US" sz="1200" b="0" i="0" u="none" strike="noStrike" kern="1200" cap="none" baseline="0" dirty="0">
                <a:solidFill>
                  <a:schemeClr val="dk1"/>
                </a:solidFill>
                <a:latin typeface="Arial"/>
                <a:ea typeface="Arial"/>
                <a:cs typeface="Arial"/>
                <a:sym typeface="Arial"/>
              </a:rPr>
              <a:t>2. To move the shifter out of the park position on a late model vehicle, the brake pedal must be </a:t>
            </a:r>
          </a:p>
          <a:p>
            <a:r>
              <a:rPr lang="en-US" sz="1200" b="0" i="0" u="none" strike="noStrike" kern="1200" cap="none" baseline="0" dirty="0">
                <a:solidFill>
                  <a:schemeClr val="dk1"/>
                </a:solidFill>
                <a:latin typeface="Arial"/>
                <a:ea typeface="Arial"/>
                <a:cs typeface="Arial"/>
                <a:sym typeface="Arial"/>
              </a:rPr>
              <a:t>depressed to release the brake transmission shift interlock.</a:t>
            </a:r>
          </a:p>
          <a:p>
            <a:r>
              <a:rPr lang="en-US" sz="1200" b="0" i="0" u="none" strike="noStrike" kern="1200" cap="none" baseline="0" dirty="0">
                <a:solidFill>
                  <a:schemeClr val="dk1"/>
                </a:solidFill>
                <a:latin typeface="Arial"/>
                <a:ea typeface="Arial"/>
                <a:cs typeface="Arial"/>
                <a:sym typeface="Arial"/>
              </a:rPr>
              <a:t>Reverse. The reverse gear selector position is used to move the vehicle in reverse. Reverse </a:t>
            </a:r>
          </a:p>
          <a:p>
            <a:r>
              <a:rPr lang="en-US" sz="1200" b="0" i="0" u="none" strike="noStrike" kern="1200" cap="none" baseline="0" dirty="0">
                <a:solidFill>
                  <a:schemeClr val="dk1"/>
                </a:solidFill>
                <a:latin typeface="Arial"/>
                <a:ea typeface="Arial"/>
                <a:cs typeface="Arial"/>
                <a:sym typeface="Arial"/>
              </a:rPr>
              <a:t>usually uses a lower gear ratio than any of the forward gears.</a:t>
            </a:r>
          </a:p>
          <a:p>
            <a:r>
              <a:rPr lang="en-US" sz="1200" b="0" i="0" u="none" strike="noStrike" kern="1200" cap="none" baseline="0" dirty="0">
                <a:solidFill>
                  <a:schemeClr val="dk1"/>
                </a:solidFill>
                <a:latin typeface="Arial"/>
                <a:ea typeface="Arial"/>
                <a:cs typeface="Arial"/>
                <a:sym typeface="Arial"/>
              </a:rPr>
              <a:t>Neutral. In the neutral position, no torque is being transmitted through the automatic </a:t>
            </a:r>
          </a:p>
          <a:p>
            <a:r>
              <a:rPr lang="en-US" sz="1200" b="0" i="0" u="none" strike="noStrike" kern="1200" cap="none" baseline="0" dirty="0">
                <a:solidFill>
                  <a:schemeClr val="dk1"/>
                </a:solidFill>
                <a:latin typeface="Arial"/>
                <a:ea typeface="Arial"/>
                <a:cs typeface="Arial"/>
                <a:sym typeface="Arial"/>
              </a:rPr>
              <a:t>transmission/transaxle. In this position, the engine can be started by the driver.</a:t>
            </a:r>
          </a:p>
          <a:p>
            <a:r>
              <a:rPr lang="en-US" sz="1200" b="0" i="0" u="none" strike="noStrike" kern="1200" cap="none" baseline="0" dirty="0">
                <a:solidFill>
                  <a:schemeClr val="dk1"/>
                </a:solidFill>
                <a:latin typeface="Arial"/>
                <a:ea typeface="Arial"/>
                <a:cs typeface="Arial"/>
                <a:sym typeface="Arial"/>
              </a:rPr>
              <a:t>Overdrive (OD). The OD is the normal position for the shift selector for most driving conditions. </a:t>
            </a:r>
          </a:p>
          <a:p>
            <a:r>
              <a:rPr lang="en-US" sz="1200" b="0" i="0" u="none" strike="noStrike" kern="1200" cap="none" baseline="0" dirty="0">
                <a:solidFill>
                  <a:schemeClr val="dk1"/>
                </a:solidFill>
                <a:latin typeface="Arial"/>
                <a:ea typeface="Arial"/>
                <a:cs typeface="Arial"/>
                <a:sym typeface="Arial"/>
              </a:rPr>
              <a:t>This position allows the transmission or transaxle to shift through all forward gears as needed for </a:t>
            </a:r>
          </a:p>
          <a:p>
            <a:r>
              <a:rPr lang="en-US" sz="1200" b="0" i="0" u="none" strike="noStrike" kern="1200" cap="none" baseline="0" dirty="0">
                <a:solidFill>
                  <a:schemeClr val="dk1"/>
                </a:solidFill>
                <a:latin typeface="Arial"/>
                <a:ea typeface="Arial"/>
                <a:cs typeface="Arial"/>
                <a:sym typeface="Arial"/>
              </a:rPr>
              <a:t>the best fuel economy and lowest exhaust emissions.</a:t>
            </a:r>
          </a:p>
          <a:p>
            <a:r>
              <a:rPr lang="en-US" sz="1200" b="0" i="0" u="none" strike="noStrike" kern="1200" cap="none" baseline="0" dirty="0">
                <a:solidFill>
                  <a:schemeClr val="dk1"/>
                </a:solidFill>
                <a:latin typeface="Arial"/>
                <a:ea typeface="Arial"/>
                <a:cs typeface="Arial"/>
                <a:sym typeface="Arial"/>
              </a:rPr>
              <a:t>Drive (D). The D position includes the overdrive ratios in most vehicles. If there is an </a:t>
            </a:r>
          </a:p>
          <a:p>
            <a:r>
              <a:rPr lang="en-US" sz="1200" b="0" i="0" u="none" strike="noStrike" kern="1200" cap="none" baseline="0" dirty="0">
                <a:solidFill>
                  <a:schemeClr val="dk1"/>
                </a:solidFill>
                <a:latin typeface="Arial"/>
                <a:ea typeface="Arial"/>
                <a:cs typeface="Arial"/>
                <a:sym typeface="Arial"/>
              </a:rPr>
              <a:t>overdrive shift mode,</a:t>
            </a:r>
          </a:p>
          <a:p>
            <a:r>
              <a:rPr lang="en-US" sz="1200" b="0" i="0" u="none" strike="noStrike" kern="1200" cap="none" baseline="0" dirty="0">
                <a:solidFill>
                  <a:schemeClr val="dk1"/>
                </a:solidFill>
                <a:latin typeface="Arial"/>
                <a:ea typeface="Arial"/>
                <a:cs typeface="Arial"/>
                <a:sym typeface="Arial"/>
              </a:rPr>
              <a:t>however, then D is used to provide all forward gears except overdrive. Use this position when </a:t>
            </a:r>
          </a:p>
          <a:p>
            <a:r>
              <a:rPr lang="en-US" sz="1200" b="0" i="0" u="none" strike="noStrike" kern="1200" cap="none" baseline="0" dirty="0">
                <a:solidFill>
                  <a:schemeClr val="dk1"/>
                </a:solidFill>
                <a:latin typeface="Arial"/>
                <a:ea typeface="Arial"/>
                <a:cs typeface="Arial"/>
                <a:sym typeface="Arial"/>
              </a:rPr>
              <a:t>driving in hilly areas or when towing in the vehicle equipped with an overdrive selection.</a:t>
            </a:r>
          </a:p>
          <a:p>
            <a:r>
              <a:rPr lang="en-US" sz="1200" b="0" i="0" u="none" strike="noStrike" kern="1200" cap="none" baseline="0" dirty="0">
                <a:solidFill>
                  <a:schemeClr val="dk1"/>
                </a:solidFill>
                <a:latin typeface="Arial"/>
                <a:ea typeface="Arial"/>
                <a:cs typeface="Arial"/>
                <a:sym typeface="Arial"/>
              </a:rPr>
              <a:t>Third (3). In third position, the transmission/transaxle will upshift normally to third gear but </a:t>
            </a:r>
          </a:p>
          <a:p>
            <a:r>
              <a:rPr lang="en-US" sz="1200" b="0" i="0" u="none" strike="noStrike" kern="1200" cap="none" baseline="0" dirty="0">
                <a:solidFill>
                  <a:schemeClr val="dk1"/>
                </a:solidFill>
                <a:latin typeface="Arial"/>
                <a:ea typeface="Arial"/>
                <a:cs typeface="Arial"/>
                <a:sym typeface="Arial"/>
              </a:rPr>
              <a:t>will not upshift to a higher gear. When the third (3) position is selected while driving in a </a:t>
            </a:r>
          </a:p>
          <a:p>
            <a:r>
              <a:rPr lang="en-US" sz="1200" b="0" i="0" u="none" strike="noStrike" kern="1200" cap="none" baseline="0" dirty="0">
                <a:solidFill>
                  <a:schemeClr val="dk1"/>
                </a:solidFill>
                <a:latin typeface="Arial"/>
                <a:ea typeface="Arial"/>
                <a:cs typeface="Arial"/>
                <a:sym typeface="Arial"/>
              </a:rPr>
              <a:t>higher gear, the transmission will downshift</a:t>
            </a:r>
          </a:p>
          <a:p>
            <a:r>
              <a:rPr lang="en-US" sz="1200" b="0" i="0" u="none" strike="noStrike" kern="1200" cap="none" baseline="0" dirty="0">
                <a:solidFill>
                  <a:schemeClr val="dk1"/>
                </a:solidFill>
                <a:latin typeface="Arial"/>
                <a:ea typeface="Arial"/>
                <a:cs typeface="Arial"/>
                <a:sym typeface="Arial"/>
              </a:rPr>
              <a:t>into third if the vehicle speed is low enough to prevent the engine from being overrevved. This </a:t>
            </a:r>
          </a:p>
          <a:p>
            <a:r>
              <a:rPr lang="en-US" sz="1200" b="0" i="0" u="none" strike="noStrike" kern="1200" cap="none" baseline="0" dirty="0">
                <a:solidFill>
                  <a:schemeClr val="dk1"/>
                </a:solidFill>
                <a:latin typeface="Arial"/>
                <a:ea typeface="Arial"/>
                <a:cs typeface="Arial"/>
                <a:sym typeface="Arial"/>
              </a:rPr>
              <a:t>gear selection is used for the gentle grades at a moderate vehicle speed.</a:t>
            </a:r>
          </a:p>
          <a:p>
            <a:r>
              <a:rPr lang="en-US" sz="1200" b="0" i="0" u="none" strike="noStrike" kern="1200" cap="none" baseline="0" dirty="0">
                <a:solidFill>
                  <a:schemeClr val="dk1"/>
                </a:solidFill>
                <a:latin typeface="Arial"/>
                <a:ea typeface="Arial"/>
                <a:cs typeface="Arial"/>
                <a:sym typeface="Arial"/>
              </a:rPr>
              <a:t>Second (2). The second position is used for slowing the vehicle while descending long grades. In </a:t>
            </a:r>
          </a:p>
          <a:p>
            <a:r>
              <a:rPr lang="en-US" sz="1200" b="0" i="0" u="none" strike="noStrike" kern="1200" cap="none" baseline="0" dirty="0">
                <a:solidFill>
                  <a:schemeClr val="dk1"/>
                </a:solidFill>
                <a:latin typeface="Arial"/>
                <a:ea typeface="Arial"/>
                <a:cs typeface="Arial"/>
                <a:sym typeface="Arial"/>
              </a:rPr>
              <a:t>this gear selection, the vehicle speed is controlled and the engine speed is increased to provide </a:t>
            </a:r>
          </a:p>
          <a:p>
            <a:r>
              <a:rPr lang="en-US" sz="1200" b="0" i="0" u="none" strike="noStrike" kern="1200" cap="none" baseline="0" dirty="0">
                <a:solidFill>
                  <a:schemeClr val="dk1"/>
                </a:solidFill>
                <a:latin typeface="Arial"/>
                <a:ea typeface="Arial"/>
                <a:cs typeface="Arial"/>
                <a:sym typeface="Arial"/>
              </a:rPr>
              <a:t>engine compression braking. This gear selection is used for the gentle grades at a moderate vehicle </a:t>
            </a:r>
          </a:p>
          <a:p>
            <a:r>
              <a:rPr lang="en-US" sz="1200" b="0" i="0" u="none" strike="noStrike" kern="1200" cap="none" baseline="0" dirty="0">
                <a:solidFill>
                  <a:schemeClr val="dk1"/>
                </a:solidFill>
                <a:latin typeface="Arial"/>
                <a:ea typeface="Arial"/>
                <a:cs typeface="Arial"/>
                <a:sym typeface="Arial"/>
              </a:rPr>
              <a:t>speed.</a:t>
            </a:r>
          </a:p>
          <a:p>
            <a:r>
              <a:rPr lang="en-US" sz="1200" b="0" i="0" u="none" strike="noStrike" kern="1200" cap="none" baseline="0" dirty="0">
                <a:solidFill>
                  <a:schemeClr val="dk1"/>
                </a:solidFill>
                <a:latin typeface="Arial"/>
                <a:ea typeface="Arial"/>
                <a:cs typeface="Arial"/>
                <a:sym typeface="Arial"/>
              </a:rPr>
              <a:t>First (1 or Low). The first (or low) position is used for slowing the vehicle while descending </a:t>
            </a:r>
          </a:p>
          <a:p>
            <a:r>
              <a:rPr lang="en-US" sz="1200" b="0" i="0" u="none" strike="noStrike" kern="1200" cap="none" baseline="0" dirty="0">
                <a:solidFill>
                  <a:schemeClr val="dk1"/>
                </a:solidFill>
                <a:latin typeface="Arial"/>
                <a:ea typeface="Arial"/>
                <a:cs typeface="Arial"/>
                <a:sym typeface="Arial"/>
              </a:rPr>
              <a:t>long grades. In this gear selection, the vehicle speed is controlled and the engine speed is </a:t>
            </a:r>
          </a:p>
          <a:p>
            <a:r>
              <a:rPr lang="en-US" sz="1200" b="0" i="0" u="none" strike="noStrike" kern="1200" cap="none" baseline="0" dirty="0">
                <a:solidFill>
                  <a:schemeClr val="dk1"/>
                </a:solidFill>
                <a:latin typeface="Arial"/>
                <a:ea typeface="Arial"/>
                <a:cs typeface="Arial"/>
                <a:sym typeface="Arial"/>
              </a:rPr>
              <a:t>increased to provide engine compression breaking. This gear selection is used for the steepest </a:t>
            </a:r>
          </a:p>
          <a:p>
            <a:r>
              <a:rPr lang="en-US" sz="1200" b="0" i="0" u="none" strike="noStrike" kern="1200" cap="none" baseline="0" dirty="0">
                <a:solidFill>
                  <a:schemeClr val="dk1"/>
                </a:solidFill>
                <a:latin typeface="Arial"/>
                <a:ea typeface="Arial"/>
                <a:cs typeface="Arial"/>
                <a:sym typeface="Arial"/>
              </a:rPr>
              <a:t>grades at the lowest possible speed.</a:t>
            </a:r>
          </a:p>
          <a:p>
            <a:endParaRPr lang="en-US" sz="1200" b="0" i="0" u="none" strike="noStrike" kern="1200" cap="none" baseline="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70328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Simple planetary gear set consists of three primary components:</a:t>
            </a:r>
          </a:p>
          <a:p>
            <a:r>
              <a:rPr lang="en-US" sz="1200" b="0" i="0" u="none" strike="noStrike" kern="1200" cap="none" baseline="0" dirty="0">
                <a:solidFill>
                  <a:schemeClr val="dk1"/>
                </a:solidFill>
                <a:latin typeface="Arial"/>
                <a:ea typeface="Arial"/>
                <a:cs typeface="Arial"/>
                <a:sym typeface="Arial"/>
              </a:rPr>
              <a:t>■ Sun gear</a:t>
            </a:r>
          </a:p>
          <a:p>
            <a:r>
              <a:rPr lang="en-US" sz="1200" b="0" i="0" u="none" strike="noStrike" kern="1200" cap="none" baseline="0" dirty="0">
                <a:solidFill>
                  <a:schemeClr val="dk1"/>
                </a:solidFill>
                <a:latin typeface="Arial"/>
                <a:ea typeface="Arial"/>
                <a:cs typeface="Arial"/>
                <a:sym typeface="Arial"/>
              </a:rPr>
              <a:t>■ Planet carrier (including planet pinion gears)</a:t>
            </a:r>
          </a:p>
          <a:p>
            <a:r>
              <a:rPr lang="en-US" sz="1200" b="0" i="0" u="none" strike="noStrike" kern="1200" cap="none" baseline="0" dirty="0">
                <a:solidFill>
                  <a:schemeClr val="dk1"/>
                </a:solidFill>
                <a:latin typeface="Arial"/>
                <a:ea typeface="Arial"/>
                <a:cs typeface="Arial"/>
                <a:sym typeface="Arial"/>
              </a:rPr>
              <a:t>■ Ring (annulus) gear</a:t>
            </a:r>
          </a:p>
          <a:p>
            <a:r>
              <a:rPr lang="en-US" sz="1200" b="0" i="0" u="none" strike="noStrike" kern="1200" cap="none" baseline="0" dirty="0">
                <a:solidFill>
                  <a:schemeClr val="dk1"/>
                </a:solidFill>
                <a:latin typeface="Arial"/>
                <a:ea typeface="Arial"/>
                <a:cs typeface="Arial"/>
                <a:sym typeface="Arial"/>
              </a:rPr>
              <a:t>As discussed in the last chapter on transfer cases, the sun gear gets its name from its position at </a:t>
            </a:r>
          </a:p>
          <a:p>
            <a:r>
              <a:rPr lang="en-US" sz="1200" b="0" i="0" u="none" strike="noStrike" kern="1200" cap="none" baseline="0" dirty="0">
                <a:solidFill>
                  <a:schemeClr val="dk1"/>
                </a:solidFill>
                <a:latin typeface="Arial"/>
                <a:ea typeface="Arial"/>
                <a:cs typeface="Arial"/>
                <a:sym typeface="Arial"/>
              </a:rPr>
              <a:t>the center of the gear set. The planet carrier holds the pinion gears, also known as planet gears, </a:t>
            </a:r>
          </a:p>
          <a:p>
            <a:r>
              <a:rPr lang="en-US" sz="1200" b="0" i="0" u="none" strike="noStrike" kern="1200" cap="none" baseline="0" dirty="0">
                <a:solidFill>
                  <a:schemeClr val="dk1"/>
                </a:solidFill>
                <a:latin typeface="Arial"/>
                <a:ea typeface="Arial"/>
                <a:cs typeface="Arial"/>
                <a:sym typeface="Arial"/>
              </a:rPr>
              <a:t>which revolve around the sun gear. The planet carrier assembly is commonly referred to simply as </a:t>
            </a:r>
          </a:p>
          <a:p>
            <a:r>
              <a:rPr lang="en-US" sz="1200" b="0" i="0" u="none" strike="noStrike" kern="1200" cap="none" baseline="0" dirty="0">
                <a:solidFill>
                  <a:schemeClr val="dk1"/>
                </a:solidFill>
                <a:latin typeface="Arial"/>
                <a:ea typeface="Arial"/>
                <a:cs typeface="Arial"/>
                <a:sym typeface="Arial"/>
              </a:rPr>
              <a:t>“the carrier.”  The outermost member of the gear set is the ring gear, the internal type with teeth inside. The ring gear is sometimes called an annulus or internal gear. The pinion gears are in simultaneous mesh with both the sun gear and the ring gear. ● SEE FIGURE 128–13.</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65740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In a planetary gear set, the following is done to achieve the various gear ratios and reverse.</a:t>
            </a:r>
          </a:p>
          <a:p>
            <a:r>
              <a:rPr lang="en-US" sz="1200" b="0" i="0" u="none" strike="noStrike" kern="1200" cap="none" baseline="0" dirty="0">
                <a:solidFill>
                  <a:schemeClr val="dk1"/>
                </a:solidFill>
                <a:latin typeface="Arial"/>
                <a:ea typeface="Arial"/>
                <a:cs typeface="Arial"/>
                <a:sym typeface="Arial"/>
              </a:rPr>
              <a:t>■ One of the members is being driven (input).</a:t>
            </a:r>
          </a:p>
          <a:p>
            <a:r>
              <a:rPr lang="en-US" sz="1200" b="0" i="0" u="none" strike="noStrike" kern="1200" cap="none" baseline="0" dirty="0">
                <a:solidFill>
                  <a:schemeClr val="dk1"/>
                </a:solidFill>
                <a:latin typeface="Arial"/>
                <a:ea typeface="Arial"/>
                <a:cs typeface="Arial"/>
                <a:sym typeface="Arial"/>
              </a:rPr>
              <a:t>■ One of the members is being held (reaction member).</a:t>
            </a:r>
          </a:p>
          <a:p>
            <a:r>
              <a:rPr lang="en-US" sz="1200" b="0" i="0" u="none" strike="noStrike" kern="1200" cap="none" baseline="0" dirty="0">
                <a:solidFill>
                  <a:schemeClr val="dk1"/>
                </a:solidFill>
                <a:latin typeface="Arial"/>
                <a:ea typeface="Arial"/>
                <a:cs typeface="Arial"/>
                <a:sym typeface="Arial"/>
              </a:rPr>
              <a:t>■ One of the members is the output.</a:t>
            </a:r>
          </a:p>
          <a:p>
            <a:r>
              <a:rPr lang="en-US" sz="1200" b="0" i="0" u="none" strike="noStrike" kern="1200" cap="none" baseline="0" dirty="0">
                <a:solidFill>
                  <a:schemeClr val="dk1"/>
                </a:solidFill>
                <a:latin typeface="Arial"/>
                <a:ea typeface="Arial"/>
                <a:cs typeface="Arial"/>
                <a:sym typeface="Arial"/>
              </a:rPr>
              <a:t>Therefore, driving one gear will cause all of the other gears to rotate as well. This allows the </a:t>
            </a:r>
          </a:p>
          <a:p>
            <a:r>
              <a:rPr lang="en-US" sz="1200" b="0" i="0" u="none" strike="noStrike" kern="1200" cap="none" baseline="0" dirty="0">
                <a:solidFill>
                  <a:schemeClr val="dk1"/>
                </a:solidFill>
                <a:latin typeface="Arial"/>
                <a:ea typeface="Arial"/>
                <a:cs typeface="Arial"/>
                <a:sym typeface="Arial"/>
              </a:rPr>
              <a:t>gear set to provide different gear ratios, depending upon how torque is distributed through the </a:t>
            </a:r>
          </a:p>
          <a:p>
            <a:r>
              <a:rPr lang="en-US" sz="1200" b="0" i="0" u="none" strike="noStrike" kern="1200" cap="none" baseline="0" dirty="0">
                <a:solidFill>
                  <a:schemeClr val="dk1"/>
                </a:solidFill>
                <a:latin typeface="Arial"/>
                <a:ea typeface="Arial"/>
                <a:cs typeface="Arial"/>
                <a:sym typeface="Arial"/>
              </a:rPr>
              <a:t>assembly. To transmit torque through a planetary gear set, a drive member rotates while a second </a:t>
            </a:r>
          </a:p>
          <a:p>
            <a:r>
              <a:rPr lang="en-US" sz="1200" b="0" i="0" u="none" strike="noStrike" kern="1200" cap="none" baseline="0" dirty="0">
                <a:solidFill>
                  <a:schemeClr val="dk1"/>
                </a:solidFill>
                <a:latin typeface="Arial"/>
                <a:ea typeface="Arial"/>
                <a:cs typeface="Arial"/>
                <a:sym typeface="Arial"/>
              </a:rPr>
              <a:t>member is held, which causes a third member to be driven. ● Figure 128–14.</a:t>
            </a:r>
          </a:p>
          <a:p>
            <a:endParaRPr lang="en-US" sz="1200" b="0" i="0" u="none" strike="noStrike" kern="1200" cap="none" baseline="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2450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Each member of a planetary gear set can play any one of these three roles to transmit torque. The </a:t>
            </a:r>
          </a:p>
          <a:p>
            <a:r>
              <a:rPr lang="en-US" sz="1200" b="0" i="0" u="none" strike="noStrike" kern="1200" cap="none" baseline="0" dirty="0">
                <a:solidFill>
                  <a:schemeClr val="dk1"/>
                </a:solidFill>
                <a:latin typeface="Arial"/>
                <a:ea typeface="Arial"/>
                <a:cs typeface="Arial"/>
                <a:sym typeface="Arial"/>
              </a:rPr>
              <a:t>various combinations of drive, held, and driven members result in the number of gear ratios avail- </a:t>
            </a:r>
          </a:p>
          <a:p>
            <a:r>
              <a:rPr lang="en-US" sz="1200" b="0" i="0" u="none" strike="noStrike" kern="1200" cap="none" baseline="0" dirty="0">
                <a:solidFill>
                  <a:schemeClr val="dk1"/>
                </a:solidFill>
                <a:latin typeface="Arial"/>
                <a:ea typeface="Arial"/>
                <a:cs typeface="Arial"/>
                <a:sym typeface="Arial"/>
              </a:rPr>
              <a:t>able and change the direction of rotation as well for reverse.</a:t>
            </a:r>
          </a:p>
          <a:p>
            <a:r>
              <a:rPr lang="en-US" sz="1200" b="0" i="0" u="none" strike="noStrike" kern="1200" cap="none" baseline="0" dirty="0">
                <a:solidFill>
                  <a:schemeClr val="dk1"/>
                </a:solidFill>
                <a:latin typeface="Arial"/>
                <a:ea typeface="Arial"/>
                <a:cs typeface="Arial"/>
                <a:sym typeface="Arial"/>
              </a:rPr>
              <a:t>NOTE: The held member can also be allowed to move one di- rection or another as it is being held </a:t>
            </a:r>
          </a:p>
          <a:p>
            <a:r>
              <a:rPr lang="en-US" sz="1200" b="0" i="0" u="none" strike="noStrike" kern="1200" cap="none" baseline="0" dirty="0">
                <a:solidFill>
                  <a:schemeClr val="dk1"/>
                </a:solidFill>
                <a:latin typeface="Arial"/>
                <a:ea typeface="Arial"/>
                <a:cs typeface="Arial"/>
                <a:sym typeface="Arial"/>
              </a:rPr>
              <a:t>and does not necessarily need to be held to zero RPM to create a variable gear ratio. This is done </a:t>
            </a:r>
          </a:p>
          <a:p>
            <a:r>
              <a:rPr lang="en-US" sz="1200" b="0" i="0" u="none" strike="noStrike" kern="1200" cap="none" baseline="0" dirty="0">
                <a:solidFill>
                  <a:schemeClr val="dk1"/>
                </a:solidFill>
                <a:latin typeface="Arial"/>
                <a:ea typeface="Arial"/>
                <a:cs typeface="Arial"/>
                <a:sym typeface="Arial"/>
              </a:rPr>
              <a:t>in hybrid electric vehicle transmissions.</a:t>
            </a:r>
          </a:p>
          <a:p>
            <a:r>
              <a:rPr lang="en-US" sz="1200" b="0" i="0" u="none" strike="noStrike" kern="1200" cap="none" baseline="0" dirty="0">
                <a:solidFill>
                  <a:schemeClr val="dk1"/>
                </a:solidFill>
                <a:latin typeface="Arial"/>
                <a:ea typeface="Arial"/>
                <a:cs typeface="Arial"/>
                <a:sym typeface="Arial"/>
              </a:rPr>
              <a:t>Torque flows through a planetary gear set in several steps to get from the drive action of the </a:t>
            </a:r>
          </a:p>
          <a:p>
            <a:r>
              <a:rPr lang="en-US" sz="1200" b="0" i="0" u="none" strike="noStrike" kern="1200" cap="none" baseline="0" dirty="0">
                <a:solidFill>
                  <a:schemeClr val="dk1"/>
                </a:solidFill>
                <a:latin typeface="Arial"/>
                <a:ea typeface="Arial"/>
                <a:cs typeface="Arial"/>
                <a:sym typeface="Arial"/>
              </a:rPr>
              <a:t>first member to the driven action of the last member.</a:t>
            </a:r>
          </a:p>
          <a:p>
            <a:r>
              <a:rPr lang="en-US" sz="1200" b="0" i="0" u="none" strike="noStrike" kern="1200" cap="none" baseline="0" dirty="0">
                <a:solidFill>
                  <a:schemeClr val="dk1"/>
                </a:solidFill>
                <a:latin typeface="Arial"/>
                <a:ea typeface="Arial"/>
                <a:cs typeface="Arial"/>
                <a:sym typeface="Arial"/>
              </a:rPr>
              <a:t>■ The terms “drive” and “driven” simply describe how any two gears work together.</a:t>
            </a:r>
          </a:p>
          <a:p>
            <a:r>
              <a:rPr lang="en-US" sz="1200" b="0" i="0" u="none" strike="noStrike" kern="1200" cap="none" baseline="0" dirty="0">
                <a:solidFill>
                  <a:schemeClr val="dk1"/>
                </a:solidFill>
                <a:latin typeface="Arial"/>
                <a:ea typeface="Arial"/>
                <a:cs typeface="Arial"/>
                <a:sym typeface="Arial"/>
              </a:rPr>
              <a:t>■ When three or more gears are involved, the second gear is a driven gear in relation to the first, </a:t>
            </a:r>
          </a:p>
          <a:p>
            <a:r>
              <a:rPr lang="en-US" sz="1200" b="0" i="0" u="none" strike="noStrike" kern="1200" cap="none" baseline="0" dirty="0">
                <a:solidFill>
                  <a:schemeClr val="dk1"/>
                </a:solidFill>
                <a:latin typeface="Arial"/>
                <a:ea typeface="Arial"/>
                <a:cs typeface="Arial"/>
                <a:sym typeface="Arial"/>
              </a:rPr>
              <a:t>but it becomes a drive gear in relation to the third gear.</a:t>
            </a:r>
          </a:p>
          <a:p>
            <a:r>
              <a:rPr lang="en-US" sz="1200" b="0" i="0" u="none" strike="noStrike" kern="1200" cap="none" baseline="0" dirty="0">
                <a:solidFill>
                  <a:schemeClr val="dk1"/>
                </a:solidFill>
                <a:latin typeface="Arial"/>
                <a:ea typeface="Arial"/>
                <a:cs typeface="Arial"/>
                <a:sym typeface="Arial"/>
              </a:rPr>
              <a:t>■ For this reason, the drive member of a planetary gear set is known as the input member, the held </a:t>
            </a:r>
          </a:p>
          <a:p>
            <a:r>
              <a:rPr lang="en-US" sz="1200" b="0" i="0" u="none" strike="noStrike" kern="1200" cap="none" baseline="0" dirty="0">
                <a:solidFill>
                  <a:schemeClr val="dk1"/>
                </a:solidFill>
                <a:latin typeface="Arial"/>
                <a:ea typeface="Arial"/>
                <a:cs typeface="Arial"/>
                <a:sym typeface="Arial"/>
              </a:rPr>
              <a:t>member is the reaction member, and the driven member is the output member.</a:t>
            </a:r>
          </a:p>
          <a:p>
            <a:endParaRPr lang="en-US" sz="1200" b="0" i="0" u="none" strike="noStrike" kern="1200" cap="none" baseline="0" dirty="0">
              <a:solidFill>
                <a:schemeClr val="dk1"/>
              </a:solidFill>
              <a:latin typeface="Arial"/>
              <a:ea typeface="Arial"/>
              <a:cs typeface="Arial"/>
              <a:sym typeface="Arial"/>
            </a:endParaRPr>
          </a:p>
          <a:p>
            <a:r>
              <a:rPr lang="en-US" sz="1200" b="1" i="0" u="sng" strike="noStrike" kern="1200" cap="none" baseline="0" dirty="0">
                <a:solidFill>
                  <a:schemeClr val="dk1"/>
                </a:solidFill>
                <a:latin typeface="Arial"/>
                <a:ea typeface="Arial"/>
                <a:cs typeface="Arial"/>
                <a:sym typeface="Arial"/>
              </a:rPr>
              <a:t>Simple Planetary Gear Set Systems </a:t>
            </a:r>
            <a:r>
              <a:rPr lang="en-US" sz="1200" b="0" i="0" u="none" strike="noStrike" kern="1200" cap="none" baseline="0" dirty="0">
                <a:solidFill>
                  <a:schemeClr val="dk1"/>
                </a:solidFill>
                <a:latin typeface="Arial"/>
                <a:ea typeface="Arial"/>
                <a:cs typeface="Arial"/>
                <a:sym typeface="Arial"/>
              </a:rPr>
              <a:t>A simple planetary gear set system consists of one sun gear, the carrier, and a ring gear. A single planetary gear set can provide all of the necessary gear ratios for a basic automatic transmission. ● SEE 128–15 THROUGH 128–17.</a:t>
            </a:r>
          </a:p>
          <a:p>
            <a:endParaRPr lang="en-US" sz="1200" b="0" i="0" u="none" strike="noStrike" kern="1200" cap="none" baseline="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6508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11437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5943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09454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u="sng" dirty="0"/>
              <a:t>See Chart 128-1. </a:t>
            </a:r>
            <a:r>
              <a:rPr lang="en-US" dirty="0"/>
              <a:t>Manufacturers usually provide clutch and band application charts for their transmissions, and these charts show which apply devices are used for each gear range. Each apply device drives a particular gear set member or holds it in reaction. Clutch and band charts are very helpful in understanding the power flow through a transmission. They are also very helpful when diagnosing transmission</a:t>
            </a:r>
          </a:p>
          <a:p>
            <a:r>
              <a:rPr lang="en-US" dirty="0"/>
              <a:t>failures.</a:t>
            </a:r>
          </a:p>
          <a:p>
            <a:endParaRPr lang="en-US" dirty="0"/>
          </a:p>
          <a:p>
            <a:r>
              <a:rPr lang="en-US" b="1" dirty="0"/>
              <a:t>If any two members are locked together, then the resulting output is 1:1 ratio in the same direction as the input. If no</a:t>
            </a:r>
          </a:p>
          <a:p>
            <a:r>
              <a:rPr lang="en-US" b="1" dirty="0"/>
              <a:t>Member is held (locked), then there is no output (neutral).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63270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A compound planetary gear set system is a configuration that contains more than just the three </a:t>
            </a:r>
          </a:p>
          <a:p>
            <a:r>
              <a:rPr lang="en-US" dirty="0"/>
              <a:t>basic members of a simple planetary system. A compound planetary gear set is one or more simple </a:t>
            </a:r>
          </a:p>
          <a:p>
            <a:r>
              <a:rPr lang="en-US" dirty="0"/>
              <a:t>planetary gears sets with one or more common gears. Compound planetary gear sets are capable of </a:t>
            </a:r>
          </a:p>
          <a:p>
            <a:r>
              <a:rPr lang="en-US" dirty="0"/>
              <a:t>providing various combinations of gear reduction, direct drive, neutral, reverse, and overdrive.</a:t>
            </a:r>
          </a:p>
          <a:p>
            <a:r>
              <a:rPr lang="en-US" dirty="0"/>
              <a:t>SIMPSON GEAR SET  One of the most popular compound planetary designs is the Simpson gear set. Named for its inventor, Howard Woodworth Simpson (1892–1963), an American automotive engineer, the Simpson gear set consists of two simple planetary gear sets that share a common sun gear. ● SEE FIGURE 128–18.</a:t>
            </a:r>
          </a:p>
          <a:p>
            <a:endParaRPr lang="en-US" dirty="0"/>
          </a:p>
        </p:txBody>
      </p:sp>
    </p:spTree>
    <p:extLst>
      <p:ext uri="{BB962C8B-B14F-4D97-AF65-F5344CB8AC3E}">
        <p14:creationId xmlns:p14="http://schemas.microsoft.com/office/powerpoint/2010/main" val="3030128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61693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What Do All the Letters and Numbers Mean in Transmission Designations?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numbers and letters usually mean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Number of forward speeds. The number of forward speeds may include four, five, or six (such as GM 4T60-E four speed unit).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Front-wheel drive or rear-wheel drive. The letter T usually means transverse (front-wheel-drive transaxle) such as the Chrysler 41-TE; the L means longitudinal (rear-wheel-drive transmission) such as the General Motors 6L80; and the R means RWD Ford 5R55E.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Electronically controlled. The letter E is often used to indicate that the unit is electronically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controlled, and M or H is used to designate older mechanically (hydraulically) controlled units.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All automatic transmissions built since the early 1990s are electronically controlled; therefore, 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is often included in the designation of newer designs of transmission or transaxles.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Torque rating. The torque rating is usually designated by a number where the higher the number, the higher the amount of torque that the unit is designed to handle. In a GM 6L80-E. the torque rating is 80.Always check service information for the exact transmission designation for the vehicle being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Studied or serviced.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pPr algn="r">
                <a:buSzPct val="25000"/>
              </a:pPr>
              <a:t>40</a:t>
            </a:fld>
            <a:endParaRPr lang="en-US" sz="1200" dirty="0"/>
          </a:p>
        </p:txBody>
      </p:sp>
    </p:spTree>
    <p:extLst>
      <p:ext uri="{BB962C8B-B14F-4D97-AF65-F5344CB8AC3E}">
        <p14:creationId xmlns:p14="http://schemas.microsoft.com/office/powerpoint/2010/main" val="5722904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dirty="0"/>
              <a:t>Ravigneaux Gear Set. </a:t>
            </a:r>
            <a:r>
              <a:rPr lang="en-US" dirty="0"/>
              <a:t>Combines one carrier that has two sets of planet gears with two sun gears, and one ring gear. </a:t>
            </a:r>
            <a:r>
              <a:rPr lang="en-US" b="1" u="sng" dirty="0"/>
              <a:t>Figure 128–19</a:t>
            </a:r>
            <a:r>
              <a:rPr lang="en-US" dirty="0"/>
              <a:t>.</a:t>
            </a:r>
          </a:p>
          <a:p>
            <a:r>
              <a:rPr lang="en-US" b="1" u="sng" dirty="0"/>
              <a:t>Lepelletier Gear Set. </a:t>
            </a:r>
            <a:r>
              <a:rPr lang="en-US" dirty="0"/>
              <a:t>A Ravigneaux gear set and a simple planetary gear set can be combined to get six, seven, and eight speeds and is known as the (pronounced “la-plet-e-ay”).</a:t>
            </a:r>
          </a:p>
          <a:p>
            <a:endParaRPr lang="en-US" sz="1200" b="0" i="0" u="none" strike="noStrike" kern="1200" cap="none" baseline="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9534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Automatic transaxles include a differential assembly as well as the planetary gear sets of an automatic transmission. The engine torque also needs to be transferred by the use of a chain or gears to provide a shorter overall length so it can be used with an engine mounted transversely in the engine compartment. Some use gears and others use a chain to transfer engine torque to either the </a:t>
            </a:r>
          </a:p>
          <a:p>
            <a:r>
              <a:rPr lang="en-US" sz="1200" b="0" i="0" u="none" strike="noStrike" kern="1200" cap="none" baseline="0" dirty="0">
                <a:solidFill>
                  <a:schemeClr val="dk1"/>
                </a:solidFill>
                <a:latin typeface="Arial"/>
                <a:ea typeface="Arial"/>
                <a:cs typeface="Arial"/>
                <a:sym typeface="Arial"/>
              </a:rPr>
              <a:t>planetary gear sets or to the differential (final drive) assembly. ● SEE FIGURES 128–20 AND </a:t>
            </a:r>
          </a:p>
          <a:p>
            <a:r>
              <a:rPr lang="en-US" sz="1200" b="0" i="0" u="none" strike="noStrike" kern="1200" cap="none" baseline="0" dirty="0">
                <a:solidFill>
                  <a:schemeClr val="dk1"/>
                </a:solidFill>
                <a:latin typeface="Arial"/>
                <a:ea typeface="Arial"/>
                <a:cs typeface="Arial"/>
                <a:sym typeface="Arial"/>
              </a:rPr>
              <a:t>128–21.</a:t>
            </a:r>
          </a:p>
          <a:p>
            <a:r>
              <a:rPr lang="en-US" sz="1200" b="0" i="0" u="none" strike="noStrike" kern="1200" cap="none" baseline="0" dirty="0">
                <a:solidFill>
                  <a:schemeClr val="dk1"/>
                </a:solidFill>
                <a:latin typeface="Arial"/>
                <a:ea typeface="Arial"/>
                <a:cs typeface="Arial"/>
                <a:sym typeface="Arial"/>
              </a:rPr>
              <a:t>A transaxle can be used in the following applications:</a:t>
            </a:r>
          </a:p>
          <a:p>
            <a:r>
              <a:rPr lang="en-US" sz="1200" b="0" i="0" u="none" strike="noStrike" kern="1200" cap="none" baseline="0" dirty="0">
                <a:solidFill>
                  <a:schemeClr val="dk1"/>
                </a:solidFill>
                <a:latin typeface="Arial"/>
                <a:ea typeface="Arial"/>
                <a:cs typeface="Arial"/>
                <a:sym typeface="Arial"/>
              </a:rPr>
              <a:t>■ Front engine, front-wheel drive</a:t>
            </a:r>
          </a:p>
          <a:p>
            <a:r>
              <a:rPr lang="en-US" sz="1200" b="0" i="0" u="none" strike="noStrike" kern="1200" cap="none" baseline="0" dirty="0">
                <a:solidFill>
                  <a:schemeClr val="dk1"/>
                </a:solidFill>
                <a:latin typeface="Arial"/>
                <a:ea typeface="Arial"/>
                <a:cs typeface="Arial"/>
                <a:sym typeface="Arial"/>
              </a:rPr>
              <a:t>■ Rear engine, rear-wheel drive</a:t>
            </a:r>
          </a:p>
          <a:p>
            <a:r>
              <a:rPr lang="en-US" sz="1200" b="0" i="0" u="none" strike="noStrike" kern="1200" cap="none" baseline="0" dirty="0">
                <a:solidFill>
                  <a:schemeClr val="dk1"/>
                </a:solidFill>
                <a:latin typeface="Arial"/>
                <a:ea typeface="Arial"/>
                <a:cs typeface="Arial"/>
                <a:sym typeface="Arial"/>
              </a:rPr>
              <a:t>■ Front engine, all-wheel drive</a:t>
            </a:r>
          </a:p>
          <a:p>
            <a:r>
              <a:rPr lang="en-US" sz="1200" b="0" i="0" u="none" strike="noStrike" kern="1200" cap="none" baseline="0" dirty="0">
                <a:solidFill>
                  <a:schemeClr val="dk1"/>
                </a:solidFill>
                <a:latin typeface="Arial"/>
                <a:ea typeface="Arial"/>
                <a:cs typeface="Arial"/>
                <a:sym typeface="Arial"/>
              </a:rPr>
              <a:t>■ Mid engine, rear-wheel drive</a:t>
            </a:r>
          </a:p>
          <a:p>
            <a:endParaRPr lang="en-US" sz="1200" b="0" i="0" u="none" strike="noStrike" kern="1200" cap="none" baseline="0"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69651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9009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cap="none" baseline="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35700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cap="none" baseline="0" dirty="0">
                <a:solidFill>
                  <a:schemeClr val="dk1"/>
                </a:solidFill>
                <a:latin typeface="Arial"/>
                <a:ea typeface="Arial"/>
                <a:cs typeface="Arial"/>
                <a:sym typeface="Arial"/>
              </a:rPr>
              <a:t>Final Drive Units  </a:t>
            </a:r>
            <a:r>
              <a:rPr lang="en-US" sz="1200" b="0" i="0" u="none" strike="noStrike" kern="1200" cap="none" baseline="0" dirty="0">
                <a:solidFill>
                  <a:schemeClr val="dk1"/>
                </a:solidFill>
                <a:latin typeface="Arial"/>
                <a:ea typeface="Arial"/>
                <a:cs typeface="Arial"/>
                <a:sym typeface="Arial"/>
              </a:rPr>
              <a:t>A transaxle includes a differential assembly, often called a final drive </a:t>
            </a:r>
          </a:p>
          <a:p>
            <a:r>
              <a:rPr lang="en-US" sz="1200" b="0" i="0" u="none" strike="noStrike" kern="1200" cap="none" baseline="0" dirty="0">
                <a:solidFill>
                  <a:schemeClr val="dk1"/>
                </a:solidFill>
                <a:latin typeface="Arial"/>
                <a:ea typeface="Arial"/>
                <a:cs typeface="Arial"/>
                <a:sym typeface="Arial"/>
              </a:rPr>
              <a:t>assembly as part of the transaxle. This final drive assembly connects the output from the gear sets </a:t>
            </a:r>
          </a:p>
          <a:p>
            <a:r>
              <a:rPr lang="en-US" sz="1200" b="0" i="0" u="none" strike="noStrike" kern="1200" cap="none" baseline="0" dirty="0">
                <a:solidFill>
                  <a:schemeClr val="dk1"/>
                </a:solidFill>
                <a:latin typeface="Arial"/>
                <a:ea typeface="Arial"/>
                <a:cs typeface="Arial"/>
                <a:sym typeface="Arial"/>
              </a:rPr>
              <a:t>to the drive axle shafts. The final drive assembly includes the side gears and pinions gears as </a:t>
            </a:r>
          </a:p>
          <a:p>
            <a:r>
              <a:rPr lang="en-US" sz="1200" b="0" i="0" u="none" strike="noStrike" kern="1200" cap="none" baseline="0" dirty="0">
                <a:solidFill>
                  <a:schemeClr val="dk1"/>
                </a:solidFill>
                <a:latin typeface="Arial"/>
                <a:ea typeface="Arial"/>
                <a:cs typeface="Arial"/>
                <a:sym typeface="Arial"/>
              </a:rPr>
              <a:t>well as the housing.● SEE FIGURE 128–22.</a:t>
            </a:r>
          </a:p>
          <a:p>
            <a:endParaRPr lang="en-US" sz="1200" b="0" i="0" u="none" strike="noStrike" kern="1200" cap="none" baseline="0" dirty="0">
              <a:solidFill>
                <a:schemeClr val="dk1"/>
              </a:solidFill>
              <a:latin typeface="Arial"/>
              <a:ea typeface="Arial"/>
              <a:cs typeface="Arial"/>
              <a:sym typeface="Arial"/>
            </a:endParaRPr>
          </a:p>
          <a:p>
            <a:endParaRPr lang="en-US" sz="1200" b="0" i="0" u="none" strike="noStrike" kern="1200" cap="none" baseline="0" dirty="0">
              <a:solidFill>
                <a:schemeClr val="dk1"/>
              </a:solidFill>
              <a:latin typeface="Arial"/>
              <a:ea typeface="Arial"/>
              <a:cs typeface="Arial"/>
              <a:sym typeface="Arial"/>
            </a:endParaRPr>
          </a:p>
          <a:p>
            <a:endParaRPr lang="en-US" sz="1200" b="0" i="0" u="none" strike="noStrike" kern="1200" cap="none" baseline="0" dirty="0">
              <a:solidFill>
                <a:schemeClr val="dk1"/>
              </a:solidFill>
              <a:latin typeface="Arial"/>
              <a:ea typeface="Arial"/>
              <a:cs typeface="Arial"/>
              <a:sym typeface="Arial"/>
            </a:endParaRPr>
          </a:p>
          <a:p>
            <a:endParaRPr lang="en-US" sz="1200" b="0" i="0" u="none" strike="noStrike" kern="1200" cap="none" baseline="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505683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Honda and Saturn vehicles use an automatic transmission with no planetary gear sets. This type is </a:t>
            </a:r>
          </a:p>
          <a:p>
            <a:r>
              <a:rPr lang="en-US" sz="1200" b="0" i="0" u="none" strike="noStrike" kern="1200" cap="none" baseline="0" dirty="0">
                <a:solidFill>
                  <a:schemeClr val="dk1"/>
                </a:solidFill>
                <a:latin typeface="Arial"/>
                <a:ea typeface="Arial"/>
                <a:cs typeface="Arial"/>
                <a:sym typeface="Arial"/>
              </a:rPr>
              <a:t>similar to and uses many of the same parts as their manual transaxles. This design uses hydraulic </a:t>
            </a:r>
          </a:p>
          <a:p>
            <a:r>
              <a:rPr lang="en-US" sz="1200" b="0" i="0" u="none" strike="noStrike" kern="1200" cap="none" baseline="0" dirty="0">
                <a:solidFill>
                  <a:schemeClr val="dk1"/>
                </a:solidFill>
                <a:latin typeface="Arial"/>
                <a:ea typeface="Arial"/>
                <a:cs typeface="Arial"/>
                <a:sym typeface="Arial"/>
              </a:rPr>
              <a:t>clutches instead of synchronizers to make the shift between gears. By using the same parts as </a:t>
            </a:r>
          </a:p>
          <a:p>
            <a:r>
              <a:rPr lang="en-US" sz="1200" b="0" i="0" u="none" strike="noStrike" kern="1200" cap="none" baseline="0" dirty="0">
                <a:solidFill>
                  <a:schemeClr val="dk1"/>
                </a:solidFill>
                <a:latin typeface="Arial"/>
                <a:ea typeface="Arial"/>
                <a:cs typeface="Arial"/>
                <a:sym typeface="Arial"/>
              </a:rPr>
              <a:t>manual transaxles, this automatic transaxle has the following advantages:</a:t>
            </a:r>
          </a:p>
          <a:p>
            <a:r>
              <a:rPr lang="en-US" sz="1200" b="0" i="0" u="none" strike="noStrike" kern="1200" cap="none" baseline="0" dirty="0">
                <a:solidFill>
                  <a:schemeClr val="dk1"/>
                </a:solidFill>
                <a:latin typeface="Arial"/>
                <a:ea typeface="Arial"/>
                <a:cs typeface="Arial"/>
                <a:sym typeface="Arial"/>
              </a:rPr>
              <a:t>1. It allows both manual and automatic transmissions to be manufactured in the same plant, </a:t>
            </a:r>
          </a:p>
          <a:p>
            <a:r>
              <a:rPr lang="en-US" sz="1200" b="0" i="0" u="none" strike="noStrike" kern="1200" cap="none" baseline="0" dirty="0">
                <a:solidFill>
                  <a:schemeClr val="dk1"/>
                </a:solidFill>
                <a:latin typeface="Arial"/>
                <a:ea typeface="Arial"/>
                <a:cs typeface="Arial"/>
                <a:sym typeface="Arial"/>
              </a:rPr>
              <a:t>therefore reducing cost.</a:t>
            </a:r>
          </a:p>
          <a:p>
            <a:r>
              <a:rPr lang="en-US" sz="1200" b="0" i="0" u="none" strike="noStrike" kern="1200" cap="none" baseline="0" dirty="0">
                <a:solidFill>
                  <a:schemeClr val="dk1"/>
                </a:solidFill>
                <a:latin typeface="Arial"/>
                <a:ea typeface="Arial"/>
                <a:cs typeface="Arial"/>
                <a:sym typeface="Arial"/>
              </a:rPr>
              <a:t>2. By using many of the same parts for both manual and auto- matic transaxles, manufacturers see a </a:t>
            </a:r>
          </a:p>
          <a:p>
            <a:r>
              <a:rPr lang="en-US" sz="1200" b="0" i="0" u="none" strike="noStrike" kern="1200" cap="none" baseline="0" dirty="0">
                <a:solidFill>
                  <a:schemeClr val="dk1"/>
                </a:solidFill>
                <a:latin typeface="Arial"/>
                <a:ea typeface="Arial"/>
                <a:cs typeface="Arial"/>
                <a:sym typeface="Arial"/>
              </a:rPr>
              <a:t>cost reduction.</a:t>
            </a:r>
          </a:p>
          <a:p>
            <a:r>
              <a:rPr lang="en-US" sz="1200" b="0" i="0" u="none" strike="noStrike" kern="1200" cap="none" baseline="0" dirty="0">
                <a:solidFill>
                  <a:schemeClr val="dk1"/>
                </a:solidFill>
                <a:latin typeface="Arial"/>
                <a:ea typeface="Arial"/>
                <a:cs typeface="Arial"/>
                <a:sym typeface="Arial"/>
              </a:rPr>
              <a:t>3. Honda automatic transaxles are diagnosed, and if an internal fault is detected, the entire </a:t>
            </a:r>
          </a:p>
          <a:p>
            <a:r>
              <a:rPr lang="en-US" sz="1200" b="0" i="0" u="none" strike="noStrike" kern="1200" cap="none" baseline="0" dirty="0">
                <a:solidFill>
                  <a:schemeClr val="dk1"/>
                </a:solidFill>
                <a:latin typeface="Arial"/>
                <a:ea typeface="Arial"/>
                <a:cs typeface="Arial"/>
                <a:sym typeface="Arial"/>
              </a:rPr>
              <a:t>assembly is replaced with a remanufactured unit. Honda dealership technicians do not repair </a:t>
            </a:r>
          </a:p>
          <a:p>
            <a:r>
              <a:rPr lang="en-US" sz="1200" b="0" i="0" u="none" strike="noStrike" kern="1200" cap="none" baseline="0" dirty="0">
                <a:solidFill>
                  <a:schemeClr val="dk1"/>
                </a:solidFill>
                <a:latin typeface="Arial"/>
                <a:ea typeface="Arial"/>
                <a:cs typeface="Arial"/>
                <a:sym typeface="Arial"/>
              </a:rPr>
              <a:t>automatic transaxles. ●        Figure 128–23.</a:t>
            </a:r>
          </a:p>
          <a:p>
            <a:endParaRPr lang="en-US" sz="1200" b="0" i="0" u="none" strike="noStrike" kern="1200" cap="none" baseline="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96842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52</a:t>
            </a:fld>
            <a:endParaRPr lang="en-US" dirty="0"/>
          </a:p>
        </p:txBody>
      </p:sp>
    </p:spTree>
    <p:extLst>
      <p:ext uri="{BB962C8B-B14F-4D97-AF65-F5344CB8AC3E}">
        <p14:creationId xmlns:p14="http://schemas.microsoft.com/office/powerpoint/2010/main" val="3184766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091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34526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03254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88" userDrawn="1">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lIns="0" tIns="45720" rIns="0" bIns="45720"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Tree>
    <p:extLst>
      <p:ext uri="{BB962C8B-B14F-4D97-AF65-F5344CB8AC3E}">
        <p14:creationId xmlns:p14="http://schemas.microsoft.com/office/powerpoint/2010/main" val="1767325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738633"/>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276999"/>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pic>
        <p:nvPicPr>
          <p:cNvPr id="7"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Tree>
    <p:extLst>
      <p:ext uri="{BB962C8B-B14F-4D97-AF65-F5344CB8AC3E}">
        <p14:creationId xmlns:p14="http://schemas.microsoft.com/office/powerpoint/2010/main" val="2631688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b="1">
                <a:latin typeface="+mj-lt"/>
                <a:cs typeface="Times New Roman" panose="02020603050405020304" pitchFamily="18" charset="0"/>
              </a:defRPr>
            </a:lvl1pPr>
          </a:lstStyle>
          <a:p>
            <a:r>
              <a:rPr lang="en-US" dirty="0"/>
              <a:t>Click to edit Master title style</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Tree>
    <p:extLst>
      <p:ext uri="{BB962C8B-B14F-4D97-AF65-F5344CB8AC3E}">
        <p14:creationId xmlns:p14="http://schemas.microsoft.com/office/powerpoint/2010/main" val="2702649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8"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Tree>
    <p:extLst>
      <p:ext uri="{BB962C8B-B14F-4D97-AF65-F5344CB8AC3E}">
        <p14:creationId xmlns:p14="http://schemas.microsoft.com/office/powerpoint/2010/main" val="829075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2966799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10">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5" r:id="rId2"/>
    <p:sldLayoutId id="2147483686" r:id="rId3"/>
    <p:sldLayoutId id="2147483687" r:id="rId4"/>
    <p:sldLayoutId id="2147483688" r:id="rId5"/>
    <p:sldLayoutId id="2147483689" r:id="rId6"/>
    <p:sldLayoutId id="2147483690" r:id="rId7"/>
    <p:sldLayoutId id="214748369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4.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5.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6.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7.pn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8.pn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9.pn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30.pn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34.png"/><Relationship Id="rId4"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36.png"/><Relationship Id="rId4"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37.png"/><Relationship Id="rId4"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hyperlink" Target="https://jameshalderman.com/a2_anim_lib_page/"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128</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1107996"/>
          </a:xfrm>
        </p:spPr>
        <p:txBody>
          <a:bodyPr lIns="0" tIns="45720" rIns="0" bIns="45720">
            <a:spAutoFit/>
          </a:bodyPr>
          <a:lstStyle/>
          <a:p>
            <a:r>
              <a:rPr lang="en-US" dirty="0"/>
              <a:t>Automatic Transmission/Transaxle Principles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128.5 Pump Drive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4721" y="1020944"/>
            <a:ext cx="5167570" cy="41600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967920"/>
            <a:ext cx="2642616" cy="2870016"/>
          </a:xfrm>
        </p:spPr>
        <p:txBody>
          <a:bodyPr/>
          <a:lstStyle/>
          <a:p>
            <a:pPr marL="101600" indent="0">
              <a:buNone/>
            </a:pPr>
            <a:r>
              <a:rPr lang="en-US" sz="2400" dirty="0"/>
              <a:t>The flat sections that are cut into the hub of the torque converter are used to drive the fluid pump.</a:t>
            </a:r>
          </a:p>
          <a:p>
            <a:endParaRPr lang="en-US" sz="2400" dirty="0"/>
          </a:p>
        </p:txBody>
      </p:sp>
    </p:spTree>
    <p:extLst>
      <p:ext uri="{BB962C8B-B14F-4D97-AF65-F5344CB8AC3E}">
        <p14:creationId xmlns:p14="http://schemas.microsoft.com/office/powerpoint/2010/main" val="3479361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0" name="Rectangle 2"/>
          <p:cNvSpPr>
            <a:spLocks noGrp="1" noChangeArrowheads="1"/>
          </p:cNvSpPr>
          <p:nvPr>
            <p:ph type="title"/>
          </p:nvPr>
        </p:nvSpPr>
        <p:spPr>
          <a:xfrm>
            <a:off x="457200" y="145657"/>
            <a:ext cx="8229600" cy="649681"/>
          </a:xfrm>
        </p:spPr>
        <p:txBody>
          <a:bodyPr/>
          <a:lstStyle/>
          <a:p>
            <a:r>
              <a:rPr lang="en-US" dirty="0"/>
              <a:t>Torque Converter Operation</a:t>
            </a:r>
          </a:p>
        </p:txBody>
      </p:sp>
      <p:sp>
        <p:nvSpPr>
          <p:cNvPr id="33795" name="Rectangle 3"/>
          <p:cNvSpPr>
            <a:spLocks noGrp="1" noChangeArrowheads="1"/>
          </p:cNvSpPr>
          <p:nvPr>
            <p:ph idx="4294967295"/>
          </p:nvPr>
        </p:nvSpPr>
        <p:spPr>
          <a:xfrm>
            <a:off x="462425" y="947752"/>
            <a:ext cx="8229600" cy="2773575"/>
          </a:xfrm>
          <a:prstGeom prst="rect">
            <a:avLst/>
          </a:prstGeom>
        </p:spPr>
        <p:txBody>
          <a:bodyPr/>
          <a:lstStyle/>
          <a:p>
            <a:r>
              <a:rPr lang="en-US" sz="2400" dirty="0"/>
              <a:t>Torque Converter is a Hydrodynamic Unit. </a:t>
            </a:r>
          </a:p>
          <a:p>
            <a:pPr lvl="1"/>
            <a:r>
              <a:rPr lang="en-US" sz="2400" dirty="0"/>
              <a:t>Transfers power through dynamic motion of fluid. </a:t>
            </a:r>
          </a:p>
          <a:p>
            <a:pPr lvl="1"/>
            <a:r>
              <a:rPr lang="en-US" sz="2400" dirty="0"/>
              <a:t>Other hydraulic units transfer power through static pressure of fluid.</a:t>
            </a:r>
          </a:p>
          <a:p>
            <a:pPr lvl="1"/>
            <a:r>
              <a:rPr lang="en-US" sz="2400" dirty="0">
                <a:solidFill>
                  <a:schemeClr val="tx1"/>
                </a:solidFill>
              </a:rPr>
              <a:t>Torque multiplication</a:t>
            </a:r>
          </a:p>
          <a:p>
            <a:pPr lvl="1"/>
            <a:r>
              <a:rPr lang="en-US" sz="2400" dirty="0">
                <a:solidFill>
                  <a:schemeClr val="tx1"/>
                </a:solidFill>
              </a:rPr>
              <a:t>Coupling phase</a:t>
            </a:r>
          </a:p>
        </p:txBody>
      </p:sp>
    </p:spTree>
    <p:extLst>
      <p:ext uri="{BB962C8B-B14F-4D97-AF65-F5344CB8AC3E}">
        <p14:creationId xmlns:p14="http://schemas.microsoft.com/office/powerpoint/2010/main" val="366709644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128.6 External Splines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13319" y="1014413"/>
            <a:ext cx="5260782" cy="43165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642616" cy="3608680"/>
          </a:xfrm>
        </p:spPr>
        <p:txBody>
          <a:bodyPr/>
          <a:lstStyle/>
          <a:p>
            <a:pPr marL="101600" indent="0">
              <a:buNone/>
            </a:pPr>
            <a:r>
              <a:rPr lang="en-US" sz="2400" dirty="0"/>
              <a:t>The internal splines inside the torque converter are connected to the splines on the shaft and the turbine splines to the input shaft.</a:t>
            </a:r>
          </a:p>
          <a:p>
            <a:endParaRPr lang="en-US" sz="2400" dirty="0"/>
          </a:p>
        </p:txBody>
      </p:sp>
    </p:spTree>
    <p:extLst>
      <p:ext uri="{BB962C8B-B14F-4D97-AF65-F5344CB8AC3E}">
        <p14:creationId xmlns:p14="http://schemas.microsoft.com/office/powerpoint/2010/main" val="2837242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128.7 Torque Multiplication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30368" y="1014412"/>
            <a:ext cx="3288634" cy="51755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9722" y="1014413"/>
            <a:ext cx="3985429" cy="3978012"/>
          </a:xfrm>
        </p:spPr>
        <p:txBody>
          <a:bodyPr/>
          <a:lstStyle/>
          <a:p>
            <a:pPr marL="101600" indent="0">
              <a:buNone/>
            </a:pPr>
            <a:r>
              <a:rPr lang="en-US" sz="2400" dirty="0"/>
              <a:t>Torque multiplication occurs when fluid leaving the turbine strikes the front of the stator vanes and is redirected back to the impeller.</a:t>
            </a:r>
          </a:p>
          <a:p>
            <a:endParaRPr lang="en-US" sz="2400" dirty="0"/>
          </a:p>
        </p:txBody>
      </p:sp>
    </p:spTree>
    <p:extLst>
      <p:ext uri="{BB962C8B-B14F-4D97-AF65-F5344CB8AC3E}">
        <p14:creationId xmlns:p14="http://schemas.microsoft.com/office/powerpoint/2010/main" val="1682884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2900" y="149007"/>
            <a:ext cx="8229600" cy="646331"/>
          </a:xfrm>
        </p:spPr>
        <p:txBody>
          <a:bodyPr/>
          <a:lstStyle/>
          <a:p>
            <a:r>
              <a:rPr lang="en-US" dirty="0"/>
              <a:t>Figure 128.8 Stator One-Way Clutch</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002948"/>
            <a:ext cx="2651760" cy="3046988"/>
          </a:xfrm>
        </p:spPr>
        <p:txBody>
          <a:bodyPr/>
          <a:lstStyle/>
          <a:p>
            <a:pPr marL="101600" indent="0">
              <a:buNone/>
            </a:pPr>
            <a:r>
              <a:rPr lang="en-US" sz="2400" dirty="0"/>
              <a:t>A stator contains a one-way roller clutch which locks it from rotating in one direction and allows it to rotate freely in the opposite direction.</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3943" y="1002948"/>
            <a:ext cx="5163311" cy="4681728"/>
          </a:xfrm>
        </p:spPr>
      </p:pic>
    </p:spTree>
    <p:extLst>
      <p:ext uri="{BB962C8B-B14F-4D97-AF65-F5344CB8AC3E}">
        <p14:creationId xmlns:p14="http://schemas.microsoft.com/office/powerpoint/2010/main" val="1347523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898" name="Rectangle 2"/>
          <p:cNvSpPr>
            <a:spLocks noGrp="1" noChangeArrowheads="1"/>
          </p:cNvSpPr>
          <p:nvPr>
            <p:ph type="title"/>
          </p:nvPr>
        </p:nvSpPr>
        <p:spPr>
          <a:xfrm>
            <a:off x="457200" y="145657"/>
            <a:ext cx="8229600" cy="649681"/>
          </a:xfrm>
        </p:spPr>
        <p:txBody>
          <a:bodyPr/>
          <a:lstStyle/>
          <a:p>
            <a:r>
              <a:rPr lang="en-US" dirty="0"/>
              <a:t>Torque Converter Clutches</a:t>
            </a:r>
          </a:p>
        </p:txBody>
      </p:sp>
      <p:sp>
        <p:nvSpPr>
          <p:cNvPr id="37891" name="Rectangle 3"/>
          <p:cNvSpPr>
            <a:spLocks noGrp="1" noChangeArrowheads="1"/>
          </p:cNvSpPr>
          <p:nvPr>
            <p:ph idx="4294967295"/>
          </p:nvPr>
        </p:nvSpPr>
        <p:spPr>
          <a:xfrm>
            <a:off x="457675" y="941388"/>
            <a:ext cx="8229600" cy="3402225"/>
          </a:xfrm>
          <a:prstGeom prst="rect">
            <a:avLst/>
          </a:prstGeom>
        </p:spPr>
        <p:txBody>
          <a:bodyPr/>
          <a:lstStyle/>
          <a:p>
            <a:r>
              <a:rPr lang="en-US" sz="2400" dirty="0"/>
              <a:t>Torque converter clutch (TCC) applied to eliminate slippage </a:t>
            </a:r>
          </a:p>
          <a:p>
            <a:pPr lvl="1"/>
            <a:r>
              <a:rPr lang="en-US" sz="2400" dirty="0"/>
              <a:t>During coupling phase, which improves fuel economy</a:t>
            </a:r>
          </a:p>
          <a:p>
            <a:r>
              <a:rPr lang="en-US" sz="2400" dirty="0"/>
              <a:t>Converter clutch is a large clutch disc </a:t>
            </a:r>
          </a:p>
          <a:p>
            <a:r>
              <a:rPr lang="en-US" sz="2400" dirty="0"/>
              <a:t>Called a pressure plate or clutch disc </a:t>
            </a:r>
          </a:p>
          <a:p>
            <a:pPr lvl="1"/>
            <a:r>
              <a:rPr lang="en-US" sz="2400" dirty="0"/>
              <a:t>It has friction material and a damper assembly</a:t>
            </a:r>
          </a:p>
          <a:p>
            <a:pPr lvl="1"/>
            <a:r>
              <a:rPr lang="en-US" sz="2400" dirty="0"/>
              <a:t>Attached to it and it is splined to the turbine</a:t>
            </a:r>
          </a:p>
        </p:txBody>
      </p:sp>
    </p:spTree>
    <p:extLst>
      <p:ext uri="{BB962C8B-B14F-4D97-AF65-F5344CB8AC3E}">
        <p14:creationId xmlns:p14="http://schemas.microsoft.com/office/powerpoint/2010/main" val="253872516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9100" y="197202"/>
            <a:ext cx="8229600" cy="646331"/>
          </a:xfrm>
        </p:spPr>
        <p:txBody>
          <a:bodyPr/>
          <a:lstStyle/>
          <a:p>
            <a:r>
              <a:rPr lang="en-US" dirty="0"/>
              <a:t>Figure 128.9 Torque Converter Clutch</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377779"/>
            <a:ext cx="8229600" cy="830997"/>
          </a:xfrm>
        </p:spPr>
        <p:txBody>
          <a:bodyPr/>
          <a:lstStyle/>
          <a:p>
            <a:pPr marL="101600" indent="0">
              <a:buNone/>
            </a:pPr>
            <a:r>
              <a:rPr lang="en-US" sz="2400" dirty="0"/>
              <a:t>An expanded view of a typical torque converter assembly showing the torque converter clutch (TCC).</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95800" y="941388"/>
            <a:ext cx="6752400" cy="4147713"/>
          </a:xfrm>
        </p:spPr>
      </p:pic>
    </p:spTree>
    <p:extLst>
      <p:ext uri="{BB962C8B-B14F-4D97-AF65-F5344CB8AC3E}">
        <p14:creationId xmlns:p14="http://schemas.microsoft.com/office/powerpoint/2010/main" val="1574739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2" name="Rectangle 2"/>
          <p:cNvSpPr>
            <a:spLocks noGrp="1" noChangeArrowheads="1"/>
          </p:cNvSpPr>
          <p:nvPr>
            <p:ph type="title"/>
          </p:nvPr>
        </p:nvSpPr>
        <p:spPr>
          <a:xfrm>
            <a:off x="457200" y="145657"/>
            <a:ext cx="8229600" cy="646331"/>
          </a:xfrm>
        </p:spPr>
        <p:txBody>
          <a:bodyPr/>
          <a:lstStyle/>
          <a:p>
            <a:r>
              <a:rPr lang="en-US" dirty="0"/>
              <a:t>Stall Test </a:t>
            </a:r>
            <a:endParaRPr lang="en-US" sz="2800" dirty="0"/>
          </a:p>
        </p:txBody>
      </p:sp>
      <p:sp>
        <p:nvSpPr>
          <p:cNvPr id="41987" name="Rectangle 3"/>
          <p:cNvSpPr>
            <a:spLocks noGrp="1" noChangeArrowheads="1"/>
          </p:cNvSpPr>
          <p:nvPr>
            <p:ph type="body" idx="4294967295"/>
          </p:nvPr>
        </p:nvSpPr>
        <p:spPr>
          <a:xfrm>
            <a:off x="419100" y="959629"/>
            <a:ext cx="8229600" cy="2116350"/>
          </a:xfrm>
          <a:prstGeom prst="rect">
            <a:avLst/>
          </a:prstGeom>
        </p:spPr>
        <p:txBody>
          <a:bodyPr/>
          <a:lstStyle/>
          <a:p>
            <a:r>
              <a:rPr lang="en-US" sz="2400" dirty="0"/>
              <a:t>Stall test used to check the stator one-way clutch </a:t>
            </a:r>
          </a:p>
          <a:p>
            <a:r>
              <a:rPr lang="en-US" sz="2400" dirty="0"/>
              <a:t>Strength of apply devices inside transmission/ transaxle.</a:t>
            </a:r>
          </a:p>
          <a:p>
            <a:r>
              <a:rPr lang="en-US" sz="2400" dirty="0"/>
              <a:t>Stall test can severely damage transmission if done incorrectly.</a:t>
            </a:r>
          </a:p>
        </p:txBody>
      </p:sp>
    </p:spTree>
    <p:extLst>
      <p:ext uri="{BB962C8B-B14F-4D97-AF65-F5344CB8AC3E}">
        <p14:creationId xmlns:p14="http://schemas.microsoft.com/office/powerpoint/2010/main" val="60755025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Stall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stall_test">
            <a:hlinkClick r:id="" action="ppaction://media"/>
            <a:extLst>
              <a:ext uri="{FF2B5EF4-FFF2-40B4-BE49-F238E27FC236}">
                <a16:creationId xmlns:a16="http://schemas.microsoft.com/office/drawing/2014/main" id="{0E3ECB08-473D-9C41-6DF3-448D879ADA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864" y="1190643"/>
            <a:ext cx="9034272" cy="5081778"/>
          </a:xfrm>
          <a:prstGeom prst="rect">
            <a:avLst/>
          </a:prstGeom>
        </p:spPr>
      </p:pic>
    </p:spTree>
    <p:extLst>
      <p:ext uri="{BB962C8B-B14F-4D97-AF65-F5344CB8AC3E}">
        <p14:creationId xmlns:p14="http://schemas.microsoft.com/office/powerpoint/2010/main" val="173364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128.10 Clutch Friction Material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25695" y="989119"/>
            <a:ext cx="4194335" cy="36856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0476" y="1014413"/>
            <a:ext cx="3619460" cy="5016758"/>
          </a:xfrm>
        </p:spPr>
        <p:txBody>
          <a:bodyPr/>
          <a:lstStyle/>
          <a:p>
            <a:pPr marL="101600" indent="0">
              <a:buNone/>
            </a:pPr>
            <a:r>
              <a:rPr lang="en-US" sz="2000" dirty="0"/>
              <a:t>Torque converter clutch friction material is determined by the vehicle manufacturer to provide the needed coefficient of friction needed. For example, many older units use a paper-type friction material because they are fully applied or released, whereas most newer units use a synthetic material such as Kevlar® or carbon fiber because the torque converter clutch is pulsed on and off, therefore requiring a more robust material for long service life.</a:t>
            </a:r>
          </a:p>
        </p:txBody>
      </p:sp>
    </p:spTree>
    <p:extLst>
      <p:ext uri="{BB962C8B-B14F-4D97-AF65-F5344CB8AC3E}">
        <p14:creationId xmlns:p14="http://schemas.microsoft.com/office/powerpoint/2010/main" val="2590504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37160"/>
            <a:ext cx="8229600" cy="646331"/>
          </a:xfrm>
        </p:spPr>
        <p:txBody>
          <a:bodyPr/>
          <a:lstStyle/>
          <a:p>
            <a:pPr marL="621792" indent="-640080"/>
            <a:r>
              <a:rPr lang="en-US" dirty="0"/>
              <a:t>Learning Objectives </a:t>
            </a:r>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6" y="941832"/>
            <a:ext cx="7823200" cy="4570482"/>
          </a:xfrm>
        </p:spPr>
        <p:txBody>
          <a:bodyPr/>
          <a:lstStyle/>
          <a:p>
            <a:pPr marL="850392" lvl="0" indent="-850392">
              <a:buClr>
                <a:schemeClr val="lt1"/>
              </a:buClr>
              <a:buSzPct val="25000"/>
              <a:buNone/>
            </a:pPr>
            <a:r>
              <a:rPr lang="en-US" sz="2400" b="1" dirty="0">
                <a:solidFill>
                  <a:srgbClr val="007FA3"/>
                </a:solidFill>
              </a:rPr>
              <a:t>128.1 </a:t>
            </a:r>
            <a:r>
              <a:rPr lang="en-US" sz="2400" dirty="0">
                <a:solidFill>
                  <a:schemeClr val="tx1"/>
                </a:solidFill>
              </a:rPr>
              <a:t>Explain the purpose, function, and operation of torque converters.</a:t>
            </a:r>
          </a:p>
          <a:p>
            <a:pPr marL="850392" lvl="0" indent="-850392">
              <a:buClr>
                <a:schemeClr val="lt1"/>
              </a:buClr>
              <a:buSzPct val="25000"/>
              <a:buNone/>
            </a:pPr>
            <a:r>
              <a:rPr lang="en-US" sz="2400" b="1" dirty="0">
                <a:solidFill>
                  <a:srgbClr val="007FA3"/>
                </a:solidFill>
              </a:rPr>
              <a:t>128.2 </a:t>
            </a:r>
            <a:r>
              <a:rPr lang="en-US" sz="2400" dirty="0">
                <a:solidFill>
                  <a:schemeClr val="tx1"/>
                </a:solidFill>
              </a:rPr>
              <a:t>Explain the purpose, function, and operation of lockup torque converters.</a:t>
            </a:r>
          </a:p>
          <a:p>
            <a:pPr marL="822960" lvl="0" indent="-822960">
              <a:buClr>
                <a:schemeClr val="lt1"/>
              </a:buClr>
              <a:buSzPct val="25000"/>
              <a:buNone/>
            </a:pPr>
            <a:r>
              <a:rPr lang="en-US" sz="2400" b="1" dirty="0">
                <a:solidFill>
                  <a:srgbClr val="007FA3"/>
                </a:solidFill>
              </a:rPr>
              <a:t>128.3 </a:t>
            </a:r>
            <a:r>
              <a:rPr lang="en-US" sz="2400" dirty="0">
                <a:solidFill>
                  <a:schemeClr val="tx1"/>
                </a:solidFill>
              </a:rPr>
              <a:t>Describe the various shift modes.</a:t>
            </a:r>
          </a:p>
          <a:p>
            <a:pPr marL="822960" lvl="0" indent="-822960">
              <a:buClr>
                <a:schemeClr val="lt1"/>
              </a:buClr>
              <a:buSzPct val="25000"/>
              <a:buNone/>
            </a:pPr>
            <a:r>
              <a:rPr lang="en-US" sz="2400" b="1" dirty="0">
                <a:solidFill>
                  <a:srgbClr val="007FA3"/>
                </a:solidFill>
              </a:rPr>
              <a:t>128.4 </a:t>
            </a:r>
            <a:r>
              <a:rPr lang="en-US" sz="2400" dirty="0">
                <a:solidFill>
                  <a:schemeClr val="tx1"/>
                </a:solidFill>
              </a:rPr>
              <a:t>Discuss planetary gear sets.</a:t>
            </a:r>
          </a:p>
          <a:p>
            <a:pPr marL="822960" lvl="0" indent="-822960">
              <a:buClr>
                <a:schemeClr val="lt1"/>
              </a:buClr>
              <a:buSzPct val="25000"/>
              <a:buNone/>
            </a:pPr>
            <a:r>
              <a:rPr lang="en-US" sz="2400" b="1" dirty="0">
                <a:solidFill>
                  <a:srgbClr val="007FA3"/>
                </a:solidFill>
              </a:rPr>
              <a:t>128.5 </a:t>
            </a:r>
            <a:r>
              <a:rPr lang="en-US" sz="2400" dirty="0">
                <a:solidFill>
                  <a:schemeClr val="tx1"/>
                </a:solidFill>
              </a:rPr>
              <a:t>Discuss compound planetary gear sets.</a:t>
            </a:r>
          </a:p>
          <a:p>
            <a:pPr marL="822960" lvl="0" indent="-822960">
              <a:buClr>
                <a:schemeClr val="lt1"/>
              </a:buClr>
              <a:buSzPct val="25000"/>
              <a:buNone/>
            </a:pPr>
            <a:r>
              <a:rPr lang="en-US" sz="2400" b="1" dirty="0">
                <a:solidFill>
                  <a:srgbClr val="007FA3"/>
                </a:solidFill>
              </a:rPr>
              <a:t>128.6 </a:t>
            </a:r>
            <a:r>
              <a:rPr lang="en-US" sz="2400" dirty="0">
                <a:solidFill>
                  <a:schemeClr val="tx1"/>
                </a:solidFill>
              </a:rPr>
              <a:t>Discuss automatic transaxles.</a:t>
            </a:r>
          </a:p>
          <a:p>
            <a:pPr marL="822960" lvl="0" indent="-822960">
              <a:buClr>
                <a:schemeClr val="lt1"/>
              </a:buClr>
              <a:buSzPct val="25000"/>
              <a:buNone/>
            </a:pPr>
            <a:r>
              <a:rPr lang="en-US" sz="2400" b="1" dirty="0">
                <a:solidFill>
                  <a:srgbClr val="007FA3"/>
                </a:solidFill>
              </a:rPr>
              <a:t>128.7 </a:t>
            </a:r>
            <a:r>
              <a:rPr lang="en-US" sz="2400" dirty="0">
                <a:solidFill>
                  <a:schemeClr val="tx1"/>
                </a:solidFill>
              </a:rPr>
              <a:t>Discuss non-planetary gear automatic transaxles.</a:t>
            </a:r>
            <a:endParaRPr lang="en-US" dirty="0">
              <a:solidFill>
                <a:schemeClr val="tx1"/>
              </a:solidFill>
            </a:endParaRPr>
          </a:p>
        </p:txBody>
      </p:sp>
    </p:spTree>
    <p:extLst>
      <p:ext uri="{BB962C8B-B14F-4D97-AF65-F5344CB8AC3E}">
        <p14:creationId xmlns:p14="http://schemas.microsoft.com/office/powerpoint/2010/main" val="3768787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128.11 Clutch Control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10912" y="961219"/>
            <a:ext cx="3656838" cy="50970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1388"/>
            <a:ext cx="3511296" cy="5262979"/>
          </a:xfrm>
        </p:spPr>
        <p:txBody>
          <a:bodyPr/>
          <a:lstStyle/>
          <a:p>
            <a:pPr marL="101600" indent="0">
              <a:buNone/>
            </a:pPr>
            <a:r>
              <a:rPr lang="en-US" sz="2400" dirty="0"/>
              <a:t>A cross-sectional view of a pulse-width-modulated (PWM) torque converter clutch. The powertrain control module (PCM) pulses the control solenoid, which then controls the fluid flow to apply the torque converter clutch.</a:t>
            </a:r>
          </a:p>
        </p:txBody>
      </p:sp>
    </p:spTree>
    <p:extLst>
      <p:ext uri="{BB962C8B-B14F-4D97-AF65-F5344CB8AC3E}">
        <p14:creationId xmlns:p14="http://schemas.microsoft.com/office/powerpoint/2010/main" val="2658628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TCC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tcc_op">
            <a:hlinkClick r:id="" action="ppaction://media"/>
            <a:extLst>
              <a:ext uri="{FF2B5EF4-FFF2-40B4-BE49-F238E27FC236}">
                <a16:creationId xmlns:a16="http://schemas.microsoft.com/office/drawing/2014/main" id="{1B182E1A-5F71-A36F-2F15-22CB4CC45C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815" y="1211716"/>
            <a:ext cx="8946370" cy="5032333"/>
          </a:xfrm>
          <a:prstGeom prst="rect">
            <a:avLst/>
          </a:prstGeom>
        </p:spPr>
      </p:pic>
    </p:spTree>
    <p:extLst>
      <p:ext uri="{BB962C8B-B14F-4D97-AF65-F5344CB8AC3E}">
        <p14:creationId xmlns:p14="http://schemas.microsoft.com/office/powerpoint/2010/main" val="333345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128.12 Gear Selector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46857" y="964544"/>
            <a:ext cx="5327244" cy="43664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07548"/>
            <a:ext cx="2414016" cy="3445580"/>
          </a:xfrm>
        </p:spPr>
        <p:txBody>
          <a:bodyPr/>
          <a:lstStyle/>
          <a:p>
            <a:pPr marL="101600" indent="0">
              <a:buNone/>
            </a:pPr>
            <a:r>
              <a:rPr lang="en-US" sz="2400" dirty="0"/>
              <a:t>The gear selector is often called the “PRNDL,” pronounced “prindle,” regardless of the actual letters or numbers used.</a:t>
            </a:r>
          </a:p>
        </p:txBody>
      </p:sp>
    </p:spTree>
    <p:extLst>
      <p:ext uri="{BB962C8B-B14F-4D97-AF65-F5344CB8AC3E}">
        <p14:creationId xmlns:p14="http://schemas.microsoft.com/office/powerpoint/2010/main" val="3592932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646331"/>
          </a:xfrm>
        </p:spPr>
        <p:txBody>
          <a:bodyPr/>
          <a:lstStyle/>
          <a:p>
            <a:r>
              <a:rPr lang="en-US" dirty="0"/>
              <a:t>Shift Modes</a:t>
            </a:r>
          </a:p>
        </p:txBody>
      </p:sp>
      <p:sp>
        <p:nvSpPr>
          <p:cNvPr id="46083" name="Content Placeholder 2"/>
          <p:cNvSpPr>
            <a:spLocks noGrp="1"/>
          </p:cNvSpPr>
          <p:nvPr>
            <p:ph idx="4294967295"/>
          </p:nvPr>
        </p:nvSpPr>
        <p:spPr>
          <a:xfrm>
            <a:off x="457200" y="941388"/>
            <a:ext cx="8229600" cy="4401205"/>
          </a:xfrm>
          <a:prstGeom prst="rect">
            <a:avLst/>
          </a:prstGeom>
        </p:spPr>
        <p:txBody>
          <a:bodyPr/>
          <a:lstStyle/>
          <a:p>
            <a:r>
              <a:rPr lang="en-US" sz="2400" dirty="0"/>
              <a:t>Most automatic transmissions and transaxles include the following shift modes: </a:t>
            </a:r>
          </a:p>
          <a:p>
            <a:pPr lvl="1"/>
            <a:r>
              <a:rPr lang="en-US" sz="2400" dirty="0"/>
              <a:t>Park. output shaft is locked </a:t>
            </a:r>
          </a:p>
          <a:p>
            <a:pPr lvl="1"/>
            <a:r>
              <a:rPr lang="en-US" sz="2400" dirty="0"/>
              <a:t>Reverse. move vehicle in reverse. </a:t>
            </a:r>
          </a:p>
          <a:p>
            <a:pPr lvl="1"/>
            <a:r>
              <a:rPr lang="en-US" sz="2400" dirty="0"/>
              <a:t>Neutral. no torque is being transmitted</a:t>
            </a:r>
          </a:p>
          <a:p>
            <a:pPr lvl="1"/>
            <a:r>
              <a:rPr lang="en-US" sz="2400" dirty="0"/>
              <a:t>Overdrive (OD). normal position for the shift selector </a:t>
            </a:r>
          </a:p>
          <a:p>
            <a:pPr lvl="1"/>
            <a:r>
              <a:rPr lang="en-US" sz="2400" dirty="0"/>
              <a:t>Drive (D). provide all forward gears </a:t>
            </a:r>
          </a:p>
          <a:p>
            <a:pPr lvl="1"/>
            <a:r>
              <a:rPr lang="en-US" sz="2400" dirty="0"/>
              <a:t>Third (3) upshift to 3</a:t>
            </a:r>
            <a:r>
              <a:rPr lang="en-US" sz="2400" baseline="30000" dirty="0"/>
              <a:t>rd</a:t>
            </a:r>
            <a:r>
              <a:rPr lang="en-US" sz="2400" dirty="0"/>
              <a:t> gear not upshift to a higher gear</a:t>
            </a:r>
          </a:p>
          <a:p>
            <a:pPr lvl="1"/>
            <a:r>
              <a:rPr lang="en-US" sz="2400" dirty="0"/>
              <a:t>Second (2). slowing descending long grades. Speed</a:t>
            </a:r>
          </a:p>
          <a:p>
            <a:pPr lvl="1"/>
            <a:r>
              <a:rPr lang="en-US" sz="2400" dirty="0"/>
              <a:t>First ( Low). slowing vehicle descending long grades</a:t>
            </a:r>
          </a:p>
        </p:txBody>
      </p:sp>
    </p:spTree>
    <p:extLst>
      <p:ext uri="{BB962C8B-B14F-4D97-AF65-F5344CB8AC3E}">
        <p14:creationId xmlns:p14="http://schemas.microsoft.com/office/powerpoint/2010/main" val="371244961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457200" y="145657"/>
            <a:ext cx="8229600" cy="649681"/>
          </a:xfrm>
        </p:spPr>
        <p:txBody>
          <a:bodyPr/>
          <a:lstStyle/>
          <a:p>
            <a:r>
              <a:rPr lang="en-US" dirty="0"/>
              <a:t>Planetary Gear Sets </a:t>
            </a:r>
          </a:p>
        </p:txBody>
      </p:sp>
      <p:sp>
        <p:nvSpPr>
          <p:cNvPr id="27651" name="Rectangle 3"/>
          <p:cNvSpPr>
            <a:spLocks noGrp="1" noChangeArrowheads="1"/>
          </p:cNvSpPr>
          <p:nvPr>
            <p:ph idx="4294967295"/>
          </p:nvPr>
        </p:nvSpPr>
        <p:spPr>
          <a:xfrm>
            <a:off x="457200" y="941388"/>
            <a:ext cx="8229600" cy="3945149"/>
          </a:xfrm>
          <a:prstGeom prst="rect">
            <a:avLst/>
          </a:prstGeom>
        </p:spPr>
        <p:txBody>
          <a:bodyPr/>
          <a:lstStyle/>
          <a:p>
            <a:r>
              <a:rPr lang="en-US" sz="2800" dirty="0"/>
              <a:t>Planetary gear sets are able to provide following:</a:t>
            </a:r>
          </a:p>
          <a:p>
            <a:pPr lvl="1"/>
            <a:r>
              <a:rPr lang="en-US" sz="2400" dirty="0"/>
              <a:t>Neutral</a:t>
            </a:r>
          </a:p>
          <a:p>
            <a:pPr lvl="1"/>
            <a:r>
              <a:rPr lang="en-US" sz="2400" dirty="0"/>
              <a:t>One or more gear reductions</a:t>
            </a:r>
          </a:p>
          <a:p>
            <a:pPr lvl="1"/>
            <a:r>
              <a:rPr lang="en-US" sz="2400" dirty="0"/>
              <a:t>Direct-drive ratio ( 1:1 )</a:t>
            </a:r>
          </a:p>
          <a:p>
            <a:pPr lvl="1"/>
            <a:r>
              <a:rPr lang="en-US" sz="2400" dirty="0"/>
              <a:t>Reverse</a:t>
            </a:r>
          </a:p>
          <a:p>
            <a:pPr lvl="1"/>
            <a:r>
              <a:rPr lang="en-US" sz="2400" dirty="0"/>
              <a:t>Overdrive</a:t>
            </a:r>
          </a:p>
          <a:p>
            <a:r>
              <a:rPr lang="en-US" sz="2400" dirty="0"/>
              <a:t>Exact ratio for reduction and overdrive achieved</a:t>
            </a:r>
          </a:p>
          <a:p>
            <a:r>
              <a:rPr lang="en-US" sz="2400" dirty="0"/>
              <a:t>Varying number of teeth on sun and ring gears</a:t>
            </a:r>
          </a:p>
        </p:txBody>
      </p:sp>
    </p:spTree>
    <p:extLst>
      <p:ext uri="{BB962C8B-B14F-4D97-AF65-F5344CB8AC3E}">
        <p14:creationId xmlns:p14="http://schemas.microsoft.com/office/powerpoint/2010/main" val="5206312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128.13 Planetary Gearset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6461" y="1014412"/>
            <a:ext cx="5215830" cy="42433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4253"/>
            <a:ext cx="2642616" cy="1938992"/>
          </a:xfrm>
        </p:spPr>
        <p:txBody>
          <a:bodyPr/>
          <a:lstStyle/>
          <a:p>
            <a:pPr marL="101600" indent="0">
              <a:buNone/>
            </a:pPr>
            <a:r>
              <a:rPr lang="en-US" sz="2400" dirty="0"/>
              <a:t>A typical planetary gear set showing the terms that are used to describe each member.</a:t>
            </a:r>
          </a:p>
        </p:txBody>
      </p:sp>
    </p:spTree>
    <p:extLst>
      <p:ext uri="{BB962C8B-B14F-4D97-AF65-F5344CB8AC3E}">
        <p14:creationId xmlns:p14="http://schemas.microsoft.com/office/powerpoint/2010/main" val="116998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128.14 Typical Planetary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13632" y="1023794"/>
            <a:ext cx="4582496" cy="49778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642616" cy="2677656"/>
          </a:xfrm>
        </p:spPr>
        <p:txBody>
          <a:bodyPr/>
          <a:lstStyle/>
          <a:p>
            <a:pPr marL="101600" indent="0">
              <a:buNone/>
            </a:pPr>
            <a:r>
              <a:rPr lang="en-US" sz="2400" dirty="0"/>
              <a:t>A typical planetary gear set showing the planet carrier, which supports all of the pinion gears (also called planet pinion gears).</a:t>
            </a:r>
          </a:p>
        </p:txBody>
      </p:sp>
    </p:spTree>
    <p:extLst>
      <p:ext uri="{BB962C8B-B14F-4D97-AF65-F5344CB8AC3E}">
        <p14:creationId xmlns:p14="http://schemas.microsoft.com/office/powerpoint/2010/main" val="3114709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128.15 Sun Gear Input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70585" y="1024744"/>
            <a:ext cx="4644154" cy="50377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9723" y="1014413"/>
            <a:ext cx="2642616" cy="3416320"/>
          </a:xfrm>
        </p:spPr>
        <p:txBody>
          <a:bodyPr/>
          <a:lstStyle/>
          <a:p>
            <a:pPr marL="101600" indent="0">
              <a:buNone/>
            </a:pPr>
            <a:r>
              <a:rPr lang="en-US" sz="2400" dirty="0"/>
              <a:t>Maximum reduction can be achieved by using the sun gear as the input, holding the ring gear and using the planet carrier as the output.</a:t>
            </a:r>
          </a:p>
        </p:txBody>
      </p:sp>
    </p:spTree>
    <p:extLst>
      <p:ext uri="{BB962C8B-B14F-4D97-AF65-F5344CB8AC3E}">
        <p14:creationId xmlns:p14="http://schemas.microsoft.com/office/powerpoint/2010/main" val="1997203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128.16 Ring Gear Input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40480" y="1014413"/>
            <a:ext cx="4778534" cy="50135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9723" y="1014413"/>
            <a:ext cx="2642616" cy="3416320"/>
          </a:xfrm>
        </p:spPr>
        <p:txBody>
          <a:bodyPr/>
          <a:lstStyle/>
          <a:p>
            <a:pPr marL="101600" indent="0">
              <a:buNone/>
            </a:pPr>
            <a:r>
              <a:rPr lang="en-US" sz="2400" dirty="0"/>
              <a:t>Minimum reduction can be achieved by using the ring gear as the input, holding the sun gear and using the planet carrier as the output.</a:t>
            </a:r>
          </a:p>
        </p:txBody>
      </p:sp>
    </p:spTree>
    <p:extLst>
      <p:ext uri="{BB962C8B-B14F-4D97-AF65-F5344CB8AC3E}">
        <p14:creationId xmlns:p14="http://schemas.microsoft.com/office/powerpoint/2010/main" val="3748752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128.17 Reverse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86784" y="996719"/>
            <a:ext cx="4472456" cy="50070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9723" y="1014413"/>
            <a:ext cx="2642616" cy="3046988"/>
          </a:xfrm>
        </p:spPr>
        <p:txBody>
          <a:bodyPr/>
          <a:lstStyle/>
          <a:p>
            <a:pPr marL="101600" indent="0">
              <a:buNone/>
            </a:pPr>
            <a:r>
              <a:rPr lang="en-US" sz="2400" dirty="0"/>
              <a:t>Reverse can be achieved by using the sun gear as the input, holding the planet carrier and using the ring gear as the output.</a:t>
            </a:r>
          </a:p>
        </p:txBody>
      </p:sp>
    </p:spTree>
    <p:extLst>
      <p:ext uri="{BB962C8B-B14F-4D97-AF65-F5344CB8AC3E}">
        <p14:creationId xmlns:p14="http://schemas.microsoft.com/office/powerpoint/2010/main" val="3451593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128.1 Torque Converter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83664" y="964901"/>
            <a:ext cx="5394960" cy="37143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4047" y="4845375"/>
            <a:ext cx="7874194" cy="1477328"/>
          </a:xfrm>
        </p:spPr>
        <p:txBody>
          <a:bodyPr/>
          <a:lstStyle/>
          <a:p>
            <a:pPr marL="101600" indent="0">
              <a:buNone/>
            </a:pPr>
            <a:r>
              <a:rPr lang="en-US" sz="1800" dirty="0"/>
              <a:t>Torque converter is made from 3 parts: The impeller is located at transmission end, attached to housing, and is driven by engine. The turbine is located at the engine side and is driven by the fluid flow from the impeller and drives the input shaft of the transmission. The stator redirects the flow to improve efficiency and multiply torque.</a:t>
            </a:r>
          </a:p>
        </p:txBody>
      </p:sp>
    </p:spTree>
    <p:extLst>
      <p:ext uri="{BB962C8B-B14F-4D97-AF65-F5344CB8AC3E}">
        <p14:creationId xmlns:p14="http://schemas.microsoft.com/office/powerpoint/2010/main" val="1076133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PG 1, Reduction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pgs_1">
            <a:hlinkClick r:id="" action="ppaction://media"/>
            <a:extLst>
              <a:ext uri="{FF2B5EF4-FFF2-40B4-BE49-F238E27FC236}">
                <a16:creationId xmlns:a16="http://schemas.microsoft.com/office/drawing/2014/main" id="{137247D2-CB03-F49E-6906-CA8C7E7461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844" y="1204538"/>
            <a:ext cx="8887756" cy="4999363"/>
          </a:xfrm>
          <a:prstGeom prst="rect">
            <a:avLst/>
          </a:prstGeom>
        </p:spPr>
      </p:pic>
    </p:spTree>
    <p:extLst>
      <p:ext uri="{BB962C8B-B14F-4D97-AF65-F5344CB8AC3E}">
        <p14:creationId xmlns:p14="http://schemas.microsoft.com/office/powerpoint/2010/main" val="105245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92552"/>
          </a:xfrm>
        </p:spPr>
        <p:txBody>
          <a:bodyPr wrap="square" tIns="45720" bIns="45720">
            <a:spAutoFit/>
          </a:bodyPr>
          <a:lstStyle/>
          <a:p>
            <a:r>
              <a:rPr lang="en-US" sz="3200" dirty="0"/>
              <a:t>Animation: PGS 2, Rev. Red.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pgs_2">
            <a:hlinkClick r:id="" action="ppaction://media"/>
            <a:extLst>
              <a:ext uri="{FF2B5EF4-FFF2-40B4-BE49-F238E27FC236}">
                <a16:creationId xmlns:a16="http://schemas.microsoft.com/office/drawing/2014/main" id="{DE4B96E2-9864-672C-9E00-8C41FAB786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61287"/>
            <a:ext cx="8969890" cy="5045563"/>
          </a:xfrm>
          <a:prstGeom prst="rect">
            <a:avLst/>
          </a:prstGeom>
        </p:spPr>
      </p:pic>
    </p:spTree>
    <p:extLst>
      <p:ext uri="{BB962C8B-B14F-4D97-AF65-F5344CB8AC3E}">
        <p14:creationId xmlns:p14="http://schemas.microsoft.com/office/powerpoint/2010/main" val="91889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PGS 3, Reduction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pgs_3">
            <a:hlinkClick r:id="" action="ppaction://media"/>
            <a:extLst>
              <a:ext uri="{FF2B5EF4-FFF2-40B4-BE49-F238E27FC236}">
                <a16:creationId xmlns:a16="http://schemas.microsoft.com/office/drawing/2014/main" id="{5BFF1E0B-281E-335B-00F6-E0D136352F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623" y="1154811"/>
            <a:ext cx="9013099" cy="5069868"/>
          </a:xfrm>
          <a:prstGeom prst="rect">
            <a:avLst/>
          </a:prstGeom>
        </p:spPr>
      </p:pic>
    </p:spTree>
    <p:extLst>
      <p:ext uri="{BB962C8B-B14F-4D97-AF65-F5344CB8AC3E}">
        <p14:creationId xmlns:p14="http://schemas.microsoft.com/office/powerpoint/2010/main" val="10573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PGS 4, Rev. OD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pgs_4">
            <a:hlinkClick r:id="" action="ppaction://media"/>
            <a:extLst>
              <a:ext uri="{FF2B5EF4-FFF2-40B4-BE49-F238E27FC236}">
                <a16:creationId xmlns:a16="http://schemas.microsoft.com/office/drawing/2014/main" id="{321262E1-31EF-C8A4-B167-27F466C3AB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092" y="1245303"/>
            <a:ext cx="8721815" cy="4906021"/>
          </a:xfrm>
          <a:prstGeom prst="rect">
            <a:avLst/>
          </a:prstGeom>
        </p:spPr>
      </p:pic>
    </p:spTree>
    <p:extLst>
      <p:ext uri="{BB962C8B-B14F-4D97-AF65-F5344CB8AC3E}">
        <p14:creationId xmlns:p14="http://schemas.microsoft.com/office/powerpoint/2010/main" val="340924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PGS 5 OD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pgs_5">
            <a:hlinkClick r:id="" action="ppaction://media"/>
            <a:extLst>
              <a:ext uri="{FF2B5EF4-FFF2-40B4-BE49-F238E27FC236}">
                <a16:creationId xmlns:a16="http://schemas.microsoft.com/office/drawing/2014/main" id="{5D01F85E-21EB-7C7F-C9CC-902D01C4294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246" y="1256752"/>
            <a:ext cx="9009507" cy="5067848"/>
          </a:xfrm>
          <a:prstGeom prst="rect">
            <a:avLst/>
          </a:prstGeom>
        </p:spPr>
      </p:pic>
    </p:spTree>
    <p:extLst>
      <p:ext uri="{BB962C8B-B14F-4D97-AF65-F5344CB8AC3E}">
        <p14:creationId xmlns:p14="http://schemas.microsoft.com/office/powerpoint/2010/main" val="305508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PGS 6, OD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pgs_6">
            <a:hlinkClick r:id="" action="ppaction://media"/>
            <a:extLst>
              <a:ext uri="{FF2B5EF4-FFF2-40B4-BE49-F238E27FC236}">
                <a16:creationId xmlns:a16="http://schemas.microsoft.com/office/drawing/2014/main" id="{D403D206-6AAD-1992-56C1-C2FA51F271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051" y="1239852"/>
            <a:ext cx="8811897" cy="4956692"/>
          </a:xfrm>
          <a:prstGeom prst="rect">
            <a:avLst/>
          </a:prstGeom>
        </p:spPr>
      </p:pic>
    </p:spTree>
    <p:extLst>
      <p:ext uri="{BB962C8B-B14F-4D97-AF65-F5344CB8AC3E}">
        <p14:creationId xmlns:p14="http://schemas.microsoft.com/office/powerpoint/2010/main" val="421618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PGS 7, Direct Drive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pgs_7">
            <a:hlinkClick r:id="" action="ppaction://media"/>
            <a:extLst>
              <a:ext uri="{FF2B5EF4-FFF2-40B4-BE49-F238E27FC236}">
                <a16:creationId xmlns:a16="http://schemas.microsoft.com/office/drawing/2014/main" id="{459F4F2C-6A33-B2C9-53A6-BA4C63E971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9550" y="1271093"/>
            <a:ext cx="8842414" cy="4973858"/>
          </a:xfrm>
          <a:prstGeom prst="rect">
            <a:avLst/>
          </a:prstGeom>
        </p:spPr>
      </p:pic>
    </p:spTree>
    <p:extLst>
      <p:ext uri="{BB962C8B-B14F-4D97-AF65-F5344CB8AC3E}">
        <p14:creationId xmlns:p14="http://schemas.microsoft.com/office/powerpoint/2010/main" val="275977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615553"/>
          </a:xfrm>
        </p:spPr>
        <p:txBody>
          <a:bodyPr/>
          <a:lstStyle/>
          <a:p>
            <a:r>
              <a:rPr lang="en-US" dirty="0"/>
              <a:t>Chart 128.1 Gearset Positions </a:t>
            </a:r>
          </a:p>
        </p:txBody>
      </p:sp>
      <p:graphicFrame>
        <p:nvGraphicFramePr>
          <p:cNvPr id="9" name="Table 8"/>
          <p:cNvGraphicFramePr>
            <a:graphicFrameLocks noGrp="1"/>
          </p:cNvGraphicFramePr>
          <p:nvPr/>
        </p:nvGraphicFramePr>
        <p:xfrm>
          <a:off x="457200" y="1674257"/>
          <a:ext cx="8029977" cy="2780326"/>
        </p:xfrm>
        <a:graphic>
          <a:graphicData uri="http://schemas.openxmlformats.org/drawingml/2006/table">
            <a:tbl>
              <a:tblPr firstRow="1"/>
              <a:tblGrid>
                <a:gridCol w="1345328">
                  <a:extLst>
                    <a:ext uri="{9D8B030D-6E8A-4147-A177-3AD203B41FA5}">
                      <a16:colId xmlns:a16="http://schemas.microsoft.com/office/drawing/2014/main" val="20000"/>
                    </a:ext>
                  </a:extLst>
                </a:gridCol>
                <a:gridCol w="1337552">
                  <a:extLst>
                    <a:ext uri="{9D8B030D-6E8A-4147-A177-3AD203B41FA5}">
                      <a16:colId xmlns:a16="http://schemas.microsoft.com/office/drawing/2014/main" val="20001"/>
                    </a:ext>
                  </a:extLst>
                </a:gridCol>
                <a:gridCol w="1346106">
                  <a:extLst>
                    <a:ext uri="{9D8B030D-6E8A-4147-A177-3AD203B41FA5}">
                      <a16:colId xmlns:a16="http://schemas.microsoft.com/office/drawing/2014/main" val="20002"/>
                    </a:ext>
                  </a:extLst>
                </a:gridCol>
                <a:gridCol w="1652498">
                  <a:extLst>
                    <a:ext uri="{9D8B030D-6E8A-4147-A177-3AD203B41FA5}">
                      <a16:colId xmlns:a16="http://schemas.microsoft.com/office/drawing/2014/main" val="20003"/>
                    </a:ext>
                  </a:extLst>
                </a:gridCol>
                <a:gridCol w="962727">
                  <a:extLst>
                    <a:ext uri="{9D8B030D-6E8A-4147-A177-3AD203B41FA5}">
                      <a16:colId xmlns:a16="http://schemas.microsoft.com/office/drawing/2014/main" val="20004"/>
                    </a:ext>
                  </a:extLst>
                </a:gridCol>
                <a:gridCol w="1385766">
                  <a:extLst>
                    <a:ext uri="{9D8B030D-6E8A-4147-A177-3AD203B41FA5}">
                      <a16:colId xmlns:a16="http://schemas.microsoft.com/office/drawing/2014/main" val="20005"/>
                    </a:ext>
                  </a:extLst>
                </a:gridCol>
              </a:tblGrid>
              <a:tr h="581352">
                <a:tc>
                  <a:txBody>
                    <a:bodyPr/>
                    <a:lstStyle/>
                    <a:p>
                      <a:pPr marL="127000" marR="0" algn="ctr" eaLnBrk="0" hangingPunct="0">
                        <a:lnSpc>
                          <a:spcPct val="150000"/>
                        </a:lnSpc>
                        <a:spcBef>
                          <a:spcPts val="465"/>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SUN GEAR</a:t>
                      </a:r>
                      <a:endPar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EAF5EC"/>
                      </a:solidFill>
                      <a:prstDash val="solid"/>
                      <a:round/>
                      <a:headEnd type="none" w="med" len="med"/>
                      <a:tailEnd type="none" w="med" len="med"/>
                    </a:lnT>
                    <a:lnB w="12700" cap="flat" cmpd="sng" algn="ctr">
                      <a:solidFill>
                        <a:srgbClr val="63717A"/>
                      </a:solidFill>
                      <a:prstDash val="solid"/>
                      <a:round/>
                      <a:headEnd type="none" w="med" len="med"/>
                      <a:tailEnd type="none" w="med" len="med"/>
                    </a:lnB>
                    <a:solidFill>
                      <a:srgbClr val="007FA3"/>
                    </a:solidFill>
                  </a:tcPr>
                </a:tc>
                <a:tc>
                  <a:txBody>
                    <a:bodyPr/>
                    <a:lstStyle/>
                    <a:p>
                      <a:pPr marL="107315" marR="0" algn="ctr" eaLnBrk="0" hangingPunct="0">
                        <a:lnSpc>
                          <a:spcPct val="150000"/>
                        </a:lnSpc>
                        <a:spcBef>
                          <a:spcPts val="465"/>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PLANET CARRIER</a:t>
                      </a:r>
                      <a:endPar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EAF5EC"/>
                      </a:solidFill>
                      <a:prstDash val="solid"/>
                      <a:round/>
                      <a:headEnd type="none" w="med" len="med"/>
                      <a:tailEnd type="none" w="med" len="med"/>
                    </a:lnT>
                    <a:lnB w="12700" cap="flat" cmpd="sng" algn="ctr">
                      <a:solidFill>
                        <a:srgbClr val="63717A"/>
                      </a:solidFill>
                      <a:prstDash val="solid"/>
                      <a:round/>
                      <a:headEnd type="none" w="med" len="med"/>
                      <a:tailEnd type="none" w="med" len="med"/>
                    </a:lnB>
                    <a:solidFill>
                      <a:srgbClr val="007FA3"/>
                    </a:solidFill>
                  </a:tcPr>
                </a:tc>
                <a:tc>
                  <a:txBody>
                    <a:bodyPr/>
                    <a:lstStyle/>
                    <a:p>
                      <a:pPr marL="120015" marR="0" algn="ctr" eaLnBrk="0" hangingPunct="0">
                        <a:lnSpc>
                          <a:spcPct val="150000"/>
                        </a:lnSpc>
                        <a:spcBef>
                          <a:spcPts val="465"/>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RING GEAR</a:t>
                      </a:r>
                      <a:endPar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EAF5EC"/>
                      </a:solidFill>
                      <a:prstDash val="solid"/>
                      <a:round/>
                      <a:headEnd type="none" w="med" len="med"/>
                      <a:tailEnd type="none" w="med" len="med"/>
                    </a:lnT>
                    <a:lnB w="12700" cap="flat" cmpd="sng" algn="ctr">
                      <a:solidFill>
                        <a:srgbClr val="63717A"/>
                      </a:solidFill>
                      <a:prstDash val="solid"/>
                      <a:round/>
                      <a:headEnd type="none" w="med" len="med"/>
                      <a:tailEnd type="none" w="med" len="med"/>
                    </a:lnB>
                    <a:solidFill>
                      <a:srgbClr val="007FA3"/>
                    </a:solidFill>
                  </a:tcPr>
                </a:tc>
                <a:tc>
                  <a:txBody>
                    <a:bodyPr/>
                    <a:lstStyle/>
                    <a:p>
                      <a:pPr marL="113665" marR="0" algn="ctr" eaLnBrk="0" hangingPunct="0">
                        <a:lnSpc>
                          <a:spcPct val="150000"/>
                        </a:lnSpc>
                        <a:spcBef>
                          <a:spcPts val="465"/>
                        </a:spcBef>
                        <a:spcAft>
                          <a:spcPts val="0"/>
                        </a:spcAft>
                      </a:pPr>
                      <a:r>
                        <a:rPr lang="en-US" sz="1400" b="1" spc="-20" dirty="0">
                          <a:solidFill>
                            <a:schemeClr val="bg1"/>
                          </a:solidFill>
                          <a:effectLst/>
                          <a:latin typeface="Arial" panose="020B0604020202020204" pitchFamily="34" charset="0"/>
                          <a:ea typeface="Calibri" panose="020F0502020204030204" pitchFamily="34" charset="0"/>
                          <a:cs typeface="Arial" panose="020B0604020202020204" pitchFamily="34" charset="0"/>
                        </a:rPr>
                        <a:t>SPEED</a:t>
                      </a:r>
                      <a:endPar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EAF5EC"/>
                      </a:solidFill>
                      <a:prstDash val="solid"/>
                      <a:round/>
                      <a:headEnd type="none" w="med" len="med"/>
                      <a:tailEnd type="none" w="med" len="med"/>
                    </a:lnT>
                    <a:lnB w="12700" cap="flat" cmpd="sng" algn="ctr">
                      <a:solidFill>
                        <a:srgbClr val="63717A"/>
                      </a:solidFill>
                      <a:prstDash val="solid"/>
                      <a:round/>
                      <a:headEnd type="none" w="med" len="med"/>
                      <a:tailEnd type="none" w="med" len="med"/>
                    </a:lnB>
                    <a:solidFill>
                      <a:srgbClr val="007FA3"/>
                    </a:solidFill>
                  </a:tcPr>
                </a:tc>
                <a:tc>
                  <a:txBody>
                    <a:bodyPr/>
                    <a:lstStyle/>
                    <a:p>
                      <a:pPr marL="110490" marR="0" algn="ctr" eaLnBrk="0" hangingPunct="0">
                        <a:lnSpc>
                          <a:spcPct val="150000"/>
                        </a:lnSpc>
                        <a:spcBef>
                          <a:spcPts val="465"/>
                        </a:spcBef>
                        <a:spcAft>
                          <a:spcPts val="0"/>
                        </a:spcAft>
                      </a:pPr>
                      <a:r>
                        <a:rPr lang="en-US" sz="1400" b="1" spc="-10" dirty="0">
                          <a:solidFill>
                            <a:schemeClr val="bg1"/>
                          </a:solidFill>
                          <a:effectLst/>
                          <a:latin typeface="Arial" panose="020B0604020202020204" pitchFamily="34" charset="0"/>
                          <a:ea typeface="Calibri" panose="020F0502020204030204" pitchFamily="34" charset="0"/>
                          <a:cs typeface="Arial" panose="020B0604020202020204" pitchFamily="34" charset="0"/>
                        </a:rPr>
                        <a:t>TORQUE</a:t>
                      </a:r>
                      <a:endPar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EAF5EC"/>
                      </a:solidFill>
                      <a:prstDash val="solid"/>
                      <a:round/>
                      <a:headEnd type="none" w="med" len="med"/>
                      <a:tailEnd type="none" w="med" len="med"/>
                    </a:lnT>
                    <a:lnB w="12700" cap="flat" cmpd="sng" algn="ctr">
                      <a:solidFill>
                        <a:srgbClr val="63717A"/>
                      </a:solidFill>
                      <a:prstDash val="solid"/>
                      <a:round/>
                      <a:headEnd type="none" w="med" len="med"/>
                      <a:tailEnd type="none" w="med" len="med"/>
                    </a:lnB>
                    <a:solidFill>
                      <a:srgbClr val="007FA3"/>
                    </a:solidFill>
                  </a:tcPr>
                </a:tc>
                <a:tc>
                  <a:txBody>
                    <a:bodyPr/>
                    <a:lstStyle/>
                    <a:p>
                      <a:pPr marL="111760" marR="0" algn="ctr" eaLnBrk="0" hangingPunct="0">
                        <a:lnSpc>
                          <a:spcPct val="150000"/>
                        </a:lnSpc>
                        <a:spcBef>
                          <a:spcPts val="465"/>
                        </a:spcBef>
                        <a:spcAft>
                          <a:spcPts val="0"/>
                        </a:spcAft>
                      </a:pPr>
                      <a:r>
                        <a:rPr lang="en-US" sz="1400" b="1" spc="-10" dirty="0">
                          <a:solidFill>
                            <a:schemeClr val="bg1"/>
                          </a:solidFill>
                          <a:effectLst/>
                          <a:latin typeface="Arial" panose="020B0604020202020204" pitchFamily="34" charset="0"/>
                          <a:ea typeface="Calibri" panose="020F0502020204030204" pitchFamily="34" charset="0"/>
                          <a:cs typeface="Arial" panose="020B0604020202020204" pitchFamily="34" charset="0"/>
                        </a:rPr>
                        <a:t>DIRECTION</a:t>
                      </a:r>
                      <a:endPar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EAF5EC"/>
                      </a:solidFill>
                      <a:prstDash val="solid"/>
                      <a:round/>
                      <a:headEnd type="none" w="med" len="med"/>
                      <a:tailEnd type="none" w="med" len="med"/>
                    </a:lnT>
                    <a:lnB w="12700" cap="flat" cmpd="sng" algn="ctr">
                      <a:solidFill>
                        <a:srgbClr val="63717A"/>
                      </a:solidFill>
                      <a:prstDash val="solid"/>
                      <a:round/>
                      <a:headEnd type="none" w="med" len="med"/>
                      <a:tailEnd type="none" w="med" len="med"/>
                    </a:lnB>
                    <a:solidFill>
                      <a:srgbClr val="007FA3"/>
                    </a:solidFill>
                  </a:tcPr>
                </a:tc>
                <a:extLst>
                  <a:ext uri="{0D108BD9-81ED-4DB2-BD59-A6C34878D82A}">
                    <a16:rowId xmlns:a16="http://schemas.microsoft.com/office/drawing/2014/main" val="10000"/>
                  </a:ext>
                </a:extLst>
              </a:tr>
              <a:tr h="355956">
                <a:tc>
                  <a:txBody>
                    <a:bodyPr/>
                    <a:lstStyle/>
                    <a:p>
                      <a:pPr marL="127000"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Input</a:t>
                      </a:r>
                      <a:r>
                        <a:rPr lang="en-US" sz="1400" spc="-4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(Drive)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07950"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Output</a:t>
                      </a:r>
                      <a:r>
                        <a:rPr lang="en-US" sz="1400" spc="-4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(Driven)</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20650" marR="0" eaLnBrk="0" hangingPunct="0">
                        <a:lnSpc>
                          <a:spcPct val="150000"/>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Held</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3665"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Maximum</a:t>
                      </a:r>
                      <a:r>
                        <a:rPr lang="en-US" sz="1400" spc="-8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reduction</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0490" marR="0" eaLnBrk="0" hangingPunct="0">
                        <a:lnSpc>
                          <a:spcPct val="150000"/>
                        </a:lnSpc>
                        <a:spcBef>
                          <a:spcPts val="60"/>
                        </a:spcBef>
                        <a:spcAft>
                          <a:spcPts val="0"/>
                        </a:spcAft>
                      </a:pPr>
                      <a:r>
                        <a:rPr lang="en-US" sz="14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Increase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1760"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Same as input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354698">
                <a:tc>
                  <a:txBody>
                    <a:bodyPr/>
                    <a:lstStyle/>
                    <a:p>
                      <a:pPr marL="127000" marR="0" eaLnBrk="0" hangingPunct="0">
                        <a:lnSpc>
                          <a:spcPct val="150000"/>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Held</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07950"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Output</a:t>
                      </a:r>
                      <a:r>
                        <a:rPr lang="en-US" sz="1400" spc="-4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(Driven)</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20650"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Input</a:t>
                      </a:r>
                      <a:r>
                        <a:rPr lang="en-US" sz="1400" spc="-4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(Drive)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3665"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Minimum</a:t>
                      </a:r>
                      <a:r>
                        <a:rPr lang="en-US" sz="1400" spc="-7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reduction</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0490" marR="0" eaLnBrk="0" hangingPunct="0">
                        <a:lnSpc>
                          <a:spcPct val="150000"/>
                        </a:lnSpc>
                        <a:spcBef>
                          <a:spcPts val="60"/>
                        </a:spcBef>
                        <a:spcAft>
                          <a:spcPts val="0"/>
                        </a:spcAft>
                      </a:pPr>
                      <a:r>
                        <a:rPr lang="en-US" sz="14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Increase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1760"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Same as input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354698">
                <a:tc>
                  <a:txBody>
                    <a:bodyPr/>
                    <a:lstStyle/>
                    <a:p>
                      <a:pPr marL="127000"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Output</a:t>
                      </a:r>
                      <a:r>
                        <a:rPr lang="en-US" sz="1400" spc="-5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(Driven)</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07950"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Input</a:t>
                      </a:r>
                      <a:r>
                        <a:rPr lang="en-US" sz="1400" spc="-4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(Drive)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20650" marR="0" eaLnBrk="0" hangingPunct="0">
                        <a:lnSpc>
                          <a:spcPct val="150000"/>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Held</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3665" marR="0" eaLnBrk="0" hangingPunct="0">
                        <a:lnSpc>
                          <a:spcPct val="150000"/>
                        </a:lnSpc>
                        <a:spcBef>
                          <a:spcPts val="60"/>
                        </a:spcBef>
                        <a:spcAft>
                          <a:spcPts val="0"/>
                        </a:spcAft>
                      </a:pPr>
                      <a:r>
                        <a:rPr lang="en-US" sz="14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Maximum</a:t>
                      </a:r>
                      <a:r>
                        <a:rPr lang="en-US" sz="1400" spc="-7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Increase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0490" marR="0" eaLnBrk="0" hangingPunct="0">
                        <a:lnSpc>
                          <a:spcPct val="150000"/>
                        </a:lnSpc>
                        <a:spcBef>
                          <a:spcPts val="60"/>
                        </a:spcBef>
                        <a:spcAft>
                          <a:spcPts val="0"/>
                        </a:spcAft>
                      </a:pPr>
                      <a:r>
                        <a:rPr lang="en-US" sz="14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Reduction</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1760"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Same as input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354698">
                <a:tc>
                  <a:txBody>
                    <a:bodyPr/>
                    <a:lstStyle/>
                    <a:p>
                      <a:pPr marL="127000" marR="0" eaLnBrk="0" hangingPunct="0">
                        <a:lnSpc>
                          <a:spcPct val="150000"/>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Held</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07950"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Input</a:t>
                      </a:r>
                      <a:r>
                        <a:rPr lang="en-US" sz="1400" spc="-4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(Drive)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20650"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Output</a:t>
                      </a:r>
                      <a:r>
                        <a:rPr lang="en-US" sz="1400" spc="-4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(Driven)</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3665"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Minimum</a:t>
                      </a:r>
                      <a:r>
                        <a:rPr lang="en-US" sz="1400" spc="-8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Increase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0490" marR="0" eaLnBrk="0" hangingPunct="0">
                        <a:lnSpc>
                          <a:spcPct val="150000"/>
                        </a:lnSpc>
                        <a:spcBef>
                          <a:spcPts val="60"/>
                        </a:spcBef>
                        <a:spcAft>
                          <a:spcPts val="0"/>
                        </a:spcAft>
                      </a:pPr>
                      <a:r>
                        <a:rPr lang="en-US" sz="14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Reduction</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1760"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Same as input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r h="354698">
                <a:tc>
                  <a:txBody>
                    <a:bodyPr/>
                    <a:lstStyle/>
                    <a:p>
                      <a:pPr marL="127000"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Input</a:t>
                      </a:r>
                      <a:r>
                        <a:rPr lang="en-US" sz="1400" spc="-4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(Drive)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07950" marR="0" eaLnBrk="0" hangingPunct="0">
                        <a:lnSpc>
                          <a:spcPct val="150000"/>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Held</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20650"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Output</a:t>
                      </a:r>
                      <a:r>
                        <a:rPr lang="en-US" sz="1400" spc="-4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(Driven)</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3665" marR="0" eaLnBrk="0" hangingPunct="0">
                        <a:lnSpc>
                          <a:spcPct val="150000"/>
                        </a:lnSpc>
                        <a:spcBef>
                          <a:spcPts val="60"/>
                        </a:spcBef>
                        <a:spcAft>
                          <a:spcPts val="0"/>
                        </a:spcAft>
                      </a:pPr>
                      <a:r>
                        <a:rPr lang="en-US" sz="14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Reduction</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1125" marR="0" eaLnBrk="0" hangingPunct="0">
                        <a:lnSpc>
                          <a:spcPct val="150000"/>
                        </a:lnSpc>
                        <a:spcBef>
                          <a:spcPts val="60"/>
                        </a:spcBef>
                        <a:spcAft>
                          <a:spcPts val="0"/>
                        </a:spcAft>
                      </a:pPr>
                      <a:r>
                        <a:rPr lang="en-US" sz="14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Increase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2395"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Reverse</a:t>
                      </a:r>
                      <a:r>
                        <a:rPr lang="en-US" sz="14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of</a:t>
                      </a:r>
                      <a:r>
                        <a:rPr lang="en-US" sz="1400" spc="-8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input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5"/>
                  </a:ext>
                </a:extLst>
              </a:tr>
              <a:tr h="399978">
                <a:tc>
                  <a:txBody>
                    <a:bodyPr/>
                    <a:lstStyle/>
                    <a:p>
                      <a:pPr marL="127635"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Output</a:t>
                      </a:r>
                      <a:r>
                        <a:rPr lang="en-US" sz="1400" spc="-6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(Driven)</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28575" cap="flat" cmpd="sng" algn="ctr">
                      <a:solidFill>
                        <a:srgbClr val="EAF5EC"/>
                      </a:solidFill>
                      <a:prstDash val="solid"/>
                      <a:round/>
                      <a:headEnd type="none" w="med" len="med"/>
                      <a:tailEnd type="none" w="med" len="med"/>
                    </a:lnB>
                    <a:solidFill>
                      <a:srgbClr val="EAF5EC"/>
                    </a:solidFill>
                  </a:tcPr>
                </a:tc>
                <a:tc>
                  <a:txBody>
                    <a:bodyPr/>
                    <a:lstStyle/>
                    <a:p>
                      <a:pPr marL="108585" marR="0" eaLnBrk="0" hangingPunct="0">
                        <a:lnSpc>
                          <a:spcPct val="150000"/>
                        </a:lnSpc>
                        <a:spcBef>
                          <a:spcPts val="60"/>
                        </a:spcBef>
                        <a:spcAft>
                          <a:spcPts val="0"/>
                        </a:spcAft>
                      </a:pPr>
                      <a:r>
                        <a:rPr lang="en-US" sz="1400" spc="-20" dirty="0">
                          <a:solidFill>
                            <a:srgbClr val="231F20"/>
                          </a:solidFill>
                          <a:effectLst/>
                          <a:latin typeface="Arial" panose="020B0604020202020204" pitchFamily="34" charset="0"/>
                          <a:ea typeface="Calibri" panose="020F0502020204030204" pitchFamily="34" charset="0"/>
                          <a:cs typeface="Arial" panose="020B0604020202020204" pitchFamily="34" charset="0"/>
                        </a:rPr>
                        <a:t>Held</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28575" cap="flat" cmpd="sng" algn="ctr">
                      <a:solidFill>
                        <a:srgbClr val="EAF5EC"/>
                      </a:solidFill>
                      <a:prstDash val="solid"/>
                      <a:round/>
                      <a:headEnd type="none" w="med" len="med"/>
                      <a:tailEnd type="none" w="med" len="med"/>
                    </a:lnB>
                    <a:solidFill>
                      <a:srgbClr val="EAF5EC"/>
                    </a:solidFill>
                  </a:tcPr>
                </a:tc>
                <a:tc>
                  <a:txBody>
                    <a:bodyPr/>
                    <a:lstStyle/>
                    <a:p>
                      <a:pPr marL="121285"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Input</a:t>
                      </a:r>
                      <a:r>
                        <a:rPr lang="en-US" sz="1400" spc="-4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(Drive)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28575" cap="flat" cmpd="sng" algn="ctr">
                      <a:solidFill>
                        <a:srgbClr val="EAF5EC"/>
                      </a:solidFill>
                      <a:prstDash val="solid"/>
                      <a:round/>
                      <a:headEnd type="none" w="med" len="med"/>
                      <a:tailEnd type="none" w="med" len="med"/>
                    </a:lnB>
                    <a:solidFill>
                      <a:srgbClr val="EAF5EC"/>
                    </a:solidFill>
                  </a:tcPr>
                </a:tc>
                <a:tc>
                  <a:txBody>
                    <a:bodyPr/>
                    <a:lstStyle/>
                    <a:p>
                      <a:pPr marL="114300" marR="0" eaLnBrk="0" hangingPunct="0">
                        <a:lnSpc>
                          <a:spcPct val="150000"/>
                        </a:lnSpc>
                        <a:spcBef>
                          <a:spcPts val="60"/>
                        </a:spcBef>
                        <a:spcAft>
                          <a:spcPts val="0"/>
                        </a:spcAft>
                      </a:pPr>
                      <a:r>
                        <a:rPr lang="en-US" sz="14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Increase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28575" cap="flat" cmpd="sng" algn="ctr">
                      <a:solidFill>
                        <a:srgbClr val="EAF5EC"/>
                      </a:solidFill>
                      <a:prstDash val="solid"/>
                      <a:round/>
                      <a:headEnd type="none" w="med" len="med"/>
                      <a:tailEnd type="none" w="med" len="med"/>
                    </a:lnB>
                    <a:solidFill>
                      <a:srgbClr val="EAF5EC"/>
                    </a:solidFill>
                  </a:tcPr>
                </a:tc>
                <a:tc>
                  <a:txBody>
                    <a:bodyPr/>
                    <a:lstStyle/>
                    <a:p>
                      <a:pPr marL="111125" marR="0" eaLnBrk="0" hangingPunct="0">
                        <a:lnSpc>
                          <a:spcPct val="150000"/>
                        </a:lnSpc>
                        <a:spcBef>
                          <a:spcPts val="60"/>
                        </a:spcBef>
                        <a:spcAft>
                          <a:spcPts val="0"/>
                        </a:spcAft>
                      </a:pPr>
                      <a:r>
                        <a:rPr lang="en-US" sz="1400" spc="-10" dirty="0">
                          <a:solidFill>
                            <a:srgbClr val="231F20"/>
                          </a:solidFill>
                          <a:effectLst/>
                          <a:latin typeface="Arial" panose="020B0604020202020204" pitchFamily="34" charset="0"/>
                          <a:ea typeface="Calibri" panose="020F0502020204030204" pitchFamily="34" charset="0"/>
                          <a:cs typeface="Arial" panose="020B0604020202020204" pitchFamily="34" charset="0"/>
                        </a:rPr>
                        <a:t>Reduction</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28575" cap="flat" cmpd="sng" algn="ctr">
                      <a:solidFill>
                        <a:srgbClr val="EAF5EC"/>
                      </a:solidFill>
                      <a:prstDash val="solid"/>
                      <a:round/>
                      <a:headEnd type="none" w="med" len="med"/>
                      <a:tailEnd type="none" w="med" len="med"/>
                    </a:lnB>
                    <a:solidFill>
                      <a:srgbClr val="EAF5EC"/>
                    </a:solidFill>
                  </a:tcPr>
                </a:tc>
                <a:tc>
                  <a:txBody>
                    <a:bodyPr/>
                    <a:lstStyle/>
                    <a:p>
                      <a:pPr marL="112395" marR="0" eaLnBrk="0" hangingPunct="0">
                        <a:lnSpc>
                          <a:spcPct val="150000"/>
                        </a:lnSpc>
                        <a:spcBef>
                          <a:spcPts val="60"/>
                        </a:spcBef>
                        <a:spcAft>
                          <a:spcPts val="0"/>
                        </a:spcAft>
                      </a:pP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Reverse</a:t>
                      </a:r>
                      <a:r>
                        <a:rPr lang="en-US" sz="1400" spc="-75"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of</a:t>
                      </a:r>
                      <a:r>
                        <a:rPr lang="en-US" sz="1400" spc="-8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input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lnL>
                      <a:noFill/>
                    </a:lnL>
                    <a:lnR>
                      <a:noFill/>
                    </a:lnR>
                    <a:lnT w="12700" cap="flat" cmpd="sng" algn="ctr">
                      <a:solidFill>
                        <a:srgbClr val="A7A9AC"/>
                      </a:solidFill>
                      <a:prstDash val="solid"/>
                      <a:round/>
                      <a:headEnd type="none" w="med" len="med"/>
                      <a:tailEnd type="none" w="med" len="med"/>
                    </a:lnT>
                    <a:lnB w="28575" cap="flat" cmpd="sng" algn="ctr">
                      <a:solidFill>
                        <a:srgbClr val="EAF5EC"/>
                      </a:solidFill>
                      <a:prstDash val="solid"/>
                      <a:round/>
                      <a:headEnd type="none" w="med" len="med"/>
                      <a:tailEnd type="none" w="med" len="med"/>
                    </a:lnB>
                    <a:solidFill>
                      <a:srgbClr val="EAF5E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206283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738633"/>
          </a:xfrm>
        </p:spPr>
        <p:txBody>
          <a:bodyPr/>
          <a:lstStyle/>
          <a:p>
            <a:r>
              <a:rPr lang="en-US" dirty="0"/>
              <a:t>Figure 128.18 Compound Planetary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37150" y="967232"/>
            <a:ext cx="3128772" cy="2681223"/>
          </a:xfrm>
        </p:spPr>
        <p:txBody>
          <a:bodyPr anchor="t" anchorCtr="0"/>
          <a:lstStyle/>
          <a:p>
            <a:pPr marL="101600"/>
            <a:r>
              <a:rPr lang="en-US" sz="2400" dirty="0">
                <a:latin typeface="+mn-lt"/>
                <a:ea typeface="Verdana" panose="020B0604030504040204" pitchFamily="34" charset="0"/>
                <a:cs typeface="Verdana" panose="020B0604030504040204" pitchFamily="34" charset="0"/>
              </a:rPr>
              <a:t>Simpson planet gear set is composed of two ring gears and two planet carrier assemblies that share one sun gear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569" y="1002265"/>
            <a:ext cx="4754880" cy="4008504"/>
          </a:xfrm>
          <a:prstGeom prst="rect">
            <a:avLst/>
          </a:prstGeom>
        </p:spPr>
      </p:pic>
    </p:spTree>
    <p:extLst>
      <p:ext uri="{BB962C8B-B14F-4D97-AF65-F5344CB8AC3E}">
        <p14:creationId xmlns:p14="http://schemas.microsoft.com/office/powerpoint/2010/main" val="4259496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17956"/>
            <a:ext cx="8076601" cy="4379813"/>
          </a:xfrm>
          <a:prstGeom prst="rect">
            <a:avLst/>
          </a:prstGeom>
        </p:spPr>
      </p:pic>
      <p:sp>
        <p:nvSpPr>
          <p:cNvPr id="2" name="Title 1">
            <a:extLst>
              <a:ext uri="{FF2B5EF4-FFF2-40B4-BE49-F238E27FC236}">
                <a16:creationId xmlns:a16="http://schemas.microsoft.com/office/drawing/2014/main" id="{23245969-C182-4446-B6DE-728EC34D58AF}"/>
              </a:ext>
            </a:extLst>
          </p:cNvPr>
          <p:cNvSpPr>
            <a:spLocks noGrp="1"/>
          </p:cNvSpPr>
          <p:nvPr>
            <p:ph type="title"/>
          </p:nvPr>
        </p:nvSpPr>
        <p:spPr>
          <a:xfrm>
            <a:off x="457200" y="283335"/>
            <a:ext cx="8229600" cy="1634621"/>
          </a:xfrm>
        </p:spPr>
        <p:txBody>
          <a:bodyPr/>
          <a:lstStyle/>
          <a:p>
            <a:r>
              <a:rPr lang="en-US" dirty="0"/>
              <a:t>Frequently Asked Question: </a:t>
            </a:r>
            <a:r>
              <a:rPr lang="en-US" sz="3200" dirty="0"/>
              <a:t>Which Companies Build Automatic  Transmissions? </a:t>
            </a:r>
          </a:p>
        </p:txBody>
      </p:sp>
      <p:sp>
        <p:nvSpPr>
          <p:cNvPr id="6" name="Title 4">
            <a:extLst>
              <a:ext uri="{FF2B5EF4-FFF2-40B4-BE49-F238E27FC236}">
                <a16:creationId xmlns:a16="http://schemas.microsoft.com/office/drawing/2014/main" id="{E47FF819-0D5D-491A-BF8F-B42813E7390C}"/>
              </a:ext>
            </a:extLst>
          </p:cNvPr>
          <p:cNvSpPr txBox="1">
            <a:spLocks/>
          </p:cNvSpPr>
          <p:nvPr/>
        </p:nvSpPr>
        <p:spPr>
          <a:xfrm>
            <a:off x="656823" y="2040176"/>
            <a:ext cx="7418231" cy="684160"/>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solidFill>
                  <a:schemeClr val="bg1"/>
                </a:solidFill>
              </a:rPr>
              <a:t>?   Frequently Asked Question</a:t>
            </a:r>
          </a:p>
        </p:txBody>
      </p:sp>
      <p:sp>
        <p:nvSpPr>
          <p:cNvPr id="9" name="Content Placeholder 3"/>
          <p:cNvSpPr>
            <a:spLocks noGrp="1"/>
          </p:cNvSpPr>
          <p:nvPr>
            <p:ph sz="quarter" idx="14"/>
          </p:nvPr>
        </p:nvSpPr>
        <p:spPr>
          <a:xfrm>
            <a:off x="656822" y="2846557"/>
            <a:ext cx="7687077" cy="3230394"/>
          </a:xfrm>
        </p:spPr>
        <p:txBody>
          <a:bodyPr/>
          <a:lstStyle/>
          <a:p>
            <a:r>
              <a:rPr lang="en-US" dirty="0"/>
              <a:t>Which Companies Build Automatic Transmissions? Many larger automobile manufacturers make their own automatic transmissions, GM, Ford, Chrysler, and Honda. Several companies manufacture automatic transmissions and transaxles that are used in a variety of vehicles. These include: ZF Friedrichshafen AG. German company manufactures manual and automatic transmissions and transaxles for many vehicle manufacturers, including Mercedes, BMW, Volvo, VW, Audi, Jaguar, Chrysler, Bentley, and Maserati. Aisin AW. Japanese company makes automatic transmissions for many vehicle manufacturers, including Ford, Toyota, Nissan, Mazda, Mitsubishi, Subaru, Kia, and VW. JATCO (Japan Automatic Transmission Company). This is a Japanese manufacturer of automatic transmissions and transaxles for many vehicle manufacturers, including Nissan, Mazda, Infiniti, VW, Mitsubishi, and Suzuki.</a:t>
            </a:r>
          </a:p>
          <a:p>
            <a:endParaRPr lang="en-US" dirty="0"/>
          </a:p>
        </p:txBody>
      </p:sp>
    </p:spTree>
    <p:extLst>
      <p:ext uri="{BB962C8B-B14F-4D97-AF65-F5344CB8AC3E}">
        <p14:creationId xmlns:p14="http://schemas.microsoft.com/office/powerpoint/2010/main" val="4189455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1166993"/>
          </a:xfrm>
        </p:spPr>
        <p:txBody>
          <a:bodyPr/>
          <a:lstStyle/>
          <a:p>
            <a:r>
              <a:rPr lang="en-US" dirty="0"/>
              <a:t>Torque Converter Terminology</a:t>
            </a:r>
          </a:p>
        </p:txBody>
      </p:sp>
      <p:sp>
        <p:nvSpPr>
          <p:cNvPr id="27651" name="Content Placeholder 2"/>
          <p:cNvSpPr>
            <a:spLocks noGrp="1"/>
          </p:cNvSpPr>
          <p:nvPr>
            <p:ph idx="4294967295"/>
          </p:nvPr>
        </p:nvSpPr>
        <p:spPr>
          <a:xfrm>
            <a:off x="457200" y="941388"/>
            <a:ext cx="7877175" cy="4678204"/>
          </a:xfrm>
          <a:prstGeom prst="rect">
            <a:avLst/>
          </a:prstGeom>
        </p:spPr>
        <p:txBody>
          <a:bodyPr/>
          <a:lstStyle/>
          <a:p>
            <a:r>
              <a:rPr lang="en-US" sz="2400" dirty="0"/>
              <a:t>3 major parts of torque converter: turbine, impeller, and stator.</a:t>
            </a:r>
          </a:p>
          <a:p>
            <a:pPr lvl="1"/>
            <a:r>
              <a:rPr lang="en-US" sz="2400" dirty="0"/>
              <a:t>Torque converter contains stator mounted on one-way clutch. </a:t>
            </a:r>
          </a:p>
          <a:p>
            <a:pPr lvl="1"/>
            <a:r>
              <a:rPr lang="en-US" sz="2400" dirty="0"/>
              <a:t>Stator is reaction member of torque converter</a:t>
            </a:r>
          </a:p>
          <a:p>
            <a:pPr lvl="1"/>
            <a:r>
              <a:rPr lang="en-US" sz="2400" dirty="0"/>
              <a:t>Impeller is driving member and rotates with engine</a:t>
            </a:r>
          </a:p>
          <a:p>
            <a:pPr lvl="1"/>
            <a:r>
              <a:rPr lang="en-US" sz="2400" dirty="0"/>
              <a:t>Located on transmission side of converter</a:t>
            </a:r>
          </a:p>
          <a:p>
            <a:pPr lvl="1"/>
            <a:r>
              <a:rPr lang="en-US" sz="2400" dirty="0"/>
              <a:t>Turbine is located on engine side of converter. </a:t>
            </a:r>
          </a:p>
          <a:p>
            <a:pPr lvl="1"/>
            <a:r>
              <a:rPr lang="en-US" sz="2400" dirty="0"/>
              <a:t>Impeller vanes pick up fluid in converter housing </a:t>
            </a:r>
          </a:p>
          <a:p>
            <a:pPr lvl="1"/>
            <a:r>
              <a:rPr lang="en-US" sz="2400" dirty="0"/>
              <a:t>Direct it toward turbine</a:t>
            </a:r>
          </a:p>
          <a:p>
            <a:pPr lvl="1"/>
            <a:endParaRPr lang="en-US" sz="1800" dirty="0"/>
          </a:p>
        </p:txBody>
      </p:sp>
    </p:spTree>
    <p:extLst>
      <p:ext uri="{BB962C8B-B14F-4D97-AF65-F5344CB8AC3E}">
        <p14:creationId xmlns:p14="http://schemas.microsoft.com/office/powerpoint/2010/main" val="18346439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01" y="1892808"/>
            <a:ext cx="8191749" cy="4507992"/>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2308324"/>
          </a:xfrm>
        </p:spPr>
        <p:txBody>
          <a:bodyPr/>
          <a:lstStyle/>
          <a:p>
            <a:r>
              <a:rPr lang="en-US" dirty="0"/>
              <a:t>Frequently Asked Question: What Do All the Letters and Numbers Mean in Transmission Designations?</a:t>
            </a:r>
            <a:br>
              <a:rPr lang="en-US" dirty="0"/>
            </a:br>
            <a:r>
              <a:rPr lang="en-US" dirty="0"/>
              <a: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896738"/>
            <a:ext cx="7820406" cy="3416320"/>
          </a:xfrm>
        </p:spPr>
        <p:txBody>
          <a:bodyPr/>
          <a:lstStyle/>
          <a:p>
            <a:pPr marL="101600" indent="0">
              <a:buNone/>
            </a:pPr>
            <a:r>
              <a:rPr lang="en-US" sz="1800" b="1" dirty="0"/>
              <a:t>What Do All Letters &amp; Numbers Mean in Transmission Designations? </a:t>
            </a:r>
            <a:r>
              <a:rPr lang="en-US" sz="1800" dirty="0"/>
              <a:t>The numbers and letters usually mean the following: Number of forward speeds. may include 4, 5, or 6 (GM 4T60-E 4 speed unit).  FWD or RWD. The letter T usually means transverse (FWD transaxle) Chrysler 41-TE; L means longitudinal (RWD transmission) such as the GM 6L80; and the R means RWD Ford 5R55E. E is often used to indicate that the unit is electronically controlled, and M or H is used to designate older mechanically (hydraulically) controlled units. All automatic transmissions built since 1990s are electronically controlled; so, E is often included in the designation of newer designs.  The torque rating is designated by a number where the higher the number, higher amount of torque that unit is designed to handle. In a GM 6L80-E. torque rating is 80.</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95323" y="1949252"/>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676589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128.19 Ravigneaux Gearset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6705" y="1014412"/>
            <a:ext cx="5002588" cy="45359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642616" cy="3046988"/>
          </a:xfrm>
        </p:spPr>
        <p:txBody>
          <a:bodyPr/>
          <a:lstStyle/>
          <a:p>
            <a:pPr marL="101600" indent="0">
              <a:buNone/>
            </a:pPr>
            <a:r>
              <a:rPr lang="en-US" sz="2400" dirty="0"/>
              <a:t>A Ravigneaux gear set is composed of two sun gears, one planet carrier that supports 2 sets of pinion gears, and a single ring gear </a:t>
            </a:r>
          </a:p>
        </p:txBody>
      </p:sp>
    </p:spTree>
    <p:extLst>
      <p:ext uri="{BB962C8B-B14F-4D97-AF65-F5344CB8AC3E}">
        <p14:creationId xmlns:p14="http://schemas.microsoft.com/office/powerpoint/2010/main" val="2614767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30997"/>
          </a:xfrm>
        </p:spPr>
        <p:txBody>
          <a:bodyPr wrap="square" tIns="45720" bIns="45720">
            <a:spAutoFit/>
          </a:bodyPr>
          <a:lstStyle/>
          <a:p>
            <a:r>
              <a:rPr lang="en-US" sz="2800" dirty="0"/>
              <a:t>Animation: Power Flow Ravigneaux Two-Speed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Power_Flow_Rav_2_Speed">
            <a:hlinkClick r:id="" action="ppaction://media"/>
            <a:extLst>
              <a:ext uri="{FF2B5EF4-FFF2-40B4-BE49-F238E27FC236}">
                <a16:creationId xmlns:a16="http://schemas.microsoft.com/office/drawing/2014/main" id="{5315E80A-334D-9096-7459-A49698FCA9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97" y="1183083"/>
            <a:ext cx="9144000" cy="5143500"/>
          </a:xfrm>
          <a:prstGeom prst="rect">
            <a:avLst/>
          </a:prstGeom>
        </p:spPr>
      </p:pic>
    </p:spTree>
    <p:extLst>
      <p:ext uri="{BB962C8B-B14F-4D97-AF65-F5344CB8AC3E}">
        <p14:creationId xmlns:p14="http://schemas.microsoft.com/office/powerpoint/2010/main" val="287801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128.20 Transaxle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02278" y="1088136"/>
            <a:ext cx="6656832" cy="40240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09670" y="5257800"/>
            <a:ext cx="7242048" cy="830997"/>
          </a:xfrm>
        </p:spPr>
        <p:txBody>
          <a:bodyPr/>
          <a:lstStyle/>
          <a:p>
            <a:r>
              <a:rPr lang="en-US" sz="2400" dirty="0"/>
              <a:t>On one style of transaxle, the turbine shaft drives the input shaft through a drive chain assembly.</a:t>
            </a:r>
          </a:p>
        </p:txBody>
      </p:sp>
    </p:spTree>
    <p:extLst>
      <p:ext uri="{BB962C8B-B14F-4D97-AF65-F5344CB8AC3E}">
        <p14:creationId xmlns:p14="http://schemas.microsoft.com/office/powerpoint/2010/main" val="247825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Transaxle Power Flow</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transaxle_power_flow">
            <a:hlinkClick r:id="" action="ppaction://media"/>
            <a:extLst>
              <a:ext uri="{FF2B5EF4-FFF2-40B4-BE49-F238E27FC236}">
                <a16:creationId xmlns:a16="http://schemas.microsoft.com/office/drawing/2014/main" id="{D115496A-A31D-5BD9-DF06-43BFE2EFFF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804" y="1196701"/>
            <a:ext cx="9017196" cy="5072173"/>
          </a:xfrm>
          <a:prstGeom prst="rect">
            <a:avLst/>
          </a:prstGeom>
        </p:spPr>
      </p:pic>
    </p:spTree>
    <p:extLst>
      <p:ext uri="{BB962C8B-B14F-4D97-AF65-F5344CB8AC3E}">
        <p14:creationId xmlns:p14="http://schemas.microsoft.com/office/powerpoint/2010/main" val="265112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30997"/>
          </a:xfrm>
        </p:spPr>
        <p:txBody>
          <a:bodyPr wrap="square" tIns="45720" bIns="45720">
            <a:spAutoFit/>
          </a:bodyPr>
          <a:lstStyle/>
          <a:p>
            <a:r>
              <a:rPr lang="en-US" sz="2800" dirty="0"/>
              <a:t>Animation: 6-Speed Transaxle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6_Speed_Transaxle_Operation">
            <a:hlinkClick r:id="" action="ppaction://media"/>
            <a:extLst>
              <a:ext uri="{FF2B5EF4-FFF2-40B4-BE49-F238E27FC236}">
                <a16:creationId xmlns:a16="http://schemas.microsoft.com/office/drawing/2014/main" id="{4242E1B2-6CF9-DD11-03CC-B8E1120BC7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690" y="1248736"/>
            <a:ext cx="8804910" cy="4952762"/>
          </a:xfrm>
          <a:prstGeom prst="rect">
            <a:avLst/>
          </a:prstGeom>
        </p:spPr>
      </p:pic>
    </p:spTree>
    <p:extLst>
      <p:ext uri="{BB962C8B-B14F-4D97-AF65-F5344CB8AC3E}">
        <p14:creationId xmlns:p14="http://schemas.microsoft.com/office/powerpoint/2010/main" val="301403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128.21 Transfer Chain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219" y="941388"/>
            <a:ext cx="5061071" cy="51210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2850" y="941388"/>
            <a:ext cx="2812413" cy="3416320"/>
          </a:xfrm>
        </p:spPr>
        <p:txBody>
          <a:bodyPr/>
          <a:lstStyle/>
          <a:p>
            <a:pPr marL="101600" indent="0">
              <a:buNone/>
            </a:pPr>
            <a:r>
              <a:rPr lang="en-US" sz="2400" dirty="0"/>
              <a:t>Another type of transaxle uses a chain to transfer engine torque from the output of the gear sets to the differential assembly (final drive).</a:t>
            </a:r>
          </a:p>
        </p:txBody>
      </p:sp>
    </p:spTree>
    <p:extLst>
      <p:ext uri="{BB962C8B-B14F-4D97-AF65-F5344CB8AC3E}">
        <p14:creationId xmlns:p14="http://schemas.microsoft.com/office/powerpoint/2010/main" val="8288151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128.22 Final Drive Units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35809" y="1014413"/>
            <a:ext cx="5638292" cy="416264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9501" y="1001942"/>
            <a:ext cx="2302933" cy="2048827"/>
          </a:xfrm>
        </p:spPr>
        <p:txBody>
          <a:bodyPr/>
          <a:lstStyle/>
          <a:p>
            <a:pPr marL="101600" indent="0">
              <a:buNone/>
            </a:pPr>
            <a:r>
              <a:rPr lang="en-US" sz="2400" dirty="0"/>
              <a:t>Cutaway showing the final drive assembly of a transaxle.</a:t>
            </a:r>
          </a:p>
        </p:txBody>
      </p:sp>
    </p:spTree>
    <p:extLst>
      <p:ext uri="{BB962C8B-B14F-4D97-AF65-F5344CB8AC3E}">
        <p14:creationId xmlns:p14="http://schemas.microsoft.com/office/powerpoint/2010/main" val="549230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128.23 Non-Planetary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35857" y="1014412"/>
            <a:ext cx="5306433" cy="48286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2"/>
            <a:ext cx="2642616" cy="5262979"/>
          </a:xfrm>
        </p:spPr>
        <p:txBody>
          <a:bodyPr/>
          <a:lstStyle/>
          <a:p>
            <a:pPr marL="101600" indent="0">
              <a:buNone/>
            </a:pPr>
            <a:r>
              <a:rPr lang="en-US" sz="2400" dirty="0"/>
              <a:t>A Honda non planetary gear set-type automatic transmission that uses helical cut gears instead of planetary gears. Hydraulically applied clutches as commanded by the PCM with fluid flow controlled by shift solenoids to make the shifts.</a:t>
            </a:r>
          </a:p>
        </p:txBody>
      </p:sp>
    </p:spTree>
    <p:extLst>
      <p:ext uri="{BB962C8B-B14F-4D97-AF65-F5344CB8AC3E}">
        <p14:creationId xmlns:p14="http://schemas.microsoft.com/office/powerpoint/2010/main" val="2893169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p:txBody>
          <a:bodyPr/>
          <a:lstStyle/>
          <a:p>
            <a:r>
              <a:rPr lang="en-US" dirty="0"/>
              <a:t>Question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73350" y="972244"/>
            <a:ext cx="8232775" cy="2616101"/>
          </a:xfrm>
        </p:spPr>
        <p:txBody>
          <a:bodyPr/>
          <a:lstStyle/>
          <a:p>
            <a:r>
              <a:rPr lang="en-US" sz="2400" dirty="0"/>
              <a:t>Which component in the torque converter multiplies engine torque?</a:t>
            </a:r>
          </a:p>
          <a:p>
            <a:pPr lvl="1"/>
            <a:r>
              <a:rPr lang="en-US" sz="2400" dirty="0"/>
              <a:t>a. Stator</a:t>
            </a:r>
          </a:p>
          <a:p>
            <a:pPr lvl="1"/>
            <a:r>
              <a:rPr lang="en-US" sz="2400" dirty="0"/>
              <a:t>b. Impeller</a:t>
            </a:r>
          </a:p>
          <a:p>
            <a:pPr lvl="1"/>
            <a:r>
              <a:rPr lang="en-US" sz="2400" dirty="0"/>
              <a:t>c. Turbine</a:t>
            </a:r>
          </a:p>
          <a:p>
            <a:pPr lvl="1"/>
            <a:r>
              <a:rPr lang="en-US" sz="2400" dirty="0"/>
              <a:t>d. Converter clutch</a:t>
            </a:r>
            <a:endParaRPr lang="en-US" dirty="0"/>
          </a:p>
        </p:txBody>
      </p:sp>
    </p:spTree>
    <p:extLst>
      <p:ext uri="{BB962C8B-B14F-4D97-AF65-F5344CB8AC3E}">
        <p14:creationId xmlns:p14="http://schemas.microsoft.com/office/powerpoint/2010/main" val="329345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15371"/>
            <a:ext cx="8229600" cy="646331"/>
          </a:xfrm>
        </p:spPr>
        <p:txBody>
          <a:bodyPr/>
          <a:lstStyle/>
          <a:p>
            <a:r>
              <a:rPr lang="en-US" dirty="0"/>
              <a:t>Figure 128.2 Split Rings</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40001" y="5237628"/>
            <a:ext cx="8229600" cy="714375"/>
          </a:xfrm>
        </p:spPr>
        <p:txBody>
          <a:bodyPr/>
          <a:lstStyle/>
          <a:p>
            <a:pPr marL="101600" indent="0">
              <a:buNone/>
            </a:pPr>
            <a:r>
              <a:rPr lang="en-US" sz="2000" dirty="0"/>
              <a:t>Split rings in the impeller and turbine help to direct the flow of fluid and improve the efficiency of the torque converter by reducing turbulence.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812" y="958370"/>
            <a:ext cx="6766560" cy="4176236"/>
          </a:xfrm>
          <a:prstGeom prst="rect">
            <a:avLst/>
          </a:prstGeom>
        </p:spPr>
      </p:pic>
    </p:spTree>
    <p:extLst>
      <p:ext uri="{BB962C8B-B14F-4D97-AF65-F5344CB8AC3E}">
        <p14:creationId xmlns:p14="http://schemas.microsoft.com/office/powerpoint/2010/main" val="22090290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38150" y="136525"/>
            <a:ext cx="8229600" cy="738633"/>
          </a:xfrm>
        </p:spPr>
        <p:txBody>
          <a:bodyPr/>
          <a:lstStyle/>
          <a:p>
            <a:r>
              <a:rPr lang="en-US" dirty="0"/>
              <a:t>Answer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947752"/>
            <a:ext cx="8232775" cy="1277273"/>
          </a:xfrm>
        </p:spPr>
        <p:txBody>
          <a:bodyPr/>
          <a:lstStyle/>
          <a:p>
            <a:r>
              <a:rPr lang="en-US" sz="2400" dirty="0"/>
              <a:t>Which component in the torque converter multiplies engine torque?</a:t>
            </a:r>
          </a:p>
          <a:p>
            <a:pPr lvl="1"/>
            <a:r>
              <a:rPr lang="en-US" sz="2400" dirty="0"/>
              <a:t>a. Stator</a:t>
            </a:r>
          </a:p>
        </p:txBody>
      </p:sp>
    </p:spTree>
    <p:extLst>
      <p:ext uri="{BB962C8B-B14F-4D97-AF65-F5344CB8AC3E}">
        <p14:creationId xmlns:p14="http://schemas.microsoft.com/office/powerpoint/2010/main" val="2815472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69441"/>
          </a:xfrm>
          <a:prstGeom prst="rect">
            <a:avLst/>
          </a:prstGeom>
          <a:noFill/>
        </p:spPr>
        <p:txBody>
          <a:bodyPr wrap="square" rtlCol="0">
            <a:spAutoFit/>
          </a:bodyPr>
          <a:lstStyle/>
          <a:p>
            <a:r>
              <a:rPr lang="en-US" sz="2200" dirty="0"/>
              <a:t>Animations Link: </a:t>
            </a:r>
            <a:r>
              <a:rPr lang="en-US" sz="2200" dirty="0">
                <a:hlinkClick r:id="rId4"/>
              </a:rPr>
              <a:t>(A2) Automatic Transmissions and Transaxles Animations</a:t>
            </a:r>
            <a:endParaRPr lang="en-US" sz="2200" dirty="0"/>
          </a:p>
        </p:txBody>
      </p:sp>
    </p:spTree>
    <p:extLst>
      <p:ext uri="{BB962C8B-B14F-4D97-AF65-F5344CB8AC3E}">
        <p14:creationId xmlns:p14="http://schemas.microsoft.com/office/powerpoint/2010/main" val="3380904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t>Copyright</a:t>
            </a:r>
          </a:p>
        </p:txBody>
      </p:sp>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353312"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505360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p:txBody>
          <a:bodyPr/>
          <a:lstStyle/>
          <a:p>
            <a:r>
              <a:rPr lang="en-US" dirty="0"/>
              <a:t>Figure 128.3 Two Fans</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4763277"/>
            <a:ext cx="8229600" cy="1477328"/>
          </a:xfrm>
        </p:spPr>
        <p:txBody>
          <a:bodyPr anchor="t" anchorCtr="0"/>
          <a:lstStyle/>
          <a:p>
            <a:pPr marL="101600"/>
            <a:r>
              <a:rPr lang="en-US" sz="1800" dirty="0">
                <a:latin typeface="+mn-lt"/>
                <a:ea typeface="Verdana" panose="020B0604030504040204" pitchFamily="34" charset="0"/>
                <a:cs typeface="Verdana" panose="020B0604030504040204" pitchFamily="34" charset="0"/>
              </a:rPr>
              <a:t>Two fans can be used to show how fluid, or air in the case of fans instead of automatic transmission fluid, can be used to transfer energy. If one fan is operating, which represents the impeller, and the blades of a second fan (turbine) will be rotated by the flow of air past the fan that is unplugged, causing the blades to rotate</a:t>
            </a:r>
            <a:endParaRPr lang="en-US" sz="1200" dirty="0">
              <a:latin typeface="+mn-lt"/>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989440"/>
            <a:ext cx="5943600" cy="3616077"/>
          </a:xfrm>
          <a:prstGeom prst="rect">
            <a:avLst/>
          </a:prstGeom>
        </p:spPr>
      </p:pic>
    </p:spTree>
    <p:extLst>
      <p:ext uri="{BB962C8B-B14F-4D97-AF65-F5344CB8AC3E}">
        <p14:creationId xmlns:p14="http://schemas.microsoft.com/office/powerpoint/2010/main" val="1859849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30997"/>
          </a:xfrm>
        </p:spPr>
        <p:txBody>
          <a:bodyPr wrap="square" tIns="45720" bIns="45720">
            <a:spAutoFit/>
          </a:bodyPr>
          <a:lstStyle/>
          <a:p>
            <a:r>
              <a:rPr lang="en-US" sz="2800" dirty="0"/>
              <a:t>Animation: Torque Converter Power Flows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tc_power_flow">
            <a:hlinkClick r:id="" action="ppaction://media"/>
            <a:extLst>
              <a:ext uri="{FF2B5EF4-FFF2-40B4-BE49-F238E27FC236}">
                <a16:creationId xmlns:a16="http://schemas.microsoft.com/office/drawing/2014/main" id="{27643BE9-F3D4-C72A-2D22-E4F73C39B1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248" y="1206909"/>
            <a:ext cx="8985504" cy="5054346"/>
          </a:xfrm>
          <a:prstGeom prst="rect">
            <a:avLst/>
          </a:prstGeom>
        </p:spPr>
      </p:pic>
    </p:spTree>
    <p:extLst>
      <p:ext uri="{BB962C8B-B14F-4D97-AF65-F5344CB8AC3E}">
        <p14:creationId xmlns:p14="http://schemas.microsoft.com/office/powerpoint/2010/main" val="116289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128.4 Bolts to Flexplate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66843" y="982627"/>
            <a:ext cx="4415797" cy="486561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9722" y="1014413"/>
            <a:ext cx="3400213" cy="2677656"/>
          </a:xfrm>
        </p:spPr>
        <p:txBody>
          <a:bodyPr/>
          <a:lstStyle/>
          <a:p>
            <a:pPr marL="101600" indent="0">
              <a:buNone/>
            </a:pPr>
            <a:r>
              <a:rPr lang="en-US" sz="2400" dirty="0"/>
              <a:t>The torque converter bolts to the flexplate that is attached to the engine crankshaft and rotates at engine speed.</a:t>
            </a:r>
          </a:p>
        </p:txBody>
      </p:sp>
    </p:spTree>
    <p:extLst>
      <p:ext uri="{BB962C8B-B14F-4D97-AF65-F5344CB8AC3E}">
        <p14:creationId xmlns:p14="http://schemas.microsoft.com/office/powerpoint/2010/main" val="1436290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92552"/>
          </a:xfrm>
        </p:spPr>
        <p:txBody>
          <a:bodyPr wrap="square" tIns="45720" bIns="45720">
            <a:spAutoFit/>
          </a:bodyPr>
          <a:lstStyle/>
          <a:p>
            <a:r>
              <a:rPr lang="en-US" sz="3200" dirty="0"/>
              <a:t>Animation: Torque Converter Fluid Flows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tc_fluid_flows">
            <a:hlinkClick r:id="" action="ppaction://media"/>
            <a:extLst>
              <a:ext uri="{FF2B5EF4-FFF2-40B4-BE49-F238E27FC236}">
                <a16:creationId xmlns:a16="http://schemas.microsoft.com/office/drawing/2014/main" id="{57A4876B-A64C-5B08-49A0-12A0D1BD22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895" y="1086773"/>
            <a:ext cx="8970530" cy="5045923"/>
          </a:xfrm>
          <a:prstGeom prst="rect">
            <a:avLst/>
          </a:prstGeom>
        </p:spPr>
      </p:pic>
    </p:spTree>
    <p:extLst>
      <p:ext uri="{BB962C8B-B14F-4D97-AF65-F5344CB8AC3E}">
        <p14:creationId xmlns:p14="http://schemas.microsoft.com/office/powerpoint/2010/main" val="416765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4956</Words>
  <Application>Microsoft Office PowerPoint</Application>
  <PresentationFormat>On-screen Show (4:3)</PresentationFormat>
  <Paragraphs>373</Paragraphs>
  <Slides>52</Slides>
  <Notes>46</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Verdana</vt:lpstr>
      <vt:lpstr>Times New Roman</vt:lpstr>
      <vt:lpstr>Arial</vt:lpstr>
      <vt:lpstr>Calibri</vt:lpstr>
      <vt:lpstr>USHE</vt:lpstr>
      <vt:lpstr>Automotive Technology: Principles, Diagnosis, and Service</vt:lpstr>
      <vt:lpstr>Learning Objectives </vt:lpstr>
      <vt:lpstr>Figure 128.1 Torque Converter </vt:lpstr>
      <vt:lpstr>Torque Converter Terminology</vt:lpstr>
      <vt:lpstr>Figure 128.2 Split Rings</vt:lpstr>
      <vt:lpstr>Figure 128.3 Two Fans</vt:lpstr>
      <vt:lpstr>Animation: Torque Converter Power Flows (Animation will automatically start)</vt:lpstr>
      <vt:lpstr>Figure 128.4 Bolts to Flexplate</vt:lpstr>
      <vt:lpstr>Animation: Torque Converter Fluid Flows (Animation will automatically start)</vt:lpstr>
      <vt:lpstr>Figure 128.5 Pump Drive</vt:lpstr>
      <vt:lpstr>Torque Converter Operation</vt:lpstr>
      <vt:lpstr>Figure 128.6 External Splines</vt:lpstr>
      <vt:lpstr>Figure 128.7 Torque Multiplication  </vt:lpstr>
      <vt:lpstr>Figure 128.8 Stator One-Way Clutch</vt:lpstr>
      <vt:lpstr>Torque Converter Clutches</vt:lpstr>
      <vt:lpstr>Figure 128.9 Torque Converter Clutch</vt:lpstr>
      <vt:lpstr>Stall Test </vt:lpstr>
      <vt:lpstr>Animation: Stall Test (Animation will automatically start)</vt:lpstr>
      <vt:lpstr>Figure 128.10 Clutch Friction Material </vt:lpstr>
      <vt:lpstr>Figure 128.11 Clutch Control</vt:lpstr>
      <vt:lpstr>Animation: TCC Operation (Animation will automatically start)</vt:lpstr>
      <vt:lpstr>Figure 128.12 Gear Selector </vt:lpstr>
      <vt:lpstr>Shift Modes</vt:lpstr>
      <vt:lpstr>Planetary Gear Sets </vt:lpstr>
      <vt:lpstr>Figure 128.13 Planetary Gearset</vt:lpstr>
      <vt:lpstr>Figure 128.14 Typical Planetary </vt:lpstr>
      <vt:lpstr>Figure 128.15 Sun Gear Input</vt:lpstr>
      <vt:lpstr>Figure 128.16 Ring Gear Input</vt:lpstr>
      <vt:lpstr>Figure 128.17 Reverse</vt:lpstr>
      <vt:lpstr>Animation: PG 1, Reduction (Animation will automatically start)</vt:lpstr>
      <vt:lpstr>Animation: PGS 2, Rev. Red. (Animation will automatically start)</vt:lpstr>
      <vt:lpstr>Animation: PGS 3, Reduction (Animation will automatically start)</vt:lpstr>
      <vt:lpstr>Animation: PGS 4, Rev. OD (Animation will automatically start)</vt:lpstr>
      <vt:lpstr>Animation: PGS 5 OD (Animation will automatically start)</vt:lpstr>
      <vt:lpstr>Animation: PGS 6, OD (Animation will automatically start)</vt:lpstr>
      <vt:lpstr>Animation: PGS 7, Direct Drive (Animation will automatically start)</vt:lpstr>
      <vt:lpstr>Chart 128.1 Gearset Positions </vt:lpstr>
      <vt:lpstr>Figure 128.18 Compound Planetary </vt:lpstr>
      <vt:lpstr>Frequently Asked Question: Which Companies Build Automatic  Transmissions? </vt:lpstr>
      <vt:lpstr>Frequently Asked Question: What Do All the Letters and Numbers Mean in Transmission Designations?   </vt:lpstr>
      <vt:lpstr>Figure 128.19 Ravigneaux Gearset</vt:lpstr>
      <vt:lpstr>Animation: Power Flow Ravigneaux Two-Speed (Animation will automatically start)</vt:lpstr>
      <vt:lpstr>Figure 128.20 Transaxle</vt:lpstr>
      <vt:lpstr>Animation: Transaxle Power Flow (Animation will automatically start)</vt:lpstr>
      <vt:lpstr>Animation: 6-Speed Transaxle Operation (Animation will automatically start)</vt:lpstr>
      <vt:lpstr>Figure 128.21 Transfer Chain</vt:lpstr>
      <vt:lpstr>Figure 128.22 Final Drive Units </vt:lpstr>
      <vt:lpstr>Figure 128.23 Non-Planetary</vt:lpstr>
      <vt:lpstr>Question 1?</vt:lpstr>
      <vt:lpstr>Answer 1</vt:lpstr>
      <vt:lpstr>Automatic Transmissions and Transaxles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2023-06-24T13:49:19Z</dcterms:modified>
</cp:coreProperties>
</file>