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46"/>
  </p:notesMasterIdLst>
  <p:handoutMasterIdLst>
    <p:handoutMasterId r:id="rId47"/>
  </p:handoutMasterIdLst>
  <p:sldIdLst>
    <p:sldId id="347" r:id="rId2"/>
    <p:sldId id="350" r:id="rId3"/>
    <p:sldId id="351" r:id="rId4"/>
    <p:sldId id="352" r:id="rId5"/>
    <p:sldId id="353" r:id="rId6"/>
    <p:sldId id="354" r:id="rId7"/>
    <p:sldId id="355" r:id="rId8"/>
    <p:sldId id="393" r:id="rId9"/>
    <p:sldId id="1207" r:id="rId10"/>
    <p:sldId id="1208" r:id="rId11"/>
    <p:sldId id="357" r:id="rId12"/>
    <p:sldId id="358" r:id="rId13"/>
    <p:sldId id="1209" r:id="rId14"/>
    <p:sldId id="359" r:id="rId15"/>
    <p:sldId id="360" r:id="rId16"/>
    <p:sldId id="361" r:id="rId17"/>
    <p:sldId id="388" r:id="rId18"/>
    <p:sldId id="363" r:id="rId19"/>
    <p:sldId id="389" r:id="rId20"/>
    <p:sldId id="365" r:id="rId21"/>
    <p:sldId id="366" r:id="rId22"/>
    <p:sldId id="367" r:id="rId23"/>
    <p:sldId id="390" r:id="rId24"/>
    <p:sldId id="369" r:id="rId25"/>
    <p:sldId id="370" r:id="rId26"/>
    <p:sldId id="371" r:id="rId27"/>
    <p:sldId id="372" r:id="rId28"/>
    <p:sldId id="373" r:id="rId29"/>
    <p:sldId id="374" r:id="rId30"/>
    <p:sldId id="391" r:id="rId31"/>
    <p:sldId id="376" r:id="rId32"/>
    <p:sldId id="377" r:id="rId33"/>
    <p:sldId id="378" r:id="rId34"/>
    <p:sldId id="379" r:id="rId35"/>
    <p:sldId id="380" r:id="rId36"/>
    <p:sldId id="381" r:id="rId37"/>
    <p:sldId id="382" r:id="rId38"/>
    <p:sldId id="383" r:id="rId39"/>
    <p:sldId id="384" r:id="rId40"/>
    <p:sldId id="385" r:id="rId41"/>
    <p:sldId id="386" r:id="rId42"/>
    <p:sldId id="387" r:id="rId43"/>
    <p:sldId id="1177" r:id="rId44"/>
    <p:sldId id="392" r:id="rId45"/>
  </p:sldIdLst>
  <p:sldSz cx="9144000" cy="6858000" type="screen4x3"/>
  <p:notesSz cx="6858000" cy="9144000"/>
  <p:embeddedFontLst>
    <p:embeddedFont>
      <p:font typeface="Calibri" panose="020F0502020204030204" pitchFamily="34" charset="0"/>
      <p:regular r:id="rId48"/>
      <p:bold r:id="rId49"/>
      <p:italic r:id="rId50"/>
      <p:boldItalic r:id="rId51"/>
    </p:embeddedFont>
    <p:embeddedFont>
      <p:font typeface="Verdana" panose="020B060403050404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0"/>
            <p14:sldId id="351"/>
            <p14:sldId id="352"/>
            <p14:sldId id="353"/>
            <p14:sldId id="354"/>
            <p14:sldId id="355"/>
            <p14:sldId id="393"/>
            <p14:sldId id="1207"/>
            <p14:sldId id="1208"/>
            <p14:sldId id="357"/>
            <p14:sldId id="358"/>
            <p14:sldId id="1209"/>
            <p14:sldId id="359"/>
            <p14:sldId id="360"/>
            <p14:sldId id="361"/>
            <p14:sldId id="388"/>
            <p14:sldId id="363"/>
            <p14:sldId id="389"/>
            <p14:sldId id="365"/>
            <p14:sldId id="366"/>
            <p14:sldId id="367"/>
            <p14:sldId id="390"/>
            <p14:sldId id="369"/>
            <p14:sldId id="370"/>
            <p14:sldId id="371"/>
            <p14:sldId id="372"/>
            <p14:sldId id="373"/>
            <p14:sldId id="374"/>
            <p14:sldId id="391"/>
            <p14:sldId id="376"/>
            <p14:sldId id="377"/>
            <p14:sldId id="378"/>
            <p14:sldId id="379"/>
            <p14:sldId id="380"/>
            <p14:sldId id="381"/>
            <p14:sldId id="382"/>
            <p14:sldId id="383"/>
            <p14:sldId id="384"/>
            <p14:sldId id="385"/>
            <p14:sldId id="386"/>
            <p14:sldId id="387"/>
            <p14:sldId id="1177"/>
            <p14:sldId id="392"/>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93"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21" autoAdjust="0"/>
  </p:normalViewPr>
  <p:slideViewPr>
    <p:cSldViewPr snapToObjects="1">
      <p:cViewPr varScale="1">
        <p:scale>
          <a:sx n="99" d="100"/>
          <a:sy n="99" d="100"/>
        </p:scale>
        <p:origin x="1542" y="78"/>
      </p:cViewPr>
      <p:guideLst>
        <p:guide orient="horz" pos="4032"/>
        <p:guide pos="264"/>
        <p:guide orient="horz" pos="501"/>
        <p:guide orient="horz" pos="86"/>
        <p:guide orient="horz" pos="593"/>
        <p:guide orient="horz" pos="3957"/>
        <p:guide pos="5460"/>
      </p:guideLst>
    </p:cSldViewPr>
  </p:slideViewPr>
  <p:outlineViewPr>
    <p:cViewPr>
      <p:scale>
        <a:sx n="33" d="100"/>
        <a:sy n="33" d="100"/>
      </p:scale>
      <p:origin x="0" y="-924"/>
    </p:cViewPr>
  </p:outlin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6/24/2023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neutral run-up test is used to determine if the source of the vibration is engine-related. With the transmission in Neutral or Park, slowly increase the engine RPM and with a tachometer, observe the RPM at which the vibration occurs. Do Not Exceed the Manufacturer’s Recommended Maximum Engine RPM.  If the fault is found in the engine itself, further engine testing is needed to find the root cause.</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51780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20462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2674240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Vibration Order </a:t>
            </a:r>
            <a:r>
              <a:rPr lang="en-US" dirty="0"/>
              <a:t>is the number of vibrations created in one revolution of a component. A single high spot on a tire, for example, will cause one bump per revolution, which is a first-order vibration. If the tire rotates10 times per second</a:t>
            </a:r>
            <a:r>
              <a:rPr lang="en-US" b="1" u="sng" dirty="0"/>
              <a:t>, there are 10 disturbances per second, which is also called a first-order vibration of 10 Hz. If there are two bumps on a tire, a second-order vibration </a:t>
            </a:r>
            <a:r>
              <a:rPr lang="en-US" dirty="0"/>
              <a:t>is created that would generate a vibration of 20 Hz if the tire were rotating 10 times per second.</a:t>
            </a:r>
          </a:p>
          <a:p>
            <a:endParaRPr lang="en-US" b="1" u="sng" dirty="0"/>
          </a:p>
          <a:p>
            <a:r>
              <a:rPr lang="en-US" b="1" u="sng" dirty="0"/>
              <a:t>Low Frequency </a:t>
            </a:r>
            <a:r>
              <a:rPr lang="en-US" dirty="0"/>
              <a:t>(5–20 HZ). This frequency range of vibration is very disturbing to many drivers because this type of vibration</a:t>
            </a:r>
          </a:p>
          <a:p>
            <a:r>
              <a:rPr lang="en-US" dirty="0"/>
              <a:t>can be seen and felt in the steering wheel, seats, mirrors, and other components. Terms used to describe this type of vibration include nibble, shake, oscillation, shimmy, and shudder.  Tires and wheels are the most common source of vibration in the low-frequency range. To determine the exact frequency for the vehicle being checked, the following formula and procedure can be used.</a:t>
            </a:r>
          </a:p>
          <a:p>
            <a:r>
              <a:rPr lang="en-US" dirty="0"/>
              <a:t>Tire rolling frequency is calculated as follows:</a:t>
            </a:r>
          </a:p>
          <a:p>
            <a:endParaRPr lang="en-US" dirty="0"/>
          </a:p>
          <a:p>
            <a:r>
              <a:rPr lang="en-US" sz="1400" b="1" dirty="0"/>
              <a:t>Hz = mph x 1.47/ tire circumference in ft </a:t>
            </a:r>
          </a:p>
          <a:p>
            <a:r>
              <a:rPr lang="en-US" dirty="0"/>
              <a:t>This formula works for all vehicles regardless of tire size. The circumference (distance around the tread) can be</a:t>
            </a:r>
          </a:p>
          <a:p>
            <a:r>
              <a:rPr lang="en-US" dirty="0"/>
              <a:t>measured by using a tape measure around the tire. The rolling circumference of the tire is usually shorter due to the contact patch. To determine the rolling circumference </a:t>
            </a:r>
            <a:r>
              <a:rPr lang="en-US" b="1" dirty="0"/>
              <a:t>see page 2</a:t>
            </a:r>
            <a:r>
              <a:rPr lang="en-US" dirty="0"/>
              <a:t>76</a:t>
            </a:r>
          </a:p>
          <a:p>
            <a:endParaRPr lang="en-US" dirty="0"/>
          </a:p>
          <a:p>
            <a:r>
              <a:rPr lang="en-US" b="1" u="sng" dirty="0"/>
              <a:t>Medium Frequency (20−50 Hz</a:t>
            </a:r>
            <a:r>
              <a:rPr lang="en-US" dirty="0"/>
              <a:t>). This frequency range of vibrations may also be described as a shake, oscillation, or</a:t>
            </a:r>
          </a:p>
          <a:p>
            <a:r>
              <a:rPr lang="en-US" dirty="0"/>
              <a:t>shimmy. These higher frequencies may also be called roughness or buzz. Components become blurred and impossible to</a:t>
            </a:r>
          </a:p>
          <a:p>
            <a:r>
              <a:rPr lang="en-US" dirty="0"/>
              <a:t>focus on above a vibration of 30 Hz.</a:t>
            </a:r>
          </a:p>
          <a:p>
            <a:r>
              <a:rPr lang="en-US" b="1" dirty="0">
                <a:solidFill>
                  <a:schemeClr val="tx1"/>
                </a:solidFill>
              </a:rPr>
              <a:t>Engine-Related Vibrations: High Frequency </a:t>
            </a:r>
            <a:r>
              <a:rPr lang="en-US" dirty="0"/>
              <a:t>(50−100 Hz). Vibrations in this range may also be heard as a moan or hum. The vibration is high enough that it may be felt as a numbing sensation that can put the driver’s hands or feet to sleep. Engine-related vibrations vary with engine speed, regardless of road speed. Frequency of the vibration from an engine is determined from the engine</a:t>
            </a:r>
          </a:p>
          <a:p>
            <a:r>
              <a:rPr lang="en-US" dirty="0"/>
              <a:t>speed in revolutions per minute (RPM).</a:t>
            </a:r>
          </a:p>
          <a:p>
            <a:endParaRPr lang="en-US" dirty="0"/>
          </a:p>
          <a:p>
            <a:r>
              <a:rPr lang="en-US" sz="1400" b="1" dirty="0"/>
              <a:t>Frequency in Hz = engine RPM/60 </a:t>
            </a:r>
          </a:p>
          <a:p>
            <a:r>
              <a:rPr lang="en-US" dirty="0"/>
              <a:t>For example, if a vibration occurs at 3,000 engine RPM, then the frequency is 50 Hz.</a:t>
            </a:r>
          </a:p>
          <a:p>
            <a:r>
              <a:rPr lang="en-US" dirty="0"/>
              <a:t>Hz = 3,000 RPM/60 = 50 Hz</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0091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Vibration describes an oscillating motion around a reference position. The number of times a complete motion cycle takes place during a period of one second is called frequency and is measured in hertz (Hz) (named for Heinrich R. Hertz, a nineteenth-century German physicist)..</a:t>
            </a:r>
          </a:p>
          <a:p>
            <a:r>
              <a:rPr lang="en-US" dirty="0"/>
              <a:t>The unit of measure for frequency was originally cycles per second (CPS). This was changed to hertz in the 1960s. To help understand frequency, think of the buzzing sound made by some fluorescent light fixtures. That 60 Hz hum is the same frequency as the alternating current. A 400 Hz sound is high pitched. In fact, most people can only hear sounds between 20 and 15,000 Hz. Generally, low-frequency oscillations between 1 and 80 Hz are the most disturbing to vehicle occupants.</a:t>
            </a:r>
          </a:p>
          <a:p>
            <a:endParaRPr lang="en-US" b="1" u="sng" dirty="0"/>
          </a:p>
          <a:p>
            <a:r>
              <a:rPr lang="en-US" b="1" u="sng" dirty="0"/>
              <a:t>Case Study Pickup Truck Frame Noise</a:t>
            </a:r>
          </a:p>
          <a:p>
            <a:r>
              <a:rPr lang="en-US" dirty="0"/>
              <a:t>The owner of a Chevrolet pickup truck complained of a loud squeaking noise, especially when turning left. Several technicians attempted to solve the problem and replaced shock absorbers, ball joints, and control arm bushings without solving the problem. The problem was finally discovered to be the starter motor hitting the frame. A measurement of new vehicles indicated that the clearance between the starter motor and the frame was about 1/8 inch (0.125 in.) (0.3 cm)! The sagging of the engine mount and the weight transfer of the engine during cornering caused starter motor to rub up against the frame. The noise was transmitted through the frame throughout the vehicle and made the source of the noise difficult to find.</a:t>
            </a:r>
          </a:p>
          <a:p>
            <a:r>
              <a:rPr lang="en-US" b="1" dirty="0"/>
              <a:t>Summary:</a:t>
            </a:r>
          </a:p>
          <a:p>
            <a:r>
              <a:rPr lang="en-US" b="1" dirty="0"/>
              <a:t>Complaint—Owner complained of a loud squeaking noise.</a:t>
            </a:r>
          </a:p>
          <a:p>
            <a:r>
              <a:rPr lang="en-US" b="1" dirty="0"/>
              <a:t>Cause—The starter was found to be hitting the frame due to a collapsed engine mount.</a:t>
            </a:r>
          </a:p>
          <a:p>
            <a:r>
              <a:rPr lang="en-US" b="1" dirty="0"/>
              <a:t>Correction—Both engine mounts were replaced, which proved to be the root cause.</a:t>
            </a:r>
          </a:p>
          <a:p>
            <a:endParaRPr lang="en-US" dirty="0"/>
          </a:p>
          <a:p>
            <a:endParaRPr lang="en-US" dirty="0"/>
          </a:p>
        </p:txBody>
      </p:sp>
    </p:spTree>
    <p:extLst>
      <p:ext uri="{BB962C8B-B14F-4D97-AF65-F5344CB8AC3E}">
        <p14:creationId xmlns:p14="http://schemas.microsoft.com/office/powerpoint/2010/main" val="1696298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u="sng" dirty="0"/>
              <a:t>Case Study: The Vibrating Van</a:t>
            </a:r>
          </a:p>
          <a:p>
            <a:r>
              <a:rPr lang="en-US" dirty="0"/>
              <a:t>After the engine was replaced in a rear-wheel- drive van, a vibration that felt like an engine miss </a:t>
            </a:r>
          </a:p>
          <a:p>
            <a:r>
              <a:rPr lang="en-US" dirty="0"/>
              <a:t>was noticed by the driver. Because the vibration was not noticed before the engine was replaced, the problem was thought to be engine-related. Many tests failed to find anything wrong with engine. Even the ignition distributor was replaced, along with the electronic ignition module, on the suspicion that an ignition misfire was the cause.  After hours of troubleshooting, a collapsed transmission mount was discovered. After replacing the transmission mount, the “engine miss” and the vibration were eliminated. The collapsed mount caused </a:t>
            </a:r>
          </a:p>
          <a:p>
            <a:r>
              <a:rPr lang="en-US" dirty="0"/>
              <a:t>the driveshaft U-joint angles to be unequal, which caused the vibration.</a:t>
            </a:r>
          </a:p>
          <a:p>
            <a:r>
              <a:rPr lang="en-US" b="1" dirty="0"/>
              <a:t>Summary:</a:t>
            </a:r>
          </a:p>
          <a:p>
            <a:r>
              <a:rPr lang="en-US" b="1" dirty="0"/>
              <a:t>Complaint—Owner complained of a vibration during acceleration only that was believed to be an ignition misfire.</a:t>
            </a:r>
          </a:p>
          <a:p>
            <a:r>
              <a:rPr lang="en-US" b="1" dirty="0"/>
              <a:t>Cause—The transmission mount was found to have collapsed which affected the driveshaft angles.</a:t>
            </a:r>
          </a:p>
          <a:p>
            <a:r>
              <a:rPr lang="en-US" b="1" dirty="0"/>
              <a:t>Correction—The transmission mount was replaced which restored the proper driveshaft angles.</a:t>
            </a:r>
          </a:p>
          <a:p>
            <a:endParaRPr lang="en-US" dirty="0"/>
          </a:p>
          <a:p>
            <a:endParaRPr lang="en-US" dirty="0"/>
          </a:p>
        </p:txBody>
      </p:sp>
    </p:spTree>
    <p:extLst>
      <p:ext uri="{BB962C8B-B14F-4D97-AF65-F5344CB8AC3E}">
        <p14:creationId xmlns:p14="http://schemas.microsoft.com/office/powerpoint/2010/main" val="158860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46955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u="sng" dirty="0"/>
              <a:t>Measuring Frequency </a:t>
            </a:r>
            <a:r>
              <a:rPr lang="en-US" dirty="0"/>
              <a:t>Knowing the frequency of the vibration greatly improves the speed of tracking down the</a:t>
            </a:r>
          </a:p>
          <a:p>
            <a:r>
              <a:rPr lang="en-US" dirty="0"/>
              <a:t>source of the vibration. Vibration can be measured using a reed tachometer or an electronic vibration analyzer (EVA).</a:t>
            </a:r>
          </a:p>
          <a:p>
            <a:r>
              <a:rPr lang="en-US" b="1" u="sng" dirty="0"/>
              <a:t>Correcting Low-frequency Vibrations</a:t>
            </a:r>
            <a:r>
              <a:rPr lang="en-US" b="0" u="sng" dirty="0"/>
              <a:t> </a:t>
            </a:r>
          </a:p>
          <a:p>
            <a:r>
              <a:rPr lang="en-US" b="0" dirty="0"/>
              <a:t>A low-frequency vibration (5−20 Hz) is usually due to tire/wheel problems, including the following:</a:t>
            </a:r>
          </a:p>
          <a:p>
            <a:r>
              <a:rPr lang="en-US" b="0" dirty="0"/>
              <a:t>1. Tire and/or wheel imbalance.</a:t>
            </a:r>
          </a:p>
          <a:p>
            <a:r>
              <a:rPr lang="en-US" b="0" dirty="0"/>
              <a:t>2. Tire and/or wheel radial or lateral runout.</a:t>
            </a:r>
          </a:p>
          <a:p>
            <a:r>
              <a:rPr lang="en-US" b="0" dirty="0"/>
              <a:t>3. Radial force variation within the tire itself.</a:t>
            </a:r>
          </a:p>
          <a:p>
            <a:r>
              <a:rPr lang="en-US" b="0" dirty="0"/>
              <a:t>4. If front-wheel drive, a bent or damaged drive axle joint or shaft.</a:t>
            </a:r>
          </a:p>
          <a:p>
            <a:r>
              <a:rPr lang="en-US" b="0" dirty="0"/>
              <a:t>5. Warped rotors.</a:t>
            </a:r>
          </a:p>
          <a:p>
            <a:r>
              <a:rPr lang="en-US" b="0" dirty="0"/>
              <a:t>Tires that are out of round or defective will be most noticeable at low speeds, will get better as speed increases, vibrate again at highway speeds.</a:t>
            </a:r>
          </a:p>
          <a:p>
            <a:endParaRPr lang="en-US" b="0" dirty="0"/>
          </a:p>
          <a:p>
            <a:r>
              <a:rPr lang="en-US" b="1" u="sng" dirty="0">
                <a:solidFill>
                  <a:schemeClr val="tx1"/>
                </a:solidFill>
              </a:rPr>
              <a:t>Tech Tip: Recommend Rotate and Balance</a:t>
            </a:r>
          </a:p>
          <a:p>
            <a:r>
              <a:rPr lang="en-US" b="0" dirty="0">
                <a:solidFill>
                  <a:schemeClr val="tx1"/>
                </a:solidFill>
              </a:rPr>
              <a:t>Most vehicle manufacturers recommend that the tires be rotated on a regular basis, usually every 7,500–10,000 miles (12,000–16,000 km). Often this mileage interval corresponds to an oil change according to the oil life monitor. Checking and balancing the tires while they are already off the vehicle and in the hands of technician makes it a quick and easy additional service to provide customers. Because the tires have been operating in one position in the vehicle for many miles, it is not uncommon for them to wear in a certain way that may cause the tire/wheel assembly to be slightly out of balance. Balancing and rotating the tires at the same time often results in a smoother ride that many customers notice. While the tires may only require 0.25−0.75 oz. (7−20 g), the balancing helps to increase the life of the tires and increases customer satisfaction by providing a smoother ride.</a:t>
            </a:r>
          </a:p>
          <a:p>
            <a:endParaRPr lang="en-US" b="0" dirty="0">
              <a:solidFill>
                <a:schemeClr val="tx1"/>
              </a:solidFill>
            </a:endParaRPr>
          </a:p>
          <a:p>
            <a:endParaRPr lang="en-US" dirty="0"/>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35703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802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Squeaks and Rattles: </a:t>
            </a:r>
            <a:r>
              <a:rPr lang="en-US" sz="1200" b="0" i="0" u="none" strike="noStrike" cap="none" dirty="0">
                <a:solidFill>
                  <a:schemeClr val="dk1"/>
                </a:solidFill>
                <a:latin typeface="Arial"/>
                <a:ea typeface="Arial"/>
                <a:cs typeface="Arial"/>
                <a:sym typeface="Arial"/>
              </a:rPr>
              <a:t>Many squeaks and rattles commonly heard on any vehicle can be corrected by tightening all bolts and nuts you can see. Raise the hood and tighten all fender bolts. Tighten all radiator support and bumper brackets. Open the doors and tighten all hinge and body bolts.  An even more thorough job can be done by hoisting the vehicle and tightening all under- vehicle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fasteners, including inner fender bolts, exhaust hangers, shock mounts, and heat shields. It is amazing how much this quiets the vehicle, especially on older models. It also makes the vehicle feel more solid with far less flex in body, especially when traveling over railroad crossings or rough roads.</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NOTE: If a vibration is felt during heavy acceleration at low speeds, a common cause is incorrect universal joint angles. This often happens when the rear of the vehicle is heavily loaded or sagging due to weak springs. If the angles of the U-joints are not correct (excessive or unequal from one end of the driveshaft to the other), a vibration will also be present at higher speeds and is usually torque-sensitive</a:t>
            </a:r>
            <a:r>
              <a:rPr lang="en-US" sz="1200" b="0" i="0" u="none" strike="noStrike" cap="non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1372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7483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Check to see that the driveshaft is not bent by performing a driveshaft runout test using a dial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indicator. Runout should be measured at three places along the length of the drive- shaft.  The maximum allowable runout is 0.030 inch (0.8 mm). If runout exceeds 0.030 inch, remove driveshaft from the rear end and re-index driveshaft onto the companion flange at 180 degrees from its original location. Remeasure the driveshaft runout. If the runout is still greater than 0.030 inch, the driveshaft is bent and needs replacement or the companion flange needs replacement. </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56185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companion flange is splined to the rear axle pinion shaft and provides the mounting for the </a:t>
            </a:r>
          </a:p>
          <a:p>
            <a:r>
              <a:rPr lang="en-US" dirty="0"/>
              <a:t>rear U-joint of the drive- shaft. Two items should be checked on the companion flange while </a:t>
            </a:r>
          </a:p>
          <a:p>
            <a:r>
              <a:rPr lang="en-US" dirty="0"/>
              <a:t>diagnosing a vibration:</a:t>
            </a:r>
          </a:p>
          <a:p>
            <a:pPr marL="228600" indent="-228600">
              <a:buFont typeface="+mj-lt"/>
              <a:buAutoNum type="arabicPeriod"/>
            </a:pPr>
            <a:r>
              <a:rPr lang="en-US" dirty="0"/>
              <a:t>The companion flange should have a maximum run- out of 0.006 inch (0.15 mm) while being rotated. If the flange was pounded off with a hammer during a previous repair, the deformed flange could cause a vibration.</a:t>
            </a:r>
          </a:p>
          <a:p>
            <a:pPr marL="228600" indent="-228600">
              <a:buFont typeface="+mj-lt"/>
              <a:buAutoNum type="arabicPeriod"/>
            </a:pPr>
            <a:r>
              <a:rPr lang="en-US" dirty="0"/>
              <a:t>Check the companion flange for a missing balance weight. Many flanges have a balance weight that is spot-welded onto the flange. If the weight is missing, a driveline vibration can result.</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11266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procedure for testing driveshaft balance using a strobe balancer includes the following:</a:t>
            </a:r>
          </a:p>
          <a:p>
            <a:r>
              <a:rPr lang="en-US" b="1" dirty="0"/>
              <a:t>NOTE: Driveshaft balance is more important than front drive axle shaft balance because a driveshaft Rotates much faster. A typical driveshaft rotates about three times faster than the drive wheels due to the gear reduction in the differential. Drive axle shafts rotate at the same speed as the drive wheels.</a:t>
            </a:r>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12782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u="sng" dirty="0"/>
              <a:t>Step 1 </a:t>
            </a:r>
            <a:r>
              <a:rPr lang="en-US" dirty="0"/>
              <a:t>Raise the vehicle and mark the driveshaft with four equally spaced marks around its circumference. Label each mark with a 1, 2, 3, and 4. Figure 7–13.</a:t>
            </a:r>
          </a:p>
          <a:p>
            <a:endParaRPr lang="en-US" dirty="0"/>
          </a:p>
        </p:txBody>
      </p:sp>
    </p:spTree>
    <p:extLst>
      <p:ext uri="{BB962C8B-B14F-4D97-AF65-F5344CB8AC3E}">
        <p14:creationId xmlns:p14="http://schemas.microsoft.com/office/powerpoint/2010/main" val="1177513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Apply hose clamps so that the screw portion of the clamp(s) is opposite the number seen with the strobe light. The screw portion of the hose clamp is the corrective weight. Remember, the strobe light sensor was mounted to the bottom of differential housing. The strobe light flashes when the heavy part of the driveshaft is facing downward. If the heavy part of the driveshaft is down, then corrective weight must be added to the opposite side of the driveshaft. </a:t>
            </a:r>
          </a:p>
          <a:p>
            <a:endParaRPr lang="en-US" dirty="0"/>
          </a:p>
          <a:p>
            <a:endParaRPr lang="en-US" dirty="0"/>
          </a:p>
        </p:txBody>
      </p:sp>
    </p:spTree>
    <p:extLst>
      <p:ext uri="{BB962C8B-B14F-4D97-AF65-F5344CB8AC3E}">
        <p14:creationId xmlns:p14="http://schemas.microsoft.com/office/powerpoint/2010/main" val="1295203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49895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520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17225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40506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26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302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274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Case Study: Everything Is OK until I Hit a Bump</a:t>
            </a:r>
          </a:p>
          <a:p>
            <a:r>
              <a:rPr lang="en-US" dirty="0"/>
              <a:t>The owner of an eight-year-old vehicle asked that the vibration in the steering wheel be repaired. </a:t>
            </a:r>
          </a:p>
          <a:p>
            <a:r>
              <a:rPr lang="en-US" dirty="0"/>
              <a:t>It seemed that the vehicle drove fine until the front wheels hit a bump in the road—then the steering wheel shimmied for a few seconds.</a:t>
            </a:r>
          </a:p>
          <a:p>
            <a:r>
              <a:rPr lang="en-US" dirty="0"/>
              <a:t>This problem is typical of a vehicle with excessive steering linkage freeplay. When driving straight, centrifugal (rolling) force on the tires tends to force the front wheels outward (toe-out). When one or both wheels hit a bump, the play in the linkage becomes apparent, causing steering wheel to shimmy until the rolling force again equalizes the steering.  The technician performed a test-drive and a careful steering system inspection and discovered freeplay in both inner tie rod end sockets of the rack-and-pinion unit. The steering unit also had some power steering leakage at the tie rod bellows. A replacement remanufactured power-rack-and-pinion steering unit  was recommended to the customer. The customer approved replacement rack and authorized the required realignment. A careful test-drive confirmed that the problem was corrected.</a:t>
            </a:r>
          </a:p>
          <a:p>
            <a:r>
              <a:rPr lang="en-US" b="1" dirty="0"/>
              <a:t>Summary:</a:t>
            </a:r>
          </a:p>
          <a:p>
            <a:r>
              <a:rPr lang="en-US" b="1" dirty="0"/>
              <a:t>Complaint—Owner complained of vibration but only after hitting a bump in the road.</a:t>
            </a:r>
          </a:p>
          <a:p>
            <a:r>
              <a:rPr lang="en-US" b="1" dirty="0"/>
              <a:t>Cause—The rack-and-pinion steering had excessive looseness in both the inner and outer tie rods.</a:t>
            </a:r>
          </a:p>
          <a:p>
            <a:r>
              <a:rPr lang="en-US" b="1" dirty="0"/>
              <a:t>Correction—The steering gear assembly was replaced and the problem was corrected.</a:t>
            </a:r>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35331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075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363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96127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u="sng" dirty="0"/>
              <a:t>Figure 127–19 </a:t>
            </a:r>
            <a:r>
              <a:rPr lang="en-US" dirty="0"/>
              <a:t>Chassis ear microphones attached to various suspension components using the integral clamps. The sound is transmitted wirelessly to the receiver inside the vehicle where an assistant technician can listen for</a:t>
            </a:r>
          </a:p>
          <a:p>
            <a:r>
              <a:rPr lang="en-US" dirty="0"/>
              <a:t>noises while the vehicle is being driven.</a:t>
            </a:r>
          </a:p>
          <a:p>
            <a:endParaRPr lang="en-US" dirty="0"/>
          </a:p>
          <a:p>
            <a:endParaRPr lang="en-US" dirty="0"/>
          </a:p>
        </p:txBody>
      </p:sp>
    </p:spTree>
    <p:extLst>
      <p:ext uri="{BB962C8B-B14F-4D97-AF65-F5344CB8AC3E}">
        <p14:creationId xmlns:p14="http://schemas.microsoft.com/office/powerpoint/2010/main" val="2367613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44</a:t>
            </a:fld>
            <a:endParaRPr lang="en-US" dirty="0"/>
          </a:p>
        </p:txBody>
      </p:sp>
    </p:spTree>
    <p:extLst>
      <p:ext uri="{BB962C8B-B14F-4D97-AF65-F5344CB8AC3E}">
        <p14:creationId xmlns:p14="http://schemas.microsoft.com/office/powerpoint/2010/main" val="4218458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Case</a:t>
            </a:r>
            <a:r>
              <a:rPr lang="en-US" b="1" u="sng" baseline="0" dirty="0"/>
              <a:t> Study: The Vibrating Ford Transmit Connect</a:t>
            </a:r>
          </a:p>
          <a:p>
            <a:r>
              <a:rPr lang="en-US" baseline="0" dirty="0"/>
              <a:t>The owner of a Ford Transit Connect complained of a severe vibration at idle. The technician </a:t>
            </a:r>
          </a:p>
          <a:p>
            <a:r>
              <a:rPr lang="en-US" baseline="0" dirty="0"/>
              <a:t>checked for any stored diagnostic trouble codes (DTCs) and any related technical service bulletins </a:t>
            </a:r>
          </a:p>
          <a:p>
            <a:r>
              <a:rPr lang="en-US" baseline="0" dirty="0"/>
              <a:t>(TSBs) and found a TSB that the lower engine mount could be the cause. The transmission </a:t>
            </a:r>
          </a:p>
          <a:p>
            <a:r>
              <a:rPr lang="en-US" baseline="0" dirty="0"/>
              <a:t>(powertrain) mount was found to be cracked so this was also replaced. The vibration was still </a:t>
            </a:r>
          </a:p>
          <a:p>
            <a:r>
              <a:rPr lang="en-US" baseline="0" dirty="0"/>
              <a:t>present. Thinking that the engine mounts could be an issue the technician found them to be clean </a:t>
            </a:r>
          </a:p>
          <a:p>
            <a:r>
              <a:rPr lang="en-US" baseline="0" dirty="0"/>
              <a:t>without any leaks or cracks. Checking with other technicians on www.iatn.net resulted in several </a:t>
            </a:r>
          </a:p>
          <a:p>
            <a:r>
              <a:rPr lang="en-US" baseline="0" dirty="0"/>
              <a:t>responses that suggested that the upper mount, being fluid (gel) filled has been found to be the </a:t>
            </a:r>
          </a:p>
          <a:p>
            <a:r>
              <a:rPr lang="en-US" baseline="0" dirty="0"/>
              <a:t>cause or a vibration even if it is not leaking. Taking the advice of other technicians who have solved a vibration by replacing the </a:t>
            </a:r>
          </a:p>
          <a:p>
            <a:r>
              <a:rPr lang="en-US" baseline="0" dirty="0"/>
              <a:t>upper mount, the technician did replace it and this corrected the vibration concern.  Apparently the failed engine mounts caused the engine to vibrate because they were not in the original position where they were designed to dampen engine noise and vibrations.</a:t>
            </a:r>
          </a:p>
          <a:p>
            <a:r>
              <a:rPr lang="en-US" b="1" baseline="0" dirty="0"/>
              <a:t>Summary:</a:t>
            </a:r>
          </a:p>
          <a:p>
            <a:r>
              <a:rPr lang="en-US" b="1" baseline="0" dirty="0"/>
              <a:t>Complaint—The owner complained of a vibration in the engine when at idle speed only.</a:t>
            </a:r>
          </a:p>
          <a:p>
            <a:r>
              <a:rPr lang="en-US" b="1" baseline="0" dirty="0"/>
              <a:t>Cause—Defective engine mounts including the upper liquid filled mount was found to the root cause.</a:t>
            </a:r>
          </a:p>
          <a:p>
            <a:r>
              <a:rPr lang="en-US" b="1" baseline="0" dirty="0"/>
              <a:t>Correction—All three engine (powertrain) mounts were replaced based on a TSB and a visual inspection, plus advice from other service technicians.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01681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141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Figure 127–3  </a:t>
            </a:r>
            <a:r>
              <a:rPr lang="en-US" dirty="0"/>
              <a:t>A chart showing the typical vehicle and engine speeds at which various components will create a noise or vibration and under what conditions.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7625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The Duct Tape Trick</a:t>
            </a:r>
          </a:p>
          <a:p>
            <a:r>
              <a:rPr lang="en-US" dirty="0"/>
              <a:t>A clicking noise heard at low speeds from the wheels is a common noise complaint. This noise is </a:t>
            </a:r>
          </a:p>
          <a:p>
            <a:r>
              <a:rPr lang="en-US" dirty="0"/>
              <a:t>usually most noticeable while driving with the windows lowered. This type of noise is caused by </a:t>
            </a:r>
          </a:p>
          <a:p>
            <a:r>
              <a:rPr lang="en-US" dirty="0"/>
              <a:t>loose disc brake pads or noisy wheel covers. To confirm exactly what is causing the noise, simply </a:t>
            </a:r>
          </a:p>
          <a:p>
            <a:r>
              <a:rPr lang="en-US" dirty="0"/>
              <a:t>remove the wheel covers and drive the vehicle. If the clicking noise is still present, check the </a:t>
            </a:r>
          </a:p>
          <a:p>
            <a:r>
              <a:rPr lang="en-US" dirty="0"/>
              <a:t>brakes and wheels for faults. If the noise is gone with the wheel covers removed, use duct tape </a:t>
            </a:r>
          </a:p>
          <a:p>
            <a:r>
              <a:rPr lang="en-US" dirty="0"/>
              <a:t>over the inner edge of the wheel covers before installing them onto the wheels. The duct tape will </a:t>
            </a:r>
          </a:p>
          <a:p>
            <a:r>
              <a:rPr lang="en-US" dirty="0"/>
              <a:t>cushion and dampen the wheel cover and help reduce the noise. The sharp prongs of the wheel cover </a:t>
            </a:r>
          </a:p>
          <a:p>
            <a:r>
              <a:rPr lang="en-US" dirty="0"/>
              <a:t>used to grip the wheel will pierce through the duct tape and still help retain the wheel covers.</a:t>
            </a:r>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68333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2674240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2674240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t"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t"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738633"/>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Tree>
    <p:extLst>
      <p:ext uri="{BB962C8B-B14F-4D97-AF65-F5344CB8AC3E}">
        <p14:creationId xmlns:p14="http://schemas.microsoft.com/office/powerpoint/2010/main" val="252082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738633"/>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276999"/>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pic>
        <p:nvPicPr>
          <p:cNvPr id="7"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Tree>
    <p:extLst>
      <p:ext uri="{BB962C8B-B14F-4D97-AF65-F5344CB8AC3E}">
        <p14:creationId xmlns:p14="http://schemas.microsoft.com/office/powerpoint/2010/main" val="2963510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738633"/>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84385" y="1161288"/>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84385" y="3721608"/>
            <a:ext cx="8229600" cy="2105025"/>
          </a:xfrm>
        </p:spPr>
        <p:txBody>
          <a:bodyPr/>
          <a:lstStyle/>
          <a:p>
            <a:pPr lvl="0"/>
            <a:r>
              <a:rPr lang="en-US" dirty="0"/>
              <a:t>Edit Master text styles</a:t>
            </a:r>
          </a:p>
        </p:txBody>
      </p:sp>
    </p:spTree>
    <p:extLst>
      <p:ext uri="{BB962C8B-B14F-4D97-AF65-F5344CB8AC3E}">
        <p14:creationId xmlns:p14="http://schemas.microsoft.com/office/powerpoint/2010/main" val="2895258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269007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9">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5" r:id="rId2"/>
    <p:sldLayoutId id="2147483686" r:id="rId3"/>
    <p:sldLayoutId id="2147483687" r:id="rId4"/>
    <p:sldLayoutId id="2147483688" r:id="rId5"/>
    <p:sldLayoutId id="2147483689" r:id="rId6"/>
    <p:sldLayoutId id="214748369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jameshalderman.com/a2_vid_lib_page/"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s://jameshalderman.com/a2_anim_lib_page/"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127</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Vibration and Noise Diagnosis and Correction</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769441"/>
          </a:xfrm>
        </p:spPr>
        <p:txBody>
          <a:bodyPr wrap="square" tIns="45720" bIns="45720">
            <a:spAutoFit/>
          </a:bodyPr>
          <a:lstStyle/>
          <a:p>
            <a:r>
              <a:rPr lang="en-US" sz="2400" dirty="0"/>
              <a:t>Animation: Noise and Vibration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Noise_and_Vibration">
            <a:hlinkClick r:id="" action="ppaction://media"/>
            <a:extLst>
              <a:ext uri="{FF2B5EF4-FFF2-40B4-BE49-F238E27FC236}">
                <a16:creationId xmlns:a16="http://schemas.microsoft.com/office/drawing/2014/main" id="{77D8AB21-BC07-68B8-F7FF-122B7BF619E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8550" y="1271093"/>
            <a:ext cx="8834857" cy="4969607"/>
          </a:xfrm>
          <a:prstGeom prst="rect">
            <a:avLst/>
          </a:prstGeom>
        </p:spPr>
      </p:pic>
    </p:spTree>
    <p:extLst>
      <p:ext uri="{BB962C8B-B14F-4D97-AF65-F5344CB8AC3E}">
        <p14:creationId xmlns:p14="http://schemas.microsoft.com/office/powerpoint/2010/main" val="197537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738633"/>
          </a:xfrm>
        </p:spPr>
        <p:txBody>
          <a:bodyPr/>
          <a:lstStyle/>
          <a:p>
            <a:r>
              <a:rPr lang="en-US" dirty="0"/>
              <a:t>Neutral Run-Up Test</a:t>
            </a:r>
          </a:p>
        </p:txBody>
      </p:sp>
      <p:sp>
        <p:nvSpPr>
          <p:cNvPr id="3" name="Content Placeholder 2"/>
          <p:cNvSpPr>
            <a:spLocks noGrp="1"/>
          </p:cNvSpPr>
          <p:nvPr>
            <p:ph idx="4294967295"/>
          </p:nvPr>
        </p:nvSpPr>
        <p:spPr>
          <a:xfrm>
            <a:off x="457200" y="941388"/>
            <a:ext cx="8229600" cy="2754525"/>
          </a:xfrm>
          <a:prstGeom prst="rect">
            <a:avLst/>
          </a:prstGeom>
        </p:spPr>
        <p:txBody>
          <a:bodyPr/>
          <a:lstStyle/>
          <a:p>
            <a:r>
              <a:rPr lang="en-US" sz="2400" dirty="0"/>
              <a:t>Neutral run-up test is used to determine </a:t>
            </a:r>
          </a:p>
          <a:p>
            <a:r>
              <a:rPr lang="en-US" sz="2400" dirty="0"/>
              <a:t>Source of vibration is engine-related.</a:t>
            </a:r>
          </a:p>
          <a:p>
            <a:r>
              <a:rPr lang="en-US" sz="2400" dirty="0"/>
              <a:t>With transmission in neutral or park</a:t>
            </a:r>
          </a:p>
          <a:p>
            <a:r>
              <a:rPr lang="en-US" sz="2400" dirty="0"/>
              <a:t>Slowly increase engine RPM and with a tachometer </a:t>
            </a:r>
          </a:p>
          <a:p>
            <a:r>
              <a:rPr lang="en-US" sz="2400" dirty="0"/>
              <a:t>Observe RPM at which vibration occurs.</a:t>
            </a:r>
          </a:p>
        </p:txBody>
      </p:sp>
    </p:spTree>
    <p:extLst>
      <p:ext uri="{BB962C8B-B14F-4D97-AF65-F5344CB8AC3E}">
        <p14:creationId xmlns:p14="http://schemas.microsoft.com/office/powerpoint/2010/main" val="3965832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738633"/>
          </a:xfrm>
        </p:spPr>
        <p:txBody>
          <a:bodyPr/>
          <a:lstStyle/>
          <a:p>
            <a:r>
              <a:rPr lang="en-US" dirty="0"/>
              <a:t>Vibration During Braking</a:t>
            </a:r>
          </a:p>
        </p:txBody>
      </p:sp>
      <p:sp>
        <p:nvSpPr>
          <p:cNvPr id="3" name="Content Placeholder 2"/>
          <p:cNvSpPr>
            <a:spLocks noGrp="1"/>
          </p:cNvSpPr>
          <p:nvPr>
            <p:ph idx="4294967295"/>
          </p:nvPr>
        </p:nvSpPr>
        <p:spPr>
          <a:xfrm>
            <a:off x="457200" y="955241"/>
            <a:ext cx="8229600" cy="2752725"/>
          </a:xfrm>
          <a:prstGeom prst="rect">
            <a:avLst/>
          </a:prstGeom>
        </p:spPr>
        <p:txBody>
          <a:bodyPr/>
          <a:lstStyle/>
          <a:p>
            <a:r>
              <a:rPr lang="en-US" sz="2400" dirty="0"/>
              <a:t>Vibration during braking indicates out-of-round brake drums</a:t>
            </a:r>
          </a:p>
          <a:p>
            <a:pPr lvl="1"/>
            <a:r>
              <a:rPr lang="en-US" sz="2400" dirty="0"/>
              <a:t>Warped disc brake rotors, or other braking system problems.</a:t>
            </a:r>
          </a:p>
          <a:p>
            <a:r>
              <a:rPr lang="en-US" sz="2400" dirty="0"/>
              <a:t>Note: Wheels should never be installed using an air impact wrench.</a:t>
            </a:r>
          </a:p>
        </p:txBody>
      </p:sp>
    </p:spTree>
    <p:extLst>
      <p:ext uri="{BB962C8B-B14F-4D97-AF65-F5344CB8AC3E}">
        <p14:creationId xmlns:p14="http://schemas.microsoft.com/office/powerpoint/2010/main" val="2440940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769441"/>
          </a:xfrm>
        </p:spPr>
        <p:txBody>
          <a:bodyPr wrap="square" tIns="45720" bIns="45720">
            <a:spAutoFit/>
          </a:bodyPr>
          <a:lstStyle/>
          <a:p>
            <a:r>
              <a:rPr lang="en-US" sz="2400" dirty="0"/>
              <a:t>Animation: Rotor Runout &amp; Steering Wheel Shake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rotor_ro_and_steering_shake">
            <a:hlinkClick r:id="" action="ppaction://media"/>
            <a:extLst>
              <a:ext uri="{FF2B5EF4-FFF2-40B4-BE49-F238E27FC236}">
                <a16:creationId xmlns:a16="http://schemas.microsoft.com/office/drawing/2014/main" id="{226BAFCF-8884-6120-F869-B145657A2F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175" y="1153064"/>
            <a:ext cx="8839845" cy="4972413"/>
          </a:xfrm>
          <a:prstGeom prst="rect">
            <a:avLst/>
          </a:prstGeom>
        </p:spPr>
      </p:pic>
    </p:spTree>
    <p:extLst>
      <p:ext uri="{BB962C8B-B14F-4D97-AF65-F5344CB8AC3E}">
        <p14:creationId xmlns:p14="http://schemas.microsoft.com/office/powerpoint/2010/main" val="416243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738633"/>
          </a:xfrm>
        </p:spPr>
        <p:txBody>
          <a:bodyPr/>
          <a:lstStyle/>
          <a:p>
            <a:r>
              <a:rPr lang="en-US" dirty="0"/>
              <a:t>Vibration Speed Ranges</a:t>
            </a:r>
          </a:p>
        </p:txBody>
      </p:sp>
      <p:sp>
        <p:nvSpPr>
          <p:cNvPr id="3" name="Content Placeholder 2"/>
          <p:cNvSpPr>
            <a:spLocks noGrp="1"/>
          </p:cNvSpPr>
          <p:nvPr>
            <p:ph idx="4294967295"/>
          </p:nvPr>
        </p:nvSpPr>
        <p:spPr>
          <a:xfrm>
            <a:off x="457200" y="941832"/>
            <a:ext cx="8229600" cy="4202325"/>
          </a:xfrm>
          <a:prstGeom prst="rect">
            <a:avLst/>
          </a:prstGeom>
        </p:spPr>
        <p:txBody>
          <a:bodyPr/>
          <a:lstStyle/>
          <a:p>
            <a:r>
              <a:rPr lang="en-US" sz="2400" dirty="0"/>
              <a:t>Number of times a complete motion cycle takes place </a:t>
            </a:r>
          </a:p>
          <a:p>
            <a:r>
              <a:rPr lang="en-US" sz="2400" dirty="0"/>
              <a:t>During period of 1 second called </a:t>
            </a:r>
            <a:r>
              <a:rPr lang="en-US" sz="2400" b="1" u="sng" dirty="0"/>
              <a:t>FREQUENCY</a:t>
            </a:r>
            <a:r>
              <a:rPr lang="en-US" sz="2400" dirty="0"/>
              <a:t> and measured in hertz (Hz).</a:t>
            </a:r>
          </a:p>
          <a:p>
            <a:r>
              <a:rPr lang="en-US" sz="2400" dirty="0"/>
              <a:t>Vibration order number of vibrations created in 1 revolution of component.</a:t>
            </a:r>
          </a:p>
          <a:p>
            <a:r>
              <a:rPr lang="en-US" sz="2400" dirty="0"/>
              <a:t>Tire/Wheel vibrations</a:t>
            </a:r>
          </a:p>
          <a:p>
            <a:pPr lvl="1"/>
            <a:r>
              <a:rPr lang="en-US" sz="2400" dirty="0"/>
              <a:t>Name steps used to determine rolling circumference?</a:t>
            </a:r>
          </a:p>
          <a:p>
            <a:pPr lvl="1"/>
            <a:r>
              <a:rPr lang="en-US" sz="2400" dirty="0"/>
              <a:t>Low (5-20 Hz), Medium (20-50 Hz), and High (50-100 Hz)</a:t>
            </a:r>
          </a:p>
        </p:txBody>
      </p:sp>
    </p:spTree>
    <p:extLst>
      <p:ext uri="{BB962C8B-B14F-4D97-AF65-F5344CB8AC3E}">
        <p14:creationId xmlns:p14="http://schemas.microsoft.com/office/powerpoint/2010/main" val="3611419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0007"/>
            <a:ext cx="8229600" cy="738633"/>
          </a:xfrm>
        </p:spPr>
        <p:txBody>
          <a:bodyPr/>
          <a:lstStyle/>
          <a:p>
            <a:r>
              <a:rPr lang="en-US" dirty="0"/>
              <a:t>Figure 127.5 Frequency</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81901" y="4917333"/>
            <a:ext cx="8229600" cy="1292631"/>
          </a:xfrm>
        </p:spPr>
        <p:txBody>
          <a:bodyPr anchor="b"/>
          <a:lstStyle/>
          <a:p>
            <a:pPr marL="101600"/>
            <a:r>
              <a:rPr lang="en-US" sz="2400" dirty="0">
                <a:latin typeface="+mn-lt"/>
                <a:ea typeface="Verdana" panose="020B0604030504040204" pitchFamily="34" charset="0"/>
                <a:cs typeface="Verdana" panose="020B0604030504040204" pitchFamily="34" charset="0"/>
              </a:rPr>
              <a:t>Hertz means cycles per second. If six cycles occur in one second, then the frequency is 6 Hz. The amplitude refers to the total movement of the vibrating component.</a:t>
            </a:r>
          </a:p>
        </p:txBody>
      </p:sp>
      <p:pic>
        <p:nvPicPr>
          <p:cNvPr id="5" name="Picture 4"/>
          <p:cNvPicPr>
            <a:picLocks noChangeAspect="1"/>
          </p:cNvPicPr>
          <p:nvPr/>
        </p:nvPicPr>
        <p:blipFill>
          <a:blip r:embed="rId3"/>
          <a:stretch>
            <a:fillRect/>
          </a:stretch>
        </p:blipFill>
        <p:spPr>
          <a:xfrm>
            <a:off x="2057400" y="1088136"/>
            <a:ext cx="5029200" cy="3652675"/>
          </a:xfrm>
          <a:prstGeom prst="rect">
            <a:avLst/>
          </a:prstGeom>
        </p:spPr>
      </p:pic>
    </p:spTree>
    <p:extLst>
      <p:ext uri="{BB962C8B-B14F-4D97-AF65-F5344CB8AC3E}">
        <p14:creationId xmlns:p14="http://schemas.microsoft.com/office/powerpoint/2010/main" val="3914740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150" y="137160"/>
            <a:ext cx="8229600" cy="738633"/>
          </a:xfrm>
        </p:spPr>
        <p:txBody>
          <a:bodyPr/>
          <a:lstStyle/>
          <a:p>
            <a:r>
              <a:rPr lang="en-US" dirty="0"/>
              <a:t>Figure 127.6 Cycle</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70926" y="996815"/>
            <a:ext cx="3296402" cy="4985950"/>
          </a:xfrm>
        </p:spPr>
        <p:txBody>
          <a:bodyPr anchor="t" anchorCtr="0"/>
          <a:lstStyle/>
          <a:p>
            <a:pPr marL="101600"/>
            <a:r>
              <a:rPr lang="en-US" sz="2400" dirty="0">
                <a:latin typeface="+mn-lt"/>
                <a:ea typeface="Verdana" panose="020B0604030504040204" pitchFamily="34" charset="0"/>
                <a:cs typeface="Verdana" panose="020B0604030504040204" pitchFamily="34" charset="0"/>
              </a:rPr>
              <a:t>Every time the end of a clamped yardstick moves up and down, it is one cycle. The number of cycles divided by the time equals the frequency. If the yardstick moves up and down 10 times (10 cycles) in two seconds, the frequency is 5 Hertz (10 ÷ 2 = 5)</a:t>
            </a:r>
          </a:p>
        </p:txBody>
      </p:sp>
      <p:pic>
        <p:nvPicPr>
          <p:cNvPr id="5" name="Picture 4"/>
          <p:cNvPicPr>
            <a:picLocks noChangeAspect="1"/>
          </p:cNvPicPr>
          <p:nvPr/>
        </p:nvPicPr>
        <p:blipFill>
          <a:blip r:embed="rId3"/>
          <a:stretch>
            <a:fillRect/>
          </a:stretch>
        </p:blipFill>
        <p:spPr>
          <a:xfrm>
            <a:off x="3986784" y="1014984"/>
            <a:ext cx="4572000" cy="3640668"/>
          </a:xfrm>
          <a:prstGeom prst="rect">
            <a:avLst/>
          </a:prstGeom>
        </p:spPr>
      </p:pic>
    </p:spTree>
    <p:extLst>
      <p:ext uri="{BB962C8B-B14F-4D97-AF65-F5344CB8AC3E}">
        <p14:creationId xmlns:p14="http://schemas.microsoft.com/office/powerpoint/2010/main" val="1794381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127.7 Rolling Circumference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94944" y="966445"/>
            <a:ext cx="7750300" cy="38524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202278" y="5184648"/>
            <a:ext cx="6656832" cy="584775"/>
          </a:xfrm>
        </p:spPr>
        <p:txBody>
          <a:bodyPr/>
          <a:lstStyle/>
          <a:p>
            <a:pPr marL="101600" indent="0">
              <a:buNone/>
            </a:pPr>
            <a:r>
              <a:rPr lang="en-US" sz="2400" dirty="0"/>
              <a:t>Determining rolling circumference of a tire.</a:t>
            </a:r>
          </a:p>
        </p:txBody>
      </p:sp>
    </p:spTree>
    <p:extLst>
      <p:ext uri="{BB962C8B-B14F-4D97-AF65-F5344CB8AC3E}">
        <p14:creationId xmlns:p14="http://schemas.microsoft.com/office/powerpoint/2010/main" val="3818940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738633"/>
          </a:xfrm>
        </p:spPr>
        <p:txBody>
          <a:bodyPr/>
          <a:lstStyle/>
          <a:p>
            <a:r>
              <a:rPr lang="en-US" dirty="0"/>
              <a:t>Vibration Frequency</a:t>
            </a:r>
          </a:p>
        </p:txBody>
      </p:sp>
      <p:sp>
        <p:nvSpPr>
          <p:cNvPr id="3" name="Content Placeholder 2"/>
          <p:cNvSpPr>
            <a:spLocks noGrp="1"/>
          </p:cNvSpPr>
          <p:nvPr>
            <p:ph idx="4294967295"/>
          </p:nvPr>
        </p:nvSpPr>
        <p:spPr>
          <a:xfrm>
            <a:off x="463375" y="954004"/>
            <a:ext cx="8229600" cy="4525963"/>
          </a:xfrm>
          <a:prstGeom prst="rect">
            <a:avLst/>
          </a:prstGeom>
        </p:spPr>
        <p:txBody>
          <a:bodyPr/>
          <a:lstStyle/>
          <a:p>
            <a:r>
              <a:rPr lang="en-US" sz="2400" dirty="0"/>
              <a:t>Measure frequency with a reed tachometer.</a:t>
            </a:r>
          </a:p>
          <a:p>
            <a:r>
              <a:rPr lang="en-US" sz="2400" dirty="0"/>
              <a:t>Correcting low-frequency vibrations: </a:t>
            </a:r>
            <a:r>
              <a:rPr lang="en-US" sz="2400" b="1" dirty="0"/>
              <a:t>Page 277</a:t>
            </a:r>
          </a:p>
          <a:p>
            <a:pPr lvl="1"/>
            <a:r>
              <a:rPr lang="en-US" sz="2400" dirty="0"/>
              <a:t>What low-frequency vibration problems may be included?</a:t>
            </a:r>
          </a:p>
          <a:p>
            <a:r>
              <a:rPr lang="en-US" sz="2400" dirty="0"/>
              <a:t>Correcting medium-frequency vibrations: </a:t>
            </a:r>
            <a:r>
              <a:rPr lang="en-US" sz="2400" b="1" dirty="0"/>
              <a:t>Page 278</a:t>
            </a:r>
          </a:p>
          <a:p>
            <a:pPr lvl="1"/>
            <a:r>
              <a:rPr lang="en-US" sz="2400" dirty="0"/>
              <a:t>What medium-frequency vibration problems may be included?</a:t>
            </a:r>
          </a:p>
          <a:p>
            <a:r>
              <a:rPr lang="en-US" sz="2400" dirty="0"/>
              <a:t>Correcting high-frequency vibrations: </a:t>
            </a:r>
            <a:r>
              <a:rPr lang="en-US" sz="2400" b="1" dirty="0"/>
              <a:t>Page 279</a:t>
            </a:r>
          </a:p>
          <a:p>
            <a:pPr lvl="1"/>
            <a:r>
              <a:rPr lang="en-US" sz="2400" dirty="0"/>
              <a:t>What high-frequency vibration problems may be included?</a:t>
            </a:r>
          </a:p>
        </p:txBody>
      </p:sp>
    </p:spTree>
    <p:extLst>
      <p:ext uri="{BB962C8B-B14F-4D97-AF65-F5344CB8AC3E}">
        <p14:creationId xmlns:p14="http://schemas.microsoft.com/office/powerpoint/2010/main" val="1244017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127.8 EVA</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60311" y="959195"/>
            <a:ext cx="5807440" cy="476507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7150" y="959195"/>
            <a:ext cx="2423160" cy="1200329"/>
          </a:xfrm>
        </p:spPr>
        <p:txBody>
          <a:bodyPr/>
          <a:lstStyle/>
          <a:p>
            <a:pPr marL="101600" indent="0">
              <a:buNone/>
            </a:pPr>
            <a:r>
              <a:rPr lang="en-US" sz="2400" dirty="0"/>
              <a:t>An Electronic Vibration Analyzer</a:t>
            </a:r>
          </a:p>
        </p:txBody>
      </p:sp>
    </p:spTree>
    <p:extLst>
      <p:ext uri="{BB962C8B-B14F-4D97-AF65-F5344CB8AC3E}">
        <p14:creationId xmlns:p14="http://schemas.microsoft.com/office/powerpoint/2010/main" val="1023812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p:txBody>
          <a:bodyPr/>
          <a:lstStyle/>
          <a:p>
            <a:pPr marL="621792" indent="-640080"/>
            <a:r>
              <a:rPr lang="en-US" dirty="0"/>
              <a:t>Learning Objectives </a:t>
            </a:r>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4025" y="1312649"/>
            <a:ext cx="8232775" cy="4447371"/>
          </a:xfrm>
        </p:spPr>
        <p:txBody>
          <a:bodyPr/>
          <a:lstStyle/>
          <a:p>
            <a:pPr marL="822960" lvl="0" indent="-822960">
              <a:buClr>
                <a:schemeClr val="lt1"/>
              </a:buClr>
              <a:buSzPct val="25000"/>
              <a:buNone/>
            </a:pPr>
            <a:r>
              <a:rPr lang="en-US" sz="2400" b="1" dirty="0">
                <a:solidFill>
                  <a:srgbClr val="007FA3"/>
                </a:solidFill>
              </a:rPr>
              <a:t>127.1 </a:t>
            </a:r>
            <a:r>
              <a:rPr lang="en-US" sz="2400" dirty="0">
                <a:solidFill>
                  <a:schemeClr val="tx1"/>
                </a:solidFill>
              </a:rPr>
              <a:t>Discuss vibration and noise concerns in vehicles.</a:t>
            </a:r>
          </a:p>
          <a:p>
            <a:pPr marL="822960" lvl="0" indent="-822960">
              <a:buClr>
                <a:schemeClr val="lt1"/>
              </a:buClr>
              <a:buSzPct val="25000"/>
              <a:buNone/>
            </a:pPr>
            <a:r>
              <a:rPr lang="en-US" sz="2400" b="1" dirty="0">
                <a:solidFill>
                  <a:srgbClr val="007FA3"/>
                </a:solidFill>
              </a:rPr>
              <a:t>127.1 </a:t>
            </a:r>
            <a:r>
              <a:rPr lang="en-US" sz="2400" dirty="0">
                <a:solidFill>
                  <a:schemeClr val="tx1"/>
                </a:solidFill>
              </a:rPr>
              <a:t>List the procedures for a test-drive when diagnosing vibration/noise problems.</a:t>
            </a:r>
          </a:p>
          <a:p>
            <a:pPr marL="822960" lvl="0" indent="-822960">
              <a:buClr>
                <a:schemeClr val="lt1"/>
              </a:buClr>
              <a:buSzPct val="25000"/>
              <a:buNone/>
            </a:pPr>
            <a:r>
              <a:rPr lang="en-US" sz="2400" b="1" dirty="0">
                <a:solidFill>
                  <a:srgbClr val="007FA3"/>
                </a:solidFill>
              </a:rPr>
              <a:t>127.1 </a:t>
            </a:r>
            <a:r>
              <a:rPr lang="en-US" sz="2400" dirty="0">
                <a:solidFill>
                  <a:schemeClr val="tx1"/>
                </a:solidFill>
              </a:rPr>
              <a:t>Explain the vibration speed ranges.</a:t>
            </a:r>
          </a:p>
          <a:p>
            <a:pPr marL="822960" lvl="0" indent="-822960">
              <a:buClr>
                <a:schemeClr val="lt1"/>
              </a:buClr>
              <a:buSzPct val="25000"/>
              <a:buNone/>
            </a:pPr>
            <a:r>
              <a:rPr lang="en-US" sz="2400" b="1" dirty="0">
                <a:solidFill>
                  <a:srgbClr val="007FA3"/>
                </a:solidFill>
              </a:rPr>
              <a:t>127.1 </a:t>
            </a:r>
            <a:r>
              <a:rPr lang="en-US" sz="2400" dirty="0">
                <a:solidFill>
                  <a:schemeClr val="tx1"/>
                </a:solidFill>
              </a:rPr>
              <a:t>Explain how to determine the frequency of a vibration.</a:t>
            </a:r>
          </a:p>
          <a:p>
            <a:pPr marL="822960" lvl="0" indent="-822960">
              <a:buClr>
                <a:schemeClr val="lt1"/>
              </a:buClr>
              <a:buSzPct val="25000"/>
              <a:buNone/>
            </a:pPr>
            <a:r>
              <a:rPr lang="en-US" sz="2400" b="1" dirty="0">
                <a:solidFill>
                  <a:srgbClr val="007FA3"/>
                </a:solidFill>
              </a:rPr>
              <a:t>127.1 </a:t>
            </a:r>
            <a:r>
              <a:rPr lang="en-US" sz="2400" dirty="0">
                <a:solidFill>
                  <a:schemeClr val="tx1"/>
                </a:solidFill>
              </a:rPr>
              <a:t>Explain ways to diagnose drive-line vibrations and noise.</a:t>
            </a:r>
          </a:p>
          <a:p>
            <a:pPr marL="822960" lvl="0" indent="-822960">
              <a:buClr>
                <a:schemeClr val="lt1"/>
              </a:buClr>
              <a:buSzPct val="25000"/>
              <a:buNone/>
            </a:pPr>
            <a:r>
              <a:rPr lang="en-US" sz="2400" b="1" dirty="0">
                <a:solidFill>
                  <a:srgbClr val="007FA3"/>
                </a:solidFill>
              </a:rPr>
              <a:t>127.1 </a:t>
            </a:r>
            <a:r>
              <a:rPr lang="en-US" sz="2400" dirty="0">
                <a:solidFill>
                  <a:schemeClr val="tx1"/>
                </a:solidFill>
              </a:rPr>
              <a:t>Discuss how to find and correct noises.</a:t>
            </a:r>
          </a:p>
          <a:p>
            <a:pPr marL="118871" lvl="0" indent="-118871">
              <a:buClr>
                <a:schemeClr val="lt1"/>
              </a:buClr>
              <a:buSzPct val="25000"/>
              <a:buFont typeface="Arial"/>
              <a:buChar char="‪"/>
            </a:pPr>
            <a:endParaRPr lang="en-US" dirty="0"/>
          </a:p>
        </p:txBody>
      </p:sp>
    </p:spTree>
    <p:extLst>
      <p:ext uri="{BB962C8B-B14F-4D97-AF65-F5344CB8AC3E}">
        <p14:creationId xmlns:p14="http://schemas.microsoft.com/office/powerpoint/2010/main" val="1477048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p:txBody>
          <a:bodyPr/>
          <a:lstStyle/>
          <a:p>
            <a:r>
              <a:rPr lang="en-US" dirty="0"/>
              <a:t>Figure 127.9 Balanced Wheels/Tires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567522" y="5111496"/>
            <a:ext cx="8065008" cy="836625"/>
          </a:xfrm>
        </p:spPr>
        <p:txBody>
          <a:bodyPr anchor="b"/>
          <a:lstStyle/>
          <a:p>
            <a:pPr marL="101600"/>
            <a:r>
              <a:rPr lang="en-US" sz="2400" dirty="0">
                <a:latin typeface="+mn-lt"/>
                <a:ea typeface="Verdana" panose="020B0604030504040204" pitchFamily="34" charset="0"/>
                <a:cs typeface="Verdana" panose="020B0604030504040204" pitchFamily="34" charset="0"/>
              </a:rPr>
              <a:t>Properly balancing all wheels and tires solves most low-frequency vibrations.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940" y="1088136"/>
            <a:ext cx="7586120" cy="3711568"/>
          </a:xfrm>
          <a:prstGeom prst="rect">
            <a:avLst/>
          </a:prstGeom>
        </p:spPr>
      </p:pic>
    </p:spTree>
    <p:extLst>
      <p:ext uri="{BB962C8B-B14F-4D97-AF65-F5344CB8AC3E}">
        <p14:creationId xmlns:p14="http://schemas.microsoft.com/office/powerpoint/2010/main" val="593138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37159"/>
            <a:ext cx="8229600" cy="683997"/>
          </a:xfrm>
        </p:spPr>
        <p:txBody>
          <a:bodyPr/>
          <a:lstStyle/>
          <a:p>
            <a:r>
              <a:rPr lang="en-US" dirty="0"/>
              <a:t>Vibration Causes</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8640" y="1014984"/>
            <a:ext cx="3383280" cy="3530379"/>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4733770"/>
            <a:ext cx="4114800" cy="1546577"/>
          </a:xfrm>
        </p:spPr>
        <p:txBody>
          <a:bodyPr/>
          <a:lstStyle/>
          <a:p>
            <a:pPr marL="101600" indent="0">
              <a:buNone/>
            </a:pPr>
            <a:r>
              <a:rPr lang="en-US" dirty="0"/>
              <a:t>Figure 127-10 out-of-balance tire showing scallops or bald spots around the tire. Even if corrected, this cupped tire would create a vibration</a:t>
            </a:r>
            <a:r>
              <a:rPr lang="en-US" sz="1800" dirty="0"/>
              <a:t>.</a:t>
            </a: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2875" y="1014984"/>
            <a:ext cx="3291840" cy="3616785"/>
          </a:xfrm>
          <a:prstGeom prst="rect">
            <a:avLst/>
          </a:prstGeom>
        </p:spPr>
      </p:pic>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61264" y="4825596"/>
            <a:ext cx="4320862" cy="1095912"/>
          </a:xfrm>
        </p:spPr>
        <p:txBody>
          <a:bodyPr/>
          <a:lstStyle/>
          <a:p>
            <a:pPr marL="101600" indent="0">
              <a:buNone/>
            </a:pPr>
            <a:r>
              <a:rPr lang="en-US" dirty="0"/>
              <a:t>Figure 127-11 Another cause of a vibration that is often blamed on wheels or tires is a bent bearing hub. Use a dial indicator to check the flange for runout.</a:t>
            </a:r>
          </a:p>
        </p:txBody>
      </p:sp>
    </p:spTree>
    <p:extLst>
      <p:ext uri="{BB962C8B-B14F-4D97-AF65-F5344CB8AC3E}">
        <p14:creationId xmlns:p14="http://schemas.microsoft.com/office/powerpoint/2010/main" val="2253748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738633"/>
          </a:xfrm>
        </p:spPr>
        <p:txBody>
          <a:bodyPr/>
          <a:lstStyle/>
          <a:p>
            <a:r>
              <a:rPr lang="en-US" dirty="0"/>
              <a:t>Correcting Driveline Angles</a:t>
            </a:r>
          </a:p>
        </p:txBody>
      </p:sp>
      <p:sp>
        <p:nvSpPr>
          <p:cNvPr id="3" name="Content Placeholder 2"/>
          <p:cNvSpPr>
            <a:spLocks noGrp="1"/>
          </p:cNvSpPr>
          <p:nvPr>
            <p:ph idx="4294967295"/>
          </p:nvPr>
        </p:nvSpPr>
        <p:spPr>
          <a:xfrm>
            <a:off x="438150" y="947752"/>
            <a:ext cx="8229600" cy="3878475"/>
          </a:xfrm>
          <a:prstGeom prst="rect">
            <a:avLst/>
          </a:prstGeom>
        </p:spPr>
        <p:txBody>
          <a:bodyPr/>
          <a:lstStyle/>
          <a:p>
            <a:r>
              <a:rPr lang="en-US" sz="2400" dirty="0"/>
              <a:t>Incorrect Driveline Angles Usually Caused By:</a:t>
            </a:r>
          </a:p>
          <a:p>
            <a:pPr marL="901700" lvl="1" indent="-342900">
              <a:buFont typeface="+mj-lt"/>
              <a:buAutoNum type="arabicPeriod"/>
            </a:pPr>
            <a:r>
              <a:rPr lang="en-US" sz="2400" dirty="0"/>
              <a:t>Worn, damaged, or improperly installed U-joints.</a:t>
            </a:r>
          </a:p>
          <a:p>
            <a:pPr marL="901700" lvl="1" indent="-342900">
              <a:buFont typeface="+mj-lt"/>
              <a:buAutoNum type="arabicPeriod"/>
            </a:pPr>
            <a:r>
              <a:rPr lang="en-US" sz="2400" dirty="0"/>
              <a:t>Worn, collapsed, or defective engine or transmission mount(s).</a:t>
            </a:r>
          </a:p>
          <a:p>
            <a:pPr marL="901700" lvl="1" indent="-342900">
              <a:buFont typeface="+mj-lt"/>
              <a:buAutoNum type="arabicPeriod"/>
            </a:pPr>
            <a:r>
              <a:rPr lang="en-US" sz="2400" dirty="0"/>
              <a:t>Incorrect vehicle ride height. </a:t>
            </a:r>
          </a:p>
          <a:p>
            <a:pPr marL="1301750" lvl="2" indent="-342900"/>
            <a:r>
              <a:rPr lang="en-US" sz="2400" dirty="0"/>
              <a:t>(As weight added to rear of RWD vehicle, front of differential rises and changes working angle of rear U-joint.)</a:t>
            </a:r>
          </a:p>
          <a:p>
            <a:pPr marL="901700" lvl="1" indent="-342900">
              <a:buFont typeface="+mj-lt"/>
              <a:buAutoNum type="arabicPeriod"/>
            </a:pPr>
            <a:r>
              <a:rPr lang="en-US" sz="2400" dirty="0"/>
              <a:t>Bent or distorted driveshaft.</a:t>
            </a:r>
          </a:p>
        </p:txBody>
      </p:sp>
    </p:spTree>
    <p:extLst>
      <p:ext uri="{BB962C8B-B14F-4D97-AF65-F5344CB8AC3E}">
        <p14:creationId xmlns:p14="http://schemas.microsoft.com/office/powerpoint/2010/main" val="3620838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127.12 Driveshaft Runout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31552" y="941388"/>
            <a:ext cx="5825938" cy="387447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41388"/>
            <a:ext cx="2203704" cy="2308324"/>
          </a:xfrm>
        </p:spPr>
        <p:txBody>
          <a:bodyPr/>
          <a:lstStyle/>
          <a:p>
            <a:pPr marL="101600" indent="0">
              <a:buNone/>
            </a:pPr>
            <a:r>
              <a:rPr lang="en-US" sz="2400" dirty="0"/>
              <a:t>Checking a driveshaft for runout using a magnetic mounted dial indicator.</a:t>
            </a:r>
          </a:p>
        </p:txBody>
      </p:sp>
    </p:spTree>
    <p:extLst>
      <p:ext uri="{BB962C8B-B14F-4D97-AF65-F5344CB8AC3E}">
        <p14:creationId xmlns:p14="http://schemas.microsoft.com/office/powerpoint/2010/main" val="1649708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738633"/>
          </a:xfrm>
        </p:spPr>
        <p:txBody>
          <a:bodyPr/>
          <a:lstStyle/>
          <a:p>
            <a:r>
              <a:rPr lang="en-US" dirty="0"/>
              <a:t>Checking Driveshaft Runout</a:t>
            </a:r>
          </a:p>
        </p:txBody>
      </p:sp>
      <p:sp>
        <p:nvSpPr>
          <p:cNvPr id="3" name="Content Placeholder 2"/>
          <p:cNvSpPr>
            <a:spLocks noGrp="1"/>
          </p:cNvSpPr>
          <p:nvPr>
            <p:ph idx="4294967295"/>
          </p:nvPr>
        </p:nvSpPr>
        <p:spPr>
          <a:xfrm>
            <a:off x="457200" y="941832"/>
            <a:ext cx="8229600" cy="2209800"/>
          </a:xfrm>
          <a:prstGeom prst="rect">
            <a:avLst/>
          </a:prstGeom>
        </p:spPr>
        <p:txBody>
          <a:bodyPr/>
          <a:lstStyle/>
          <a:p>
            <a:r>
              <a:rPr lang="en-US" sz="2400" dirty="0"/>
              <a:t>Check to see that driveshaft is not bent </a:t>
            </a:r>
          </a:p>
          <a:p>
            <a:r>
              <a:rPr lang="en-US" sz="2400" dirty="0"/>
              <a:t>Performing a driveshaft runout test using a dial indicator. </a:t>
            </a:r>
          </a:p>
          <a:p>
            <a:r>
              <a:rPr lang="en-US" sz="2400" dirty="0"/>
              <a:t>Runout should be measured at 3places along length of driveshaft.</a:t>
            </a:r>
          </a:p>
        </p:txBody>
      </p:sp>
    </p:spTree>
    <p:extLst>
      <p:ext uri="{BB962C8B-B14F-4D97-AF65-F5344CB8AC3E}">
        <p14:creationId xmlns:p14="http://schemas.microsoft.com/office/powerpoint/2010/main" val="3731753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738633"/>
          </a:xfrm>
        </p:spPr>
        <p:txBody>
          <a:bodyPr/>
          <a:lstStyle/>
          <a:p>
            <a:r>
              <a:rPr lang="en-US" dirty="0"/>
              <a:t>Companion Flange Runout</a:t>
            </a:r>
          </a:p>
        </p:txBody>
      </p:sp>
      <p:sp>
        <p:nvSpPr>
          <p:cNvPr id="3" name="Content Placeholder 2"/>
          <p:cNvSpPr>
            <a:spLocks noGrp="1"/>
          </p:cNvSpPr>
          <p:nvPr>
            <p:ph idx="4294967295"/>
          </p:nvPr>
        </p:nvSpPr>
        <p:spPr>
          <a:xfrm>
            <a:off x="457200" y="941832"/>
            <a:ext cx="8229600" cy="2324100"/>
          </a:xfrm>
          <a:prstGeom prst="rect">
            <a:avLst/>
          </a:prstGeom>
        </p:spPr>
        <p:txBody>
          <a:bodyPr/>
          <a:lstStyle/>
          <a:p>
            <a:r>
              <a:rPr lang="en-US" sz="2400" dirty="0"/>
              <a:t>companion flange is splined to rear axle pinion shaft </a:t>
            </a:r>
          </a:p>
          <a:p>
            <a:r>
              <a:rPr lang="en-US" sz="2400" dirty="0"/>
              <a:t>Provides mounting for rear U-joint of driveshaft.</a:t>
            </a:r>
          </a:p>
          <a:p>
            <a:r>
              <a:rPr lang="en-US" sz="2400" dirty="0"/>
              <a:t>What things should be checked on companion flange </a:t>
            </a:r>
          </a:p>
          <a:p>
            <a:pPr lvl="1"/>
            <a:r>
              <a:rPr lang="en-US" sz="2400" dirty="0"/>
              <a:t>while diagnosing a vibration?</a:t>
            </a:r>
          </a:p>
        </p:txBody>
      </p:sp>
    </p:spTree>
    <p:extLst>
      <p:ext uri="{BB962C8B-B14F-4D97-AF65-F5344CB8AC3E}">
        <p14:creationId xmlns:p14="http://schemas.microsoft.com/office/powerpoint/2010/main" val="222979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1484100"/>
          </a:xfrm>
        </p:spPr>
        <p:txBody>
          <a:bodyPr/>
          <a:lstStyle/>
          <a:p>
            <a:r>
              <a:rPr lang="en-US" dirty="0"/>
              <a:t>Measuring Driveshaft U-Joint Phasing</a:t>
            </a:r>
          </a:p>
        </p:txBody>
      </p:sp>
      <p:sp>
        <p:nvSpPr>
          <p:cNvPr id="3" name="Content Placeholder 2"/>
          <p:cNvSpPr>
            <a:spLocks noGrp="1"/>
          </p:cNvSpPr>
          <p:nvPr>
            <p:ph idx="4294967295"/>
          </p:nvPr>
        </p:nvSpPr>
        <p:spPr>
          <a:xfrm>
            <a:off x="438150" y="1527048"/>
            <a:ext cx="8229600" cy="3476624"/>
          </a:xfrm>
          <a:prstGeom prst="rect">
            <a:avLst/>
          </a:prstGeom>
        </p:spPr>
        <p:txBody>
          <a:bodyPr/>
          <a:lstStyle/>
          <a:p>
            <a:r>
              <a:rPr lang="en-US" sz="2400" dirty="0"/>
              <a:t>Measuring Driveshaft U-joint Phasing 	</a:t>
            </a:r>
          </a:p>
          <a:p>
            <a:pPr lvl="1"/>
            <a:r>
              <a:rPr lang="en-US" sz="2400" dirty="0"/>
              <a:t>Checking to see if front and rear U-joints are directly </a:t>
            </a:r>
          </a:p>
          <a:p>
            <a:pPr lvl="2"/>
            <a:r>
              <a:rPr lang="en-US" sz="2400" dirty="0"/>
              <a:t>in line or parallel with each other</a:t>
            </a:r>
          </a:p>
          <a:p>
            <a:pPr lvl="1"/>
            <a:r>
              <a:rPr lang="en-US" sz="2400" dirty="0"/>
              <a:t>Place an inclinometer on front U-joint bearing cup </a:t>
            </a:r>
          </a:p>
          <a:p>
            <a:pPr lvl="1"/>
            <a:r>
              <a:rPr lang="en-US" sz="2400" dirty="0"/>
              <a:t>Rotate driveshaft until horizontal</a:t>
            </a:r>
          </a:p>
          <a:p>
            <a:pPr lvl="1"/>
            <a:r>
              <a:rPr lang="en-US" sz="2400" dirty="0"/>
              <a:t>Move inclinometer to rear U-joint. </a:t>
            </a:r>
          </a:p>
          <a:p>
            <a:pPr lvl="1"/>
            <a:r>
              <a:rPr lang="en-US" sz="2400" dirty="0"/>
              <a:t>Angles should match</a:t>
            </a:r>
          </a:p>
        </p:txBody>
      </p:sp>
    </p:spTree>
    <p:extLst>
      <p:ext uri="{BB962C8B-B14F-4D97-AF65-F5344CB8AC3E}">
        <p14:creationId xmlns:p14="http://schemas.microsoft.com/office/powerpoint/2010/main" val="1790317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738633"/>
          </a:xfrm>
        </p:spPr>
        <p:txBody>
          <a:bodyPr/>
          <a:lstStyle/>
          <a:p>
            <a:r>
              <a:rPr lang="en-US" dirty="0"/>
              <a:t>Balancing Driveshaft</a:t>
            </a:r>
          </a:p>
        </p:txBody>
      </p:sp>
      <p:sp>
        <p:nvSpPr>
          <p:cNvPr id="3" name="Content Placeholder 2"/>
          <p:cNvSpPr>
            <a:spLocks noGrp="1"/>
          </p:cNvSpPr>
          <p:nvPr>
            <p:ph idx="4294967295"/>
          </p:nvPr>
        </p:nvSpPr>
        <p:spPr>
          <a:xfrm>
            <a:off x="457200" y="941832"/>
            <a:ext cx="8229600" cy="4525963"/>
          </a:xfrm>
          <a:prstGeom prst="rect">
            <a:avLst/>
          </a:prstGeom>
        </p:spPr>
        <p:txBody>
          <a:bodyPr/>
          <a:lstStyle/>
          <a:p>
            <a:r>
              <a:rPr lang="en-US" sz="2400" dirty="0"/>
              <a:t>Driveshaft Balance Done With Strobe Balancer</a:t>
            </a:r>
          </a:p>
          <a:p>
            <a:pPr lvl="1"/>
            <a:r>
              <a:rPr lang="en-US" sz="2400" dirty="0"/>
              <a:t>Mark driveshaft with 4 equally spaced marks around its circumference</a:t>
            </a:r>
          </a:p>
          <a:p>
            <a:pPr lvl="1"/>
            <a:r>
              <a:rPr lang="en-US" sz="2400" dirty="0"/>
              <a:t>Attach strobe balancer sensor to bottom of differential housing</a:t>
            </a:r>
          </a:p>
          <a:p>
            <a:pPr lvl="1"/>
            <a:r>
              <a:rPr lang="en-US" sz="2400" dirty="0"/>
              <a:t>Start engine put into gear to allow drive wheels to rotate</a:t>
            </a:r>
          </a:p>
          <a:p>
            <a:pPr lvl="1"/>
            <a:r>
              <a:rPr lang="en-US" sz="2400" dirty="0"/>
              <a:t>Check using strobe light close to driveshaft for balance</a:t>
            </a:r>
          </a:p>
          <a:p>
            <a:pPr lvl="1"/>
            <a:r>
              <a:rPr lang="en-US" sz="2400" dirty="0"/>
              <a:t>Apply hose clamps so that screw portion of clamp(s) </a:t>
            </a:r>
          </a:p>
          <a:p>
            <a:pPr lvl="1"/>
            <a:r>
              <a:rPr lang="en-US" sz="2400" dirty="0"/>
              <a:t>Opposite number seen with strobe light</a:t>
            </a:r>
          </a:p>
          <a:p>
            <a:pPr lvl="1"/>
            <a:endParaRPr lang="en-US" sz="2400" dirty="0"/>
          </a:p>
        </p:txBody>
      </p:sp>
    </p:spTree>
    <p:extLst>
      <p:ext uri="{BB962C8B-B14F-4D97-AF65-F5344CB8AC3E}">
        <p14:creationId xmlns:p14="http://schemas.microsoft.com/office/powerpoint/2010/main" val="1368966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37160"/>
            <a:ext cx="8229600" cy="738633"/>
          </a:xfrm>
        </p:spPr>
        <p:txBody>
          <a:bodyPr/>
          <a:lstStyle/>
          <a:p>
            <a:r>
              <a:rPr lang="en-US" dirty="0"/>
              <a:t>Figure 127.13 Driveshaft Balance</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1161288"/>
            <a:ext cx="2963418" cy="3416320"/>
          </a:xfrm>
        </p:spPr>
        <p:txBody>
          <a:bodyPr anchor="t" anchorCtr="0"/>
          <a:lstStyle/>
          <a:p>
            <a:pPr marL="101600"/>
            <a:r>
              <a:rPr lang="en-US" sz="2400" dirty="0">
                <a:latin typeface="+mn-lt"/>
                <a:ea typeface="Verdana" panose="020B0604030504040204" pitchFamily="34" charset="0"/>
                <a:cs typeface="Verdana" panose="020B0604030504040204" pitchFamily="34" charset="0"/>
              </a:rPr>
              <a:t>When checking the balance of a driveshaft, make reference marks around the shaft so that the location of the unbalance may be viewed when using a strobe light</a:t>
            </a:r>
          </a:p>
        </p:txBody>
      </p:sp>
      <p:pic>
        <p:nvPicPr>
          <p:cNvPr id="5" name="Picture 4"/>
          <p:cNvPicPr>
            <a:picLocks noChangeAspect="1"/>
          </p:cNvPicPr>
          <p:nvPr/>
        </p:nvPicPr>
        <p:blipFill>
          <a:blip r:embed="rId3"/>
          <a:stretch>
            <a:fillRect/>
          </a:stretch>
        </p:blipFill>
        <p:spPr>
          <a:xfrm>
            <a:off x="4143488" y="1014984"/>
            <a:ext cx="4480560" cy="3745510"/>
          </a:xfrm>
          <a:prstGeom prst="rect">
            <a:avLst/>
          </a:prstGeom>
        </p:spPr>
      </p:pic>
    </p:spTree>
    <p:extLst>
      <p:ext uri="{BB962C8B-B14F-4D97-AF65-F5344CB8AC3E}">
        <p14:creationId xmlns:p14="http://schemas.microsoft.com/office/powerpoint/2010/main" val="507015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37160"/>
            <a:ext cx="8229600" cy="738633"/>
          </a:xfrm>
        </p:spPr>
        <p:txBody>
          <a:bodyPr/>
          <a:lstStyle/>
          <a:p>
            <a:r>
              <a:rPr lang="en-US" dirty="0"/>
              <a:t>Figure 127.14 Strobe Balancer</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34399" y="941388"/>
            <a:ext cx="3332929" cy="4682172"/>
          </a:xfrm>
        </p:spPr>
        <p:txBody>
          <a:bodyPr anchor="t" anchorCtr="0"/>
          <a:lstStyle/>
          <a:p>
            <a:pPr marL="101600"/>
            <a:r>
              <a:rPr lang="en-US" sz="2400" dirty="0">
                <a:latin typeface="+mn-lt"/>
                <a:ea typeface="Verdana" panose="020B0604030504040204" pitchFamily="34" charset="0"/>
                <a:cs typeface="Verdana" panose="020B0604030504040204" pitchFamily="34" charset="0"/>
              </a:rPr>
              <a:t>Using a strobe balancer to check for driveline vibration requires that an extension be used on the magnetic sensor. Tall safety stands are used to support the rear axle to keep the driveshaft angles the same as when the vehicle is on the road.</a:t>
            </a:r>
          </a:p>
        </p:txBody>
      </p:sp>
      <p:pic>
        <p:nvPicPr>
          <p:cNvPr id="5" name="Picture 4"/>
          <p:cNvPicPr>
            <a:picLocks noChangeAspect="1"/>
          </p:cNvPicPr>
          <p:nvPr/>
        </p:nvPicPr>
        <p:blipFill>
          <a:blip r:embed="rId3"/>
          <a:stretch>
            <a:fillRect/>
          </a:stretch>
        </p:blipFill>
        <p:spPr>
          <a:xfrm>
            <a:off x="4133088" y="1003011"/>
            <a:ext cx="4382957" cy="5206421"/>
          </a:xfrm>
          <a:prstGeom prst="rect">
            <a:avLst/>
          </a:prstGeom>
        </p:spPr>
      </p:pic>
    </p:spTree>
    <p:extLst>
      <p:ext uri="{BB962C8B-B14F-4D97-AF65-F5344CB8AC3E}">
        <p14:creationId xmlns:p14="http://schemas.microsoft.com/office/powerpoint/2010/main" val="2654280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12" y="136525"/>
            <a:ext cx="8229600" cy="738633"/>
          </a:xfrm>
        </p:spPr>
        <p:txBody>
          <a:bodyPr/>
          <a:lstStyle/>
          <a:p>
            <a:r>
              <a:rPr lang="en-US" dirty="0"/>
              <a:t>Causes of Vibration and Noise</a:t>
            </a:r>
          </a:p>
        </p:txBody>
      </p:sp>
      <p:sp>
        <p:nvSpPr>
          <p:cNvPr id="3" name="Content Placeholder 2"/>
          <p:cNvSpPr>
            <a:spLocks noGrp="1"/>
          </p:cNvSpPr>
          <p:nvPr>
            <p:ph idx="4294967295"/>
          </p:nvPr>
        </p:nvSpPr>
        <p:spPr>
          <a:xfrm>
            <a:off x="424325" y="954004"/>
            <a:ext cx="8229600" cy="2546797"/>
          </a:xfrm>
          <a:prstGeom prst="rect">
            <a:avLst/>
          </a:prstGeom>
        </p:spPr>
        <p:txBody>
          <a:bodyPr/>
          <a:lstStyle/>
          <a:p>
            <a:r>
              <a:rPr lang="en-US" sz="2400" dirty="0"/>
              <a:t>Vehicles are designed and built to prevent most vibrations </a:t>
            </a:r>
          </a:p>
          <a:p>
            <a:r>
              <a:rPr lang="en-US" sz="2400" dirty="0"/>
              <a:t>Dampen out any vibrations that cannot be eliminated.</a:t>
            </a:r>
          </a:p>
          <a:p>
            <a:r>
              <a:rPr lang="en-US" sz="2400" dirty="0"/>
              <a:t>If a new vehicle has a vibration or noise problem</a:t>
            </a:r>
          </a:p>
          <a:p>
            <a:r>
              <a:rPr lang="en-US" sz="2400" dirty="0"/>
              <a:t>Most likely cause is an assembly or parts problem.</a:t>
            </a:r>
          </a:p>
        </p:txBody>
      </p:sp>
    </p:spTree>
    <p:extLst>
      <p:ext uri="{BB962C8B-B14F-4D97-AF65-F5344CB8AC3E}">
        <p14:creationId xmlns:p14="http://schemas.microsoft.com/office/powerpoint/2010/main" val="3328245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127.15</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33856" y="907543"/>
            <a:ext cx="6803136" cy="433168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51718" y="5389041"/>
            <a:ext cx="7388352" cy="830997"/>
          </a:xfrm>
        </p:spPr>
        <p:txBody>
          <a:bodyPr/>
          <a:lstStyle/>
          <a:p>
            <a:pPr marL="101600" indent="0">
              <a:buNone/>
            </a:pPr>
            <a:r>
              <a:rPr lang="en-US" sz="2400" dirty="0"/>
              <a:t>Typical procedure to balance a driveshaft using hose clamps</a:t>
            </a:r>
          </a:p>
        </p:txBody>
      </p:sp>
    </p:spTree>
    <p:extLst>
      <p:ext uri="{BB962C8B-B14F-4D97-AF65-F5344CB8AC3E}">
        <p14:creationId xmlns:p14="http://schemas.microsoft.com/office/powerpoint/2010/main" val="3375201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p:txBody>
          <a:bodyPr/>
          <a:lstStyle/>
          <a:p>
            <a:r>
              <a:rPr lang="en-US" dirty="0"/>
              <a:t>Figure 127.16 Hose Clamps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40050" y="5003553"/>
            <a:ext cx="8229600" cy="1015663"/>
          </a:xfrm>
        </p:spPr>
        <p:txBody>
          <a:bodyPr anchor="b"/>
          <a:lstStyle/>
          <a:p>
            <a:pPr marL="101600"/>
            <a:r>
              <a:rPr lang="en-US" sz="2000" dirty="0">
                <a:latin typeface="+mn-lt"/>
                <a:ea typeface="Verdana" panose="020B0604030504040204" pitchFamily="34" charset="0"/>
                <a:cs typeface="Verdana" panose="020B0604030504040204" pitchFamily="34" charset="0"/>
              </a:rPr>
              <a:t>Two clamps were required to balance this front driveshaft of a four-wheel-drive vehicle. Be careful when using hose clamps that the ends of the clamps do not interfere with the body or other parts of the vehicle</a:t>
            </a:r>
          </a:p>
        </p:txBody>
      </p:sp>
      <p:pic>
        <p:nvPicPr>
          <p:cNvPr id="5" name="Picture 4"/>
          <p:cNvPicPr>
            <a:picLocks noChangeAspect="1"/>
          </p:cNvPicPr>
          <p:nvPr/>
        </p:nvPicPr>
        <p:blipFill>
          <a:blip r:embed="rId3"/>
          <a:stretch>
            <a:fillRect/>
          </a:stretch>
        </p:blipFill>
        <p:spPr>
          <a:xfrm>
            <a:off x="1828800" y="1161288"/>
            <a:ext cx="5486400" cy="3692323"/>
          </a:xfrm>
          <a:prstGeom prst="rect">
            <a:avLst/>
          </a:prstGeom>
        </p:spPr>
      </p:pic>
    </p:spTree>
    <p:extLst>
      <p:ext uri="{BB962C8B-B14F-4D97-AF65-F5344CB8AC3E}">
        <p14:creationId xmlns:p14="http://schemas.microsoft.com/office/powerpoint/2010/main" val="3136841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738633"/>
          </a:xfrm>
        </p:spPr>
        <p:txBody>
          <a:bodyPr/>
          <a:lstStyle/>
          <a:p>
            <a:r>
              <a:rPr lang="en-US" dirty="0"/>
              <a:t>Noise Diagnosis </a:t>
            </a:r>
            <a:r>
              <a:rPr lang="en-US" sz="2800" dirty="0"/>
              <a:t>(1 of 4)</a:t>
            </a:r>
          </a:p>
        </p:txBody>
      </p:sp>
      <p:sp>
        <p:nvSpPr>
          <p:cNvPr id="3" name="Content Placeholder 2"/>
          <p:cNvSpPr>
            <a:spLocks noGrp="1"/>
          </p:cNvSpPr>
          <p:nvPr>
            <p:ph idx="4294967295"/>
          </p:nvPr>
        </p:nvSpPr>
        <p:spPr>
          <a:xfrm>
            <a:off x="457200" y="975465"/>
            <a:ext cx="8229600" cy="3916575"/>
          </a:xfrm>
          <a:prstGeom prst="rect">
            <a:avLst/>
          </a:prstGeom>
        </p:spPr>
        <p:txBody>
          <a:bodyPr/>
          <a:lstStyle/>
          <a:p>
            <a:r>
              <a:rPr lang="en-US" sz="2400" dirty="0"/>
              <a:t>Tire Noise</a:t>
            </a:r>
          </a:p>
          <a:p>
            <a:r>
              <a:rPr lang="en-US" sz="2400" dirty="0"/>
              <a:t>Engine/Exhaust Noise</a:t>
            </a:r>
          </a:p>
          <a:p>
            <a:r>
              <a:rPr lang="en-US" sz="2400" dirty="0"/>
              <a:t>Wheel Bearing Noise</a:t>
            </a:r>
          </a:p>
          <a:p>
            <a:r>
              <a:rPr lang="en-US" sz="2400" dirty="0"/>
              <a:t>Differential Side Bearing Noise</a:t>
            </a:r>
          </a:p>
          <a:p>
            <a:r>
              <a:rPr lang="en-US" sz="2400" dirty="0"/>
              <a:t>Differential Pinion Bearing Noise</a:t>
            </a:r>
          </a:p>
          <a:p>
            <a:r>
              <a:rPr lang="en-US" sz="2400" dirty="0"/>
              <a:t>U-joint Noise</a:t>
            </a:r>
          </a:p>
          <a:p>
            <a:r>
              <a:rPr lang="en-US" sz="2400" dirty="0"/>
              <a:t>Clutch Noise</a:t>
            </a:r>
          </a:p>
        </p:txBody>
      </p:sp>
    </p:spTree>
    <p:extLst>
      <p:ext uri="{BB962C8B-B14F-4D97-AF65-F5344CB8AC3E}">
        <p14:creationId xmlns:p14="http://schemas.microsoft.com/office/powerpoint/2010/main" val="2970996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738633"/>
          </a:xfrm>
        </p:spPr>
        <p:txBody>
          <a:bodyPr/>
          <a:lstStyle/>
          <a:p>
            <a:r>
              <a:rPr lang="en-US" dirty="0"/>
              <a:t>Noise Diagnosis </a:t>
            </a:r>
            <a:r>
              <a:rPr lang="en-US" sz="2800" dirty="0"/>
              <a:t>(2 of 4)</a:t>
            </a:r>
          </a:p>
        </p:txBody>
      </p:sp>
      <p:sp>
        <p:nvSpPr>
          <p:cNvPr id="3" name="Content Placeholder 2"/>
          <p:cNvSpPr>
            <a:spLocks noGrp="1"/>
          </p:cNvSpPr>
          <p:nvPr>
            <p:ph idx="4294967295"/>
          </p:nvPr>
        </p:nvSpPr>
        <p:spPr>
          <a:xfrm>
            <a:off x="457200" y="941832"/>
            <a:ext cx="8229600" cy="1821075"/>
          </a:xfrm>
          <a:prstGeom prst="rect">
            <a:avLst/>
          </a:prstGeom>
        </p:spPr>
        <p:txBody>
          <a:bodyPr/>
          <a:lstStyle/>
          <a:p>
            <a:r>
              <a:rPr lang="en-US" sz="2400" dirty="0"/>
              <a:t>Noises usually become louder and easier to find </a:t>
            </a:r>
          </a:p>
          <a:p>
            <a:r>
              <a:rPr lang="en-US" sz="2400" dirty="0"/>
              <a:t>As time and mileage increase.</a:t>
            </a:r>
          </a:p>
          <a:p>
            <a:r>
              <a:rPr lang="en-US" sz="2400" dirty="0"/>
              <a:t>An occasional noise usually becomes a constant noise.</a:t>
            </a:r>
          </a:p>
        </p:txBody>
      </p:sp>
    </p:spTree>
    <p:extLst>
      <p:ext uri="{BB962C8B-B14F-4D97-AF65-F5344CB8AC3E}">
        <p14:creationId xmlns:p14="http://schemas.microsoft.com/office/powerpoint/2010/main" val="1755032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p:txBody>
          <a:bodyPr/>
          <a:lstStyle/>
          <a:p>
            <a:r>
              <a:rPr lang="en-US" dirty="0"/>
              <a:t>Figure 127.17 Tire Wear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990390"/>
            <a:ext cx="3017520" cy="4832092"/>
          </a:xfrm>
        </p:spPr>
        <p:txBody>
          <a:bodyPr anchor="t" anchorCtr="0"/>
          <a:lstStyle/>
          <a:p>
            <a:pPr marL="101600"/>
            <a:r>
              <a:rPr lang="en-US" sz="2800" dirty="0">
                <a:latin typeface="+mn-lt"/>
                <a:ea typeface="Verdana" panose="020B0604030504040204" pitchFamily="34" charset="0"/>
                <a:cs typeface="Verdana" panose="020B0604030504040204" pitchFamily="34" charset="0"/>
              </a:rPr>
              <a:t>Tire wear caused by improper alignment or driving habits, such as high-speed cornering, can create tire noise. Notice the feather edged outer tread blocks.</a:t>
            </a:r>
          </a:p>
        </p:txBody>
      </p:sp>
      <p:pic>
        <p:nvPicPr>
          <p:cNvPr id="5" name="Picture 4"/>
          <p:cNvPicPr>
            <a:picLocks noChangeAspect="1"/>
          </p:cNvPicPr>
          <p:nvPr/>
        </p:nvPicPr>
        <p:blipFill>
          <a:blip r:embed="rId3"/>
          <a:stretch>
            <a:fillRect/>
          </a:stretch>
        </p:blipFill>
        <p:spPr>
          <a:xfrm>
            <a:off x="3986784" y="967232"/>
            <a:ext cx="4700016" cy="4903419"/>
          </a:xfrm>
          <a:prstGeom prst="rect">
            <a:avLst/>
          </a:prstGeom>
        </p:spPr>
      </p:pic>
    </p:spTree>
    <p:extLst>
      <p:ext uri="{BB962C8B-B14F-4D97-AF65-F5344CB8AC3E}">
        <p14:creationId xmlns:p14="http://schemas.microsoft.com/office/powerpoint/2010/main" val="1290548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p:txBody>
          <a:bodyPr/>
          <a:lstStyle/>
          <a:p>
            <a:r>
              <a:rPr lang="en-US" dirty="0"/>
              <a:t>Figure 17.18 Wheel Bearing</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5165271"/>
            <a:ext cx="8229600" cy="1018367"/>
          </a:xfrm>
        </p:spPr>
        <p:txBody>
          <a:bodyPr anchor="b"/>
          <a:lstStyle/>
          <a:p>
            <a:pPr marL="101600"/>
            <a:r>
              <a:rPr lang="en-US" sz="2000" dirty="0">
                <a:latin typeface="+mn-lt"/>
                <a:ea typeface="Verdana" panose="020B0604030504040204" pitchFamily="34" charset="0"/>
                <a:cs typeface="Verdana" panose="020B0604030504040204" pitchFamily="34" charset="0"/>
              </a:rPr>
              <a:t>This bearing was found on a vehicle that had been stored over the winter. This corroded bearing produced a lot of noise and had to be replaced.</a:t>
            </a:r>
          </a:p>
        </p:txBody>
      </p:sp>
      <p:pic>
        <p:nvPicPr>
          <p:cNvPr id="5" name="Picture 4"/>
          <p:cNvPicPr>
            <a:picLocks noChangeAspect="1"/>
          </p:cNvPicPr>
          <p:nvPr/>
        </p:nvPicPr>
        <p:blipFill>
          <a:blip r:embed="rId3"/>
          <a:stretch>
            <a:fillRect/>
          </a:stretch>
        </p:blipFill>
        <p:spPr>
          <a:xfrm>
            <a:off x="2962503" y="1377521"/>
            <a:ext cx="3017520" cy="3513480"/>
          </a:xfrm>
          <a:prstGeom prst="rect">
            <a:avLst/>
          </a:prstGeom>
        </p:spPr>
      </p:pic>
    </p:spTree>
    <p:extLst>
      <p:ext uri="{BB962C8B-B14F-4D97-AF65-F5344CB8AC3E}">
        <p14:creationId xmlns:p14="http://schemas.microsoft.com/office/powerpoint/2010/main" val="3514324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738633"/>
          </a:xfrm>
        </p:spPr>
        <p:txBody>
          <a:bodyPr/>
          <a:lstStyle/>
          <a:p>
            <a:r>
              <a:rPr lang="en-US" dirty="0"/>
              <a:t>Noise Correction</a:t>
            </a:r>
          </a:p>
        </p:txBody>
      </p:sp>
      <p:sp>
        <p:nvSpPr>
          <p:cNvPr id="3" name="Content Placeholder 2"/>
          <p:cNvSpPr>
            <a:spLocks noGrp="1"/>
          </p:cNvSpPr>
          <p:nvPr>
            <p:ph idx="4294967295"/>
          </p:nvPr>
        </p:nvSpPr>
        <p:spPr>
          <a:xfrm>
            <a:off x="457200" y="941832"/>
            <a:ext cx="8229600" cy="4114800"/>
          </a:xfrm>
          <a:prstGeom prst="rect">
            <a:avLst/>
          </a:prstGeom>
        </p:spPr>
        <p:txBody>
          <a:bodyPr/>
          <a:lstStyle/>
          <a:p>
            <a:r>
              <a:rPr lang="en-US" sz="2400" dirty="0"/>
              <a:t>Check all power steering high-pressure lines.</a:t>
            </a:r>
          </a:p>
          <a:p>
            <a:r>
              <a:rPr lang="en-US" sz="2400" dirty="0"/>
              <a:t>Carefully check, tighten, lubricate the flexible couplings in exhaust system.</a:t>
            </a:r>
          </a:p>
          <a:p>
            <a:r>
              <a:rPr lang="en-US" sz="2400" dirty="0"/>
              <a:t>Lubricate all rubber bushings with rubber lube </a:t>
            </a:r>
          </a:p>
          <a:p>
            <a:r>
              <a:rPr lang="en-US" sz="2400" dirty="0"/>
              <a:t>Replace any engine or transmission mounts that are collapsed.</a:t>
            </a:r>
          </a:p>
          <a:p>
            <a:r>
              <a:rPr lang="en-US" sz="2400" dirty="0"/>
              <a:t>Replace and/or tighten all engine drive belts </a:t>
            </a:r>
          </a:p>
          <a:p>
            <a:r>
              <a:rPr lang="en-US" sz="2400" dirty="0"/>
              <a:t>Check that all accessory mounting brackets are tight.</a:t>
            </a:r>
          </a:p>
        </p:txBody>
      </p:sp>
    </p:spTree>
    <p:extLst>
      <p:ext uri="{BB962C8B-B14F-4D97-AF65-F5344CB8AC3E}">
        <p14:creationId xmlns:p14="http://schemas.microsoft.com/office/powerpoint/2010/main" val="2096849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37160"/>
            <a:ext cx="8229600" cy="738633"/>
          </a:xfrm>
        </p:spPr>
        <p:txBody>
          <a:bodyPr/>
          <a:lstStyle/>
          <a:p>
            <a:r>
              <a:rPr lang="en-US" dirty="0"/>
              <a:t>Noise Diagnosis </a:t>
            </a:r>
            <a:r>
              <a:rPr lang="en-US" sz="2800" dirty="0"/>
              <a:t>(3 of 4)</a:t>
            </a:r>
          </a:p>
        </p:txBody>
      </p:sp>
      <p:graphicFrame>
        <p:nvGraphicFramePr>
          <p:cNvPr id="3" name="Table 2"/>
          <p:cNvGraphicFramePr>
            <a:graphicFrameLocks noGrp="1"/>
          </p:cNvGraphicFramePr>
          <p:nvPr/>
        </p:nvGraphicFramePr>
        <p:xfrm>
          <a:off x="609600" y="1862201"/>
          <a:ext cx="8077200" cy="1957070"/>
        </p:xfrm>
        <a:graphic>
          <a:graphicData uri="http://schemas.openxmlformats.org/drawingml/2006/table">
            <a:tbl>
              <a:tblPr firstRow="1" firstCol="1" bandRow="1"/>
              <a:tblGrid>
                <a:gridCol w="8077200">
                  <a:extLst>
                    <a:ext uri="{9D8B030D-6E8A-4147-A177-3AD203B41FA5}">
                      <a16:colId xmlns:a16="http://schemas.microsoft.com/office/drawing/2014/main" val="20000"/>
                    </a:ext>
                  </a:extLst>
                </a:gridCol>
              </a:tblGrid>
              <a:tr h="181854">
                <a:tc>
                  <a:txBody>
                    <a:bodyPr/>
                    <a:lstStyle/>
                    <a:p>
                      <a:pPr marL="0" marR="0" algn="ctr">
                        <a:lnSpc>
                          <a:spcPct val="107000"/>
                        </a:lnSpc>
                        <a:spcBef>
                          <a:spcPts val="0"/>
                        </a:spcBef>
                        <a:spcAft>
                          <a:spcPts val="0"/>
                        </a:spcAft>
                      </a:pP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NOISE DIAGNOSTIC PROCEDURE</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181854">
                <a:tc>
                  <a:txBody>
                    <a:bodyPr/>
                    <a:lstStyle/>
                    <a:p>
                      <a:pPr marL="0" marR="0">
                        <a:lnSpc>
                          <a:spcPct val="107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Tire noise Change tire pressure; if no change, then the problem is not tires but bearings, or other components.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181854">
                <a:tc>
                  <a:txBody>
                    <a:bodyPr/>
                    <a:lstStyle/>
                    <a:p>
                      <a:pPr marL="457200" marR="0">
                        <a:lnSpc>
                          <a:spcPct val="107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Drive on various road surfaces—smooth asphalt reduces tire noise.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181854">
                <a:tc>
                  <a:txBody>
                    <a:bodyPr/>
                    <a:lstStyle/>
                    <a:p>
                      <a:pPr marL="457200" marR="0">
                        <a:lnSpc>
                          <a:spcPct val="107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Rotate the tires front to rear, if possible.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181854">
                <a:tc>
                  <a:txBody>
                    <a:bodyPr/>
                    <a:lstStyle/>
                    <a:p>
                      <a:pPr marL="457200" marR="0">
                        <a:lnSpc>
                          <a:spcPct val="107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Various tread designs can cause added noise (</a:t>
                      </a:r>
                      <a:r>
                        <a:rPr lang="en-US" sz="1200" dirty="0">
                          <a:solidFill>
                            <a:srgbClr val="009A6C"/>
                          </a:solidFill>
                          <a:effectLst/>
                          <a:latin typeface="Arial" panose="020B0604020202020204" pitchFamily="34" charset="0"/>
                          <a:ea typeface="EuropeanPiStd-3"/>
                          <a:cs typeface="Times New Roman" panose="02020603050405020304" pitchFamily="18" charset="0"/>
                        </a:rPr>
                        <a:t>● </a:t>
                      </a:r>
                      <a:r>
                        <a:rPr lang="en-US"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SEE FIGURE 17–17</a:t>
                      </a: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181854">
                <a:tc>
                  <a:txBody>
                    <a:bodyPr/>
                    <a:lstStyle/>
                    <a:p>
                      <a:pPr marL="0" marR="0">
                        <a:lnSpc>
                          <a:spcPct val="107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Engine/Exhaust Noise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5"/>
                  </a:ext>
                </a:extLst>
              </a:tr>
              <a:tr h="181854">
                <a:tc>
                  <a:txBody>
                    <a:bodyPr/>
                    <a:lstStyle/>
                    <a:p>
                      <a:pPr marL="457200" marR="0">
                        <a:lnSpc>
                          <a:spcPct val="107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Operate the engine at various speeds and loads.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6"/>
                  </a:ext>
                </a:extLst>
              </a:tr>
              <a:tr h="181854">
                <a:tc>
                  <a:txBody>
                    <a:bodyPr/>
                    <a:lstStyle/>
                    <a:p>
                      <a:pPr marL="457200" marR="0">
                        <a:lnSpc>
                          <a:spcPct val="107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Drive faster than speed where noise occurs, place transmission in Neutral, and “coast” down through speed of maximum noise.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7"/>
                  </a:ext>
                </a:extLst>
              </a:tr>
              <a:tr h="181854">
                <a:tc>
                  <a:txBody>
                    <a:bodyPr/>
                    <a:lstStyle/>
                    <a:p>
                      <a:pPr marL="457200" marR="0">
                        <a:lnSpc>
                          <a:spcPct val="107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Determine if the engine speed or vehicle speed is the cause of the noise.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0357576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6" name="Title 1">
            <a:extLst>
              <a:ext uri="{FF2B5EF4-FFF2-40B4-BE49-F238E27FC236}">
                <a16:creationId xmlns:a16="http://schemas.microsoft.com/office/drawing/2014/main" id="{6C2ADC8B-F3C7-4C93-9CF9-28A7B7546F91}"/>
              </a:ext>
            </a:extLst>
          </p:cNvPr>
          <p:cNvSpPr>
            <a:spLocks noGrp="1"/>
          </p:cNvSpPr>
          <p:nvPr>
            <p:ph type="title"/>
          </p:nvPr>
        </p:nvSpPr>
        <p:spPr>
          <a:xfrm>
            <a:off x="457200" y="137161"/>
            <a:ext cx="8229600" cy="658178"/>
          </a:xfrm>
        </p:spPr>
        <p:txBody>
          <a:bodyPr/>
          <a:lstStyle/>
          <a:p>
            <a:r>
              <a:rPr lang="en-US" dirty="0"/>
              <a:t>Noise Diagnosis </a:t>
            </a:r>
            <a:r>
              <a:rPr lang="en-US" sz="2800" dirty="0"/>
              <a:t>(4 of 4)</a:t>
            </a:r>
          </a:p>
        </p:txBody>
      </p:sp>
      <p:graphicFrame>
        <p:nvGraphicFramePr>
          <p:cNvPr id="2" name="Table 1"/>
          <p:cNvGraphicFramePr>
            <a:graphicFrameLocks noGrp="1"/>
          </p:cNvGraphicFramePr>
          <p:nvPr>
            <p:extLst>
              <p:ext uri="{D42A27DB-BD31-4B8C-83A1-F6EECF244321}">
                <p14:modId xmlns:p14="http://schemas.microsoft.com/office/powerpoint/2010/main" val="2168662822"/>
              </p:ext>
            </p:extLst>
          </p:nvPr>
        </p:nvGraphicFramePr>
        <p:xfrm>
          <a:off x="1271587" y="1014984"/>
          <a:ext cx="6600825" cy="4993660"/>
        </p:xfrm>
        <a:graphic>
          <a:graphicData uri="http://schemas.openxmlformats.org/drawingml/2006/table">
            <a:tbl>
              <a:tblPr firstRow="1"/>
              <a:tblGrid>
                <a:gridCol w="1266348">
                  <a:extLst>
                    <a:ext uri="{9D8B030D-6E8A-4147-A177-3AD203B41FA5}">
                      <a16:colId xmlns:a16="http://schemas.microsoft.com/office/drawing/2014/main" val="20000"/>
                    </a:ext>
                  </a:extLst>
                </a:gridCol>
                <a:gridCol w="5334477">
                  <a:extLst>
                    <a:ext uri="{9D8B030D-6E8A-4147-A177-3AD203B41FA5}">
                      <a16:colId xmlns:a16="http://schemas.microsoft.com/office/drawing/2014/main" val="20001"/>
                    </a:ext>
                  </a:extLst>
                </a:gridCol>
              </a:tblGrid>
              <a:tr h="156167">
                <a:tc>
                  <a:txBody>
                    <a:bodyPr/>
                    <a:lstStyle/>
                    <a:p>
                      <a:pPr marL="0" marR="0" algn="ctr">
                        <a:lnSpc>
                          <a:spcPct val="100000"/>
                        </a:lnSpc>
                        <a:spcBef>
                          <a:spcPts val="0"/>
                        </a:spcBef>
                        <a:spcAft>
                          <a:spcPts val="800"/>
                        </a:spcAft>
                      </a:pPr>
                      <a:r>
                        <a:rPr lang="en-US" sz="1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NOISE</a:t>
                      </a:r>
                      <a:endParaRPr lang="en-US"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63717A"/>
                      </a:solidFill>
                      <a:prstDash val="solid"/>
                      <a:round/>
                      <a:headEnd type="none" w="med" len="med"/>
                      <a:tailEnd type="none" w="med" len="med"/>
                    </a:lnB>
                    <a:solidFill>
                      <a:schemeClr val="accent2"/>
                    </a:solidFill>
                  </a:tcPr>
                </a:tc>
                <a:tc>
                  <a:txBody>
                    <a:bodyPr/>
                    <a:lstStyle/>
                    <a:p>
                      <a:pPr marL="0" marR="0" algn="ctr">
                        <a:lnSpc>
                          <a:spcPct val="100000"/>
                        </a:lnSpc>
                        <a:spcBef>
                          <a:spcPts val="0"/>
                        </a:spcBef>
                        <a:spcAft>
                          <a:spcPts val="800"/>
                        </a:spcAft>
                      </a:pPr>
                      <a:r>
                        <a:rPr lang="en-US" sz="1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DIAGNOSTIC PROCEDURE</a:t>
                      </a:r>
                      <a:endParaRPr lang="en-US"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63717A"/>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993421">
                <a:tc>
                  <a:txBody>
                    <a:bodyPr/>
                    <a:lstStyle/>
                    <a:p>
                      <a:pPr marL="0" marR="0">
                        <a:lnSpc>
                          <a:spcPct val="100000"/>
                        </a:lnSpc>
                        <a:spcBef>
                          <a:spcPts val="0"/>
                        </a:spcBef>
                        <a:spcAft>
                          <a:spcPts val="8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Wheel bearing noise ( SEE FIGURE 17–18)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0000"/>
                        </a:lnSpc>
                        <a:spcBef>
                          <a:spcPts val="0"/>
                        </a:spcBef>
                        <a:spcAft>
                          <a:spcPts val="8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Drive the vehicle slowly on a smooth road. Make left and right turns with the vehicle.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8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Wheel bearing noise changes as weight is transferred side to side.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8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If noise occurs when turning to the right, then the left bearing is the cause. if noise occurs when turning to the left, then the right bearing is the cause. Hoist the vehicle and rotate the wheel by hand to verify the roughness.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521810">
                <a:tc>
                  <a:txBody>
                    <a:bodyPr/>
                    <a:lstStyle/>
                    <a:p>
                      <a:pPr marL="0" marR="0">
                        <a:lnSpc>
                          <a:spcPct val="100000"/>
                        </a:lnSpc>
                        <a:spcBef>
                          <a:spcPts val="0"/>
                        </a:spcBef>
                        <a:spcAft>
                          <a:spcPts val="8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Differential side bearing noise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0000"/>
                        </a:lnSpc>
                        <a:spcBef>
                          <a:spcPts val="0"/>
                        </a:spcBef>
                        <a:spcAft>
                          <a:spcPts val="8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Drive the vehicle slowly on a smooth road.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8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Differential bearing noise is a low-pitch noise that does not change when turning. The noise varies with vehicle speed.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282291">
                <a:tc>
                  <a:txBody>
                    <a:bodyPr/>
                    <a:lstStyle/>
                    <a:p>
                      <a:pPr marL="0" marR="0">
                        <a:lnSpc>
                          <a:spcPct val="100000"/>
                        </a:lnSpc>
                        <a:spcBef>
                          <a:spcPts val="0"/>
                        </a:spcBef>
                        <a:spcAft>
                          <a:spcPts val="8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Differential pinion</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0000"/>
                        </a:lnSpc>
                        <a:spcBef>
                          <a:spcPts val="0"/>
                        </a:spcBef>
                        <a:spcAft>
                          <a:spcPts val="8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A whine noise increases with the vehicle speed.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564581">
                <a:tc>
                  <a:txBody>
                    <a:bodyPr/>
                    <a:lstStyle/>
                    <a:p>
                      <a:pPr marL="0" marR="0">
                        <a:lnSpc>
                          <a:spcPct val="100000"/>
                        </a:lnSpc>
                        <a:spcBef>
                          <a:spcPts val="0"/>
                        </a:spcBef>
                        <a:spcAft>
                          <a:spcPts val="8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bearing noise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0000"/>
                        </a:lnSpc>
                        <a:spcBef>
                          <a:spcPts val="0"/>
                        </a:spcBef>
                        <a:spcAft>
                          <a:spcPts val="8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Drive on a smooth road and accelerate, coast, and hold a steady speed (float). A defective front pinion bearing may be louder on acceleration. A defective rear pinion bearing may be louder on deceleration. Pinion bearing noise usually peaks in a narrow speed range.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659892">
                <a:tc>
                  <a:txBody>
                    <a:bodyPr/>
                    <a:lstStyle/>
                    <a:p>
                      <a:pPr marL="0" marR="0">
                        <a:lnSpc>
                          <a:spcPct val="100000"/>
                        </a:lnSpc>
                        <a:spcBef>
                          <a:spcPts val="0"/>
                        </a:spcBef>
                        <a:spcAft>
                          <a:spcPts val="8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U-joint noise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0000"/>
                        </a:lnSpc>
                        <a:spcBef>
                          <a:spcPts val="0"/>
                        </a:spcBef>
                        <a:spcAft>
                          <a:spcPts val="8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Drive slowly on a smooth road surface. Drive in reverse and forward.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8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U-joints usually make a “chirp, chirp, chirp” noise in reverse because of lack of lubrication and brinelling from driving forward. Driving in reverse changes the force on the needle bearings in the U-joint, and noise is created.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5"/>
                  </a:ext>
                </a:extLst>
              </a:tr>
              <a:tr h="1595949">
                <a:tc>
                  <a:txBody>
                    <a:bodyPr/>
                    <a:lstStyle/>
                    <a:p>
                      <a:pPr marL="0" marR="0">
                        <a:lnSpc>
                          <a:spcPct val="100000"/>
                        </a:lnSpc>
                        <a:spcBef>
                          <a:spcPts val="0"/>
                        </a:spcBef>
                        <a:spcAft>
                          <a:spcPts val="8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Clutch noise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a:lnSpc>
                          <a:spcPct val="100000"/>
                        </a:lnSpc>
                        <a:spcBef>
                          <a:spcPts val="0"/>
                        </a:spcBef>
                        <a:spcAft>
                          <a:spcPts val="8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Transmission input bearing: Start the engine with the transmission in Neutral and the parking brake set. The clutch should be engaged (foot off the clutch pedal). If the bearing noise is heard, the transmission input bearing is the source.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8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Release (throw-out) bearing: Start the engine with the transmission in Neutral and the parking brake set. Lightly depress the clutch pedal just enough to take up freeplay (usually 1 in. or less). If the noise is now heard, the source is the release (throw-out) bearing as the clutch fingers make contact with the bearing.</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8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Pilot bearing: Start the engine with the transmission in Neutral and the parking brake set. Push the clutch pedal fully to the floor (disengage the clutch). If the bearing noise is heard with the clutch disengaged, it is caused by the pilot bearing.</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9320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627881"/>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15371"/>
            <a:ext cx="8229600" cy="1386798"/>
          </a:xfrm>
        </p:spPr>
        <p:txBody>
          <a:bodyPr/>
          <a:lstStyle/>
          <a:p>
            <a:r>
              <a:rPr lang="en-US" dirty="0"/>
              <a:t>Frequently Asked Question: What Is “Chassis Ears”?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4837" y="2643254"/>
            <a:ext cx="7543800" cy="2677656"/>
          </a:xfrm>
        </p:spPr>
        <p:txBody>
          <a:bodyPr/>
          <a:lstStyle/>
          <a:p>
            <a:pPr marL="101600" indent="0">
              <a:buNone/>
            </a:pPr>
            <a:r>
              <a:rPr lang="en-US" sz="2400" b="1" dirty="0">
                <a:latin typeface="+mn-lt"/>
              </a:rPr>
              <a:t>What Is “Chassis Ears”?  </a:t>
            </a:r>
            <a:r>
              <a:rPr lang="en-US" sz="2400" dirty="0">
                <a:latin typeface="+mn-lt"/>
              </a:rPr>
              <a:t>Chassis ears is a brand name for a tool that uses microphones that can be attached to parts under the vehicle and transmit noise to a receiver. The receiver can be tuned so that a technician can listen to one microphone at a time while someone else is driving. This tool makes finding the source of a noise easier. Figure 127-19</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1813216"/>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60237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150" y="136525"/>
            <a:ext cx="8229600" cy="738633"/>
          </a:xfrm>
        </p:spPr>
        <p:txBody>
          <a:bodyPr/>
          <a:lstStyle/>
          <a:p>
            <a:r>
              <a:rPr lang="en-US" dirty="0"/>
              <a:t>Figure 127.1 Dampener Weight</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66017" y="973031"/>
            <a:ext cx="3022745" cy="2400627"/>
          </a:xfrm>
        </p:spPr>
        <p:txBody>
          <a:bodyPr anchor="t" anchorCtr="0"/>
          <a:lstStyle/>
          <a:p>
            <a:pPr marL="101600"/>
            <a:r>
              <a:rPr lang="en-US" sz="1800" dirty="0">
                <a:latin typeface="+mn-lt"/>
                <a:ea typeface="Verdana" panose="020B0604030504040204" pitchFamily="34" charset="0"/>
                <a:cs typeface="Verdana" panose="020B0604030504040204" pitchFamily="34" charset="0"/>
              </a:rPr>
              <a:t>Many vehicles, especially those equipped with four-cylinder engines, use a dampener weight attached to the exhaust system or drive axle as shown to dampen out certain frequency vibrations.</a:t>
            </a:r>
          </a:p>
        </p:txBody>
      </p:sp>
      <p:pic>
        <p:nvPicPr>
          <p:cNvPr id="5" name="Picture 4"/>
          <p:cNvPicPr>
            <a:picLocks noChangeAspect="1"/>
          </p:cNvPicPr>
          <p:nvPr/>
        </p:nvPicPr>
        <p:blipFill>
          <a:blip r:embed="rId3"/>
          <a:stretch>
            <a:fillRect/>
          </a:stretch>
        </p:blipFill>
        <p:spPr>
          <a:xfrm>
            <a:off x="3694176" y="965336"/>
            <a:ext cx="4992624" cy="4065597"/>
          </a:xfrm>
          <a:prstGeom prst="rect">
            <a:avLst/>
          </a:prstGeom>
        </p:spPr>
      </p:pic>
    </p:spTree>
    <p:extLst>
      <p:ext uri="{BB962C8B-B14F-4D97-AF65-F5344CB8AC3E}">
        <p14:creationId xmlns:p14="http://schemas.microsoft.com/office/powerpoint/2010/main" val="1441425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p:txBody>
          <a:bodyPr/>
          <a:lstStyle/>
          <a:p>
            <a:r>
              <a:rPr lang="en-US" dirty="0"/>
              <a:t>Figure 127.19 Chassis Ears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228" y="1192368"/>
            <a:ext cx="6260884" cy="5066764"/>
          </a:xfrm>
          <a:prstGeom prst="rect">
            <a:avLst/>
          </a:prstGeom>
        </p:spPr>
      </p:pic>
    </p:spTree>
    <p:extLst>
      <p:ext uri="{BB962C8B-B14F-4D97-AF65-F5344CB8AC3E}">
        <p14:creationId xmlns:p14="http://schemas.microsoft.com/office/powerpoint/2010/main" val="60547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p:txBody>
          <a:bodyPr/>
          <a:lstStyle/>
          <a:p>
            <a:r>
              <a:rPr lang="en-US" dirty="0"/>
              <a:t>Question 1?</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73350" y="972244"/>
            <a:ext cx="8232775" cy="2682875"/>
          </a:xfrm>
        </p:spPr>
        <p:txBody>
          <a:bodyPr/>
          <a:lstStyle/>
          <a:p>
            <a:r>
              <a:rPr lang="en-US" sz="2400" dirty="0"/>
              <a:t>A vibration or noise can be caused by all of the following, Except:    </a:t>
            </a:r>
          </a:p>
          <a:p>
            <a:pPr lvl="1"/>
            <a:r>
              <a:rPr lang="en-US" sz="2400" dirty="0"/>
              <a:t>a. exhaust system</a:t>
            </a:r>
          </a:p>
          <a:p>
            <a:pPr lvl="1"/>
            <a:r>
              <a:rPr lang="en-US" sz="2400" dirty="0"/>
              <a:t>b. wheels and tires</a:t>
            </a:r>
          </a:p>
          <a:p>
            <a:pPr lvl="1"/>
            <a:r>
              <a:rPr lang="en-US" sz="2400" dirty="0"/>
              <a:t>c. incorrect drive angles</a:t>
            </a:r>
          </a:p>
          <a:p>
            <a:pPr lvl="1"/>
            <a:r>
              <a:rPr lang="en-US" sz="2400" dirty="0"/>
              <a:t>d. exhaust smoke</a:t>
            </a:r>
            <a:endParaRPr lang="en-US" dirty="0"/>
          </a:p>
        </p:txBody>
      </p:sp>
    </p:spTree>
    <p:extLst>
      <p:ext uri="{BB962C8B-B14F-4D97-AF65-F5344CB8AC3E}">
        <p14:creationId xmlns:p14="http://schemas.microsoft.com/office/powerpoint/2010/main" val="2177737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38150" y="136525"/>
            <a:ext cx="8229600" cy="738633"/>
          </a:xfrm>
        </p:spPr>
        <p:txBody>
          <a:bodyPr/>
          <a:lstStyle/>
          <a:p>
            <a:r>
              <a:rPr lang="en-US" dirty="0"/>
              <a:t>Answer 1</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947752"/>
            <a:ext cx="8232775" cy="1397000"/>
          </a:xfrm>
        </p:spPr>
        <p:txBody>
          <a:bodyPr/>
          <a:lstStyle/>
          <a:p>
            <a:r>
              <a:rPr lang="en-US" sz="2400" dirty="0"/>
              <a:t>A vibration or noise can be caused by all of the following, Except:    .</a:t>
            </a:r>
          </a:p>
          <a:p>
            <a:pPr lvl="1"/>
            <a:r>
              <a:rPr lang="en-US" sz="2400" dirty="0"/>
              <a:t>d. exhaust smoke</a:t>
            </a:r>
            <a:endParaRPr lang="en-US" dirty="0"/>
          </a:p>
        </p:txBody>
      </p:sp>
    </p:spTree>
    <p:extLst>
      <p:ext uri="{BB962C8B-B14F-4D97-AF65-F5344CB8AC3E}">
        <p14:creationId xmlns:p14="http://schemas.microsoft.com/office/powerpoint/2010/main" val="10264943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Automatic Transmissions and Transaxles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769441"/>
          </a:xfrm>
          <a:prstGeom prst="rect">
            <a:avLst/>
          </a:prstGeom>
          <a:noFill/>
        </p:spPr>
        <p:txBody>
          <a:bodyPr wrap="square" rtlCol="0">
            <a:spAutoFit/>
          </a:bodyPr>
          <a:lstStyle/>
          <a:p>
            <a:r>
              <a:rPr lang="en-US" sz="2200" dirty="0"/>
              <a:t>Videos Link: </a:t>
            </a:r>
            <a:r>
              <a:rPr lang="en-US" sz="2200" dirty="0">
                <a:hlinkClick r:id="rId3"/>
              </a:rPr>
              <a:t>(A2) Automatic Transmissions and Transaxles Videos</a:t>
            </a:r>
            <a:endParaRPr lang="en-US" sz="22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0074" y="3269397"/>
            <a:ext cx="8305800" cy="769441"/>
          </a:xfrm>
          <a:prstGeom prst="rect">
            <a:avLst/>
          </a:prstGeom>
          <a:noFill/>
        </p:spPr>
        <p:txBody>
          <a:bodyPr wrap="square" rtlCol="0">
            <a:spAutoFit/>
          </a:bodyPr>
          <a:lstStyle/>
          <a:p>
            <a:r>
              <a:rPr lang="en-US" sz="2200" dirty="0"/>
              <a:t>Animations Link: </a:t>
            </a:r>
            <a:r>
              <a:rPr lang="en-US" sz="2200" dirty="0">
                <a:hlinkClick r:id="rId4"/>
              </a:rPr>
              <a:t>(A2) Automatic Transmissions and Transaxles Animations</a:t>
            </a:r>
            <a:endParaRPr lang="en-US" sz="2200" dirty="0"/>
          </a:p>
        </p:txBody>
      </p:sp>
    </p:spTree>
    <p:extLst>
      <p:ext uri="{BB962C8B-B14F-4D97-AF65-F5344CB8AC3E}">
        <p14:creationId xmlns:p14="http://schemas.microsoft.com/office/powerpoint/2010/main" val="3380904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t>Copyright</a:t>
            </a:r>
          </a:p>
        </p:txBody>
      </p:sp>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699727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5"/>
            <a:ext cx="8229600" cy="738633"/>
          </a:xfrm>
        </p:spPr>
        <p:txBody>
          <a:bodyPr/>
          <a:lstStyle/>
          <a:p>
            <a:r>
              <a:rPr lang="en-US" dirty="0"/>
              <a:t>Test-Drive</a:t>
            </a:r>
          </a:p>
        </p:txBody>
      </p:sp>
      <p:sp>
        <p:nvSpPr>
          <p:cNvPr id="3" name="Content Placeholder 2"/>
          <p:cNvSpPr>
            <a:spLocks noGrp="1"/>
          </p:cNvSpPr>
          <p:nvPr>
            <p:ph idx="4294967295"/>
          </p:nvPr>
        </p:nvSpPr>
        <p:spPr>
          <a:xfrm>
            <a:off x="439625" y="954004"/>
            <a:ext cx="8229600" cy="4859550"/>
          </a:xfrm>
          <a:prstGeom prst="rect">
            <a:avLst/>
          </a:prstGeom>
        </p:spPr>
        <p:txBody>
          <a:bodyPr/>
          <a:lstStyle/>
          <a:p>
            <a:r>
              <a:rPr lang="en-US" sz="2400" dirty="0"/>
              <a:t>First thing when given vibration or noise problem </a:t>
            </a:r>
          </a:p>
          <a:p>
            <a:pPr lvl="1"/>
            <a:r>
              <a:rPr lang="en-US" sz="2400" dirty="0"/>
              <a:t>Try to duplicate condition.</a:t>
            </a:r>
          </a:p>
          <a:p>
            <a:r>
              <a:rPr lang="en-US" sz="2400" dirty="0"/>
              <a:t>Observations that may help locate problem?</a:t>
            </a:r>
          </a:p>
          <a:p>
            <a:pPr lvl="1"/>
            <a:r>
              <a:rPr lang="en-US" sz="2400" dirty="0"/>
              <a:t>Gather information about vibration </a:t>
            </a:r>
          </a:p>
          <a:p>
            <a:r>
              <a:rPr lang="en-US" sz="2400" dirty="0"/>
              <a:t>Vibration felt in steering wheel, dash, or hood </a:t>
            </a:r>
          </a:p>
          <a:p>
            <a:pPr lvl="1"/>
            <a:r>
              <a:rPr lang="en-US" sz="2400" dirty="0"/>
              <a:t>Most likely defective/ out-of-balance front wheels or tires.</a:t>
            </a:r>
          </a:p>
          <a:p>
            <a:r>
              <a:rPr lang="en-US" sz="2400" dirty="0"/>
              <a:t>Vibration felt in seat of pants or all over vehicle</a:t>
            </a:r>
          </a:p>
          <a:p>
            <a:pPr lvl="1"/>
            <a:r>
              <a:rPr lang="en-US" sz="2400" dirty="0"/>
              <a:t>Defective or out-of-balance rear wheels or tires</a:t>
            </a:r>
          </a:p>
          <a:p>
            <a:pPr lvl="1"/>
            <a:r>
              <a:rPr lang="en-US" sz="2400" dirty="0"/>
              <a:t>RWD driveshaft and related components </a:t>
            </a:r>
          </a:p>
        </p:txBody>
      </p:sp>
    </p:spTree>
    <p:extLst>
      <p:ext uri="{BB962C8B-B14F-4D97-AF65-F5344CB8AC3E}">
        <p14:creationId xmlns:p14="http://schemas.microsoft.com/office/powerpoint/2010/main" val="175195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37160"/>
            <a:ext cx="8229600" cy="738633"/>
          </a:xfrm>
        </p:spPr>
        <p:txBody>
          <a:bodyPr/>
          <a:lstStyle/>
          <a:p>
            <a:r>
              <a:rPr lang="en-US" dirty="0"/>
              <a:t>Figure 127.2 Witness Marks</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61950" y="978515"/>
            <a:ext cx="3159074" cy="5010805"/>
          </a:xfrm>
        </p:spPr>
        <p:txBody>
          <a:bodyPr anchor="t" anchorCtr="0"/>
          <a:lstStyle/>
          <a:p>
            <a:pPr marL="101600"/>
            <a:r>
              <a:rPr lang="en-US" sz="2000" dirty="0">
                <a:latin typeface="+mn-lt"/>
                <a:ea typeface="Verdana" panose="020B0604030504040204" pitchFamily="34" charset="0"/>
                <a:cs typeface="Verdana" panose="020B0604030504040204" pitchFamily="34" charset="0"/>
              </a:rPr>
              <a:t>Exhaust was found to be rubbing on the frame rail during a visual inspection. Rubber exhaust system hangers are used to isolate noise and vibration from the exhaust system from entering the interior. These rubber supports can fail causing the exhaust system to be out of proper location. It was found by looking for evidence of witness marks.</a:t>
            </a:r>
          </a:p>
        </p:txBody>
      </p:sp>
      <p:pic>
        <p:nvPicPr>
          <p:cNvPr id="5" name="Picture 4"/>
          <p:cNvPicPr>
            <a:picLocks noChangeAspect="1"/>
          </p:cNvPicPr>
          <p:nvPr/>
        </p:nvPicPr>
        <p:blipFill>
          <a:blip r:embed="rId3"/>
          <a:stretch>
            <a:fillRect/>
          </a:stretch>
        </p:blipFill>
        <p:spPr>
          <a:xfrm>
            <a:off x="4010980" y="967232"/>
            <a:ext cx="4675820" cy="3778503"/>
          </a:xfrm>
          <a:prstGeom prst="rect">
            <a:avLst/>
          </a:prstGeom>
        </p:spPr>
      </p:pic>
    </p:spTree>
    <p:extLst>
      <p:ext uri="{BB962C8B-B14F-4D97-AF65-F5344CB8AC3E}">
        <p14:creationId xmlns:p14="http://schemas.microsoft.com/office/powerpoint/2010/main" val="1719231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738633"/>
          </a:xfrm>
        </p:spPr>
        <p:txBody>
          <a:bodyPr/>
          <a:lstStyle/>
          <a:p>
            <a:r>
              <a:rPr lang="en-US" dirty="0"/>
              <a:t>Figure 127.3 Speed Chart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6351" y="1088136"/>
            <a:ext cx="4767497" cy="5029447"/>
          </a:xfrm>
          <a:prstGeom prst="rect">
            <a:avLst/>
          </a:prstGeom>
        </p:spPr>
      </p:pic>
    </p:spTree>
    <p:extLst>
      <p:ext uri="{BB962C8B-B14F-4D97-AF65-F5344CB8AC3E}">
        <p14:creationId xmlns:p14="http://schemas.microsoft.com/office/powerpoint/2010/main" val="3502676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8690"/>
            <a:ext cx="8229600" cy="646331"/>
          </a:xfrm>
        </p:spPr>
        <p:txBody>
          <a:bodyPr/>
          <a:lstStyle/>
          <a:p>
            <a:r>
              <a:rPr lang="en-US" dirty="0"/>
              <a:t>Figure 127.4 Transfer Path</a:t>
            </a:r>
          </a:p>
        </p:txBody>
      </p:sp>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17904" y="1014413"/>
            <a:ext cx="6126480" cy="3673494"/>
          </a:xfrm>
        </p:spPr>
      </p:pic>
      <p:sp>
        <p:nvSpPr>
          <p:cNvPr id="4" name="Content Placeholder 3"/>
          <p:cNvSpPr>
            <a:spLocks noGrp="1"/>
          </p:cNvSpPr>
          <p:nvPr>
            <p:ph sz="quarter" idx="15"/>
          </p:nvPr>
        </p:nvSpPr>
        <p:spPr>
          <a:xfrm>
            <a:off x="621792" y="4767181"/>
            <a:ext cx="7900416" cy="1569660"/>
          </a:xfrm>
        </p:spPr>
        <p:txBody>
          <a:bodyPr/>
          <a:lstStyle/>
          <a:p>
            <a:pPr marL="101600" indent="0">
              <a:buNone/>
            </a:pPr>
            <a:r>
              <a:rPr lang="en-US" sz="2400" dirty="0"/>
              <a:t>Vibration created at one point is easily transferred to the passenger compartment. MacPherson strut suspensions are more sensitive to tire imbalance than SLA-type suspensions.</a:t>
            </a:r>
          </a:p>
        </p:txBody>
      </p:sp>
    </p:spTree>
    <p:extLst>
      <p:ext uri="{BB962C8B-B14F-4D97-AF65-F5344CB8AC3E}">
        <p14:creationId xmlns:p14="http://schemas.microsoft.com/office/powerpoint/2010/main" val="2652443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769441"/>
          </a:xfrm>
        </p:spPr>
        <p:txBody>
          <a:bodyPr wrap="square" tIns="45720" bIns="45720">
            <a:spAutoFit/>
          </a:bodyPr>
          <a:lstStyle/>
          <a:p>
            <a:r>
              <a:rPr lang="en-US" sz="2400" dirty="0"/>
              <a:t>Animation: NVH</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Noise_Vibration_and_Harshness_NVH">
            <a:hlinkClick r:id="" action="ppaction://media"/>
            <a:extLst>
              <a:ext uri="{FF2B5EF4-FFF2-40B4-BE49-F238E27FC236}">
                <a16:creationId xmlns:a16="http://schemas.microsoft.com/office/drawing/2014/main" id="{D88D77C2-05BC-0302-8C9A-1D73077574A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23951"/>
            <a:ext cx="8863301" cy="4985607"/>
          </a:xfrm>
          <a:prstGeom prst="rect">
            <a:avLst/>
          </a:prstGeom>
        </p:spPr>
      </p:pic>
    </p:spTree>
    <p:extLst>
      <p:ext uri="{BB962C8B-B14F-4D97-AF65-F5344CB8AC3E}">
        <p14:creationId xmlns:p14="http://schemas.microsoft.com/office/powerpoint/2010/main" val="52343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4906</Words>
  <Application>Microsoft Office PowerPoint</Application>
  <PresentationFormat>On-screen Show (4:3)</PresentationFormat>
  <Paragraphs>313</Paragraphs>
  <Slides>44</Slides>
  <Notes>37</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Verdana</vt:lpstr>
      <vt:lpstr>Times New Roman</vt:lpstr>
      <vt:lpstr>Arial</vt:lpstr>
      <vt:lpstr>Calibri</vt:lpstr>
      <vt:lpstr>USHE</vt:lpstr>
      <vt:lpstr>Automotive Technology: Principles, Diagnosis, and Service</vt:lpstr>
      <vt:lpstr>Learning Objectives </vt:lpstr>
      <vt:lpstr>Causes of Vibration and Noise</vt:lpstr>
      <vt:lpstr>Figure 127.1 Dampener Weight</vt:lpstr>
      <vt:lpstr>Test-Drive</vt:lpstr>
      <vt:lpstr>Figure 127.2 Witness Marks</vt:lpstr>
      <vt:lpstr>Figure 127.3 Speed Chart</vt:lpstr>
      <vt:lpstr>Figure 127.4 Transfer Path</vt:lpstr>
      <vt:lpstr>Animation: NVH (Animation will automatically start)</vt:lpstr>
      <vt:lpstr>Animation: Noise and Vibration (Animation will automatically start)</vt:lpstr>
      <vt:lpstr>Neutral Run-Up Test</vt:lpstr>
      <vt:lpstr>Vibration During Braking</vt:lpstr>
      <vt:lpstr>Animation: Rotor Runout &amp; Steering Wheel Shake (Animation will automatically start)</vt:lpstr>
      <vt:lpstr>Vibration Speed Ranges</vt:lpstr>
      <vt:lpstr>Figure 127.5 Frequency</vt:lpstr>
      <vt:lpstr>Figure 127.6 Cycle</vt:lpstr>
      <vt:lpstr>Figure 127.7 Rolling Circumference </vt:lpstr>
      <vt:lpstr>Vibration Frequency</vt:lpstr>
      <vt:lpstr>Figure 127.8 EVA</vt:lpstr>
      <vt:lpstr>Figure 127.9 Balanced Wheels/Tires </vt:lpstr>
      <vt:lpstr>Vibration Causes</vt:lpstr>
      <vt:lpstr>Correcting Driveline Angles</vt:lpstr>
      <vt:lpstr>Figure 127.12 Driveshaft Runout</vt:lpstr>
      <vt:lpstr>Checking Driveshaft Runout</vt:lpstr>
      <vt:lpstr>Companion Flange Runout</vt:lpstr>
      <vt:lpstr>Measuring Driveshaft U-Joint Phasing</vt:lpstr>
      <vt:lpstr>Balancing Driveshaft</vt:lpstr>
      <vt:lpstr>Figure 127.13 Driveshaft Balance</vt:lpstr>
      <vt:lpstr>Figure 127.14 Strobe Balancer</vt:lpstr>
      <vt:lpstr>Figure 127.15</vt:lpstr>
      <vt:lpstr>Figure 127.16 Hose Clamps </vt:lpstr>
      <vt:lpstr>Noise Diagnosis (1 of 4)</vt:lpstr>
      <vt:lpstr>Noise Diagnosis (2 of 4)</vt:lpstr>
      <vt:lpstr>Figure 127.17 Tire Wear </vt:lpstr>
      <vt:lpstr>Figure 17.18 Wheel Bearing</vt:lpstr>
      <vt:lpstr>Noise Correction</vt:lpstr>
      <vt:lpstr>Noise Diagnosis (3 of 4)</vt:lpstr>
      <vt:lpstr>Noise Diagnosis (4 of 4)</vt:lpstr>
      <vt:lpstr>Frequently Asked Question: What Is “Chassis Ears”?   </vt:lpstr>
      <vt:lpstr>Figure 127.19 Chassis Ears</vt:lpstr>
      <vt:lpstr>Question 1?</vt:lpstr>
      <vt:lpstr>Answer 1</vt:lpstr>
      <vt:lpstr>Automatic Transmissions and Transaxles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127 Vibration</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2023-06-24T14:42:02Z</dcterms:modified>
</cp:coreProperties>
</file>